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9E96F55-476F-4FBF-A88F-42E87486F748}" type="datetimeFigureOut">
              <a:rPr lang="en-US" smtClean="0"/>
              <a:t>8/14/2017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BE4E73-959F-4E6C-8ACD-B7923826B5E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38456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88954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251384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14717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E96F55-476F-4FBF-A88F-42E87486F748}" type="datetimeFigureOut">
              <a:rPr lang="en-US" smtClean="0"/>
              <a:t>8/14/2017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92110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E96F55-476F-4FBF-A88F-42E87486F748}"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0937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E96F55-476F-4FBF-A88F-42E87486F748}" type="datetimeFigureOut">
              <a:rPr lang="en-US" smtClean="0"/>
              <a:t>8/14/2017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82580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E96F55-476F-4FBF-A88F-42E87486F748}" type="datetimeFigureOut">
              <a:rPr lang="en-US" smtClean="0"/>
              <a:t>8/14/2017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04916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96F55-476F-4FBF-A88F-42E87486F748}" type="datetimeFigureOut">
              <a:rPr lang="en-US" smtClean="0"/>
              <a:t>8/14/2017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55197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E96F55-476F-4FBF-A88F-42E87486F748}" type="datetimeFigureOut">
              <a:rPr lang="en-US" smtClean="0"/>
              <a:t>8/14/2017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45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E96F55-476F-4FBF-A88F-42E87486F748}" type="datetimeFigureOut">
              <a:rPr lang="en-US" smtClean="0"/>
              <a:t>8/14/2017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71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9E96F55-476F-4FBF-A88F-42E87486F748}" type="datetimeFigureOut">
              <a:rPr lang="en-US" smtClean="0"/>
              <a:t>8/14/2017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BE4E73-959F-4E6C-8ACD-B7923826B5E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511921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Identifying fake news in </a:t>
            </a:r>
            <a:r>
              <a:rPr lang="en-US" dirty="0" err="1" smtClean="0"/>
              <a:t>facebook</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Marc Nares</a:t>
            </a:r>
          </a:p>
          <a:p>
            <a:r>
              <a:rPr lang="en-US" dirty="0" err="1" smtClean="0"/>
              <a:t>Aleo</a:t>
            </a:r>
            <a:r>
              <a:rPr lang="en-US" dirty="0" smtClean="0"/>
              <a:t> De </a:t>
            </a:r>
            <a:r>
              <a:rPr lang="en-US" dirty="0"/>
              <a:t>L</a:t>
            </a:r>
            <a:r>
              <a:rPr lang="en-US" dirty="0" smtClean="0"/>
              <a:t>eon</a:t>
            </a:r>
          </a:p>
          <a:p>
            <a:r>
              <a:rPr lang="en-US" dirty="0" smtClean="0"/>
              <a:t>Wyatt </a:t>
            </a:r>
            <a:r>
              <a:rPr lang="en-US" dirty="0" err="1" smtClean="0"/>
              <a:t>Holgado</a:t>
            </a:r>
            <a:endParaRPr lang="en-US" dirty="0" smtClean="0"/>
          </a:p>
          <a:p>
            <a:r>
              <a:rPr lang="en-US" dirty="0" smtClean="0"/>
              <a:t>Joshua Cruz</a:t>
            </a:r>
            <a:endParaRPr lang="en-US" dirty="0"/>
          </a:p>
        </p:txBody>
      </p:sp>
    </p:spTree>
    <p:extLst>
      <p:ext uri="{BB962C8B-B14F-4D97-AF65-F5344CB8AC3E}">
        <p14:creationId xmlns:p14="http://schemas.microsoft.com/office/powerpoint/2010/main" val="27561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we find the right </a:t>
            </a:r>
            <a:r>
              <a:rPr lang="en-US" b="1" dirty="0" smtClean="0"/>
              <a:t>hyperplane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distance between the hyperplane and the nearest data point from either set is known as the margin. </a:t>
            </a:r>
            <a:endParaRPr lang="en-US" dirty="0" smtClean="0"/>
          </a:p>
          <a:p>
            <a:r>
              <a:rPr lang="en-US" dirty="0" smtClean="0"/>
              <a:t>The </a:t>
            </a:r>
            <a:r>
              <a:rPr lang="en-US" dirty="0"/>
              <a:t>goal is to choose a hyperplane with the greatest possible margin between the hyperplane and any point within the training set, giving a greater chance of new data being classified correctly.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415" y="3775982"/>
            <a:ext cx="5143500" cy="2571750"/>
          </a:xfrm>
          <a:prstGeom prst="rect">
            <a:avLst/>
          </a:prstGeom>
        </p:spPr>
      </p:pic>
    </p:spTree>
    <p:extLst>
      <p:ext uri="{BB962C8B-B14F-4D97-AF65-F5344CB8AC3E}">
        <p14:creationId xmlns:p14="http://schemas.microsoft.com/office/powerpoint/2010/main" val="36564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98863"/>
          </a:xfrm>
        </p:spPr>
        <p:txBody>
          <a:bodyPr/>
          <a:lstStyle/>
          <a:p>
            <a:r>
              <a:rPr lang="en-US" dirty="0" smtClean="0"/>
              <a:t>Design of the project</a:t>
            </a:r>
            <a:endParaRPr lang="en-US" dirty="0"/>
          </a:p>
        </p:txBody>
      </p:sp>
      <p:sp>
        <p:nvSpPr>
          <p:cNvPr id="3" name="Content Placeholder 2"/>
          <p:cNvSpPr>
            <a:spLocks noGrp="1"/>
          </p:cNvSpPr>
          <p:nvPr>
            <p:ph idx="1"/>
          </p:nvPr>
        </p:nvSpPr>
        <p:spPr>
          <a:xfrm>
            <a:off x="1371600" y="1384663"/>
            <a:ext cx="9601200" cy="4482737"/>
          </a:xfrm>
        </p:spPr>
        <p:txBody>
          <a:bodyPr>
            <a:normAutofit fontScale="40000" lnSpcReduction="20000"/>
          </a:bodyPr>
          <a:lstStyle/>
          <a:p>
            <a:r>
              <a:rPr lang="en-US" sz="4500" dirty="0"/>
              <a:t>The researchers will create a web extension that can identify fake news and will only run if the link is clicked in </a:t>
            </a:r>
            <a:r>
              <a:rPr lang="en-US" sz="4500" dirty="0" smtClean="0"/>
              <a:t>Facebook</a:t>
            </a:r>
          </a:p>
          <a:p>
            <a:r>
              <a:rPr lang="en-US" sz="4500" dirty="0"/>
              <a:t> The extension will be developed using HTML, CSS, PHP and JavaScript and it will be compatible to Google Chrome</a:t>
            </a:r>
            <a:r>
              <a:rPr lang="en-US" sz="4500" dirty="0" smtClean="0"/>
              <a:t>.</a:t>
            </a:r>
          </a:p>
          <a:p>
            <a:r>
              <a:rPr lang="en-US" sz="4500" dirty="0"/>
              <a:t>When the link is clicked, the system will compare the news link article from the list of fake news links and from the list of authentic news gathered by the team</a:t>
            </a:r>
            <a:r>
              <a:rPr lang="en-US" sz="4500" dirty="0" smtClean="0"/>
              <a:t>.</a:t>
            </a:r>
          </a:p>
          <a:p>
            <a:r>
              <a:rPr lang="en-US" sz="4500" dirty="0"/>
              <a:t>If the link is not in the list, the system then will get the data from the link to compare the following:</a:t>
            </a:r>
          </a:p>
          <a:p>
            <a:pPr lvl="0" fontAlgn="base"/>
            <a:r>
              <a:rPr lang="en-PH" sz="4500" b="1" dirty="0"/>
              <a:t>author</a:t>
            </a:r>
            <a:r>
              <a:rPr lang="en-PH" sz="4500" dirty="0"/>
              <a:t>: if there is an author</a:t>
            </a:r>
            <a:endParaRPr lang="en-US" sz="4500" dirty="0"/>
          </a:p>
          <a:p>
            <a:pPr lvl="0" fontAlgn="base"/>
            <a:r>
              <a:rPr lang="en-PH" sz="4500" b="1" dirty="0"/>
              <a:t>title</a:t>
            </a:r>
            <a:r>
              <a:rPr lang="en-PH" sz="4500" dirty="0"/>
              <a:t>: unusual formatting</a:t>
            </a:r>
            <a:endParaRPr lang="en-US" sz="4500" dirty="0"/>
          </a:p>
          <a:p>
            <a:pPr lvl="0" fontAlgn="base"/>
            <a:r>
              <a:rPr lang="en-PH" sz="4500" b="1" dirty="0" err="1"/>
              <a:t>site_url</a:t>
            </a:r>
            <a:r>
              <a:rPr lang="en-PH" sz="4500" dirty="0"/>
              <a:t> : link</a:t>
            </a:r>
            <a:endParaRPr lang="en-US" sz="4500" dirty="0"/>
          </a:p>
          <a:p>
            <a:pPr lvl="0" fontAlgn="base"/>
            <a:r>
              <a:rPr lang="en-PH" sz="4500" b="1" dirty="0"/>
              <a:t>likes</a:t>
            </a:r>
            <a:r>
              <a:rPr lang="en-PH" sz="4500" dirty="0"/>
              <a:t>: number of Facebook likes</a:t>
            </a:r>
            <a:endParaRPr lang="en-US" sz="4500" dirty="0"/>
          </a:p>
          <a:p>
            <a:pPr lvl="0" fontAlgn="base"/>
            <a:r>
              <a:rPr lang="en-PH" sz="4500" b="1" dirty="0"/>
              <a:t>comments</a:t>
            </a:r>
            <a:r>
              <a:rPr lang="en-PH" sz="4500" dirty="0"/>
              <a:t>: number of Facebook comments</a:t>
            </a:r>
            <a:endParaRPr lang="en-US" sz="4500" dirty="0"/>
          </a:p>
          <a:p>
            <a:pPr lvl="0" fontAlgn="base"/>
            <a:r>
              <a:rPr lang="en-PH" sz="4500" b="1" dirty="0"/>
              <a:t>shares</a:t>
            </a:r>
            <a:r>
              <a:rPr lang="en-PH" sz="4500" dirty="0"/>
              <a:t>: number of Facebook shares</a:t>
            </a:r>
            <a:endParaRPr lang="en-US" sz="4500" dirty="0"/>
          </a:p>
          <a:p>
            <a:endParaRPr lang="en-US" dirty="0"/>
          </a:p>
        </p:txBody>
      </p:sp>
    </p:spTree>
    <p:extLst>
      <p:ext uri="{BB962C8B-B14F-4D97-AF65-F5344CB8AC3E}">
        <p14:creationId xmlns:p14="http://schemas.microsoft.com/office/powerpoint/2010/main" val="424179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the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091" y="1687233"/>
            <a:ext cx="10566179" cy="4295555"/>
          </a:xfrm>
        </p:spPr>
      </p:pic>
    </p:spTree>
    <p:extLst>
      <p:ext uri="{BB962C8B-B14F-4D97-AF65-F5344CB8AC3E}">
        <p14:creationId xmlns:p14="http://schemas.microsoft.com/office/powerpoint/2010/main" val="279563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the project</a:t>
            </a:r>
            <a:endParaRPr lang="en-US" dirty="0"/>
          </a:p>
        </p:txBody>
      </p:sp>
      <p:sp>
        <p:nvSpPr>
          <p:cNvPr id="3" name="Content Placeholder 2"/>
          <p:cNvSpPr>
            <a:spLocks noGrp="1"/>
          </p:cNvSpPr>
          <p:nvPr>
            <p:ph idx="1"/>
          </p:nvPr>
        </p:nvSpPr>
        <p:spPr/>
        <p:txBody>
          <a:bodyPr/>
          <a:lstStyle/>
          <a:p>
            <a:pPr algn="just"/>
            <a:r>
              <a:rPr lang="en-US" dirty="0"/>
              <a:t>After comparing the link and confirming it the data will be saved to database for future </a:t>
            </a:r>
            <a:r>
              <a:rPr lang="en-US" dirty="0" smtClean="0"/>
              <a:t>preference.</a:t>
            </a:r>
          </a:p>
          <a:p>
            <a:pPr algn="just"/>
            <a:r>
              <a:rPr lang="en-US" dirty="0"/>
              <a:t>If the author is unknown the system will automatically flagged it as </a:t>
            </a:r>
            <a:r>
              <a:rPr lang="en-US" dirty="0" smtClean="0"/>
              <a:t>fake.</a:t>
            </a:r>
          </a:p>
          <a:p>
            <a:pPr algn="just"/>
            <a:r>
              <a:rPr lang="en-US" dirty="0"/>
              <a:t>If the link is confirmed fake the system will notify the user with a dialog box popped up, but if the link article is authentic the system will also notify the user. </a:t>
            </a:r>
          </a:p>
          <a:p>
            <a:pPr algn="just"/>
            <a:endParaRPr lang="en-US" dirty="0"/>
          </a:p>
        </p:txBody>
      </p:sp>
    </p:spTree>
    <p:extLst>
      <p:ext uri="{BB962C8B-B14F-4D97-AF65-F5344CB8AC3E}">
        <p14:creationId xmlns:p14="http://schemas.microsoft.com/office/powerpoint/2010/main" val="91686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406" y="2283916"/>
            <a:ext cx="5034403" cy="4262752"/>
          </a:xfrm>
        </p:spPr>
      </p:pic>
    </p:spTree>
    <p:extLst>
      <p:ext uri="{BB962C8B-B14F-4D97-AF65-F5344CB8AC3E}">
        <p14:creationId xmlns:p14="http://schemas.microsoft.com/office/powerpoint/2010/main" val="209361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Full Description</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8506199"/>
              </p:ext>
            </p:extLst>
          </p:nvPr>
        </p:nvGraphicFramePr>
        <p:xfrm>
          <a:off x="1371600" y="2171700"/>
          <a:ext cx="9601200" cy="3523708"/>
        </p:xfrm>
        <a:graphic>
          <a:graphicData uri="http://schemas.openxmlformats.org/drawingml/2006/table">
            <a:tbl>
              <a:tblPr firstRow="1" firstCol="1" bandRow="1">
                <a:tableStyleId>{5C22544A-7EE6-4342-B048-85BDC9FD1C3A}</a:tableStyleId>
              </a:tblPr>
              <a:tblGrid>
                <a:gridCol w="2026110">
                  <a:extLst>
                    <a:ext uri="{9D8B030D-6E8A-4147-A177-3AD203B41FA5}">
                      <a16:colId xmlns:a16="http://schemas.microsoft.com/office/drawing/2014/main" val="3006297158"/>
                    </a:ext>
                  </a:extLst>
                </a:gridCol>
                <a:gridCol w="7575090">
                  <a:extLst>
                    <a:ext uri="{9D8B030D-6E8A-4147-A177-3AD203B41FA5}">
                      <a16:colId xmlns:a16="http://schemas.microsoft.com/office/drawing/2014/main" val="1944657293"/>
                    </a:ext>
                  </a:extLst>
                </a:gridCol>
              </a:tblGrid>
              <a:tr h="976039">
                <a:tc>
                  <a:txBody>
                    <a:bodyPr/>
                    <a:lstStyle/>
                    <a:p>
                      <a:pPr marL="0" marR="0" algn="l">
                        <a:lnSpc>
                          <a:spcPct val="107000"/>
                        </a:lnSpc>
                        <a:spcBef>
                          <a:spcPts val="0"/>
                        </a:spcBef>
                        <a:spcAft>
                          <a:spcPts val="0"/>
                        </a:spcAft>
                        <a:tabLst>
                          <a:tab pos="1212215" algn="l"/>
                        </a:tabLst>
                      </a:pPr>
                      <a:r>
                        <a:rPr lang="en-US" sz="1200" dirty="0">
                          <a:effectLst/>
                        </a:rPr>
                        <a:t>Use Case:	</a:t>
                      </a:r>
                      <a:endParaRPr lang="en-US"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Clicks the link</a:t>
                      </a:r>
                      <a:endParaRPr lang="en-US"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2872324"/>
                  </a:ext>
                </a:extLst>
              </a:tr>
              <a:tr h="314326">
                <a:tc>
                  <a:txBody>
                    <a:bodyPr/>
                    <a:lstStyle/>
                    <a:p>
                      <a:pPr marL="0" marR="0" algn="l">
                        <a:lnSpc>
                          <a:spcPct val="107000"/>
                        </a:lnSpc>
                        <a:spcBef>
                          <a:spcPts val="0"/>
                        </a:spcBef>
                        <a:spcAft>
                          <a:spcPts val="0"/>
                        </a:spcAft>
                      </a:pPr>
                      <a:r>
                        <a:rPr lang="en-US" sz="1200">
                          <a:effectLst/>
                        </a:rPr>
                        <a:t>Actor:</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User</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9534232"/>
                  </a:ext>
                </a:extLst>
              </a:tr>
              <a:tr h="314326">
                <a:tc>
                  <a:txBody>
                    <a:bodyPr/>
                    <a:lstStyle/>
                    <a:p>
                      <a:pPr marL="0" marR="0" algn="l">
                        <a:lnSpc>
                          <a:spcPct val="107000"/>
                        </a:lnSpc>
                        <a:spcBef>
                          <a:spcPts val="0"/>
                        </a:spcBef>
                        <a:spcAft>
                          <a:spcPts val="0"/>
                        </a:spcAft>
                      </a:pPr>
                      <a:r>
                        <a:rPr lang="en-US" sz="1200">
                          <a:effectLst/>
                        </a:rPr>
                        <a:t>Description: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user clicks the link in his/her Facebook newsfeed.</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5052287"/>
                  </a:ext>
                </a:extLst>
              </a:tr>
              <a:tr h="976039">
                <a:tc>
                  <a:txBody>
                    <a:bodyPr/>
                    <a:lstStyle/>
                    <a:p>
                      <a:pPr marL="0" marR="0" algn="l">
                        <a:lnSpc>
                          <a:spcPct val="107000"/>
                        </a:lnSpc>
                        <a:spcBef>
                          <a:spcPts val="0"/>
                        </a:spcBef>
                        <a:spcAft>
                          <a:spcPts val="0"/>
                        </a:spcAft>
                      </a:pPr>
                      <a:r>
                        <a:rPr lang="en-US" sz="1200">
                          <a:effectLst/>
                        </a:rPr>
                        <a:t>Flow of Events: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342900" marR="0" lvl="0" indent="-342900" algn="l">
                        <a:lnSpc>
                          <a:spcPct val="107000"/>
                        </a:lnSpc>
                        <a:spcBef>
                          <a:spcPts val="0"/>
                        </a:spcBef>
                        <a:spcAft>
                          <a:spcPts val="0"/>
                        </a:spcAft>
                        <a:buFont typeface="+mj-lt"/>
                        <a:buAutoNum type="arabicPeriod"/>
                      </a:pPr>
                      <a:r>
                        <a:rPr lang="en-US" sz="1200">
                          <a:effectLst/>
                        </a:rPr>
                        <a:t>User clicks the link.</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runs.</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Use case ends.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5143615"/>
                  </a:ext>
                </a:extLst>
              </a:tr>
              <a:tr h="314326">
                <a:tc>
                  <a:txBody>
                    <a:bodyPr/>
                    <a:lstStyle/>
                    <a:p>
                      <a:pPr marL="0" marR="0" algn="l">
                        <a:lnSpc>
                          <a:spcPct val="107000"/>
                        </a:lnSpc>
                        <a:spcBef>
                          <a:spcPts val="0"/>
                        </a:spcBef>
                        <a:spcAft>
                          <a:spcPts val="0"/>
                        </a:spcAft>
                      </a:pPr>
                      <a:r>
                        <a:rPr lang="en-US" sz="1200">
                          <a:effectLst/>
                        </a:rPr>
                        <a:t>Pre-Condition: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user should click the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3469804"/>
                  </a:ext>
                </a:extLst>
              </a:tr>
              <a:tr h="314326">
                <a:tc>
                  <a:txBody>
                    <a:bodyPr/>
                    <a:lstStyle/>
                    <a:p>
                      <a:pPr marL="0" marR="0" algn="l">
                        <a:lnSpc>
                          <a:spcPct val="107000"/>
                        </a:lnSpc>
                        <a:spcBef>
                          <a:spcPts val="0"/>
                        </a:spcBef>
                        <a:spcAft>
                          <a:spcPts val="0"/>
                        </a:spcAft>
                      </a:pPr>
                      <a:r>
                        <a:rPr lang="en-US" sz="1200">
                          <a:effectLst/>
                        </a:rPr>
                        <a:t>Post-Condition: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will run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5472400"/>
                  </a:ext>
                </a:extLst>
              </a:tr>
              <a:tr h="314326">
                <a:tc>
                  <a:txBody>
                    <a:bodyPr/>
                    <a:lstStyle/>
                    <a:p>
                      <a:pPr marL="0" marR="0" algn="l">
                        <a:lnSpc>
                          <a:spcPct val="107000"/>
                        </a:lnSpc>
                        <a:spcBef>
                          <a:spcPts val="0"/>
                        </a:spcBef>
                        <a:spcAft>
                          <a:spcPts val="0"/>
                        </a:spcAft>
                      </a:pPr>
                      <a:r>
                        <a:rPr lang="en-US" sz="1200">
                          <a:effectLst/>
                        </a:rPr>
                        <a:t>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6403475"/>
                  </a:ext>
                </a:extLst>
              </a:tr>
            </a:tbl>
          </a:graphicData>
        </a:graphic>
      </p:graphicFrame>
    </p:spTree>
    <p:extLst>
      <p:ext uri="{BB962C8B-B14F-4D97-AF65-F5344CB8AC3E}">
        <p14:creationId xmlns:p14="http://schemas.microsoft.com/office/powerpoint/2010/main" val="278665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9398010"/>
              </p:ext>
            </p:extLst>
          </p:nvPr>
        </p:nvGraphicFramePr>
        <p:xfrm>
          <a:off x="1371600" y="1841863"/>
          <a:ext cx="9810206" cy="4180117"/>
        </p:xfrm>
        <a:graphic>
          <a:graphicData uri="http://schemas.openxmlformats.org/drawingml/2006/table">
            <a:tbl>
              <a:tblPr firstRow="1" firstCol="1" bandRow="1">
                <a:tableStyleId>{5C22544A-7EE6-4342-B048-85BDC9FD1C3A}</a:tableStyleId>
              </a:tblPr>
              <a:tblGrid>
                <a:gridCol w="2070214">
                  <a:extLst>
                    <a:ext uri="{9D8B030D-6E8A-4147-A177-3AD203B41FA5}">
                      <a16:colId xmlns:a16="http://schemas.microsoft.com/office/drawing/2014/main" val="3579566152"/>
                    </a:ext>
                  </a:extLst>
                </a:gridCol>
                <a:gridCol w="7739992">
                  <a:extLst>
                    <a:ext uri="{9D8B030D-6E8A-4147-A177-3AD203B41FA5}">
                      <a16:colId xmlns:a16="http://schemas.microsoft.com/office/drawing/2014/main" val="2812005342"/>
                    </a:ext>
                  </a:extLst>
                </a:gridCol>
              </a:tblGrid>
              <a:tr h="974803">
                <a:tc>
                  <a:txBody>
                    <a:bodyPr/>
                    <a:lstStyle/>
                    <a:p>
                      <a:pPr marL="0" marR="0" algn="l">
                        <a:lnSpc>
                          <a:spcPct val="107000"/>
                        </a:lnSpc>
                        <a:spcBef>
                          <a:spcPts val="0"/>
                        </a:spcBef>
                        <a:spcAft>
                          <a:spcPts val="0"/>
                        </a:spcAft>
                        <a:tabLst>
                          <a:tab pos="1212215" algn="l"/>
                        </a:tabLst>
                      </a:pPr>
                      <a:r>
                        <a:rPr lang="en-US" sz="1200">
                          <a:effectLst/>
                        </a:rPr>
                        <a:t>Use Case: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Comparing detected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2335636"/>
                  </a:ext>
                </a:extLst>
              </a:tr>
              <a:tr h="313927">
                <a:tc>
                  <a:txBody>
                    <a:bodyPr/>
                    <a:lstStyle/>
                    <a:p>
                      <a:pPr marL="0" marR="0" algn="l">
                        <a:lnSpc>
                          <a:spcPct val="107000"/>
                        </a:lnSpc>
                        <a:spcBef>
                          <a:spcPts val="0"/>
                        </a:spcBef>
                        <a:spcAft>
                          <a:spcPts val="0"/>
                        </a:spcAft>
                      </a:pPr>
                      <a:r>
                        <a:rPr lang="en-US" sz="1200">
                          <a:effectLst/>
                        </a:rPr>
                        <a:t>Actor:</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System</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3866902"/>
                  </a:ext>
                </a:extLst>
              </a:tr>
              <a:tr h="313927">
                <a:tc>
                  <a:txBody>
                    <a:bodyPr/>
                    <a:lstStyle/>
                    <a:p>
                      <a:pPr marL="0" marR="0" algn="l">
                        <a:lnSpc>
                          <a:spcPct val="107000"/>
                        </a:lnSpc>
                        <a:spcBef>
                          <a:spcPts val="0"/>
                        </a:spcBef>
                        <a:spcAft>
                          <a:spcPts val="0"/>
                        </a:spcAft>
                      </a:pPr>
                      <a:r>
                        <a:rPr lang="en-US" sz="1200">
                          <a:effectLst/>
                        </a:rPr>
                        <a:t>Description: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will compare the detected links.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8765360"/>
                  </a:ext>
                </a:extLst>
              </a:tr>
              <a:tr h="1635679">
                <a:tc>
                  <a:txBody>
                    <a:bodyPr/>
                    <a:lstStyle/>
                    <a:p>
                      <a:pPr marL="0" marR="0" algn="l">
                        <a:lnSpc>
                          <a:spcPct val="107000"/>
                        </a:lnSpc>
                        <a:spcBef>
                          <a:spcPts val="0"/>
                        </a:spcBef>
                        <a:spcAft>
                          <a:spcPts val="0"/>
                        </a:spcAft>
                      </a:pPr>
                      <a:r>
                        <a:rPr lang="en-US" sz="1200">
                          <a:effectLst/>
                        </a:rPr>
                        <a:t>Flow of Events: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342900" marR="0" lvl="0" indent="-342900" algn="l">
                        <a:lnSpc>
                          <a:spcPct val="107000"/>
                        </a:lnSpc>
                        <a:spcBef>
                          <a:spcPts val="0"/>
                        </a:spcBef>
                        <a:spcAft>
                          <a:spcPts val="0"/>
                        </a:spcAft>
                        <a:buFont typeface="+mj-lt"/>
                        <a:buAutoNum type="arabicPeriod"/>
                      </a:pPr>
                      <a:r>
                        <a:rPr lang="en-US" sz="1200">
                          <a:effectLst/>
                        </a:rPr>
                        <a:t>User clicks the link</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detected the links. </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will now compare the detected links to the list of fake and authentic news in database.</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Use case ends.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5825505"/>
                  </a:ext>
                </a:extLst>
              </a:tr>
              <a:tr h="313927">
                <a:tc>
                  <a:txBody>
                    <a:bodyPr/>
                    <a:lstStyle/>
                    <a:p>
                      <a:pPr marL="0" marR="0" algn="l">
                        <a:lnSpc>
                          <a:spcPct val="107000"/>
                        </a:lnSpc>
                        <a:spcBef>
                          <a:spcPts val="0"/>
                        </a:spcBef>
                        <a:spcAft>
                          <a:spcPts val="0"/>
                        </a:spcAft>
                      </a:pPr>
                      <a:r>
                        <a:rPr lang="en-US" sz="1200">
                          <a:effectLst/>
                        </a:rPr>
                        <a:t>Pre-Condition: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user should click the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4782881"/>
                  </a:ext>
                </a:extLst>
              </a:tr>
              <a:tr h="313927">
                <a:tc>
                  <a:txBody>
                    <a:bodyPr/>
                    <a:lstStyle/>
                    <a:p>
                      <a:pPr marL="0" marR="0" algn="l">
                        <a:lnSpc>
                          <a:spcPct val="107000"/>
                        </a:lnSpc>
                        <a:spcBef>
                          <a:spcPts val="0"/>
                        </a:spcBef>
                        <a:spcAft>
                          <a:spcPts val="0"/>
                        </a:spcAft>
                      </a:pPr>
                      <a:r>
                        <a:rPr lang="en-US" sz="1200">
                          <a:effectLst/>
                        </a:rPr>
                        <a:t>Post-Condition: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compared the detected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9443683"/>
                  </a:ext>
                </a:extLst>
              </a:tr>
              <a:tr h="313927">
                <a:tc>
                  <a:txBody>
                    <a:bodyPr/>
                    <a:lstStyle/>
                    <a:p>
                      <a:pPr marL="0" marR="0" algn="l">
                        <a:lnSpc>
                          <a:spcPct val="107000"/>
                        </a:lnSpc>
                        <a:spcBef>
                          <a:spcPts val="0"/>
                        </a:spcBef>
                        <a:spcAft>
                          <a:spcPts val="0"/>
                        </a:spcAft>
                      </a:pPr>
                      <a:r>
                        <a:rPr lang="en-US" sz="1200">
                          <a:effectLst/>
                        </a:rPr>
                        <a:t>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1627387"/>
                  </a:ext>
                </a:extLst>
              </a:tr>
            </a:tbl>
          </a:graphicData>
        </a:graphic>
      </p:graphicFrame>
    </p:spTree>
    <p:extLst>
      <p:ext uri="{BB962C8B-B14F-4D97-AF65-F5344CB8AC3E}">
        <p14:creationId xmlns:p14="http://schemas.microsoft.com/office/powerpoint/2010/main" val="263414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081153"/>
              </p:ext>
            </p:extLst>
          </p:nvPr>
        </p:nvGraphicFramePr>
        <p:xfrm>
          <a:off x="1280160" y="2171698"/>
          <a:ext cx="9692640" cy="4229105"/>
        </p:xfrm>
        <a:graphic>
          <a:graphicData uri="http://schemas.openxmlformats.org/drawingml/2006/table">
            <a:tbl>
              <a:tblPr firstRow="1" firstCol="1" bandRow="1">
                <a:tableStyleId>{5C22544A-7EE6-4342-B048-85BDC9FD1C3A}</a:tableStyleId>
              </a:tblPr>
              <a:tblGrid>
                <a:gridCol w="2045405">
                  <a:extLst>
                    <a:ext uri="{9D8B030D-6E8A-4147-A177-3AD203B41FA5}">
                      <a16:colId xmlns:a16="http://schemas.microsoft.com/office/drawing/2014/main" val="1613633232"/>
                    </a:ext>
                  </a:extLst>
                </a:gridCol>
                <a:gridCol w="7647235">
                  <a:extLst>
                    <a:ext uri="{9D8B030D-6E8A-4147-A177-3AD203B41FA5}">
                      <a16:colId xmlns:a16="http://schemas.microsoft.com/office/drawing/2014/main" val="1998876839"/>
                    </a:ext>
                  </a:extLst>
                </a:gridCol>
              </a:tblGrid>
              <a:tr h="851590">
                <a:tc>
                  <a:txBody>
                    <a:bodyPr/>
                    <a:lstStyle/>
                    <a:p>
                      <a:pPr marL="0" marR="0" algn="l">
                        <a:lnSpc>
                          <a:spcPct val="107000"/>
                        </a:lnSpc>
                        <a:spcBef>
                          <a:spcPts val="0"/>
                        </a:spcBef>
                        <a:spcAft>
                          <a:spcPts val="0"/>
                        </a:spcAft>
                        <a:tabLst>
                          <a:tab pos="1212215" algn="l"/>
                        </a:tabLst>
                      </a:pPr>
                      <a:r>
                        <a:rPr lang="en-US" sz="1200">
                          <a:effectLst/>
                        </a:rPr>
                        <a:t>Use Case: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Confirming detected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8868177"/>
                  </a:ext>
                </a:extLst>
              </a:tr>
              <a:tr h="274248">
                <a:tc>
                  <a:txBody>
                    <a:bodyPr/>
                    <a:lstStyle/>
                    <a:p>
                      <a:pPr marL="0" marR="0" algn="l">
                        <a:lnSpc>
                          <a:spcPct val="107000"/>
                        </a:lnSpc>
                        <a:spcBef>
                          <a:spcPts val="0"/>
                        </a:spcBef>
                        <a:spcAft>
                          <a:spcPts val="0"/>
                        </a:spcAft>
                      </a:pPr>
                      <a:r>
                        <a:rPr lang="en-US" sz="1200">
                          <a:effectLst/>
                        </a:rPr>
                        <a:t>Actor:</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System</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602839"/>
                  </a:ext>
                </a:extLst>
              </a:tr>
              <a:tr h="274248">
                <a:tc>
                  <a:txBody>
                    <a:bodyPr/>
                    <a:lstStyle/>
                    <a:p>
                      <a:pPr marL="0" marR="0" algn="l">
                        <a:lnSpc>
                          <a:spcPct val="107000"/>
                        </a:lnSpc>
                        <a:spcBef>
                          <a:spcPts val="0"/>
                        </a:spcBef>
                        <a:spcAft>
                          <a:spcPts val="0"/>
                        </a:spcAft>
                      </a:pPr>
                      <a:r>
                        <a:rPr lang="en-US" sz="1200">
                          <a:effectLst/>
                        </a:rPr>
                        <a:t>Description: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will confirm the detected links.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1652549"/>
                  </a:ext>
                </a:extLst>
              </a:tr>
              <a:tr h="2006275">
                <a:tc>
                  <a:txBody>
                    <a:bodyPr/>
                    <a:lstStyle/>
                    <a:p>
                      <a:pPr marL="0" marR="0" algn="l">
                        <a:lnSpc>
                          <a:spcPct val="107000"/>
                        </a:lnSpc>
                        <a:spcBef>
                          <a:spcPts val="0"/>
                        </a:spcBef>
                        <a:spcAft>
                          <a:spcPts val="0"/>
                        </a:spcAft>
                      </a:pPr>
                      <a:r>
                        <a:rPr lang="en-US" sz="1200">
                          <a:effectLst/>
                        </a:rPr>
                        <a:t>Flow of Events: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  User clicks the link</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detected the links. </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will now compare the detected links to the list of fake news in database.</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confirms the detected links.</a:t>
                      </a:r>
                      <a:endParaRPr lang="en-US" sz="1100">
                        <a:effectLst/>
                      </a:endParaRPr>
                    </a:p>
                    <a:p>
                      <a:pPr marL="0" marR="0" algn="l">
                        <a:lnSpc>
                          <a:spcPct val="107000"/>
                        </a:lnSpc>
                        <a:spcBef>
                          <a:spcPts val="0"/>
                        </a:spcBef>
                        <a:spcAft>
                          <a:spcPts val="0"/>
                        </a:spcAft>
                      </a:pPr>
                      <a:r>
                        <a:rPr lang="en-US" sz="1200">
                          <a:effectLst/>
                        </a:rPr>
                        <a:t> </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Use case ends.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577697"/>
                  </a:ext>
                </a:extLst>
              </a:tr>
              <a:tr h="274248">
                <a:tc>
                  <a:txBody>
                    <a:bodyPr/>
                    <a:lstStyle/>
                    <a:p>
                      <a:pPr marL="0" marR="0" algn="l">
                        <a:lnSpc>
                          <a:spcPct val="107000"/>
                        </a:lnSpc>
                        <a:spcBef>
                          <a:spcPts val="0"/>
                        </a:spcBef>
                        <a:spcAft>
                          <a:spcPts val="0"/>
                        </a:spcAft>
                      </a:pPr>
                      <a:r>
                        <a:rPr lang="en-US" sz="1200">
                          <a:effectLst/>
                        </a:rPr>
                        <a:t>Pre-Condition: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should compare the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4673968"/>
                  </a:ext>
                </a:extLst>
              </a:tr>
              <a:tr h="274248">
                <a:tc>
                  <a:txBody>
                    <a:bodyPr/>
                    <a:lstStyle/>
                    <a:p>
                      <a:pPr marL="0" marR="0" algn="l">
                        <a:lnSpc>
                          <a:spcPct val="107000"/>
                        </a:lnSpc>
                        <a:spcBef>
                          <a:spcPts val="0"/>
                        </a:spcBef>
                        <a:spcAft>
                          <a:spcPts val="0"/>
                        </a:spcAft>
                      </a:pPr>
                      <a:r>
                        <a:rPr lang="en-US" sz="1200">
                          <a:effectLst/>
                        </a:rPr>
                        <a:t>Post-Condition: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confirms the detected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2732156"/>
                  </a:ext>
                </a:extLst>
              </a:tr>
              <a:tr h="274248">
                <a:tc>
                  <a:txBody>
                    <a:bodyPr/>
                    <a:lstStyle/>
                    <a:p>
                      <a:pPr marL="0" marR="0" algn="l">
                        <a:lnSpc>
                          <a:spcPct val="107000"/>
                        </a:lnSpc>
                        <a:spcBef>
                          <a:spcPts val="0"/>
                        </a:spcBef>
                        <a:spcAft>
                          <a:spcPts val="0"/>
                        </a:spcAft>
                      </a:pPr>
                      <a:r>
                        <a:rPr lang="en-US" sz="1200">
                          <a:effectLst/>
                        </a:rPr>
                        <a:t>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4123911"/>
                  </a:ext>
                </a:extLst>
              </a:tr>
            </a:tbl>
          </a:graphicData>
        </a:graphic>
      </p:graphicFrame>
    </p:spTree>
    <p:extLst>
      <p:ext uri="{BB962C8B-B14F-4D97-AF65-F5344CB8AC3E}">
        <p14:creationId xmlns:p14="http://schemas.microsoft.com/office/powerpoint/2010/main" val="326770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165955"/>
              </p:ext>
            </p:extLst>
          </p:nvPr>
        </p:nvGraphicFramePr>
        <p:xfrm>
          <a:off x="1371600" y="2171698"/>
          <a:ext cx="9601200" cy="3771901"/>
        </p:xfrm>
        <a:graphic>
          <a:graphicData uri="http://schemas.openxmlformats.org/drawingml/2006/table">
            <a:tbl>
              <a:tblPr firstRow="1" firstCol="1" bandRow="1">
                <a:tableStyleId>{5C22544A-7EE6-4342-B048-85BDC9FD1C3A}</a:tableStyleId>
              </a:tblPr>
              <a:tblGrid>
                <a:gridCol w="2026108">
                  <a:extLst>
                    <a:ext uri="{9D8B030D-6E8A-4147-A177-3AD203B41FA5}">
                      <a16:colId xmlns:a16="http://schemas.microsoft.com/office/drawing/2014/main" val="2845162040"/>
                    </a:ext>
                  </a:extLst>
                </a:gridCol>
                <a:gridCol w="7575092">
                  <a:extLst>
                    <a:ext uri="{9D8B030D-6E8A-4147-A177-3AD203B41FA5}">
                      <a16:colId xmlns:a16="http://schemas.microsoft.com/office/drawing/2014/main" val="3070581129"/>
                    </a:ext>
                  </a:extLst>
                </a:gridCol>
              </a:tblGrid>
              <a:tr h="759526">
                <a:tc>
                  <a:txBody>
                    <a:bodyPr/>
                    <a:lstStyle/>
                    <a:p>
                      <a:pPr marL="0" marR="0" algn="l">
                        <a:lnSpc>
                          <a:spcPct val="107000"/>
                        </a:lnSpc>
                        <a:spcBef>
                          <a:spcPts val="0"/>
                        </a:spcBef>
                        <a:spcAft>
                          <a:spcPts val="0"/>
                        </a:spcAft>
                        <a:tabLst>
                          <a:tab pos="1212215" algn="l"/>
                        </a:tabLst>
                      </a:pPr>
                      <a:r>
                        <a:rPr lang="en-US" sz="1200">
                          <a:effectLst/>
                        </a:rPr>
                        <a:t>Use Case: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Save to database</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1128029"/>
                  </a:ext>
                </a:extLst>
              </a:tr>
              <a:tr h="244599">
                <a:tc>
                  <a:txBody>
                    <a:bodyPr/>
                    <a:lstStyle/>
                    <a:p>
                      <a:pPr marL="0" marR="0" algn="l">
                        <a:lnSpc>
                          <a:spcPct val="107000"/>
                        </a:lnSpc>
                        <a:spcBef>
                          <a:spcPts val="0"/>
                        </a:spcBef>
                        <a:spcAft>
                          <a:spcPts val="0"/>
                        </a:spcAft>
                      </a:pPr>
                      <a:r>
                        <a:rPr lang="en-US" sz="1200">
                          <a:effectLst/>
                        </a:rPr>
                        <a:t>Actor:</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System</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6048235"/>
                  </a:ext>
                </a:extLst>
              </a:tr>
              <a:tr h="244599">
                <a:tc>
                  <a:txBody>
                    <a:bodyPr/>
                    <a:lstStyle/>
                    <a:p>
                      <a:pPr marL="0" marR="0" algn="l">
                        <a:lnSpc>
                          <a:spcPct val="107000"/>
                        </a:lnSpc>
                        <a:spcBef>
                          <a:spcPts val="0"/>
                        </a:spcBef>
                        <a:spcAft>
                          <a:spcPts val="0"/>
                        </a:spcAft>
                      </a:pPr>
                      <a:r>
                        <a:rPr lang="en-US" sz="1200">
                          <a:effectLst/>
                        </a:rPr>
                        <a:t>Description: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will save the confirmed link to the database.</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9635352"/>
                  </a:ext>
                </a:extLst>
              </a:tr>
              <a:tr h="1789380">
                <a:tc>
                  <a:txBody>
                    <a:bodyPr/>
                    <a:lstStyle/>
                    <a:p>
                      <a:pPr marL="0" marR="0" algn="l">
                        <a:lnSpc>
                          <a:spcPct val="107000"/>
                        </a:lnSpc>
                        <a:spcBef>
                          <a:spcPts val="0"/>
                        </a:spcBef>
                        <a:spcAft>
                          <a:spcPts val="0"/>
                        </a:spcAft>
                      </a:pPr>
                      <a:r>
                        <a:rPr lang="en-US" sz="1200">
                          <a:effectLst/>
                        </a:rPr>
                        <a:t>Flow of Events: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342900" marR="0" lvl="0" indent="-342900" algn="l">
                        <a:lnSpc>
                          <a:spcPct val="107000"/>
                        </a:lnSpc>
                        <a:spcBef>
                          <a:spcPts val="0"/>
                        </a:spcBef>
                        <a:spcAft>
                          <a:spcPts val="0"/>
                        </a:spcAft>
                        <a:buFont typeface="+mj-lt"/>
                        <a:buAutoNum type="arabicPeriod"/>
                      </a:pPr>
                      <a:r>
                        <a:rPr lang="en-US" sz="1200">
                          <a:effectLst/>
                        </a:rPr>
                        <a:t> User clicks the link</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detected the links. </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will now compare the detected links to the list of fake news in database.</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confirms the detected links.</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The system will now save the confirmed link to the database.</a:t>
                      </a:r>
                      <a:endParaRPr lang="en-US" sz="1100">
                        <a:effectLst/>
                      </a:endParaRPr>
                    </a:p>
                    <a:p>
                      <a:pPr marL="342900" marR="0" lvl="0" indent="-342900" algn="l">
                        <a:lnSpc>
                          <a:spcPct val="107000"/>
                        </a:lnSpc>
                        <a:spcBef>
                          <a:spcPts val="0"/>
                        </a:spcBef>
                        <a:spcAft>
                          <a:spcPts val="0"/>
                        </a:spcAft>
                        <a:buFont typeface="+mj-lt"/>
                        <a:buAutoNum type="arabicPeriod"/>
                      </a:pPr>
                      <a:r>
                        <a:rPr lang="en-US" sz="1200">
                          <a:effectLst/>
                        </a:rPr>
                        <a:t>Use case ends.</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1883383"/>
                  </a:ext>
                </a:extLst>
              </a:tr>
              <a:tr h="244599">
                <a:tc>
                  <a:txBody>
                    <a:bodyPr/>
                    <a:lstStyle/>
                    <a:p>
                      <a:pPr marL="0" marR="0" algn="l">
                        <a:lnSpc>
                          <a:spcPct val="107000"/>
                        </a:lnSpc>
                        <a:spcBef>
                          <a:spcPts val="0"/>
                        </a:spcBef>
                        <a:spcAft>
                          <a:spcPts val="0"/>
                        </a:spcAft>
                      </a:pPr>
                      <a:r>
                        <a:rPr lang="en-US" sz="1200">
                          <a:effectLst/>
                        </a:rPr>
                        <a:t>Pre-Condition: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must confirm the link</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1480965"/>
                  </a:ext>
                </a:extLst>
              </a:tr>
              <a:tr h="244599">
                <a:tc>
                  <a:txBody>
                    <a:bodyPr/>
                    <a:lstStyle/>
                    <a:p>
                      <a:pPr marL="0" marR="0" algn="l">
                        <a:lnSpc>
                          <a:spcPct val="107000"/>
                        </a:lnSpc>
                        <a:spcBef>
                          <a:spcPts val="0"/>
                        </a:spcBef>
                        <a:spcAft>
                          <a:spcPts val="0"/>
                        </a:spcAft>
                      </a:pPr>
                      <a:r>
                        <a:rPr lang="en-US" sz="1200">
                          <a:effectLst/>
                        </a:rPr>
                        <a:t>Post-Condition:</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rPr>
                        <a:t>The system saves the confirmed link to the database.</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483383"/>
                  </a:ext>
                </a:extLst>
              </a:tr>
              <a:tr h="244599">
                <a:tc>
                  <a:txBody>
                    <a:bodyPr/>
                    <a:lstStyle/>
                    <a:p>
                      <a:pPr marL="0" marR="0" algn="l">
                        <a:lnSpc>
                          <a:spcPct val="107000"/>
                        </a:lnSpc>
                        <a:spcBef>
                          <a:spcPts val="0"/>
                        </a:spcBef>
                        <a:spcAft>
                          <a:spcPts val="0"/>
                        </a:spcAft>
                      </a:pPr>
                      <a:r>
                        <a:rPr lang="en-US" sz="1200">
                          <a:effectLst/>
                        </a:rPr>
                        <a:t> </a:t>
                      </a:r>
                      <a:endParaRPr lang="en-US" sz="110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100" dirty="0">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123609"/>
                  </a:ext>
                </a:extLst>
              </a:tr>
            </a:tbl>
          </a:graphicData>
        </a:graphic>
      </p:graphicFrame>
    </p:spTree>
    <p:extLst>
      <p:ext uri="{BB962C8B-B14F-4D97-AF65-F5344CB8AC3E}">
        <p14:creationId xmlns:p14="http://schemas.microsoft.com/office/powerpoint/2010/main" val="301458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6813" y="1428750"/>
            <a:ext cx="7498078" cy="5333446"/>
          </a:xfrm>
        </p:spPr>
      </p:pic>
    </p:spTree>
    <p:extLst>
      <p:ext uri="{BB962C8B-B14F-4D97-AF65-F5344CB8AC3E}">
        <p14:creationId xmlns:p14="http://schemas.microsoft.com/office/powerpoint/2010/main" val="407683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a:t>
            </a:r>
            <a:r>
              <a:rPr lang="en-US" dirty="0" smtClean="0"/>
              <a:t>project we will </a:t>
            </a:r>
            <a:r>
              <a:rPr lang="en-US" dirty="0"/>
              <a:t>create a model that identifies if a link posted on Facebook leads to an article that is fake or not. </a:t>
            </a:r>
            <a:r>
              <a:rPr lang="en-US" dirty="0" smtClean="0"/>
              <a:t>We will </a:t>
            </a:r>
            <a:r>
              <a:rPr lang="en-US" dirty="0"/>
              <a:t>use SVM algorithm for classifying the link and it will be implemented through a web extension that will only run on Facebook. </a:t>
            </a:r>
            <a:endParaRPr lang="en-US" dirty="0"/>
          </a:p>
        </p:txBody>
      </p:sp>
    </p:spTree>
    <p:extLst>
      <p:ext uri="{BB962C8B-B14F-4D97-AF65-F5344CB8AC3E}">
        <p14:creationId xmlns:p14="http://schemas.microsoft.com/office/powerpoint/2010/main" val="265236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06" y="-62084"/>
            <a:ext cx="9601200" cy="1485900"/>
          </a:xfrm>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1657" y="577996"/>
            <a:ext cx="5081041" cy="6138490"/>
          </a:xfrm>
        </p:spPr>
      </p:pic>
    </p:spTree>
    <p:extLst>
      <p:ext uri="{BB962C8B-B14F-4D97-AF65-F5344CB8AC3E}">
        <p14:creationId xmlns:p14="http://schemas.microsoft.com/office/powerpoint/2010/main" val="364732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068" y="3282392"/>
            <a:ext cx="7009447" cy="2838237"/>
          </a:xfrm>
        </p:spPr>
      </p:pic>
    </p:spTree>
    <p:extLst>
      <p:ext uri="{BB962C8B-B14F-4D97-AF65-F5344CB8AC3E}">
        <p14:creationId xmlns:p14="http://schemas.microsoft.com/office/powerpoint/2010/main" val="129421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044" y="2631248"/>
            <a:ext cx="7390311" cy="2893796"/>
          </a:xfrm>
        </p:spPr>
      </p:pic>
    </p:spTree>
    <p:extLst>
      <p:ext uri="{BB962C8B-B14F-4D97-AF65-F5344CB8AC3E}">
        <p14:creationId xmlns:p14="http://schemas.microsoft.com/office/powerpoint/2010/main" val="378634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0935683"/>
              </p:ext>
            </p:extLst>
          </p:nvPr>
        </p:nvGraphicFramePr>
        <p:xfrm>
          <a:off x="1371601" y="2171698"/>
          <a:ext cx="9601200" cy="4020095"/>
        </p:xfrm>
        <a:graphic>
          <a:graphicData uri="http://schemas.openxmlformats.org/drawingml/2006/table">
            <a:tbl>
              <a:tblPr firstRow="1" firstCol="1" bandRow="1">
                <a:tableStyleId>{5C22544A-7EE6-4342-B048-85BDC9FD1C3A}</a:tableStyleId>
              </a:tblPr>
              <a:tblGrid>
                <a:gridCol w="2003258">
                  <a:extLst>
                    <a:ext uri="{9D8B030D-6E8A-4147-A177-3AD203B41FA5}">
                      <a16:colId xmlns:a16="http://schemas.microsoft.com/office/drawing/2014/main" val="518146794"/>
                    </a:ext>
                  </a:extLst>
                </a:gridCol>
                <a:gridCol w="1286377">
                  <a:extLst>
                    <a:ext uri="{9D8B030D-6E8A-4147-A177-3AD203B41FA5}">
                      <a16:colId xmlns:a16="http://schemas.microsoft.com/office/drawing/2014/main" val="678386449"/>
                    </a:ext>
                  </a:extLst>
                </a:gridCol>
                <a:gridCol w="1574132">
                  <a:extLst>
                    <a:ext uri="{9D8B030D-6E8A-4147-A177-3AD203B41FA5}">
                      <a16:colId xmlns:a16="http://schemas.microsoft.com/office/drawing/2014/main" val="817802151"/>
                    </a:ext>
                  </a:extLst>
                </a:gridCol>
                <a:gridCol w="1567113">
                  <a:extLst>
                    <a:ext uri="{9D8B030D-6E8A-4147-A177-3AD203B41FA5}">
                      <a16:colId xmlns:a16="http://schemas.microsoft.com/office/drawing/2014/main" val="3179993775"/>
                    </a:ext>
                  </a:extLst>
                </a:gridCol>
                <a:gridCol w="1582152">
                  <a:extLst>
                    <a:ext uri="{9D8B030D-6E8A-4147-A177-3AD203B41FA5}">
                      <a16:colId xmlns:a16="http://schemas.microsoft.com/office/drawing/2014/main" val="1959331596"/>
                    </a:ext>
                  </a:extLst>
                </a:gridCol>
                <a:gridCol w="1588168">
                  <a:extLst>
                    <a:ext uri="{9D8B030D-6E8A-4147-A177-3AD203B41FA5}">
                      <a16:colId xmlns:a16="http://schemas.microsoft.com/office/drawing/2014/main" val="3151985687"/>
                    </a:ext>
                  </a:extLst>
                </a:gridCol>
              </a:tblGrid>
              <a:tr h="273550">
                <a:tc>
                  <a:txBody>
                    <a:bodyPr/>
                    <a:lstStyle/>
                    <a:p>
                      <a:pPr marL="0" marR="0" algn="ctr">
                        <a:lnSpc>
                          <a:spcPct val="115000"/>
                        </a:lnSpc>
                        <a:spcBef>
                          <a:spcPts val="0"/>
                        </a:spcBef>
                        <a:spcAft>
                          <a:spcPts val="0"/>
                        </a:spcAft>
                      </a:pPr>
                      <a:r>
                        <a:rPr lang="en-US" sz="1100">
                          <a:effectLst/>
                        </a:rPr>
                        <a:t>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Trigger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Use Case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Response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Destination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0066647"/>
                  </a:ext>
                </a:extLst>
              </a:tr>
              <a:tr h="588105">
                <a:tc>
                  <a:txBody>
                    <a:bodyPr/>
                    <a:lstStyle/>
                    <a:p>
                      <a:pPr marL="0" marR="0">
                        <a:lnSpc>
                          <a:spcPct val="115000"/>
                        </a:lnSpc>
                        <a:spcBef>
                          <a:spcPts val="0"/>
                        </a:spcBef>
                        <a:spcAft>
                          <a:spcPts val="0"/>
                        </a:spcAft>
                      </a:pPr>
                      <a:r>
                        <a:rPr lang="en-US" sz="1100">
                          <a:effectLst/>
                        </a:rPr>
                        <a:t>User clicks the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link was clicked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Clicks the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runs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08479"/>
                  </a:ext>
                </a:extLst>
              </a:tr>
              <a:tr h="1442444">
                <a:tc>
                  <a:txBody>
                    <a:bodyPr/>
                    <a:lstStyle/>
                    <a:p>
                      <a:pPr marL="0" marR="0">
                        <a:lnSpc>
                          <a:spcPct val="115000"/>
                        </a:lnSpc>
                        <a:spcBef>
                          <a:spcPts val="0"/>
                        </a:spcBef>
                        <a:spcAft>
                          <a:spcPts val="0"/>
                        </a:spcAft>
                      </a:pPr>
                      <a:r>
                        <a:rPr lang="en-US" sz="1100">
                          <a:effectLst/>
                        </a:rPr>
                        <a:t>System compares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compared the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Comparing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compares the link to the list of fake news links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5037333"/>
                  </a:ext>
                </a:extLst>
              </a:tr>
              <a:tr h="857998">
                <a:tc>
                  <a:txBody>
                    <a:bodyPr/>
                    <a:lstStyle/>
                    <a:p>
                      <a:pPr marL="0" marR="0">
                        <a:lnSpc>
                          <a:spcPct val="115000"/>
                        </a:lnSpc>
                        <a:spcBef>
                          <a:spcPts val="0"/>
                        </a:spcBef>
                        <a:spcAft>
                          <a:spcPts val="0"/>
                        </a:spcAft>
                      </a:pPr>
                      <a:r>
                        <a:rPr lang="en-US" sz="1100">
                          <a:effectLst/>
                        </a:rPr>
                        <a:t>System confirms the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confirmed the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Confirming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confirming the 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161454"/>
                  </a:ext>
                </a:extLst>
              </a:tr>
              <a:tr h="857998">
                <a:tc>
                  <a:txBody>
                    <a:bodyPr/>
                    <a:lstStyle/>
                    <a:p>
                      <a:pPr marL="0" marR="0">
                        <a:lnSpc>
                          <a:spcPct val="115000"/>
                        </a:lnSpc>
                        <a:spcBef>
                          <a:spcPts val="0"/>
                        </a:spcBef>
                        <a:spcAft>
                          <a:spcPts val="0"/>
                        </a:spcAft>
                      </a:pPr>
                      <a:r>
                        <a:rPr lang="en-US" sz="1100">
                          <a:effectLst/>
                        </a:rPr>
                        <a:t>System saves to 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saved it to 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Save to 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The verified link is saved to 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4975984"/>
                  </a:ext>
                </a:extLst>
              </a:tr>
            </a:tbl>
          </a:graphicData>
        </a:graphic>
      </p:graphicFrame>
    </p:spTree>
    <p:extLst>
      <p:ext uri="{BB962C8B-B14F-4D97-AF65-F5344CB8AC3E}">
        <p14:creationId xmlns:p14="http://schemas.microsoft.com/office/powerpoint/2010/main" val="2185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Recommendation</a:t>
            </a:r>
            <a:endParaRPr lang="en-US" dirty="0"/>
          </a:p>
        </p:txBody>
      </p:sp>
      <p:sp>
        <p:nvSpPr>
          <p:cNvPr id="3" name="Content Placeholder 2"/>
          <p:cNvSpPr>
            <a:spLocks noGrp="1"/>
          </p:cNvSpPr>
          <p:nvPr>
            <p:ph idx="1"/>
          </p:nvPr>
        </p:nvSpPr>
        <p:spPr/>
        <p:txBody>
          <a:bodyPr/>
          <a:lstStyle/>
          <a:p>
            <a:r>
              <a:rPr lang="en-US" dirty="0"/>
              <a:t>Fake news can be lessened or better yet eliminated, since people keep falling prey for such posts; it needs to be stopped. This paper is meant to do just that; the program we are proposing is meant to detect if the news posted in your social media websites, which would literally get marked as a fake if it is one. To identify a fake news one must check the author, URL, title, number of likes, number of shares and number of comments. This program will be a plugin for the users’ internet browsers, but will only work for Facebook, and will not detect if posted news are fake from other websites. </a:t>
            </a:r>
            <a:r>
              <a:rPr lang="en-US"/>
              <a:t>If this program could be implemented, there will definitely be a big change in how news would be spread, since users will no longer fall for faulty news articles and posts. </a:t>
            </a:r>
          </a:p>
          <a:p>
            <a:endParaRPr lang="en-US" dirty="0"/>
          </a:p>
        </p:txBody>
      </p:sp>
    </p:spTree>
    <p:extLst>
      <p:ext uri="{BB962C8B-B14F-4D97-AF65-F5344CB8AC3E}">
        <p14:creationId xmlns:p14="http://schemas.microsoft.com/office/powerpoint/2010/main" val="79593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this project</a:t>
            </a:r>
            <a:endParaRPr lang="en-US" dirty="0"/>
          </a:p>
        </p:txBody>
      </p:sp>
      <p:sp>
        <p:nvSpPr>
          <p:cNvPr id="3" name="Content Placeholder 2"/>
          <p:cNvSpPr>
            <a:spLocks noGrp="1"/>
          </p:cNvSpPr>
          <p:nvPr>
            <p:ph idx="1"/>
          </p:nvPr>
        </p:nvSpPr>
        <p:spPr/>
        <p:txBody>
          <a:bodyPr/>
          <a:lstStyle/>
          <a:p>
            <a:r>
              <a:rPr lang="en-US" dirty="0" smtClean="0"/>
              <a:t>The purpose of this project is </a:t>
            </a:r>
            <a:r>
              <a:rPr lang="en-US" dirty="0"/>
              <a:t>to prevent online users from being tricked by fake news</a:t>
            </a:r>
            <a:endParaRPr lang="en-US" dirty="0"/>
          </a:p>
        </p:txBody>
      </p:sp>
    </p:spTree>
    <p:extLst>
      <p:ext uri="{BB962C8B-B14F-4D97-AF65-F5344CB8AC3E}">
        <p14:creationId xmlns:p14="http://schemas.microsoft.com/office/powerpoint/2010/main" val="371560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Fake news misleads </a:t>
            </a:r>
            <a:r>
              <a:rPr lang="en-US" dirty="0"/>
              <a:t>people and make the world less informed</a:t>
            </a:r>
            <a:r>
              <a:rPr lang="en-US" dirty="0" smtClean="0"/>
              <a:t>.</a:t>
            </a:r>
          </a:p>
          <a:p>
            <a:r>
              <a:rPr lang="en-US" dirty="0" smtClean="0"/>
              <a:t>It </a:t>
            </a:r>
            <a:r>
              <a:rPr lang="en-US" dirty="0"/>
              <a:t>harms the community and the industry in an alarming </a:t>
            </a:r>
            <a:r>
              <a:rPr lang="en-US" dirty="0" smtClean="0"/>
              <a:t>level.</a:t>
            </a:r>
          </a:p>
          <a:p>
            <a:pPr algn="just"/>
            <a:r>
              <a:rPr lang="en-US" dirty="0">
                <a:solidFill>
                  <a:srgbClr val="FF0000"/>
                </a:solidFill>
              </a:rPr>
              <a:t>Eric Trump, the son of Donald Trump, tweeted an article about paid protestors from the domain “abcnews.com.co” that reinforced right wing conspiracy theories. The article was completely fabricated, but it resembled the real ABC News enough to fool those who weren’t paying attention</a:t>
            </a:r>
            <a:endParaRPr lang="en-US" dirty="0">
              <a:solidFill>
                <a:srgbClr val="FF0000"/>
              </a:solidFill>
            </a:endParaRPr>
          </a:p>
        </p:txBody>
      </p:sp>
    </p:spTree>
    <p:extLst>
      <p:ext uri="{BB962C8B-B14F-4D97-AF65-F5344CB8AC3E}">
        <p14:creationId xmlns:p14="http://schemas.microsoft.com/office/powerpoint/2010/main" val="267796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objectives</a:t>
            </a:r>
            <a:endParaRPr lang="en-US" dirty="0"/>
          </a:p>
        </p:txBody>
      </p:sp>
      <p:sp>
        <p:nvSpPr>
          <p:cNvPr id="3" name="Content Placeholder 2"/>
          <p:cNvSpPr>
            <a:spLocks noGrp="1"/>
          </p:cNvSpPr>
          <p:nvPr>
            <p:ph idx="1"/>
          </p:nvPr>
        </p:nvSpPr>
        <p:spPr/>
        <p:txBody>
          <a:bodyPr/>
          <a:lstStyle/>
          <a:p>
            <a:pPr lvl="0"/>
            <a:r>
              <a:rPr lang="en-US" dirty="0"/>
              <a:t>To create a classification model that determine whether a link leads to a fake news article or not. </a:t>
            </a:r>
          </a:p>
          <a:p>
            <a:pPr lvl="0"/>
            <a:r>
              <a:rPr lang="en-US" dirty="0"/>
              <a:t>To create a web extension for Facebook that can identify whether a link clicked by a user leads to a fake news article or not.</a:t>
            </a:r>
          </a:p>
          <a:p>
            <a:endParaRPr lang="en-US" dirty="0"/>
          </a:p>
        </p:txBody>
      </p:sp>
    </p:spTree>
    <p:extLst>
      <p:ext uri="{BB962C8B-B14F-4D97-AF65-F5344CB8AC3E}">
        <p14:creationId xmlns:p14="http://schemas.microsoft.com/office/powerpoint/2010/main" val="5199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a:t>
            </a:r>
            <a:r>
              <a:rPr lang="en-US" dirty="0"/>
              <a:t>use JavaScript and python programming languages to create a web extension for identifying fake news</a:t>
            </a:r>
            <a:r>
              <a:rPr lang="en-US" dirty="0" smtClean="0"/>
              <a:t>.</a:t>
            </a:r>
          </a:p>
          <a:p>
            <a:r>
              <a:rPr lang="en-US" dirty="0"/>
              <a:t>The gathered datasets will come from three online websites (Kaggle.com, cbcpwebsite.com, Primer.com</a:t>
            </a:r>
            <a:r>
              <a:rPr lang="en-US" dirty="0" smtClean="0"/>
              <a:t>).</a:t>
            </a:r>
          </a:p>
          <a:p>
            <a:r>
              <a:rPr lang="en-US" dirty="0" smtClean="0"/>
              <a:t>The extension </a:t>
            </a:r>
            <a:r>
              <a:rPr lang="en-US" dirty="0"/>
              <a:t>will only work on the latest and upcoming versions Google Chrome and it will not work on any other browsers</a:t>
            </a:r>
            <a:r>
              <a:rPr lang="en-US" dirty="0" smtClean="0"/>
              <a:t>.</a:t>
            </a:r>
          </a:p>
          <a:p>
            <a:r>
              <a:rPr lang="en-US" dirty="0"/>
              <a:t>This study is only limited on identifying fake news in Facebook and will not cover any microblogging </a:t>
            </a:r>
            <a:r>
              <a:rPr lang="en-US" dirty="0" smtClean="0"/>
              <a:t>sites.</a:t>
            </a:r>
          </a:p>
          <a:p>
            <a:r>
              <a:rPr lang="en-US" dirty="0"/>
              <a:t>The researchers will not use any classifier algorithm other than SVM. </a:t>
            </a:r>
            <a:r>
              <a:rPr lang="en-US" dirty="0" smtClean="0"/>
              <a:t/>
            </a:r>
            <a:br>
              <a:rPr lang="en-US" dirty="0" smtClean="0"/>
            </a:br>
            <a:endParaRPr lang="en-US" dirty="0"/>
          </a:p>
          <a:p>
            <a:endParaRPr lang="en-US" dirty="0"/>
          </a:p>
        </p:txBody>
      </p:sp>
    </p:spTree>
    <p:extLst>
      <p:ext uri="{BB962C8B-B14F-4D97-AF65-F5344CB8AC3E}">
        <p14:creationId xmlns:p14="http://schemas.microsoft.com/office/powerpoint/2010/main" val="347251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Support Vector Machine</a:t>
            </a:r>
            <a:endParaRPr lang="en-US" dirty="0"/>
          </a:p>
        </p:txBody>
      </p:sp>
      <p:sp>
        <p:nvSpPr>
          <p:cNvPr id="3" name="Content Placeholder 2"/>
          <p:cNvSpPr>
            <a:spLocks noGrp="1"/>
          </p:cNvSpPr>
          <p:nvPr>
            <p:ph idx="1"/>
          </p:nvPr>
        </p:nvSpPr>
        <p:spPr/>
        <p:txBody>
          <a:bodyPr/>
          <a:lstStyle/>
          <a:p>
            <a:r>
              <a:rPr lang="en-US" dirty="0"/>
              <a:t>A Support Vector Machine (SVM) is a supervised machine learning algorithm that can be employed for both classification and regression purposes. </a:t>
            </a:r>
            <a:endParaRPr lang="en-US" dirty="0"/>
          </a:p>
        </p:txBody>
      </p:sp>
    </p:spTree>
    <p:extLst>
      <p:ext uri="{BB962C8B-B14F-4D97-AF65-F5344CB8AC3E}">
        <p14:creationId xmlns:p14="http://schemas.microsoft.com/office/powerpoint/2010/main" val="15469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SVM works</a:t>
            </a:r>
            <a:endParaRPr lang="en-US" dirty="0"/>
          </a:p>
        </p:txBody>
      </p:sp>
      <p:sp>
        <p:nvSpPr>
          <p:cNvPr id="3" name="Content Placeholder 2"/>
          <p:cNvSpPr>
            <a:spLocks noGrp="1"/>
          </p:cNvSpPr>
          <p:nvPr>
            <p:ph idx="1"/>
          </p:nvPr>
        </p:nvSpPr>
        <p:spPr/>
        <p:txBody>
          <a:bodyPr/>
          <a:lstStyle/>
          <a:p>
            <a:r>
              <a:rPr lang="en-US" dirty="0"/>
              <a:t>SVMs are based on the idea of finding a hyperplane that best divides a dataset into two classes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89" y="2678702"/>
            <a:ext cx="6377396" cy="3188698"/>
          </a:xfrm>
          <a:prstGeom prst="rect">
            <a:avLst/>
          </a:prstGeom>
        </p:spPr>
      </p:pic>
    </p:spTree>
    <p:extLst>
      <p:ext uri="{BB962C8B-B14F-4D97-AF65-F5344CB8AC3E}">
        <p14:creationId xmlns:p14="http://schemas.microsoft.com/office/powerpoint/2010/main" val="426613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SVM works</a:t>
            </a:r>
          </a:p>
        </p:txBody>
      </p:sp>
      <p:sp>
        <p:nvSpPr>
          <p:cNvPr id="3" name="Content Placeholder 2"/>
          <p:cNvSpPr>
            <a:spLocks noGrp="1"/>
          </p:cNvSpPr>
          <p:nvPr>
            <p:ph idx="1"/>
          </p:nvPr>
        </p:nvSpPr>
        <p:spPr/>
        <p:txBody>
          <a:bodyPr/>
          <a:lstStyle/>
          <a:p>
            <a:r>
              <a:rPr lang="en-US" dirty="0" smtClean="0"/>
              <a:t>Hyperplane is a </a:t>
            </a:r>
            <a:r>
              <a:rPr lang="en-US" dirty="0"/>
              <a:t>line that linearly separates and classifies a set of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194" y="2929346"/>
            <a:ext cx="6453052" cy="3377456"/>
          </a:xfrm>
          <a:prstGeom prst="rect">
            <a:avLst/>
          </a:prstGeom>
        </p:spPr>
      </p:pic>
    </p:spTree>
    <p:extLst>
      <p:ext uri="{BB962C8B-B14F-4D97-AF65-F5344CB8AC3E}">
        <p14:creationId xmlns:p14="http://schemas.microsoft.com/office/powerpoint/2010/main" val="20395277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85</TotalTime>
  <Words>1199</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Constantia</vt:lpstr>
      <vt:lpstr>Franklin Gothic Book</vt:lpstr>
      <vt:lpstr>Times New Roman</vt:lpstr>
      <vt:lpstr>Crop</vt:lpstr>
      <vt:lpstr>Identifying fake news in facebook</vt:lpstr>
      <vt:lpstr>Our Project</vt:lpstr>
      <vt:lpstr>Purpose of this project</vt:lpstr>
      <vt:lpstr>The problem</vt:lpstr>
      <vt:lpstr>Our objectives</vt:lpstr>
      <vt:lpstr>Scope and limitation</vt:lpstr>
      <vt:lpstr>What is Support Vector Machine</vt:lpstr>
      <vt:lpstr>How SVM works</vt:lpstr>
      <vt:lpstr>How SVM works</vt:lpstr>
      <vt:lpstr>How do we find the right hyperplane </vt:lpstr>
      <vt:lpstr>Design of the project</vt:lpstr>
      <vt:lpstr>Design of the project</vt:lpstr>
      <vt:lpstr>Design of the project</vt:lpstr>
      <vt:lpstr>Use Case Diagram</vt:lpstr>
      <vt:lpstr>Use Case Full Description</vt:lpstr>
      <vt:lpstr>PowerPoint Presentation</vt:lpstr>
      <vt:lpstr>PowerPoint Presentation</vt:lpstr>
      <vt:lpstr>PowerPoint Presentation</vt:lpstr>
      <vt:lpstr>Activity Diagram</vt:lpstr>
      <vt:lpstr>Sequence Diagram</vt:lpstr>
      <vt:lpstr>State Diagram</vt:lpstr>
      <vt:lpstr>Timing Diagram</vt:lpstr>
      <vt:lpstr>Event Table</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fake news in facebook</dc:title>
  <dc:creator>student</dc:creator>
  <cp:lastModifiedBy>student</cp:lastModifiedBy>
  <cp:revision>9</cp:revision>
  <dcterms:created xsi:type="dcterms:W3CDTF">2017-08-14T03:36:13Z</dcterms:created>
  <dcterms:modified xsi:type="dcterms:W3CDTF">2017-08-14T05:02:07Z</dcterms:modified>
</cp:coreProperties>
</file>