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7" r:id="rId4"/>
    <p:sldId id="258" r:id="rId5"/>
    <p:sldId id="259" r:id="rId6"/>
    <p:sldId id="261" r:id="rId7"/>
    <p:sldId id="260"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6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p:cViewPr varScale="1">
        <p:scale>
          <a:sx n="72" d="100"/>
          <a:sy n="72"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4/5/2017</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48A87A34-81AB-432B-8DAE-1953F412C126}" type="datetimeFigureOut">
              <a:rPr lang="en-US" dirty="0"/>
              <a:pPr/>
              <a:t>4/5/2017</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48A87A34-81AB-432B-8DAE-1953F412C126}" type="datetimeFigureOut">
              <a:rPr lang="en-US" dirty="0"/>
              <a:pPr/>
              <a:t>4/5/2017</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6D22F896-40B5-4ADD-8801-0D06FADFA095}" type="slidenum">
              <a:rPr lang="en-US" dirty="0"/>
              <a:t>‹#›</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4/5/2017</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9664288" cy="2618554"/>
          </a:xfrm>
        </p:spPr>
        <p:txBody>
          <a:bodyPr>
            <a:normAutofit/>
          </a:bodyPr>
          <a:lstStyle/>
          <a:p>
            <a:r>
              <a:rPr lang="en-PH" sz="5400" dirty="0">
                <a:latin typeface="Calibri" panose="020F0502020204030204" pitchFamily="34" charset="0"/>
                <a:cs typeface="Calibri" panose="020F0502020204030204" pitchFamily="34" charset="0"/>
              </a:rPr>
              <a:t>SUSAN ICE STORE </a:t>
            </a:r>
            <a:br>
              <a:rPr lang="en-PH" sz="5400" dirty="0">
                <a:latin typeface="Calibri" panose="020F0502020204030204" pitchFamily="34" charset="0"/>
                <a:cs typeface="Calibri" panose="020F0502020204030204" pitchFamily="34" charset="0"/>
              </a:rPr>
            </a:br>
            <a:r>
              <a:rPr lang="en-PH" sz="5400" dirty="0">
                <a:latin typeface="Calibri" panose="020F0502020204030204" pitchFamily="34" charset="0"/>
                <a:cs typeface="Calibri" panose="020F0502020204030204" pitchFamily="34" charset="0"/>
              </a:rPr>
              <a:t>ORDERING AND</a:t>
            </a:r>
            <a:br>
              <a:rPr lang="en-PH" sz="5400" dirty="0">
                <a:latin typeface="Calibri" panose="020F0502020204030204" pitchFamily="34" charset="0"/>
                <a:cs typeface="Calibri" panose="020F0502020204030204" pitchFamily="34" charset="0"/>
              </a:rPr>
            </a:br>
            <a:r>
              <a:rPr lang="en-PH" sz="5400" dirty="0">
                <a:latin typeface="Calibri" panose="020F0502020204030204" pitchFamily="34" charset="0"/>
                <a:cs typeface="Calibri" panose="020F0502020204030204" pitchFamily="34" charset="0"/>
              </a:rPr>
              <a:t>INVENTORY SYSTEM</a:t>
            </a:r>
          </a:p>
        </p:txBody>
      </p:sp>
      <p:sp>
        <p:nvSpPr>
          <p:cNvPr id="3" name="Subtitle 2"/>
          <p:cNvSpPr>
            <a:spLocks noGrp="1"/>
          </p:cNvSpPr>
          <p:nvPr>
            <p:ph type="subTitle" idx="1"/>
          </p:nvPr>
        </p:nvSpPr>
        <p:spPr>
          <a:xfrm>
            <a:off x="7758544" y="3564467"/>
            <a:ext cx="2784765" cy="1949642"/>
          </a:xfrm>
        </p:spPr>
        <p:txBody>
          <a:bodyPr>
            <a:normAutofit/>
          </a:bodyPr>
          <a:lstStyle/>
          <a:p>
            <a:r>
              <a:rPr lang="en-PH" b="1" dirty="0"/>
              <a:t>Ban Daggao</a:t>
            </a:r>
          </a:p>
          <a:p>
            <a:r>
              <a:rPr lang="en-PH" b="1" dirty="0"/>
              <a:t>Rhodney Potoza</a:t>
            </a:r>
          </a:p>
          <a:p>
            <a:r>
              <a:rPr lang="en-PH" b="1" dirty="0"/>
              <a:t>Leonard Potian</a:t>
            </a:r>
          </a:p>
          <a:p>
            <a:r>
              <a:rPr lang="en-PH" b="1" dirty="0"/>
              <a:t>Nelaine Valdez</a:t>
            </a:r>
          </a:p>
        </p:txBody>
      </p:sp>
    </p:spTree>
    <p:extLst>
      <p:ext uri="{BB962C8B-B14F-4D97-AF65-F5344CB8AC3E}">
        <p14:creationId xmlns:p14="http://schemas.microsoft.com/office/powerpoint/2010/main" val="2434067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39048410"/>
              </p:ext>
            </p:extLst>
          </p:nvPr>
        </p:nvGraphicFramePr>
        <p:xfrm>
          <a:off x="969818" y="1330034"/>
          <a:ext cx="10210800" cy="5001494"/>
        </p:xfrm>
        <a:graphic>
          <a:graphicData uri="http://schemas.openxmlformats.org/drawingml/2006/table">
            <a:tbl>
              <a:tblPr firstRow="1" firstCol="1" bandRow="1">
                <a:tableStyleId>{5C22544A-7EE6-4342-B048-85BDC9FD1C3A}</a:tableStyleId>
              </a:tblPr>
              <a:tblGrid>
                <a:gridCol w="5105400">
                  <a:extLst>
                    <a:ext uri="{9D8B030D-6E8A-4147-A177-3AD203B41FA5}">
                      <a16:colId xmlns:a16="http://schemas.microsoft.com/office/drawing/2014/main" val="3066693902"/>
                    </a:ext>
                  </a:extLst>
                </a:gridCol>
                <a:gridCol w="5105400">
                  <a:extLst>
                    <a:ext uri="{9D8B030D-6E8A-4147-A177-3AD203B41FA5}">
                      <a16:colId xmlns:a16="http://schemas.microsoft.com/office/drawing/2014/main" val="975319141"/>
                    </a:ext>
                  </a:extLst>
                </a:gridCol>
              </a:tblGrid>
              <a:tr h="287075">
                <a:tc>
                  <a:txBody>
                    <a:bodyPr/>
                    <a:lstStyle/>
                    <a:p>
                      <a:pPr>
                        <a:lnSpc>
                          <a:spcPct val="107000"/>
                        </a:lnSpc>
                        <a:spcAft>
                          <a:spcPts val="0"/>
                        </a:spcAft>
                      </a:pPr>
                      <a:r>
                        <a:rPr lang="en-PH" sz="1200">
                          <a:effectLst/>
                        </a:rPr>
                        <a:t>Name</a:t>
                      </a:r>
                      <a:endParaRPr lang="en-PH" sz="1000">
                        <a:effectLst/>
                        <a:latin typeface="Calibri" panose="020F0502020204030204" pitchFamily="34" charset="0"/>
                        <a:ea typeface="Calibri" panose="020F0502020204030204" pitchFamily="34" charset="0"/>
                        <a:cs typeface="Times New Roman" panose="02020603050405020304" pitchFamily="18" charset="0"/>
                      </a:endParaRPr>
                    </a:p>
                  </a:txBody>
                  <a:tcPr marL="63822" marR="63822" marT="0" marB="0"/>
                </a:tc>
                <a:tc>
                  <a:txBody>
                    <a:bodyPr/>
                    <a:lstStyle/>
                    <a:p>
                      <a:pPr>
                        <a:lnSpc>
                          <a:spcPct val="107000"/>
                        </a:lnSpc>
                        <a:spcAft>
                          <a:spcPts val="0"/>
                        </a:spcAft>
                      </a:pPr>
                      <a:r>
                        <a:rPr lang="en-PH" sz="1200">
                          <a:effectLst/>
                        </a:rPr>
                        <a:t>Check order</a:t>
                      </a:r>
                      <a:endParaRPr lang="en-PH" sz="1000">
                        <a:effectLst/>
                        <a:latin typeface="Calibri" panose="020F0502020204030204" pitchFamily="34" charset="0"/>
                        <a:ea typeface="Calibri" panose="020F0502020204030204" pitchFamily="34" charset="0"/>
                        <a:cs typeface="Times New Roman" panose="02020603050405020304" pitchFamily="18" charset="0"/>
                      </a:endParaRPr>
                    </a:p>
                  </a:txBody>
                  <a:tcPr marL="63822" marR="63822" marT="0" marB="0"/>
                </a:tc>
                <a:extLst>
                  <a:ext uri="{0D108BD9-81ED-4DB2-BD59-A6C34878D82A}">
                    <a16:rowId xmlns:a16="http://schemas.microsoft.com/office/drawing/2014/main" val="2814739289"/>
                  </a:ext>
                </a:extLst>
              </a:tr>
              <a:tr h="287075">
                <a:tc>
                  <a:txBody>
                    <a:bodyPr/>
                    <a:lstStyle/>
                    <a:p>
                      <a:pPr>
                        <a:lnSpc>
                          <a:spcPct val="107000"/>
                        </a:lnSpc>
                        <a:spcAft>
                          <a:spcPts val="0"/>
                        </a:spcAft>
                      </a:pPr>
                      <a:r>
                        <a:rPr lang="en-PH" sz="1200">
                          <a:effectLst/>
                        </a:rPr>
                        <a:t>Actor</a:t>
                      </a:r>
                      <a:endParaRPr lang="en-PH" sz="1000">
                        <a:effectLst/>
                        <a:latin typeface="Calibri" panose="020F0502020204030204" pitchFamily="34" charset="0"/>
                        <a:ea typeface="Calibri" panose="020F0502020204030204" pitchFamily="34" charset="0"/>
                        <a:cs typeface="Times New Roman" panose="02020603050405020304" pitchFamily="18" charset="0"/>
                      </a:endParaRPr>
                    </a:p>
                  </a:txBody>
                  <a:tcPr marL="63822" marR="63822" marT="0" marB="0"/>
                </a:tc>
                <a:tc>
                  <a:txBody>
                    <a:bodyPr/>
                    <a:lstStyle/>
                    <a:p>
                      <a:pPr>
                        <a:lnSpc>
                          <a:spcPct val="107000"/>
                        </a:lnSpc>
                        <a:spcAft>
                          <a:spcPts val="0"/>
                        </a:spcAft>
                      </a:pPr>
                      <a:r>
                        <a:rPr lang="en-PH" sz="1200">
                          <a:effectLst/>
                        </a:rPr>
                        <a:t>Owner</a:t>
                      </a:r>
                      <a:endParaRPr lang="en-PH" sz="1000">
                        <a:effectLst/>
                        <a:latin typeface="Calibri" panose="020F0502020204030204" pitchFamily="34" charset="0"/>
                        <a:ea typeface="Calibri" panose="020F0502020204030204" pitchFamily="34" charset="0"/>
                        <a:cs typeface="Times New Roman" panose="02020603050405020304" pitchFamily="18" charset="0"/>
                      </a:endParaRPr>
                    </a:p>
                  </a:txBody>
                  <a:tcPr marL="63822" marR="63822" marT="0" marB="0"/>
                </a:tc>
                <a:extLst>
                  <a:ext uri="{0D108BD9-81ED-4DB2-BD59-A6C34878D82A}">
                    <a16:rowId xmlns:a16="http://schemas.microsoft.com/office/drawing/2014/main" val="1207324535"/>
                  </a:ext>
                </a:extLst>
              </a:tr>
              <a:tr h="287075">
                <a:tc>
                  <a:txBody>
                    <a:bodyPr/>
                    <a:lstStyle/>
                    <a:p>
                      <a:pPr>
                        <a:lnSpc>
                          <a:spcPct val="107000"/>
                        </a:lnSpc>
                        <a:spcAft>
                          <a:spcPts val="0"/>
                        </a:spcAft>
                      </a:pPr>
                      <a:r>
                        <a:rPr lang="en-PH" sz="1200">
                          <a:effectLst/>
                        </a:rPr>
                        <a:t>Description</a:t>
                      </a:r>
                      <a:endParaRPr lang="en-PH" sz="1000">
                        <a:effectLst/>
                        <a:latin typeface="Calibri" panose="020F0502020204030204" pitchFamily="34" charset="0"/>
                        <a:ea typeface="Calibri" panose="020F0502020204030204" pitchFamily="34" charset="0"/>
                        <a:cs typeface="Times New Roman" panose="02020603050405020304" pitchFamily="18" charset="0"/>
                      </a:endParaRPr>
                    </a:p>
                  </a:txBody>
                  <a:tcPr marL="63822" marR="63822" marT="0" marB="0"/>
                </a:tc>
                <a:tc>
                  <a:txBody>
                    <a:bodyPr/>
                    <a:lstStyle/>
                    <a:p>
                      <a:pPr>
                        <a:lnSpc>
                          <a:spcPct val="107000"/>
                        </a:lnSpc>
                        <a:spcAft>
                          <a:spcPts val="0"/>
                        </a:spcAft>
                      </a:pPr>
                      <a:r>
                        <a:rPr lang="en-PH" sz="1200">
                          <a:effectLst/>
                        </a:rPr>
                        <a:t>Owner will check the order</a:t>
                      </a:r>
                      <a:endParaRPr lang="en-PH" sz="1000">
                        <a:effectLst/>
                        <a:latin typeface="Calibri" panose="020F0502020204030204" pitchFamily="34" charset="0"/>
                        <a:ea typeface="Calibri" panose="020F0502020204030204" pitchFamily="34" charset="0"/>
                        <a:cs typeface="Times New Roman" panose="02020603050405020304" pitchFamily="18" charset="0"/>
                      </a:endParaRPr>
                    </a:p>
                  </a:txBody>
                  <a:tcPr marL="63822" marR="63822" marT="0" marB="0"/>
                </a:tc>
                <a:extLst>
                  <a:ext uri="{0D108BD9-81ED-4DB2-BD59-A6C34878D82A}">
                    <a16:rowId xmlns:a16="http://schemas.microsoft.com/office/drawing/2014/main" val="4051653892"/>
                  </a:ext>
                </a:extLst>
              </a:tr>
              <a:tr h="2156048">
                <a:tc>
                  <a:txBody>
                    <a:bodyPr/>
                    <a:lstStyle/>
                    <a:p>
                      <a:pPr>
                        <a:lnSpc>
                          <a:spcPct val="107000"/>
                        </a:lnSpc>
                        <a:spcAft>
                          <a:spcPts val="0"/>
                        </a:spcAft>
                      </a:pPr>
                      <a:r>
                        <a:rPr lang="en-PH" sz="1200" dirty="0">
                          <a:effectLst/>
                        </a:rPr>
                        <a:t>Basic Flow</a:t>
                      </a:r>
                      <a:endParaRPr lang="en-PH"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822" marR="63822" marT="0" marB="0"/>
                </a:tc>
                <a:tc>
                  <a:txBody>
                    <a:bodyPr/>
                    <a:lstStyle/>
                    <a:p>
                      <a:pPr marL="342900" lvl="0" indent="-342900" fontAlgn="base">
                        <a:lnSpc>
                          <a:spcPct val="107000"/>
                        </a:lnSpc>
                        <a:spcAft>
                          <a:spcPts val="0"/>
                        </a:spcAft>
                        <a:tabLst>
                          <a:tab pos="457200" algn="l"/>
                        </a:tabLst>
                      </a:pPr>
                      <a:r>
                        <a:rPr lang="en-PH" sz="1200" dirty="0">
                          <a:effectLst/>
                        </a:rPr>
                        <a:t>Owner will check the order</a:t>
                      </a:r>
                      <a:endParaRPr lang="en-PH" sz="1000" dirty="0">
                        <a:effectLst/>
                      </a:endParaRPr>
                    </a:p>
                    <a:p>
                      <a:pPr marL="342900" lvl="0" indent="-342900" fontAlgn="base">
                        <a:lnSpc>
                          <a:spcPct val="107000"/>
                        </a:lnSpc>
                        <a:spcAft>
                          <a:spcPts val="0"/>
                        </a:spcAft>
                        <a:tabLst>
                          <a:tab pos="457200" algn="l"/>
                        </a:tabLst>
                      </a:pPr>
                      <a:r>
                        <a:rPr lang="en-PH" sz="1200" dirty="0">
                          <a:effectLst/>
                        </a:rPr>
                        <a:t>Owner will check the inventory if there are stocks</a:t>
                      </a:r>
                      <a:endParaRPr lang="en-PH" sz="1000" dirty="0">
                        <a:effectLst/>
                      </a:endParaRPr>
                    </a:p>
                    <a:p>
                      <a:pPr marL="342900" lvl="0" indent="-342900" fontAlgn="base">
                        <a:lnSpc>
                          <a:spcPct val="107000"/>
                        </a:lnSpc>
                        <a:spcAft>
                          <a:spcPts val="0"/>
                        </a:spcAft>
                        <a:tabLst>
                          <a:tab pos="457200" algn="l"/>
                        </a:tabLst>
                      </a:pPr>
                      <a:r>
                        <a:rPr lang="en-PH" sz="1200" dirty="0">
                          <a:effectLst/>
                        </a:rPr>
                        <a:t>Owner will validate the order</a:t>
                      </a:r>
                      <a:endParaRPr lang="en-PH" sz="1000" dirty="0">
                        <a:effectLst/>
                      </a:endParaRPr>
                    </a:p>
                    <a:p>
                      <a:pPr marL="342900" lvl="0" indent="-342900" fontAlgn="base">
                        <a:lnSpc>
                          <a:spcPct val="107000"/>
                        </a:lnSpc>
                        <a:spcAft>
                          <a:spcPts val="0"/>
                        </a:spcAft>
                        <a:tabLst>
                          <a:tab pos="457200" algn="l"/>
                        </a:tabLst>
                      </a:pPr>
                      <a:r>
                        <a:rPr lang="en-PH" sz="1200" dirty="0">
                          <a:effectLst/>
                        </a:rPr>
                        <a:t>Owner will give order to employee</a:t>
                      </a:r>
                      <a:endParaRPr lang="en-PH" sz="1000" dirty="0">
                        <a:effectLst/>
                      </a:endParaRPr>
                    </a:p>
                    <a:p>
                      <a:pPr marL="342900" lvl="0" indent="-342900" fontAlgn="base">
                        <a:lnSpc>
                          <a:spcPct val="107000"/>
                        </a:lnSpc>
                        <a:spcAft>
                          <a:spcPts val="0"/>
                        </a:spcAft>
                        <a:tabLst>
                          <a:tab pos="457200" algn="l"/>
                        </a:tabLst>
                      </a:pPr>
                      <a:r>
                        <a:rPr lang="en-PH" sz="1200" dirty="0">
                          <a:effectLst/>
                        </a:rPr>
                        <a:t>Employee will deliver the product</a:t>
                      </a:r>
                      <a:endParaRPr lang="en-PH"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822" marR="63822" marT="0" marB="0"/>
                </a:tc>
                <a:extLst>
                  <a:ext uri="{0D108BD9-81ED-4DB2-BD59-A6C34878D82A}">
                    <a16:rowId xmlns:a16="http://schemas.microsoft.com/office/drawing/2014/main" val="3269243981"/>
                  </a:ext>
                </a:extLst>
              </a:tr>
              <a:tr h="861222">
                <a:tc>
                  <a:txBody>
                    <a:bodyPr/>
                    <a:lstStyle/>
                    <a:p>
                      <a:pPr>
                        <a:lnSpc>
                          <a:spcPct val="107000"/>
                        </a:lnSpc>
                        <a:spcAft>
                          <a:spcPts val="0"/>
                        </a:spcAft>
                      </a:pPr>
                      <a:r>
                        <a:rPr lang="en-PH" sz="1200">
                          <a:effectLst/>
                        </a:rPr>
                        <a:t>Alternative Flow</a:t>
                      </a:r>
                      <a:endParaRPr lang="en-PH" sz="1000">
                        <a:effectLst/>
                        <a:latin typeface="Calibri" panose="020F0502020204030204" pitchFamily="34" charset="0"/>
                        <a:ea typeface="Calibri" panose="020F0502020204030204" pitchFamily="34" charset="0"/>
                        <a:cs typeface="Times New Roman" panose="02020603050405020304" pitchFamily="18" charset="0"/>
                      </a:endParaRPr>
                    </a:p>
                  </a:txBody>
                  <a:tcPr marL="63822" marR="63822" marT="0" marB="0"/>
                </a:tc>
                <a:tc>
                  <a:txBody>
                    <a:bodyPr/>
                    <a:lstStyle/>
                    <a:p>
                      <a:pPr>
                        <a:lnSpc>
                          <a:spcPct val="107000"/>
                        </a:lnSpc>
                        <a:spcAft>
                          <a:spcPts val="0"/>
                        </a:spcAft>
                      </a:pPr>
                      <a:r>
                        <a:rPr lang="en-PH" sz="1200">
                          <a:effectLst/>
                        </a:rPr>
                        <a:t>      2.1. There is no stock left.</a:t>
                      </a:r>
                      <a:endParaRPr lang="en-PH" sz="1000">
                        <a:effectLst/>
                      </a:endParaRPr>
                    </a:p>
                    <a:p>
                      <a:pPr>
                        <a:lnSpc>
                          <a:spcPct val="107000"/>
                        </a:lnSpc>
                        <a:spcAft>
                          <a:spcPts val="0"/>
                        </a:spcAft>
                      </a:pPr>
                      <a:r>
                        <a:rPr lang="en-PH" sz="1200">
                          <a:effectLst/>
                        </a:rPr>
                        <a:t>      2.2. Owner will contact customer.</a:t>
                      </a:r>
                      <a:endParaRPr lang="en-PH" sz="1000">
                        <a:effectLst/>
                      </a:endParaRPr>
                    </a:p>
                    <a:p>
                      <a:pPr>
                        <a:lnSpc>
                          <a:spcPct val="107000"/>
                        </a:lnSpc>
                        <a:spcAft>
                          <a:spcPts val="0"/>
                        </a:spcAft>
                      </a:pPr>
                      <a:r>
                        <a:rPr lang="en-PH" sz="1200">
                          <a:effectLst/>
                        </a:rPr>
                        <a:t>      2.3 Owner will cancel order.</a:t>
                      </a:r>
                      <a:endParaRPr lang="en-PH" sz="1000">
                        <a:effectLst/>
                        <a:latin typeface="Calibri" panose="020F0502020204030204" pitchFamily="34" charset="0"/>
                        <a:ea typeface="Calibri" panose="020F0502020204030204" pitchFamily="34" charset="0"/>
                        <a:cs typeface="Times New Roman" panose="02020603050405020304" pitchFamily="18" charset="0"/>
                      </a:endParaRPr>
                    </a:p>
                  </a:txBody>
                  <a:tcPr marL="63822" marR="63822" marT="0" marB="0"/>
                </a:tc>
                <a:extLst>
                  <a:ext uri="{0D108BD9-81ED-4DB2-BD59-A6C34878D82A}">
                    <a16:rowId xmlns:a16="http://schemas.microsoft.com/office/drawing/2014/main" val="647528680"/>
                  </a:ext>
                </a:extLst>
              </a:tr>
              <a:tr h="548849">
                <a:tc>
                  <a:txBody>
                    <a:bodyPr/>
                    <a:lstStyle/>
                    <a:p>
                      <a:pPr>
                        <a:lnSpc>
                          <a:spcPct val="107000"/>
                        </a:lnSpc>
                        <a:spcAft>
                          <a:spcPts val="0"/>
                        </a:spcAft>
                      </a:pPr>
                      <a:r>
                        <a:rPr lang="en-PH" sz="1200">
                          <a:effectLst/>
                        </a:rPr>
                        <a:t>Pre-condition</a:t>
                      </a:r>
                      <a:endParaRPr lang="en-PH" sz="1000">
                        <a:effectLst/>
                        <a:latin typeface="Calibri" panose="020F0502020204030204" pitchFamily="34" charset="0"/>
                        <a:ea typeface="Calibri" panose="020F0502020204030204" pitchFamily="34" charset="0"/>
                        <a:cs typeface="Times New Roman" panose="02020603050405020304" pitchFamily="18" charset="0"/>
                      </a:endParaRPr>
                    </a:p>
                  </a:txBody>
                  <a:tcPr marL="63822" marR="63822" marT="0" marB="0"/>
                </a:tc>
                <a:tc>
                  <a:txBody>
                    <a:bodyPr/>
                    <a:lstStyle/>
                    <a:p>
                      <a:pPr>
                        <a:lnSpc>
                          <a:spcPct val="107000"/>
                        </a:lnSpc>
                        <a:spcAft>
                          <a:spcPts val="0"/>
                        </a:spcAft>
                      </a:pPr>
                      <a:r>
                        <a:rPr lang="en-PH" sz="1200">
                          <a:effectLst/>
                        </a:rPr>
                        <a:t>Customer must order to the site and complete the requirements</a:t>
                      </a:r>
                      <a:endParaRPr lang="en-PH" sz="1000">
                        <a:effectLst/>
                        <a:latin typeface="Calibri" panose="020F0502020204030204" pitchFamily="34" charset="0"/>
                        <a:ea typeface="Calibri" panose="020F0502020204030204" pitchFamily="34" charset="0"/>
                        <a:cs typeface="Times New Roman" panose="02020603050405020304" pitchFamily="18" charset="0"/>
                      </a:endParaRPr>
                    </a:p>
                  </a:txBody>
                  <a:tcPr marL="63822" marR="63822" marT="0" marB="0"/>
                </a:tc>
                <a:extLst>
                  <a:ext uri="{0D108BD9-81ED-4DB2-BD59-A6C34878D82A}">
                    <a16:rowId xmlns:a16="http://schemas.microsoft.com/office/drawing/2014/main" val="3668956508"/>
                  </a:ext>
                </a:extLst>
              </a:tr>
              <a:tr h="287075">
                <a:tc>
                  <a:txBody>
                    <a:bodyPr/>
                    <a:lstStyle/>
                    <a:p>
                      <a:pPr>
                        <a:lnSpc>
                          <a:spcPct val="107000"/>
                        </a:lnSpc>
                        <a:spcAft>
                          <a:spcPts val="0"/>
                        </a:spcAft>
                      </a:pPr>
                      <a:r>
                        <a:rPr lang="en-PH" sz="1200">
                          <a:effectLst/>
                        </a:rPr>
                        <a:t>Post-condition</a:t>
                      </a:r>
                      <a:endParaRPr lang="en-PH" sz="1000">
                        <a:effectLst/>
                        <a:latin typeface="Calibri" panose="020F0502020204030204" pitchFamily="34" charset="0"/>
                        <a:ea typeface="Calibri" panose="020F0502020204030204" pitchFamily="34" charset="0"/>
                        <a:cs typeface="Times New Roman" panose="02020603050405020304" pitchFamily="18" charset="0"/>
                      </a:endParaRPr>
                    </a:p>
                  </a:txBody>
                  <a:tcPr marL="63822" marR="63822" marT="0" marB="0"/>
                </a:tc>
                <a:tc>
                  <a:txBody>
                    <a:bodyPr/>
                    <a:lstStyle/>
                    <a:p>
                      <a:pPr>
                        <a:lnSpc>
                          <a:spcPct val="107000"/>
                        </a:lnSpc>
                        <a:spcAft>
                          <a:spcPts val="0"/>
                        </a:spcAft>
                      </a:pPr>
                      <a:r>
                        <a:rPr lang="en-PH" sz="1200">
                          <a:effectLst/>
                        </a:rPr>
                        <a:t>Orders will be delivered</a:t>
                      </a:r>
                      <a:endParaRPr lang="en-PH" sz="1000">
                        <a:effectLst/>
                        <a:latin typeface="Calibri" panose="020F0502020204030204" pitchFamily="34" charset="0"/>
                        <a:ea typeface="Calibri" panose="020F0502020204030204" pitchFamily="34" charset="0"/>
                        <a:cs typeface="Times New Roman" panose="02020603050405020304" pitchFamily="18" charset="0"/>
                      </a:endParaRPr>
                    </a:p>
                  </a:txBody>
                  <a:tcPr marL="63822" marR="63822" marT="0" marB="0"/>
                </a:tc>
                <a:extLst>
                  <a:ext uri="{0D108BD9-81ED-4DB2-BD59-A6C34878D82A}">
                    <a16:rowId xmlns:a16="http://schemas.microsoft.com/office/drawing/2014/main" val="3451653503"/>
                  </a:ext>
                </a:extLst>
              </a:tr>
              <a:tr h="287075">
                <a:tc>
                  <a:txBody>
                    <a:bodyPr/>
                    <a:lstStyle/>
                    <a:p>
                      <a:pPr>
                        <a:lnSpc>
                          <a:spcPct val="107000"/>
                        </a:lnSpc>
                        <a:spcAft>
                          <a:spcPts val="0"/>
                        </a:spcAft>
                      </a:pPr>
                      <a:r>
                        <a:rPr lang="en-PH" sz="1200">
                          <a:effectLst/>
                        </a:rPr>
                        <a:t>Assumptions</a:t>
                      </a:r>
                      <a:endParaRPr lang="en-PH" sz="1000">
                        <a:effectLst/>
                        <a:latin typeface="Calibri" panose="020F0502020204030204" pitchFamily="34" charset="0"/>
                        <a:ea typeface="Calibri" panose="020F0502020204030204" pitchFamily="34" charset="0"/>
                        <a:cs typeface="Times New Roman" panose="02020603050405020304" pitchFamily="18" charset="0"/>
                      </a:endParaRPr>
                    </a:p>
                  </a:txBody>
                  <a:tcPr marL="63822" marR="63822" marT="0" marB="0"/>
                </a:tc>
                <a:tc>
                  <a:txBody>
                    <a:bodyPr/>
                    <a:lstStyle/>
                    <a:p>
                      <a:pPr>
                        <a:lnSpc>
                          <a:spcPct val="107000"/>
                        </a:lnSpc>
                        <a:spcAft>
                          <a:spcPts val="0"/>
                        </a:spcAft>
                      </a:pPr>
                      <a:r>
                        <a:rPr lang="en-PH" sz="1200" dirty="0">
                          <a:effectLst/>
                        </a:rPr>
                        <a:t>Customer ordered a product</a:t>
                      </a:r>
                      <a:endParaRPr lang="en-PH"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822" marR="63822" marT="0" marB="0"/>
                </a:tc>
                <a:extLst>
                  <a:ext uri="{0D108BD9-81ED-4DB2-BD59-A6C34878D82A}">
                    <a16:rowId xmlns:a16="http://schemas.microsoft.com/office/drawing/2014/main" val="2591129092"/>
                  </a:ext>
                </a:extLst>
              </a:tr>
            </a:tbl>
          </a:graphicData>
        </a:graphic>
      </p:graphicFrame>
      <p:sp>
        <p:nvSpPr>
          <p:cNvPr id="5" name="TextBox 4"/>
          <p:cNvSpPr txBox="1"/>
          <p:nvPr/>
        </p:nvSpPr>
        <p:spPr>
          <a:xfrm>
            <a:off x="1191488" y="845127"/>
            <a:ext cx="2956259" cy="646331"/>
          </a:xfrm>
          <a:prstGeom prst="rect">
            <a:avLst/>
          </a:prstGeom>
          <a:noFill/>
        </p:spPr>
        <p:txBody>
          <a:bodyPr wrap="none" rtlCol="0">
            <a:spAutoFit/>
          </a:bodyPr>
          <a:lstStyle/>
          <a:p>
            <a:r>
              <a:rPr lang="en-PH" dirty="0"/>
              <a:t>Figure 1.1.3 Check Order</a:t>
            </a:r>
          </a:p>
          <a:p>
            <a:endParaRPr lang="en-PH" dirty="0"/>
          </a:p>
        </p:txBody>
      </p:sp>
    </p:spTree>
    <p:extLst>
      <p:ext uri="{BB962C8B-B14F-4D97-AF65-F5344CB8AC3E}">
        <p14:creationId xmlns:p14="http://schemas.microsoft.com/office/powerpoint/2010/main" val="3113533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866886223"/>
              </p:ext>
            </p:extLst>
          </p:nvPr>
        </p:nvGraphicFramePr>
        <p:xfrm>
          <a:off x="1049595" y="1316185"/>
          <a:ext cx="10200296" cy="5223161"/>
        </p:xfrm>
        <a:graphic>
          <a:graphicData uri="http://schemas.openxmlformats.org/drawingml/2006/table">
            <a:tbl>
              <a:tblPr firstRow="1" firstCol="1" bandRow="1">
                <a:tableStyleId>{5C22544A-7EE6-4342-B048-85BDC9FD1C3A}</a:tableStyleId>
              </a:tblPr>
              <a:tblGrid>
                <a:gridCol w="5100148">
                  <a:extLst>
                    <a:ext uri="{9D8B030D-6E8A-4147-A177-3AD203B41FA5}">
                      <a16:colId xmlns:a16="http://schemas.microsoft.com/office/drawing/2014/main" val="95808273"/>
                    </a:ext>
                  </a:extLst>
                </a:gridCol>
                <a:gridCol w="5100148">
                  <a:extLst>
                    <a:ext uri="{9D8B030D-6E8A-4147-A177-3AD203B41FA5}">
                      <a16:colId xmlns:a16="http://schemas.microsoft.com/office/drawing/2014/main" val="1114320179"/>
                    </a:ext>
                  </a:extLst>
                </a:gridCol>
              </a:tblGrid>
              <a:tr h="341212">
                <a:tc>
                  <a:txBody>
                    <a:bodyPr/>
                    <a:lstStyle/>
                    <a:p>
                      <a:pPr>
                        <a:lnSpc>
                          <a:spcPct val="107000"/>
                        </a:lnSpc>
                        <a:spcAft>
                          <a:spcPts val="0"/>
                        </a:spcAft>
                      </a:pPr>
                      <a:r>
                        <a:rPr lang="en-PH" sz="1300" dirty="0">
                          <a:effectLst/>
                        </a:rPr>
                        <a:t>Name</a:t>
                      </a:r>
                      <a:endParaRPr lang="en-PH"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0249" marR="70249" marT="0" marB="0"/>
                </a:tc>
                <a:tc>
                  <a:txBody>
                    <a:bodyPr/>
                    <a:lstStyle/>
                    <a:p>
                      <a:pPr>
                        <a:lnSpc>
                          <a:spcPct val="107000"/>
                        </a:lnSpc>
                        <a:spcAft>
                          <a:spcPts val="0"/>
                        </a:spcAft>
                      </a:pPr>
                      <a:r>
                        <a:rPr lang="en-PH" sz="1300">
                          <a:effectLst/>
                        </a:rPr>
                        <a:t>Login/Signup</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0249" marR="70249" marT="0" marB="0"/>
                </a:tc>
                <a:extLst>
                  <a:ext uri="{0D108BD9-81ED-4DB2-BD59-A6C34878D82A}">
                    <a16:rowId xmlns:a16="http://schemas.microsoft.com/office/drawing/2014/main" val="2383867443"/>
                  </a:ext>
                </a:extLst>
              </a:tr>
              <a:tr h="446197">
                <a:tc>
                  <a:txBody>
                    <a:bodyPr/>
                    <a:lstStyle/>
                    <a:p>
                      <a:pPr>
                        <a:lnSpc>
                          <a:spcPct val="107000"/>
                        </a:lnSpc>
                        <a:spcAft>
                          <a:spcPts val="0"/>
                        </a:spcAft>
                      </a:pPr>
                      <a:r>
                        <a:rPr lang="en-PH" sz="1300">
                          <a:effectLst/>
                        </a:rPr>
                        <a:t>Actor</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0249" marR="70249" marT="0" marB="0"/>
                </a:tc>
                <a:tc>
                  <a:txBody>
                    <a:bodyPr/>
                    <a:lstStyle/>
                    <a:p>
                      <a:pPr>
                        <a:lnSpc>
                          <a:spcPct val="107000"/>
                        </a:lnSpc>
                        <a:spcAft>
                          <a:spcPts val="0"/>
                        </a:spcAft>
                      </a:pPr>
                      <a:r>
                        <a:rPr lang="en-PH" sz="1300">
                          <a:effectLst/>
                        </a:rPr>
                        <a:t>Owner</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0249" marR="70249" marT="0" marB="0"/>
                </a:tc>
                <a:extLst>
                  <a:ext uri="{0D108BD9-81ED-4DB2-BD59-A6C34878D82A}">
                    <a16:rowId xmlns:a16="http://schemas.microsoft.com/office/drawing/2014/main" val="156231737"/>
                  </a:ext>
                </a:extLst>
              </a:tr>
              <a:tr h="341212">
                <a:tc>
                  <a:txBody>
                    <a:bodyPr/>
                    <a:lstStyle/>
                    <a:p>
                      <a:pPr>
                        <a:lnSpc>
                          <a:spcPct val="107000"/>
                        </a:lnSpc>
                        <a:spcAft>
                          <a:spcPts val="0"/>
                        </a:spcAft>
                      </a:pPr>
                      <a:r>
                        <a:rPr lang="en-PH" sz="1300">
                          <a:effectLst/>
                        </a:rPr>
                        <a:t>Description</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0249" marR="70249" marT="0" marB="0"/>
                </a:tc>
                <a:tc>
                  <a:txBody>
                    <a:bodyPr/>
                    <a:lstStyle/>
                    <a:p>
                      <a:pPr>
                        <a:lnSpc>
                          <a:spcPct val="107000"/>
                        </a:lnSpc>
                        <a:spcAft>
                          <a:spcPts val="0"/>
                        </a:spcAft>
                      </a:pPr>
                      <a:r>
                        <a:rPr lang="en-PH" sz="1300">
                          <a:effectLst/>
                        </a:rPr>
                        <a:t>This is a login/signup for admin/owner</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0249" marR="70249" marT="0" marB="0"/>
                </a:tc>
                <a:extLst>
                  <a:ext uri="{0D108BD9-81ED-4DB2-BD59-A6C34878D82A}">
                    <a16:rowId xmlns:a16="http://schemas.microsoft.com/office/drawing/2014/main" val="830588428"/>
                  </a:ext>
                </a:extLst>
              </a:tr>
              <a:tr h="1364846">
                <a:tc>
                  <a:txBody>
                    <a:bodyPr/>
                    <a:lstStyle/>
                    <a:p>
                      <a:pPr>
                        <a:lnSpc>
                          <a:spcPct val="107000"/>
                        </a:lnSpc>
                        <a:spcAft>
                          <a:spcPts val="0"/>
                        </a:spcAft>
                      </a:pPr>
                      <a:r>
                        <a:rPr lang="en-PH" sz="1300">
                          <a:effectLst/>
                        </a:rPr>
                        <a:t>Basic Flow</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0249" marR="70249" marT="0" marB="0"/>
                </a:tc>
                <a:tc>
                  <a:txBody>
                    <a:bodyPr/>
                    <a:lstStyle/>
                    <a:p>
                      <a:pPr>
                        <a:lnSpc>
                          <a:spcPct val="107000"/>
                        </a:lnSpc>
                        <a:spcAft>
                          <a:spcPts val="0"/>
                        </a:spcAft>
                      </a:pPr>
                      <a:r>
                        <a:rPr lang="en-PH" sz="1300">
                          <a:effectLst/>
                        </a:rPr>
                        <a:t>1.Owner input login information</a:t>
                      </a:r>
                      <a:endParaRPr lang="en-PH" sz="1100">
                        <a:effectLst/>
                      </a:endParaRPr>
                    </a:p>
                    <a:p>
                      <a:pPr>
                        <a:lnSpc>
                          <a:spcPct val="107000"/>
                        </a:lnSpc>
                        <a:spcAft>
                          <a:spcPts val="0"/>
                        </a:spcAft>
                      </a:pPr>
                      <a:r>
                        <a:rPr lang="en-PH" sz="1300">
                          <a:effectLst/>
                        </a:rPr>
                        <a:t>2.Owner access inventory</a:t>
                      </a:r>
                      <a:endParaRPr lang="en-PH" sz="1100">
                        <a:effectLst/>
                      </a:endParaRPr>
                    </a:p>
                    <a:p>
                      <a:pPr>
                        <a:lnSpc>
                          <a:spcPct val="107000"/>
                        </a:lnSpc>
                        <a:spcAft>
                          <a:spcPts val="0"/>
                        </a:spcAft>
                      </a:pPr>
                      <a:r>
                        <a:rPr lang="en-PH" sz="1300">
                          <a:effectLst/>
                        </a:rPr>
                        <a:t>3.Owner checks stocks</a:t>
                      </a:r>
                      <a:endParaRPr lang="en-PH" sz="1100">
                        <a:effectLst/>
                      </a:endParaRPr>
                    </a:p>
                    <a:p>
                      <a:pPr>
                        <a:lnSpc>
                          <a:spcPct val="107000"/>
                        </a:lnSpc>
                        <a:spcAft>
                          <a:spcPts val="0"/>
                        </a:spcAft>
                      </a:pPr>
                      <a:r>
                        <a:rPr lang="en-PH" sz="1300">
                          <a:effectLst/>
                        </a:rPr>
                        <a:t>4.Owner checks orders</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0249" marR="70249" marT="0" marB="0"/>
                </a:tc>
                <a:extLst>
                  <a:ext uri="{0D108BD9-81ED-4DB2-BD59-A6C34878D82A}">
                    <a16:rowId xmlns:a16="http://schemas.microsoft.com/office/drawing/2014/main" val="838864164"/>
                  </a:ext>
                </a:extLst>
              </a:tr>
              <a:tr h="1706058">
                <a:tc>
                  <a:txBody>
                    <a:bodyPr/>
                    <a:lstStyle/>
                    <a:p>
                      <a:pPr>
                        <a:lnSpc>
                          <a:spcPct val="107000"/>
                        </a:lnSpc>
                        <a:spcAft>
                          <a:spcPts val="0"/>
                        </a:spcAft>
                      </a:pPr>
                      <a:r>
                        <a:rPr lang="en-PH" sz="1300">
                          <a:effectLst/>
                        </a:rPr>
                        <a:t>Alternative Flow</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0249" marR="70249" marT="0" marB="0"/>
                </a:tc>
                <a:tc>
                  <a:txBody>
                    <a:bodyPr/>
                    <a:lstStyle/>
                    <a:p>
                      <a:pPr>
                        <a:lnSpc>
                          <a:spcPct val="107000"/>
                        </a:lnSpc>
                        <a:spcAft>
                          <a:spcPts val="0"/>
                        </a:spcAft>
                      </a:pPr>
                      <a:r>
                        <a:rPr lang="en-PH" sz="1300">
                          <a:effectLst/>
                        </a:rPr>
                        <a:t>1.1 Can’t login</a:t>
                      </a:r>
                      <a:endParaRPr lang="en-PH" sz="1100">
                        <a:effectLst/>
                      </a:endParaRPr>
                    </a:p>
                    <a:p>
                      <a:pPr>
                        <a:lnSpc>
                          <a:spcPct val="107000"/>
                        </a:lnSpc>
                        <a:spcAft>
                          <a:spcPts val="0"/>
                        </a:spcAft>
                      </a:pPr>
                      <a:r>
                        <a:rPr lang="en-PH" sz="1300">
                          <a:effectLst/>
                        </a:rPr>
                        <a:t>   1.1a. Login information is wrong</a:t>
                      </a:r>
                      <a:endParaRPr lang="en-PH" sz="1100">
                        <a:effectLst/>
                      </a:endParaRPr>
                    </a:p>
                    <a:p>
                      <a:pPr>
                        <a:lnSpc>
                          <a:spcPct val="107000"/>
                        </a:lnSpc>
                        <a:spcAft>
                          <a:spcPts val="0"/>
                        </a:spcAft>
                      </a:pPr>
                      <a:r>
                        <a:rPr lang="en-PH" sz="1300">
                          <a:effectLst/>
                        </a:rPr>
                        <a:t>1.2 Owner put login information again.</a:t>
                      </a:r>
                      <a:endParaRPr lang="en-PH" sz="1100">
                        <a:effectLst/>
                      </a:endParaRPr>
                    </a:p>
                    <a:p>
                      <a:pPr>
                        <a:lnSpc>
                          <a:spcPct val="107000"/>
                        </a:lnSpc>
                        <a:spcAft>
                          <a:spcPts val="0"/>
                        </a:spcAft>
                      </a:pPr>
                      <a:r>
                        <a:rPr lang="en-PH" sz="1300">
                          <a:effectLst/>
                        </a:rPr>
                        <a:t>1.3 Login information correct</a:t>
                      </a:r>
                      <a:endParaRPr lang="en-PH" sz="1100">
                        <a:effectLst/>
                      </a:endParaRPr>
                    </a:p>
                    <a:p>
                      <a:pPr>
                        <a:lnSpc>
                          <a:spcPct val="107000"/>
                        </a:lnSpc>
                        <a:spcAft>
                          <a:spcPts val="0"/>
                        </a:spcAft>
                      </a:pPr>
                      <a:r>
                        <a:rPr lang="en-PH" sz="1300">
                          <a:effectLst/>
                        </a:rPr>
                        <a:t>1.4 Proceed to basic flow number 2</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0249" marR="70249" marT="0" marB="0"/>
                </a:tc>
                <a:extLst>
                  <a:ext uri="{0D108BD9-81ED-4DB2-BD59-A6C34878D82A}">
                    <a16:rowId xmlns:a16="http://schemas.microsoft.com/office/drawing/2014/main" val="1992299067"/>
                  </a:ext>
                </a:extLst>
              </a:tr>
              <a:tr h="341212">
                <a:tc>
                  <a:txBody>
                    <a:bodyPr/>
                    <a:lstStyle/>
                    <a:p>
                      <a:pPr>
                        <a:lnSpc>
                          <a:spcPct val="107000"/>
                        </a:lnSpc>
                        <a:spcAft>
                          <a:spcPts val="0"/>
                        </a:spcAft>
                      </a:pPr>
                      <a:r>
                        <a:rPr lang="en-PH" sz="1300">
                          <a:effectLst/>
                        </a:rPr>
                        <a:t>Pre-condition</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0249" marR="70249" marT="0" marB="0"/>
                </a:tc>
                <a:tc>
                  <a:txBody>
                    <a:bodyPr/>
                    <a:lstStyle/>
                    <a:p>
                      <a:pPr>
                        <a:lnSpc>
                          <a:spcPct val="107000"/>
                        </a:lnSpc>
                        <a:spcAft>
                          <a:spcPts val="0"/>
                        </a:spcAft>
                      </a:pPr>
                      <a:r>
                        <a:rPr lang="en-PH" sz="1300">
                          <a:effectLst/>
                        </a:rPr>
                        <a:t>Owner must input correct login information</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0249" marR="70249" marT="0" marB="0"/>
                </a:tc>
                <a:extLst>
                  <a:ext uri="{0D108BD9-81ED-4DB2-BD59-A6C34878D82A}">
                    <a16:rowId xmlns:a16="http://schemas.microsoft.com/office/drawing/2014/main" val="2294851710"/>
                  </a:ext>
                </a:extLst>
              </a:tr>
              <a:tr h="341212">
                <a:tc>
                  <a:txBody>
                    <a:bodyPr/>
                    <a:lstStyle/>
                    <a:p>
                      <a:pPr>
                        <a:lnSpc>
                          <a:spcPct val="107000"/>
                        </a:lnSpc>
                        <a:spcAft>
                          <a:spcPts val="0"/>
                        </a:spcAft>
                      </a:pPr>
                      <a:r>
                        <a:rPr lang="en-PH" sz="1300">
                          <a:effectLst/>
                        </a:rPr>
                        <a:t>Post-condition</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0249" marR="70249" marT="0" marB="0"/>
                </a:tc>
                <a:tc>
                  <a:txBody>
                    <a:bodyPr/>
                    <a:lstStyle/>
                    <a:p>
                      <a:pPr>
                        <a:lnSpc>
                          <a:spcPct val="107000"/>
                        </a:lnSpc>
                        <a:spcAft>
                          <a:spcPts val="0"/>
                        </a:spcAft>
                      </a:pPr>
                      <a:r>
                        <a:rPr lang="en-PH" sz="1300">
                          <a:effectLst/>
                        </a:rPr>
                        <a:t>Owner can check stocks and orders</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0249" marR="70249" marT="0" marB="0"/>
                </a:tc>
                <a:extLst>
                  <a:ext uri="{0D108BD9-81ED-4DB2-BD59-A6C34878D82A}">
                    <a16:rowId xmlns:a16="http://schemas.microsoft.com/office/drawing/2014/main" val="3966137102"/>
                  </a:ext>
                </a:extLst>
              </a:tr>
              <a:tr h="341212">
                <a:tc>
                  <a:txBody>
                    <a:bodyPr/>
                    <a:lstStyle/>
                    <a:p>
                      <a:pPr>
                        <a:lnSpc>
                          <a:spcPct val="107000"/>
                        </a:lnSpc>
                        <a:spcAft>
                          <a:spcPts val="0"/>
                        </a:spcAft>
                      </a:pPr>
                      <a:r>
                        <a:rPr lang="en-PH" sz="1300">
                          <a:effectLst/>
                        </a:rPr>
                        <a:t>Assumptions</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0249" marR="70249" marT="0" marB="0"/>
                </a:tc>
                <a:tc>
                  <a:txBody>
                    <a:bodyPr/>
                    <a:lstStyle/>
                    <a:p>
                      <a:pPr>
                        <a:lnSpc>
                          <a:spcPct val="107000"/>
                        </a:lnSpc>
                        <a:spcAft>
                          <a:spcPts val="0"/>
                        </a:spcAft>
                      </a:pPr>
                      <a:r>
                        <a:rPr lang="en-PH" sz="1300" dirty="0">
                          <a:effectLst/>
                        </a:rPr>
                        <a:t>Owner wants to check stocks.</a:t>
                      </a:r>
                      <a:endParaRPr lang="en-PH"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0249" marR="70249" marT="0" marB="0"/>
                </a:tc>
                <a:extLst>
                  <a:ext uri="{0D108BD9-81ED-4DB2-BD59-A6C34878D82A}">
                    <a16:rowId xmlns:a16="http://schemas.microsoft.com/office/drawing/2014/main" val="4057552917"/>
                  </a:ext>
                </a:extLst>
              </a:tr>
            </a:tbl>
          </a:graphicData>
        </a:graphic>
      </p:graphicFrame>
      <p:sp>
        <p:nvSpPr>
          <p:cNvPr id="6" name="TextBox 5"/>
          <p:cNvSpPr txBox="1"/>
          <p:nvPr/>
        </p:nvSpPr>
        <p:spPr>
          <a:xfrm>
            <a:off x="1049595" y="845127"/>
            <a:ext cx="2959465" cy="646331"/>
          </a:xfrm>
          <a:prstGeom prst="rect">
            <a:avLst/>
          </a:prstGeom>
          <a:noFill/>
        </p:spPr>
        <p:txBody>
          <a:bodyPr wrap="none" rtlCol="0">
            <a:spAutoFit/>
          </a:bodyPr>
          <a:lstStyle/>
          <a:p>
            <a:r>
              <a:rPr lang="en-PH" dirty="0"/>
              <a:t>Figure 1.1.4 Login/Signup</a:t>
            </a:r>
          </a:p>
          <a:p>
            <a:endParaRPr lang="en-PH" dirty="0"/>
          </a:p>
        </p:txBody>
      </p:sp>
    </p:spTree>
    <p:extLst>
      <p:ext uri="{BB962C8B-B14F-4D97-AF65-F5344CB8AC3E}">
        <p14:creationId xmlns:p14="http://schemas.microsoft.com/office/powerpoint/2010/main" val="3928926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202687385"/>
              </p:ext>
            </p:extLst>
          </p:nvPr>
        </p:nvGraphicFramePr>
        <p:xfrm>
          <a:off x="1130298" y="1343893"/>
          <a:ext cx="9814792" cy="4973780"/>
        </p:xfrm>
        <a:graphic>
          <a:graphicData uri="http://schemas.openxmlformats.org/drawingml/2006/table">
            <a:tbl>
              <a:tblPr firstRow="1" firstCol="1" bandRow="1">
                <a:tableStyleId>{5C22544A-7EE6-4342-B048-85BDC9FD1C3A}</a:tableStyleId>
              </a:tblPr>
              <a:tblGrid>
                <a:gridCol w="4907396">
                  <a:extLst>
                    <a:ext uri="{9D8B030D-6E8A-4147-A177-3AD203B41FA5}">
                      <a16:colId xmlns:a16="http://schemas.microsoft.com/office/drawing/2014/main" val="3554248109"/>
                    </a:ext>
                  </a:extLst>
                </a:gridCol>
                <a:gridCol w="4907396">
                  <a:extLst>
                    <a:ext uri="{9D8B030D-6E8A-4147-A177-3AD203B41FA5}">
                      <a16:colId xmlns:a16="http://schemas.microsoft.com/office/drawing/2014/main" val="2107366523"/>
                    </a:ext>
                  </a:extLst>
                </a:gridCol>
              </a:tblGrid>
              <a:tr h="347053">
                <a:tc>
                  <a:txBody>
                    <a:bodyPr/>
                    <a:lstStyle/>
                    <a:p>
                      <a:pPr>
                        <a:lnSpc>
                          <a:spcPct val="107000"/>
                        </a:lnSpc>
                        <a:spcAft>
                          <a:spcPts val="0"/>
                        </a:spcAft>
                      </a:pPr>
                      <a:r>
                        <a:rPr lang="en-PH" sz="1400">
                          <a:effectLst/>
                        </a:rPr>
                        <a:t>Name</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tc>
                  <a:txBody>
                    <a:bodyPr/>
                    <a:lstStyle/>
                    <a:p>
                      <a:pPr>
                        <a:lnSpc>
                          <a:spcPct val="107000"/>
                        </a:lnSpc>
                        <a:spcAft>
                          <a:spcPts val="0"/>
                        </a:spcAft>
                      </a:pPr>
                      <a:r>
                        <a:rPr lang="en-PH" sz="1400">
                          <a:effectLst/>
                        </a:rPr>
                        <a:t>Notify</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extLst>
                  <a:ext uri="{0D108BD9-81ED-4DB2-BD59-A6C34878D82A}">
                    <a16:rowId xmlns:a16="http://schemas.microsoft.com/office/drawing/2014/main" val="3344612779"/>
                  </a:ext>
                </a:extLst>
              </a:tr>
              <a:tr h="347257">
                <a:tc>
                  <a:txBody>
                    <a:bodyPr/>
                    <a:lstStyle/>
                    <a:p>
                      <a:pPr>
                        <a:lnSpc>
                          <a:spcPct val="107000"/>
                        </a:lnSpc>
                        <a:spcAft>
                          <a:spcPts val="0"/>
                        </a:spcAft>
                      </a:pPr>
                      <a:r>
                        <a:rPr lang="en-PH" sz="1400">
                          <a:effectLst/>
                        </a:rPr>
                        <a:t>Actor</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tc>
                  <a:txBody>
                    <a:bodyPr/>
                    <a:lstStyle/>
                    <a:p>
                      <a:pPr>
                        <a:lnSpc>
                          <a:spcPct val="107000"/>
                        </a:lnSpc>
                        <a:spcAft>
                          <a:spcPts val="0"/>
                        </a:spcAft>
                      </a:pPr>
                      <a:r>
                        <a:rPr lang="en-PH" sz="1400">
                          <a:effectLst/>
                        </a:rPr>
                        <a:t>Owner</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extLst>
                  <a:ext uri="{0D108BD9-81ED-4DB2-BD59-A6C34878D82A}">
                    <a16:rowId xmlns:a16="http://schemas.microsoft.com/office/drawing/2014/main" val="4200669936"/>
                  </a:ext>
                </a:extLst>
              </a:tr>
              <a:tr h="347257">
                <a:tc>
                  <a:txBody>
                    <a:bodyPr/>
                    <a:lstStyle/>
                    <a:p>
                      <a:pPr>
                        <a:lnSpc>
                          <a:spcPct val="107000"/>
                        </a:lnSpc>
                        <a:spcAft>
                          <a:spcPts val="0"/>
                        </a:spcAft>
                      </a:pPr>
                      <a:r>
                        <a:rPr lang="en-PH" sz="1400">
                          <a:effectLst/>
                        </a:rPr>
                        <a:t>Description</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tc>
                  <a:txBody>
                    <a:bodyPr/>
                    <a:lstStyle/>
                    <a:p>
                      <a:pPr>
                        <a:lnSpc>
                          <a:spcPct val="107000"/>
                        </a:lnSpc>
                        <a:spcAft>
                          <a:spcPts val="0"/>
                        </a:spcAft>
                      </a:pPr>
                      <a:r>
                        <a:rPr lang="en-PH" sz="1400">
                          <a:effectLst/>
                        </a:rPr>
                        <a:t>Owner verified the order</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extLst>
                  <a:ext uri="{0D108BD9-81ED-4DB2-BD59-A6C34878D82A}">
                    <a16:rowId xmlns:a16="http://schemas.microsoft.com/office/drawing/2014/main" val="2462751658"/>
                  </a:ext>
                </a:extLst>
              </a:tr>
              <a:tr h="1445221">
                <a:tc>
                  <a:txBody>
                    <a:bodyPr/>
                    <a:lstStyle/>
                    <a:p>
                      <a:pPr>
                        <a:lnSpc>
                          <a:spcPct val="107000"/>
                        </a:lnSpc>
                        <a:spcAft>
                          <a:spcPts val="0"/>
                        </a:spcAft>
                      </a:pPr>
                      <a:r>
                        <a:rPr lang="en-PH" sz="1400">
                          <a:effectLst/>
                        </a:rPr>
                        <a:t>Basic Flow</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tc>
                  <a:txBody>
                    <a:bodyPr/>
                    <a:lstStyle/>
                    <a:p>
                      <a:pPr>
                        <a:lnSpc>
                          <a:spcPct val="107000"/>
                        </a:lnSpc>
                        <a:spcAft>
                          <a:spcPts val="0"/>
                        </a:spcAft>
                      </a:pPr>
                      <a:r>
                        <a:rPr lang="en-PH" sz="1400">
                          <a:effectLst/>
                        </a:rPr>
                        <a:t>1.Owner check inventory</a:t>
                      </a:r>
                      <a:endParaRPr lang="en-PH" sz="1100">
                        <a:effectLst/>
                      </a:endParaRPr>
                    </a:p>
                    <a:p>
                      <a:pPr>
                        <a:lnSpc>
                          <a:spcPct val="107000"/>
                        </a:lnSpc>
                        <a:spcAft>
                          <a:spcPts val="0"/>
                        </a:spcAft>
                      </a:pPr>
                      <a:r>
                        <a:rPr lang="en-PH" sz="1400">
                          <a:effectLst/>
                        </a:rPr>
                        <a:t>2.Owner check or verify order</a:t>
                      </a:r>
                      <a:endParaRPr lang="en-PH" sz="1100">
                        <a:effectLst/>
                      </a:endParaRPr>
                    </a:p>
                    <a:p>
                      <a:pPr>
                        <a:lnSpc>
                          <a:spcPct val="107000"/>
                        </a:lnSpc>
                        <a:spcAft>
                          <a:spcPts val="0"/>
                        </a:spcAft>
                      </a:pPr>
                      <a:r>
                        <a:rPr lang="en-PH" sz="1400">
                          <a:effectLst/>
                        </a:rPr>
                        <a:t>3. Owner send notification to customer</a:t>
                      </a:r>
                      <a:endParaRPr lang="en-PH" sz="1100">
                        <a:effectLst/>
                      </a:endParaRPr>
                    </a:p>
                    <a:p>
                      <a:pPr>
                        <a:lnSpc>
                          <a:spcPct val="107000"/>
                        </a:lnSpc>
                        <a:spcAft>
                          <a:spcPts val="0"/>
                        </a:spcAft>
                      </a:pPr>
                      <a:r>
                        <a:rPr lang="en-PH" sz="1400">
                          <a:effectLst/>
                        </a:rPr>
                        <a:t>4. Notification sent</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extLst>
                  <a:ext uri="{0D108BD9-81ED-4DB2-BD59-A6C34878D82A}">
                    <a16:rowId xmlns:a16="http://schemas.microsoft.com/office/drawing/2014/main" val="3158293513"/>
                  </a:ext>
                </a:extLst>
              </a:tr>
              <a:tr h="1445221">
                <a:tc>
                  <a:txBody>
                    <a:bodyPr/>
                    <a:lstStyle/>
                    <a:p>
                      <a:pPr>
                        <a:lnSpc>
                          <a:spcPct val="107000"/>
                        </a:lnSpc>
                        <a:spcAft>
                          <a:spcPts val="0"/>
                        </a:spcAft>
                      </a:pPr>
                      <a:r>
                        <a:rPr lang="en-PH" sz="1400">
                          <a:effectLst/>
                        </a:rPr>
                        <a:t>Alternative Flow</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tc>
                  <a:txBody>
                    <a:bodyPr/>
                    <a:lstStyle/>
                    <a:p>
                      <a:pPr>
                        <a:lnSpc>
                          <a:spcPct val="107000"/>
                        </a:lnSpc>
                        <a:spcAft>
                          <a:spcPts val="0"/>
                        </a:spcAft>
                      </a:pPr>
                      <a:r>
                        <a:rPr lang="en-PH" sz="1400">
                          <a:effectLst/>
                        </a:rPr>
                        <a:t>4.1 Can’t send notification </a:t>
                      </a:r>
                      <a:endParaRPr lang="en-PH" sz="1100">
                        <a:effectLst/>
                      </a:endParaRPr>
                    </a:p>
                    <a:p>
                      <a:pPr marL="457200">
                        <a:lnSpc>
                          <a:spcPct val="107000"/>
                        </a:lnSpc>
                        <a:spcAft>
                          <a:spcPts val="0"/>
                        </a:spcAft>
                      </a:pPr>
                      <a:r>
                        <a:rPr lang="en-PH" sz="1400">
                          <a:effectLst/>
                        </a:rPr>
                        <a:t>2a. There is a problem with connection.</a:t>
                      </a:r>
                      <a:endParaRPr lang="en-PH" sz="1100">
                        <a:effectLst/>
                      </a:endParaRPr>
                    </a:p>
                    <a:p>
                      <a:pPr>
                        <a:lnSpc>
                          <a:spcPct val="107000"/>
                        </a:lnSpc>
                        <a:spcAft>
                          <a:spcPts val="0"/>
                        </a:spcAft>
                      </a:pPr>
                      <a:r>
                        <a:rPr lang="en-PH" sz="1400">
                          <a:effectLst/>
                        </a:rPr>
                        <a:t>4.2 Owner send another notification</a:t>
                      </a:r>
                      <a:endParaRPr lang="en-PH" sz="1100">
                        <a:effectLst/>
                      </a:endParaRPr>
                    </a:p>
                    <a:p>
                      <a:pPr>
                        <a:lnSpc>
                          <a:spcPct val="107000"/>
                        </a:lnSpc>
                        <a:spcAft>
                          <a:spcPts val="0"/>
                        </a:spcAft>
                      </a:pPr>
                      <a:r>
                        <a:rPr lang="en-PH" sz="1400">
                          <a:effectLst/>
                        </a:rPr>
                        <a:t>4.3. System proceed to step 4 in basic flow</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extLst>
                  <a:ext uri="{0D108BD9-81ED-4DB2-BD59-A6C34878D82A}">
                    <a16:rowId xmlns:a16="http://schemas.microsoft.com/office/drawing/2014/main" val="3181671648"/>
                  </a:ext>
                </a:extLst>
              </a:tr>
              <a:tr h="347257">
                <a:tc>
                  <a:txBody>
                    <a:bodyPr/>
                    <a:lstStyle/>
                    <a:p>
                      <a:pPr>
                        <a:lnSpc>
                          <a:spcPct val="107000"/>
                        </a:lnSpc>
                        <a:spcAft>
                          <a:spcPts val="0"/>
                        </a:spcAft>
                      </a:pPr>
                      <a:r>
                        <a:rPr lang="en-PH" sz="1400">
                          <a:effectLst/>
                        </a:rPr>
                        <a:t>Pre-condition</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tc>
                  <a:txBody>
                    <a:bodyPr/>
                    <a:lstStyle/>
                    <a:p>
                      <a:pPr>
                        <a:lnSpc>
                          <a:spcPct val="107000"/>
                        </a:lnSpc>
                        <a:spcAft>
                          <a:spcPts val="0"/>
                        </a:spcAft>
                      </a:pPr>
                      <a:r>
                        <a:rPr lang="en-PH" sz="1400">
                          <a:effectLst/>
                        </a:rPr>
                        <a:t>Owner must check order details</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extLst>
                  <a:ext uri="{0D108BD9-81ED-4DB2-BD59-A6C34878D82A}">
                    <a16:rowId xmlns:a16="http://schemas.microsoft.com/office/drawing/2014/main" val="736513761"/>
                  </a:ext>
                </a:extLst>
              </a:tr>
              <a:tr h="347257">
                <a:tc>
                  <a:txBody>
                    <a:bodyPr/>
                    <a:lstStyle/>
                    <a:p>
                      <a:pPr>
                        <a:lnSpc>
                          <a:spcPct val="107000"/>
                        </a:lnSpc>
                        <a:spcAft>
                          <a:spcPts val="0"/>
                        </a:spcAft>
                      </a:pPr>
                      <a:r>
                        <a:rPr lang="en-PH" sz="1400">
                          <a:effectLst/>
                        </a:rPr>
                        <a:t>Post-condition</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tc>
                  <a:txBody>
                    <a:bodyPr/>
                    <a:lstStyle/>
                    <a:p>
                      <a:pPr>
                        <a:lnSpc>
                          <a:spcPct val="107000"/>
                        </a:lnSpc>
                        <a:spcAft>
                          <a:spcPts val="0"/>
                        </a:spcAft>
                      </a:pPr>
                      <a:r>
                        <a:rPr lang="en-PH" sz="1400">
                          <a:effectLst/>
                        </a:rPr>
                        <a:t>Owner can send notification properly</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extLst>
                  <a:ext uri="{0D108BD9-81ED-4DB2-BD59-A6C34878D82A}">
                    <a16:rowId xmlns:a16="http://schemas.microsoft.com/office/drawing/2014/main" val="3479090525"/>
                  </a:ext>
                </a:extLst>
              </a:tr>
              <a:tr h="347257">
                <a:tc>
                  <a:txBody>
                    <a:bodyPr/>
                    <a:lstStyle/>
                    <a:p>
                      <a:pPr>
                        <a:lnSpc>
                          <a:spcPct val="107000"/>
                        </a:lnSpc>
                        <a:spcAft>
                          <a:spcPts val="0"/>
                        </a:spcAft>
                      </a:pPr>
                      <a:r>
                        <a:rPr lang="en-PH" sz="1400">
                          <a:effectLst/>
                        </a:rPr>
                        <a:t>Assumptions</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tc>
                  <a:txBody>
                    <a:bodyPr/>
                    <a:lstStyle/>
                    <a:p>
                      <a:pPr>
                        <a:lnSpc>
                          <a:spcPct val="107000"/>
                        </a:lnSpc>
                        <a:spcAft>
                          <a:spcPts val="0"/>
                        </a:spcAft>
                      </a:pPr>
                      <a:r>
                        <a:rPr lang="en-PH" sz="1400" dirty="0">
                          <a:effectLst/>
                        </a:rPr>
                        <a:t>Someone ordered</a:t>
                      </a:r>
                      <a:endParaRPr lang="en-PH"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extLst>
                  <a:ext uri="{0D108BD9-81ED-4DB2-BD59-A6C34878D82A}">
                    <a16:rowId xmlns:a16="http://schemas.microsoft.com/office/drawing/2014/main" val="4173585634"/>
                  </a:ext>
                </a:extLst>
              </a:tr>
            </a:tbl>
          </a:graphicData>
        </a:graphic>
      </p:graphicFrame>
      <p:sp>
        <p:nvSpPr>
          <p:cNvPr id="5" name="TextBox 4"/>
          <p:cNvSpPr txBox="1"/>
          <p:nvPr/>
        </p:nvSpPr>
        <p:spPr>
          <a:xfrm>
            <a:off x="1130298" y="914399"/>
            <a:ext cx="2143536" cy="646331"/>
          </a:xfrm>
          <a:prstGeom prst="rect">
            <a:avLst/>
          </a:prstGeom>
          <a:noFill/>
        </p:spPr>
        <p:txBody>
          <a:bodyPr wrap="none" rtlCol="0">
            <a:spAutoFit/>
          </a:bodyPr>
          <a:lstStyle/>
          <a:p>
            <a:r>
              <a:rPr lang="en-PH" dirty="0"/>
              <a:t>Figure 1.1.5 Notify</a:t>
            </a:r>
          </a:p>
          <a:p>
            <a:endParaRPr lang="en-PH" dirty="0"/>
          </a:p>
        </p:txBody>
      </p:sp>
    </p:spTree>
    <p:extLst>
      <p:ext uri="{BB962C8B-B14F-4D97-AF65-F5344CB8AC3E}">
        <p14:creationId xmlns:p14="http://schemas.microsoft.com/office/powerpoint/2010/main" val="3931331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665202047"/>
              </p:ext>
            </p:extLst>
          </p:nvPr>
        </p:nvGraphicFramePr>
        <p:xfrm>
          <a:off x="1130300" y="1288475"/>
          <a:ext cx="9800936" cy="5029197"/>
        </p:xfrm>
        <a:graphic>
          <a:graphicData uri="http://schemas.openxmlformats.org/drawingml/2006/table">
            <a:tbl>
              <a:tblPr firstRow="1" firstCol="1" bandRow="1">
                <a:tableStyleId>{5C22544A-7EE6-4342-B048-85BDC9FD1C3A}</a:tableStyleId>
              </a:tblPr>
              <a:tblGrid>
                <a:gridCol w="4900468">
                  <a:extLst>
                    <a:ext uri="{9D8B030D-6E8A-4147-A177-3AD203B41FA5}">
                      <a16:colId xmlns:a16="http://schemas.microsoft.com/office/drawing/2014/main" val="1368041628"/>
                    </a:ext>
                  </a:extLst>
                </a:gridCol>
                <a:gridCol w="4900468">
                  <a:extLst>
                    <a:ext uri="{9D8B030D-6E8A-4147-A177-3AD203B41FA5}">
                      <a16:colId xmlns:a16="http://schemas.microsoft.com/office/drawing/2014/main" val="3966880518"/>
                    </a:ext>
                  </a:extLst>
                </a:gridCol>
              </a:tblGrid>
              <a:tr h="378793">
                <a:tc>
                  <a:txBody>
                    <a:bodyPr/>
                    <a:lstStyle/>
                    <a:p>
                      <a:pPr>
                        <a:lnSpc>
                          <a:spcPct val="107000"/>
                        </a:lnSpc>
                        <a:spcAft>
                          <a:spcPts val="0"/>
                        </a:spcAft>
                      </a:pPr>
                      <a:r>
                        <a:rPr lang="en-PH" sz="1400">
                          <a:effectLst/>
                        </a:rPr>
                        <a:t>Name</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tc>
                  <a:txBody>
                    <a:bodyPr/>
                    <a:lstStyle/>
                    <a:p>
                      <a:pPr>
                        <a:lnSpc>
                          <a:spcPct val="107000"/>
                        </a:lnSpc>
                        <a:spcAft>
                          <a:spcPts val="0"/>
                        </a:spcAft>
                      </a:pPr>
                      <a:r>
                        <a:rPr lang="en-PH" sz="1400">
                          <a:effectLst/>
                        </a:rPr>
                        <a:t>Update Inventory</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extLst>
                  <a:ext uri="{0D108BD9-81ED-4DB2-BD59-A6C34878D82A}">
                    <a16:rowId xmlns:a16="http://schemas.microsoft.com/office/drawing/2014/main" val="3141892650"/>
                  </a:ext>
                </a:extLst>
              </a:tr>
              <a:tr h="379015">
                <a:tc>
                  <a:txBody>
                    <a:bodyPr/>
                    <a:lstStyle/>
                    <a:p>
                      <a:pPr>
                        <a:lnSpc>
                          <a:spcPct val="107000"/>
                        </a:lnSpc>
                        <a:spcAft>
                          <a:spcPts val="0"/>
                        </a:spcAft>
                      </a:pPr>
                      <a:r>
                        <a:rPr lang="en-PH" sz="1400">
                          <a:effectLst/>
                        </a:rPr>
                        <a:t>Actor</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tc>
                  <a:txBody>
                    <a:bodyPr/>
                    <a:lstStyle/>
                    <a:p>
                      <a:pPr>
                        <a:lnSpc>
                          <a:spcPct val="107000"/>
                        </a:lnSpc>
                        <a:spcAft>
                          <a:spcPts val="0"/>
                        </a:spcAft>
                      </a:pPr>
                      <a:r>
                        <a:rPr lang="en-PH" sz="1400">
                          <a:effectLst/>
                        </a:rPr>
                        <a:t>Owner</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extLst>
                  <a:ext uri="{0D108BD9-81ED-4DB2-BD59-A6C34878D82A}">
                    <a16:rowId xmlns:a16="http://schemas.microsoft.com/office/drawing/2014/main" val="1144845511"/>
                  </a:ext>
                </a:extLst>
              </a:tr>
              <a:tr h="379015">
                <a:tc>
                  <a:txBody>
                    <a:bodyPr/>
                    <a:lstStyle/>
                    <a:p>
                      <a:pPr>
                        <a:lnSpc>
                          <a:spcPct val="107000"/>
                        </a:lnSpc>
                        <a:spcAft>
                          <a:spcPts val="0"/>
                        </a:spcAft>
                      </a:pPr>
                      <a:r>
                        <a:rPr lang="en-PH" sz="1400">
                          <a:effectLst/>
                        </a:rPr>
                        <a:t>Description</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tc>
                  <a:txBody>
                    <a:bodyPr/>
                    <a:lstStyle/>
                    <a:p>
                      <a:pPr>
                        <a:lnSpc>
                          <a:spcPct val="107000"/>
                        </a:lnSpc>
                        <a:spcAft>
                          <a:spcPts val="0"/>
                        </a:spcAft>
                      </a:pPr>
                      <a:r>
                        <a:rPr lang="en-PH" sz="1400">
                          <a:effectLst/>
                        </a:rPr>
                        <a:t>Owner check stocks.</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extLst>
                  <a:ext uri="{0D108BD9-81ED-4DB2-BD59-A6C34878D82A}">
                    <a16:rowId xmlns:a16="http://schemas.microsoft.com/office/drawing/2014/main" val="1699264087"/>
                  </a:ext>
                </a:extLst>
              </a:tr>
              <a:tr h="1976855">
                <a:tc>
                  <a:txBody>
                    <a:bodyPr/>
                    <a:lstStyle/>
                    <a:p>
                      <a:pPr>
                        <a:lnSpc>
                          <a:spcPct val="107000"/>
                        </a:lnSpc>
                        <a:spcAft>
                          <a:spcPts val="0"/>
                        </a:spcAft>
                      </a:pPr>
                      <a:r>
                        <a:rPr lang="en-PH" sz="1400">
                          <a:effectLst/>
                        </a:rPr>
                        <a:t>Basic Flow</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tc>
                  <a:txBody>
                    <a:bodyPr/>
                    <a:lstStyle/>
                    <a:p>
                      <a:pPr>
                        <a:lnSpc>
                          <a:spcPct val="107000"/>
                        </a:lnSpc>
                        <a:spcAft>
                          <a:spcPts val="0"/>
                        </a:spcAft>
                      </a:pPr>
                      <a:r>
                        <a:rPr lang="en-PH" sz="1400">
                          <a:effectLst/>
                        </a:rPr>
                        <a:t>1. Owner log in.</a:t>
                      </a:r>
                      <a:endParaRPr lang="en-PH" sz="1100">
                        <a:effectLst/>
                      </a:endParaRPr>
                    </a:p>
                    <a:p>
                      <a:pPr>
                        <a:lnSpc>
                          <a:spcPct val="107000"/>
                        </a:lnSpc>
                        <a:spcAft>
                          <a:spcPts val="0"/>
                        </a:spcAft>
                      </a:pPr>
                      <a:r>
                        <a:rPr lang="en-PH" sz="1400">
                          <a:effectLst/>
                        </a:rPr>
                        <a:t>2. Owner check stocks.</a:t>
                      </a:r>
                      <a:endParaRPr lang="en-PH" sz="1100">
                        <a:effectLst/>
                      </a:endParaRPr>
                    </a:p>
                    <a:p>
                      <a:pPr>
                        <a:lnSpc>
                          <a:spcPct val="107000"/>
                        </a:lnSpc>
                        <a:spcAft>
                          <a:spcPts val="0"/>
                        </a:spcAft>
                      </a:pPr>
                      <a:r>
                        <a:rPr lang="en-PH" sz="1400">
                          <a:effectLst/>
                        </a:rPr>
                        <a:t>3. Owner saw there is only a few stocks left.</a:t>
                      </a:r>
                      <a:endParaRPr lang="en-PH" sz="1100">
                        <a:effectLst/>
                      </a:endParaRPr>
                    </a:p>
                    <a:p>
                      <a:pPr>
                        <a:lnSpc>
                          <a:spcPct val="107000"/>
                        </a:lnSpc>
                        <a:spcAft>
                          <a:spcPts val="0"/>
                        </a:spcAft>
                      </a:pPr>
                      <a:r>
                        <a:rPr lang="en-PH" sz="1400">
                          <a:effectLst/>
                        </a:rPr>
                        <a:t>4. Owner will order/buy stocks</a:t>
                      </a:r>
                      <a:endParaRPr lang="en-PH" sz="1100">
                        <a:effectLst/>
                      </a:endParaRPr>
                    </a:p>
                    <a:p>
                      <a:pPr>
                        <a:lnSpc>
                          <a:spcPct val="107000"/>
                        </a:lnSpc>
                        <a:spcAft>
                          <a:spcPts val="0"/>
                        </a:spcAft>
                      </a:pPr>
                      <a:r>
                        <a:rPr lang="en-PH" sz="1400">
                          <a:effectLst/>
                        </a:rPr>
                        <a:t>5. Owner update inventory.</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extLst>
                  <a:ext uri="{0D108BD9-81ED-4DB2-BD59-A6C34878D82A}">
                    <a16:rowId xmlns:a16="http://schemas.microsoft.com/office/drawing/2014/main" val="1427081992"/>
                  </a:ext>
                </a:extLst>
              </a:tr>
              <a:tr h="778474">
                <a:tc>
                  <a:txBody>
                    <a:bodyPr/>
                    <a:lstStyle/>
                    <a:p>
                      <a:pPr>
                        <a:lnSpc>
                          <a:spcPct val="107000"/>
                        </a:lnSpc>
                        <a:spcAft>
                          <a:spcPts val="0"/>
                        </a:spcAft>
                      </a:pPr>
                      <a:r>
                        <a:rPr lang="en-PH" sz="1400">
                          <a:effectLst/>
                        </a:rPr>
                        <a:t>Alternative Flow</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tc>
                  <a:txBody>
                    <a:bodyPr/>
                    <a:lstStyle/>
                    <a:p>
                      <a:pPr>
                        <a:lnSpc>
                          <a:spcPct val="107000"/>
                        </a:lnSpc>
                        <a:spcAft>
                          <a:spcPts val="0"/>
                        </a:spcAft>
                      </a:pPr>
                      <a:r>
                        <a:rPr lang="en-PH" sz="1400">
                          <a:effectLst/>
                        </a:rPr>
                        <a:t>3.1 There is still lot of stocks left.</a:t>
                      </a:r>
                      <a:endParaRPr lang="en-PH" sz="1100">
                        <a:effectLst/>
                      </a:endParaRPr>
                    </a:p>
                    <a:p>
                      <a:pPr>
                        <a:lnSpc>
                          <a:spcPct val="107000"/>
                        </a:lnSpc>
                        <a:spcAft>
                          <a:spcPts val="0"/>
                        </a:spcAft>
                      </a:pPr>
                      <a:r>
                        <a:rPr lang="en-PH" sz="1400">
                          <a:effectLst/>
                        </a:rPr>
                        <a:t>3.2 Owner will proceed to step 5 in basic flow</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extLst>
                  <a:ext uri="{0D108BD9-81ED-4DB2-BD59-A6C34878D82A}">
                    <a16:rowId xmlns:a16="http://schemas.microsoft.com/office/drawing/2014/main" val="1963188102"/>
                  </a:ext>
                </a:extLst>
              </a:tr>
              <a:tr h="379015">
                <a:tc>
                  <a:txBody>
                    <a:bodyPr/>
                    <a:lstStyle/>
                    <a:p>
                      <a:pPr>
                        <a:lnSpc>
                          <a:spcPct val="107000"/>
                        </a:lnSpc>
                        <a:spcAft>
                          <a:spcPts val="0"/>
                        </a:spcAft>
                      </a:pPr>
                      <a:r>
                        <a:rPr lang="en-PH" sz="1400">
                          <a:effectLst/>
                        </a:rPr>
                        <a:t>Pre-condition</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tc>
                  <a:txBody>
                    <a:bodyPr/>
                    <a:lstStyle/>
                    <a:p>
                      <a:pPr>
                        <a:lnSpc>
                          <a:spcPct val="107000"/>
                        </a:lnSpc>
                        <a:spcAft>
                          <a:spcPts val="0"/>
                        </a:spcAft>
                      </a:pPr>
                      <a:r>
                        <a:rPr lang="en-PH" sz="1400">
                          <a:effectLst/>
                        </a:rPr>
                        <a:t>Owner must login.</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extLst>
                  <a:ext uri="{0D108BD9-81ED-4DB2-BD59-A6C34878D82A}">
                    <a16:rowId xmlns:a16="http://schemas.microsoft.com/office/drawing/2014/main" val="2268700896"/>
                  </a:ext>
                </a:extLst>
              </a:tr>
              <a:tr h="379015">
                <a:tc>
                  <a:txBody>
                    <a:bodyPr/>
                    <a:lstStyle/>
                    <a:p>
                      <a:pPr>
                        <a:lnSpc>
                          <a:spcPct val="107000"/>
                        </a:lnSpc>
                        <a:spcAft>
                          <a:spcPts val="0"/>
                        </a:spcAft>
                      </a:pPr>
                      <a:r>
                        <a:rPr lang="en-PH" sz="1400">
                          <a:effectLst/>
                        </a:rPr>
                        <a:t>Post-condition</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tc>
                  <a:txBody>
                    <a:bodyPr/>
                    <a:lstStyle/>
                    <a:p>
                      <a:pPr>
                        <a:lnSpc>
                          <a:spcPct val="107000"/>
                        </a:lnSpc>
                        <a:spcAft>
                          <a:spcPts val="0"/>
                        </a:spcAft>
                      </a:pPr>
                      <a:r>
                        <a:rPr lang="en-PH" sz="1400">
                          <a:effectLst/>
                        </a:rPr>
                        <a:t>Owner check and update stocks.</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extLst>
                  <a:ext uri="{0D108BD9-81ED-4DB2-BD59-A6C34878D82A}">
                    <a16:rowId xmlns:a16="http://schemas.microsoft.com/office/drawing/2014/main" val="931958112"/>
                  </a:ext>
                </a:extLst>
              </a:tr>
              <a:tr h="379015">
                <a:tc>
                  <a:txBody>
                    <a:bodyPr/>
                    <a:lstStyle/>
                    <a:p>
                      <a:pPr>
                        <a:lnSpc>
                          <a:spcPct val="107000"/>
                        </a:lnSpc>
                        <a:spcAft>
                          <a:spcPts val="0"/>
                        </a:spcAft>
                      </a:pPr>
                      <a:r>
                        <a:rPr lang="en-PH" sz="1400">
                          <a:effectLst/>
                        </a:rPr>
                        <a:t>Assumptions</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tc>
                  <a:txBody>
                    <a:bodyPr/>
                    <a:lstStyle/>
                    <a:p>
                      <a:pPr>
                        <a:lnSpc>
                          <a:spcPct val="107000"/>
                        </a:lnSpc>
                        <a:spcAft>
                          <a:spcPts val="0"/>
                        </a:spcAft>
                      </a:pPr>
                      <a:r>
                        <a:rPr lang="en-PH" sz="1400" dirty="0">
                          <a:effectLst/>
                        </a:rPr>
                        <a:t>Owner wants to check stocks</a:t>
                      </a:r>
                      <a:endParaRPr lang="en-PH"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extLst>
                  <a:ext uri="{0D108BD9-81ED-4DB2-BD59-A6C34878D82A}">
                    <a16:rowId xmlns:a16="http://schemas.microsoft.com/office/drawing/2014/main" val="3932418217"/>
                  </a:ext>
                </a:extLst>
              </a:tr>
            </a:tbl>
          </a:graphicData>
        </a:graphic>
      </p:graphicFrame>
      <p:sp>
        <p:nvSpPr>
          <p:cNvPr id="5" name="TextBox 4"/>
          <p:cNvSpPr txBox="1"/>
          <p:nvPr/>
        </p:nvSpPr>
        <p:spPr>
          <a:xfrm>
            <a:off x="1130300" y="858982"/>
            <a:ext cx="3446777" cy="646331"/>
          </a:xfrm>
          <a:prstGeom prst="rect">
            <a:avLst/>
          </a:prstGeom>
          <a:noFill/>
        </p:spPr>
        <p:txBody>
          <a:bodyPr wrap="none" rtlCol="0">
            <a:spAutoFit/>
          </a:bodyPr>
          <a:lstStyle/>
          <a:p>
            <a:r>
              <a:rPr lang="en-PH" dirty="0"/>
              <a:t>Figure 1.1.6 Update inventory</a:t>
            </a:r>
          </a:p>
          <a:p>
            <a:endParaRPr lang="en-PH" dirty="0"/>
          </a:p>
        </p:txBody>
      </p:sp>
    </p:spTree>
    <p:extLst>
      <p:ext uri="{BB962C8B-B14F-4D97-AF65-F5344CB8AC3E}">
        <p14:creationId xmlns:p14="http://schemas.microsoft.com/office/powerpoint/2010/main" val="3126919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948333296"/>
              </p:ext>
            </p:extLst>
          </p:nvPr>
        </p:nvGraphicFramePr>
        <p:xfrm>
          <a:off x="922480" y="1302325"/>
          <a:ext cx="10175010" cy="5015345"/>
        </p:xfrm>
        <a:graphic>
          <a:graphicData uri="http://schemas.openxmlformats.org/drawingml/2006/table">
            <a:tbl>
              <a:tblPr firstRow="1" firstCol="1" bandRow="1">
                <a:tableStyleId>{5C22544A-7EE6-4342-B048-85BDC9FD1C3A}</a:tableStyleId>
              </a:tblPr>
              <a:tblGrid>
                <a:gridCol w="5087505">
                  <a:extLst>
                    <a:ext uri="{9D8B030D-6E8A-4147-A177-3AD203B41FA5}">
                      <a16:colId xmlns:a16="http://schemas.microsoft.com/office/drawing/2014/main" val="411139081"/>
                    </a:ext>
                  </a:extLst>
                </a:gridCol>
                <a:gridCol w="5087505">
                  <a:extLst>
                    <a:ext uri="{9D8B030D-6E8A-4147-A177-3AD203B41FA5}">
                      <a16:colId xmlns:a16="http://schemas.microsoft.com/office/drawing/2014/main" val="4095801533"/>
                    </a:ext>
                  </a:extLst>
                </a:gridCol>
              </a:tblGrid>
              <a:tr h="459903">
                <a:tc>
                  <a:txBody>
                    <a:bodyPr/>
                    <a:lstStyle/>
                    <a:p>
                      <a:pPr>
                        <a:lnSpc>
                          <a:spcPct val="107000"/>
                        </a:lnSpc>
                        <a:spcAft>
                          <a:spcPts val="0"/>
                        </a:spcAft>
                      </a:pPr>
                      <a:r>
                        <a:rPr lang="en-PH" sz="1400">
                          <a:effectLst/>
                        </a:rPr>
                        <a:t>Name</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tc>
                  <a:txBody>
                    <a:bodyPr/>
                    <a:lstStyle/>
                    <a:p>
                      <a:pPr>
                        <a:lnSpc>
                          <a:spcPct val="107000"/>
                        </a:lnSpc>
                        <a:spcAft>
                          <a:spcPts val="0"/>
                        </a:spcAft>
                      </a:pPr>
                      <a:r>
                        <a:rPr lang="en-PH" sz="1400">
                          <a:effectLst/>
                        </a:rPr>
                        <a:t>Send Customer Details</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extLst>
                  <a:ext uri="{0D108BD9-81ED-4DB2-BD59-A6C34878D82A}">
                    <a16:rowId xmlns:a16="http://schemas.microsoft.com/office/drawing/2014/main" val="4043864749"/>
                  </a:ext>
                </a:extLst>
              </a:tr>
              <a:tr h="460172">
                <a:tc>
                  <a:txBody>
                    <a:bodyPr/>
                    <a:lstStyle/>
                    <a:p>
                      <a:pPr>
                        <a:lnSpc>
                          <a:spcPct val="107000"/>
                        </a:lnSpc>
                        <a:spcAft>
                          <a:spcPts val="0"/>
                        </a:spcAft>
                      </a:pPr>
                      <a:r>
                        <a:rPr lang="en-PH" sz="1400">
                          <a:effectLst/>
                        </a:rPr>
                        <a:t>Actor</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tc>
                  <a:txBody>
                    <a:bodyPr/>
                    <a:lstStyle/>
                    <a:p>
                      <a:pPr>
                        <a:lnSpc>
                          <a:spcPct val="107000"/>
                        </a:lnSpc>
                        <a:spcAft>
                          <a:spcPts val="0"/>
                        </a:spcAft>
                      </a:pPr>
                      <a:r>
                        <a:rPr lang="en-PH" sz="1400">
                          <a:effectLst/>
                        </a:rPr>
                        <a:t>Owner</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extLst>
                  <a:ext uri="{0D108BD9-81ED-4DB2-BD59-A6C34878D82A}">
                    <a16:rowId xmlns:a16="http://schemas.microsoft.com/office/drawing/2014/main" val="73336665"/>
                  </a:ext>
                </a:extLst>
              </a:tr>
              <a:tr h="460172">
                <a:tc>
                  <a:txBody>
                    <a:bodyPr/>
                    <a:lstStyle/>
                    <a:p>
                      <a:pPr>
                        <a:lnSpc>
                          <a:spcPct val="107000"/>
                        </a:lnSpc>
                        <a:spcAft>
                          <a:spcPts val="0"/>
                        </a:spcAft>
                      </a:pPr>
                      <a:r>
                        <a:rPr lang="en-PH" sz="1400">
                          <a:effectLst/>
                        </a:rPr>
                        <a:t>Description</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tc>
                  <a:txBody>
                    <a:bodyPr/>
                    <a:lstStyle/>
                    <a:p>
                      <a:pPr>
                        <a:lnSpc>
                          <a:spcPct val="107000"/>
                        </a:lnSpc>
                        <a:spcAft>
                          <a:spcPts val="0"/>
                        </a:spcAft>
                      </a:pPr>
                      <a:r>
                        <a:rPr lang="en-PH" sz="1400">
                          <a:effectLst/>
                        </a:rPr>
                        <a:t>Owner is done checking customer order.</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extLst>
                  <a:ext uri="{0D108BD9-81ED-4DB2-BD59-A6C34878D82A}">
                    <a16:rowId xmlns:a16="http://schemas.microsoft.com/office/drawing/2014/main" val="2725260949"/>
                  </a:ext>
                </a:extLst>
              </a:tr>
              <a:tr h="945165">
                <a:tc>
                  <a:txBody>
                    <a:bodyPr/>
                    <a:lstStyle/>
                    <a:p>
                      <a:pPr>
                        <a:lnSpc>
                          <a:spcPct val="107000"/>
                        </a:lnSpc>
                        <a:spcAft>
                          <a:spcPts val="0"/>
                        </a:spcAft>
                      </a:pPr>
                      <a:r>
                        <a:rPr lang="en-PH" sz="1400">
                          <a:effectLst/>
                        </a:rPr>
                        <a:t>Basic Flow</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tc>
                  <a:txBody>
                    <a:bodyPr/>
                    <a:lstStyle/>
                    <a:p>
                      <a:pPr marL="342900" lvl="0" indent="-342900" fontAlgn="base">
                        <a:lnSpc>
                          <a:spcPct val="107000"/>
                        </a:lnSpc>
                        <a:spcAft>
                          <a:spcPts val="0"/>
                        </a:spcAft>
                        <a:tabLst>
                          <a:tab pos="457200" algn="l"/>
                        </a:tabLst>
                      </a:pPr>
                      <a:r>
                        <a:rPr lang="en-PH" sz="1400">
                          <a:effectLst/>
                        </a:rPr>
                        <a:t>Owner verified and approved order.</a:t>
                      </a:r>
                      <a:endParaRPr lang="en-PH" sz="1100">
                        <a:effectLst/>
                      </a:endParaRPr>
                    </a:p>
                    <a:p>
                      <a:pPr marL="342900" lvl="0" indent="-342900" fontAlgn="base">
                        <a:lnSpc>
                          <a:spcPct val="107000"/>
                        </a:lnSpc>
                        <a:spcAft>
                          <a:spcPts val="0"/>
                        </a:spcAft>
                        <a:tabLst>
                          <a:tab pos="457200" algn="l"/>
                        </a:tabLst>
                      </a:pPr>
                      <a:r>
                        <a:rPr lang="en-PH" sz="1400">
                          <a:effectLst/>
                        </a:rPr>
                        <a:t>Owner send customer details to employee</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extLst>
                  <a:ext uri="{0D108BD9-81ED-4DB2-BD59-A6C34878D82A}">
                    <a16:rowId xmlns:a16="http://schemas.microsoft.com/office/drawing/2014/main" val="3496445799"/>
                  </a:ext>
                </a:extLst>
              </a:tr>
              <a:tr h="945165">
                <a:tc>
                  <a:txBody>
                    <a:bodyPr/>
                    <a:lstStyle/>
                    <a:p>
                      <a:pPr>
                        <a:lnSpc>
                          <a:spcPct val="107000"/>
                        </a:lnSpc>
                        <a:spcAft>
                          <a:spcPts val="0"/>
                        </a:spcAft>
                      </a:pPr>
                      <a:r>
                        <a:rPr lang="en-PH" sz="1400">
                          <a:effectLst/>
                        </a:rPr>
                        <a:t>Alternative Flow</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tc>
                  <a:txBody>
                    <a:bodyPr/>
                    <a:lstStyle/>
                    <a:p>
                      <a:pPr>
                        <a:lnSpc>
                          <a:spcPct val="107000"/>
                        </a:lnSpc>
                        <a:spcAft>
                          <a:spcPts val="0"/>
                        </a:spcAft>
                      </a:pPr>
                      <a:r>
                        <a:rPr lang="en-PH" sz="1400">
                          <a:effectLst/>
                        </a:rPr>
                        <a:t>      1.1 Owner Declined order</a:t>
                      </a:r>
                      <a:endParaRPr lang="en-PH" sz="1100">
                        <a:effectLst/>
                      </a:endParaRPr>
                    </a:p>
                    <a:p>
                      <a:pPr>
                        <a:lnSpc>
                          <a:spcPct val="107000"/>
                        </a:lnSpc>
                        <a:spcAft>
                          <a:spcPts val="0"/>
                        </a:spcAft>
                      </a:pPr>
                      <a:r>
                        <a:rPr lang="en-PH" sz="1400">
                          <a:effectLst/>
                        </a:rPr>
                        <a:t>      1.2 Owner will not send anything to employee</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extLst>
                  <a:ext uri="{0D108BD9-81ED-4DB2-BD59-A6C34878D82A}">
                    <a16:rowId xmlns:a16="http://schemas.microsoft.com/office/drawing/2014/main" val="4058934161"/>
                  </a:ext>
                </a:extLst>
              </a:tr>
              <a:tr h="460172">
                <a:tc>
                  <a:txBody>
                    <a:bodyPr/>
                    <a:lstStyle/>
                    <a:p>
                      <a:pPr>
                        <a:lnSpc>
                          <a:spcPct val="107000"/>
                        </a:lnSpc>
                        <a:spcAft>
                          <a:spcPts val="0"/>
                        </a:spcAft>
                      </a:pPr>
                      <a:r>
                        <a:rPr lang="en-PH" sz="1400">
                          <a:effectLst/>
                        </a:rPr>
                        <a:t>Pre-condition</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tc>
                  <a:txBody>
                    <a:bodyPr/>
                    <a:lstStyle/>
                    <a:p>
                      <a:pPr>
                        <a:lnSpc>
                          <a:spcPct val="107000"/>
                        </a:lnSpc>
                        <a:spcAft>
                          <a:spcPts val="0"/>
                        </a:spcAft>
                      </a:pPr>
                      <a:r>
                        <a:rPr lang="en-PH" sz="1400">
                          <a:effectLst/>
                        </a:rPr>
                        <a:t>There must be a customer order request</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extLst>
                  <a:ext uri="{0D108BD9-81ED-4DB2-BD59-A6C34878D82A}">
                    <a16:rowId xmlns:a16="http://schemas.microsoft.com/office/drawing/2014/main" val="3043862051"/>
                  </a:ext>
                </a:extLst>
              </a:tr>
              <a:tr h="460172">
                <a:tc>
                  <a:txBody>
                    <a:bodyPr/>
                    <a:lstStyle/>
                    <a:p>
                      <a:pPr>
                        <a:lnSpc>
                          <a:spcPct val="107000"/>
                        </a:lnSpc>
                        <a:spcAft>
                          <a:spcPts val="0"/>
                        </a:spcAft>
                      </a:pPr>
                      <a:r>
                        <a:rPr lang="en-PH" sz="1400">
                          <a:effectLst/>
                        </a:rPr>
                        <a:t>Post-condition</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tc>
                  <a:txBody>
                    <a:bodyPr/>
                    <a:lstStyle/>
                    <a:p>
                      <a:pPr>
                        <a:lnSpc>
                          <a:spcPct val="107000"/>
                        </a:lnSpc>
                        <a:spcAft>
                          <a:spcPts val="0"/>
                        </a:spcAft>
                      </a:pPr>
                      <a:r>
                        <a:rPr lang="en-PH" sz="1400">
                          <a:effectLst/>
                        </a:rPr>
                        <a:t>Owner can send details to employee for delivery </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extLst>
                  <a:ext uri="{0D108BD9-81ED-4DB2-BD59-A6C34878D82A}">
                    <a16:rowId xmlns:a16="http://schemas.microsoft.com/office/drawing/2014/main" val="2075908238"/>
                  </a:ext>
                </a:extLst>
              </a:tr>
              <a:tr h="460172">
                <a:tc>
                  <a:txBody>
                    <a:bodyPr/>
                    <a:lstStyle/>
                    <a:p>
                      <a:pPr>
                        <a:lnSpc>
                          <a:spcPct val="107000"/>
                        </a:lnSpc>
                        <a:spcAft>
                          <a:spcPts val="0"/>
                        </a:spcAft>
                      </a:pPr>
                      <a:r>
                        <a:rPr lang="en-PH" sz="1400">
                          <a:effectLst/>
                        </a:rPr>
                        <a:t>Assumptions</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tc>
                  <a:txBody>
                    <a:bodyPr/>
                    <a:lstStyle/>
                    <a:p>
                      <a:pPr>
                        <a:lnSpc>
                          <a:spcPct val="107000"/>
                        </a:lnSpc>
                        <a:spcAft>
                          <a:spcPts val="0"/>
                        </a:spcAft>
                      </a:pPr>
                      <a:r>
                        <a:rPr lang="en-PH" sz="1400">
                          <a:effectLst/>
                        </a:rPr>
                        <a:t>Owner wants to check stocks</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extLst>
                  <a:ext uri="{0D108BD9-81ED-4DB2-BD59-A6C34878D82A}">
                    <a16:rowId xmlns:a16="http://schemas.microsoft.com/office/drawing/2014/main" val="3886012750"/>
                  </a:ext>
                </a:extLst>
              </a:tr>
              <a:tr h="364252">
                <a:tc>
                  <a:txBody>
                    <a:bodyPr/>
                    <a:lstStyle/>
                    <a:p>
                      <a:pPr>
                        <a:lnSpc>
                          <a:spcPct val="107000"/>
                        </a:lnSpc>
                      </a:pPr>
                      <a:endParaRPr lang="en-PH" sz="1100">
                        <a:effectLst/>
                        <a:latin typeface="Calibri" panose="020F0502020204030204" pitchFamily="34" charset="0"/>
                        <a:cs typeface="Times New Roman" panose="02020603050405020304" pitchFamily="18" charset="0"/>
                      </a:endParaRPr>
                    </a:p>
                  </a:txBody>
                  <a:tcPr marL="73025" marR="73025" marT="0" marB="0"/>
                </a:tc>
                <a:tc>
                  <a:txBody>
                    <a:bodyPr/>
                    <a:lstStyle/>
                    <a:p>
                      <a:pPr>
                        <a:lnSpc>
                          <a:spcPct val="107000"/>
                        </a:lnSpc>
                      </a:pPr>
                      <a:endParaRPr lang="en-PH" sz="1100" dirty="0">
                        <a:effectLst/>
                        <a:latin typeface="Calibri" panose="020F0502020204030204" pitchFamily="34" charset="0"/>
                        <a:cs typeface="Times New Roman" panose="02020603050405020304" pitchFamily="18" charset="0"/>
                      </a:endParaRPr>
                    </a:p>
                  </a:txBody>
                  <a:tcPr marL="73025" marR="73025" marT="0" marB="0"/>
                </a:tc>
                <a:extLst>
                  <a:ext uri="{0D108BD9-81ED-4DB2-BD59-A6C34878D82A}">
                    <a16:rowId xmlns:a16="http://schemas.microsoft.com/office/drawing/2014/main" val="1190954571"/>
                  </a:ext>
                </a:extLst>
              </a:tr>
            </a:tbl>
          </a:graphicData>
        </a:graphic>
      </p:graphicFrame>
      <p:sp>
        <p:nvSpPr>
          <p:cNvPr id="5" name="TextBox 4"/>
          <p:cNvSpPr txBox="1"/>
          <p:nvPr/>
        </p:nvSpPr>
        <p:spPr>
          <a:xfrm>
            <a:off x="922480" y="845127"/>
            <a:ext cx="4019049" cy="646331"/>
          </a:xfrm>
          <a:prstGeom prst="rect">
            <a:avLst/>
          </a:prstGeom>
          <a:noFill/>
        </p:spPr>
        <p:txBody>
          <a:bodyPr wrap="none" rtlCol="0">
            <a:spAutoFit/>
          </a:bodyPr>
          <a:lstStyle/>
          <a:p>
            <a:r>
              <a:rPr lang="en-PH" dirty="0"/>
              <a:t>Figure 1.1.7 Send Customer Details</a:t>
            </a:r>
          </a:p>
          <a:p>
            <a:endParaRPr lang="en-PH" dirty="0"/>
          </a:p>
        </p:txBody>
      </p:sp>
    </p:spTree>
    <p:extLst>
      <p:ext uri="{BB962C8B-B14F-4D97-AF65-F5344CB8AC3E}">
        <p14:creationId xmlns:p14="http://schemas.microsoft.com/office/powerpoint/2010/main" val="2295672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951840432"/>
              </p:ext>
            </p:extLst>
          </p:nvPr>
        </p:nvGraphicFramePr>
        <p:xfrm>
          <a:off x="1130300" y="1343893"/>
          <a:ext cx="10022608" cy="5015345"/>
        </p:xfrm>
        <a:graphic>
          <a:graphicData uri="http://schemas.openxmlformats.org/drawingml/2006/table">
            <a:tbl>
              <a:tblPr firstRow="1" firstCol="1" bandRow="1">
                <a:tableStyleId>{5C22544A-7EE6-4342-B048-85BDC9FD1C3A}</a:tableStyleId>
              </a:tblPr>
              <a:tblGrid>
                <a:gridCol w="5011304">
                  <a:extLst>
                    <a:ext uri="{9D8B030D-6E8A-4147-A177-3AD203B41FA5}">
                      <a16:colId xmlns:a16="http://schemas.microsoft.com/office/drawing/2014/main" val="3787227406"/>
                    </a:ext>
                  </a:extLst>
                </a:gridCol>
                <a:gridCol w="5011304">
                  <a:extLst>
                    <a:ext uri="{9D8B030D-6E8A-4147-A177-3AD203B41FA5}">
                      <a16:colId xmlns:a16="http://schemas.microsoft.com/office/drawing/2014/main" val="183171760"/>
                    </a:ext>
                  </a:extLst>
                </a:gridCol>
              </a:tblGrid>
              <a:tr h="349954">
                <a:tc>
                  <a:txBody>
                    <a:bodyPr/>
                    <a:lstStyle/>
                    <a:p>
                      <a:pPr>
                        <a:lnSpc>
                          <a:spcPct val="107000"/>
                        </a:lnSpc>
                        <a:spcAft>
                          <a:spcPts val="0"/>
                        </a:spcAft>
                      </a:pPr>
                      <a:r>
                        <a:rPr lang="en-PH" sz="1400">
                          <a:effectLst/>
                        </a:rPr>
                        <a:t>Name</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tc>
                  <a:txBody>
                    <a:bodyPr/>
                    <a:lstStyle/>
                    <a:p>
                      <a:pPr>
                        <a:lnSpc>
                          <a:spcPct val="107000"/>
                        </a:lnSpc>
                        <a:spcAft>
                          <a:spcPts val="0"/>
                        </a:spcAft>
                      </a:pPr>
                      <a:r>
                        <a:rPr lang="en-PH" sz="1400">
                          <a:effectLst/>
                        </a:rPr>
                        <a:t>Deliver Product</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extLst>
                  <a:ext uri="{0D108BD9-81ED-4DB2-BD59-A6C34878D82A}">
                    <a16:rowId xmlns:a16="http://schemas.microsoft.com/office/drawing/2014/main" val="4274737113"/>
                  </a:ext>
                </a:extLst>
              </a:tr>
              <a:tr h="350159">
                <a:tc>
                  <a:txBody>
                    <a:bodyPr/>
                    <a:lstStyle/>
                    <a:p>
                      <a:pPr>
                        <a:lnSpc>
                          <a:spcPct val="107000"/>
                        </a:lnSpc>
                        <a:spcAft>
                          <a:spcPts val="0"/>
                        </a:spcAft>
                      </a:pPr>
                      <a:r>
                        <a:rPr lang="en-PH" sz="1400">
                          <a:effectLst/>
                        </a:rPr>
                        <a:t>Actor</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tc>
                  <a:txBody>
                    <a:bodyPr/>
                    <a:lstStyle/>
                    <a:p>
                      <a:pPr>
                        <a:lnSpc>
                          <a:spcPct val="107000"/>
                        </a:lnSpc>
                        <a:spcAft>
                          <a:spcPts val="0"/>
                        </a:spcAft>
                      </a:pPr>
                      <a:r>
                        <a:rPr lang="en-PH" sz="1400">
                          <a:effectLst/>
                        </a:rPr>
                        <a:t>Employee</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extLst>
                  <a:ext uri="{0D108BD9-81ED-4DB2-BD59-A6C34878D82A}">
                    <a16:rowId xmlns:a16="http://schemas.microsoft.com/office/drawing/2014/main" val="1896096077"/>
                  </a:ext>
                </a:extLst>
              </a:tr>
              <a:tr h="350159">
                <a:tc>
                  <a:txBody>
                    <a:bodyPr/>
                    <a:lstStyle/>
                    <a:p>
                      <a:pPr>
                        <a:lnSpc>
                          <a:spcPct val="107000"/>
                        </a:lnSpc>
                        <a:spcAft>
                          <a:spcPts val="0"/>
                        </a:spcAft>
                      </a:pPr>
                      <a:r>
                        <a:rPr lang="en-PH" sz="1400">
                          <a:effectLst/>
                        </a:rPr>
                        <a:t>Description</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tc>
                  <a:txBody>
                    <a:bodyPr/>
                    <a:lstStyle/>
                    <a:p>
                      <a:pPr>
                        <a:lnSpc>
                          <a:spcPct val="107000"/>
                        </a:lnSpc>
                        <a:spcAft>
                          <a:spcPts val="0"/>
                        </a:spcAft>
                      </a:pPr>
                      <a:r>
                        <a:rPr lang="en-PH" sz="1400">
                          <a:effectLst/>
                        </a:rPr>
                        <a:t>Employee get a customer details from owner</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extLst>
                  <a:ext uri="{0D108BD9-81ED-4DB2-BD59-A6C34878D82A}">
                    <a16:rowId xmlns:a16="http://schemas.microsoft.com/office/drawing/2014/main" val="2706131125"/>
                  </a:ext>
                </a:extLst>
              </a:tr>
              <a:tr h="1457298">
                <a:tc>
                  <a:txBody>
                    <a:bodyPr/>
                    <a:lstStyle/>
                    <a:p>
                      <a:pPr>
                        <a:lnSpc>
                          <a:spcPct val="107000"/>
                        </a:lnSpc>
                        <a:spcAft>
                          <a:spcPts val="0"/>
                        </a:spcAft>
                      </a:pPr>
                      <a:r>
                        <a:rPr lang="en-PH" sz="1400">
                          <a:effectLst/>
                        </a:rPr>
                        <a:t>Basic Flow</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tc>
                  <a:txBody>
                    <a:bodyPr/>
                    <a:lstStyle/>
                    <a:p>
                      <a:pPr marL="342900" lvl="0" indent="-342900" fontAlgn="base">
                        <a:lnSpc>
                          <a:spcPct val="107000"/>
                        </a:lnSpc>
                        <a:spcAft>
                          <a:spcPts val="0"/>
                        </a:spcAft>
                        <a:tabLst>
                          <a:tab pos="457200" algn="l"/>
                        </a:tabLst>
                      </a:pPr>
                      <a:r>
                        <a:rPr lang="en-PH" sz="1400">
                          <a:effectLst/>
                        </a:rPr>
                        <a:t>Employee received customer and order details from owner</a:t>
                      </a:r>
                      <a:endParaRPr lang="en-PH" sz="1100">
                        <a:effectLst/>
                      </a:endParaRPr>
                    </a:p>
                    <a:p>
                      <a:pPr marL="342900" lvl="0" indent="-342900" fontAlgn="base">
                        <a:lnSpc>
                          <a:spcPct val="107000"/>
                        </a:lnSpc>
                        <a:spcAft>
                          <a:spcPts val="0"/>
                        </a:spcAft>
                        <a:tabLst>
                          <a:tab pos="457200" algn="l"/>
                        </a:tabLst>
                      </a:pPr>
                      <a:r>
                        <a:rPr lang="en-PH" sz="1400">
                          <a:effectLst/>
                        </a:rPr>
                        <a:t>Employee packed the order</a:t>
                      </a:r>
                      <a:endParaRPr lang="en-PH" sz="1100">
                        <a:effectLst/>
                      </a:endParaRPr>
                    </a:p>
                    <a:p>
                      <a:pPr marL="342900" lvl="0" indent="-342900" fontAlgn="base">
                        <a:lnSpc>
                          <a:spcPct val="107000"/>
                        </a:lnSpc>
                        <a:spcAft>
                          <a:spcPts val="0"/>
                        </a:spcAft>
                        <a:tabLst>
                          <a:tab pos="457200" algn="l"/>
                        </a:tabLst>
                      </a:pPr>
                      <a:r>
                        <a:rPr lang="en-PH" sz="1400">
                          <a:effectLst/>
                        </a:rPr>
                        <a:t>Employee Deliver product.</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extLst>
                  <a:ext uri="{0D108BD9-81ED-4DB2-BD59-A6C34878D82A}">
                    <a16:rowId xmlns:a16="http://schemas.microsoft.com/office/drawing/2014/main" val="970237466"/>
                  </a:ext>
                </a:extLst>
              </a:tr>
              <a:tr h="1457298">
                <a:tc>
                  <a:txBody>
                    <a:bodyPr/>
                    <a:lstStyle/>
                    <a:p>
                      <a:pPr>
                        <a:lnSpc>
                          <a:spcPct val="107000"/>
                        </a:lnSpc>
                        <a:spcAft>
                          <a:spcPts val="0"/>
                        </a:spcAft>
                      </a:pPr>
                      <a:r>
                        <a:rPr lang="en-PH" sz="1400">
                          <a:effectLst/>
                        </a:rPr>
                        <a:t>Alternative Flow</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tc>
                  <a:txBody>
                    <a:bodyPr/>
                    <a:lstStyle/>
                    <a:p>
                      <a:pPr>
                        <a:lnSpc>
                          <a:spcPct val="107000"/>
                        </a:lnSpc>
                        <a:spcAft>
                          <a:spcPts val="0"/>
                        </a:spcAft>
                      </a:pPr>
                      <a:r>
                        <a:rPr lang="en-PH" sz="1400">
                          <a:effectLst/>
                        </a:rPr>
                        <a:t>     1.1 Employee Did not received any customer details or order details</a:t>
                      </a:r>
                      <a:endParaRPr lang="en-PH" sz="1100">
                        <a:effectLst/>
                      </a:endParaRPr>
                    </a:p>
                    <a:p>
                      <a:pPr marL="342900" lvl="0" indent="-342900" fontAlgn="base">
                        <a:lnSpc>
                          <a:spcPct val="107000"/>
                        </a:lnSpc>
                        <a:spcAft>
                          <a:spcPts val="0"/>
                        </a:spcAft>
                        <a:tabLst>
                          <a:tab pos="457200" algn="l"/>
                        </a:tabLst>
                      </a:pPr>
                      <a:r>
                        <a:rPr lang="en-PH" sz="1400">
                          <a:effectLst/>
                        </a:rPr>
                        <a:t>Employee will not deliver anything </a:t>
                      </a:r>
                      <a:endParaRPr lang="en-PH" sz="1100">
                        <a:effectLst/>
                      </a:endParaRPr>
                    </a:p>
                    <a:p>
                      <a:pPr marL="342900" lvl="0" indent="-342900" fontAlgn="base">
                        <a:lnSpc>
                          <a:spcPct val="107000"/>
                        </a:lnSpc>
                        <a:spcAft>
                          <a:spcPts val="0"/>
                        </a:spcAft>
                        <a:tabLst>
                          <a:tab pos="457200" algn="l"/>
                        </a:tabLst>
                      </a:pPr>
                      <a:r>
                        <a:rPr lang="en-PH" sz="1400">
                          <a:effectLst/>
                        </a:rPr>
                        <a:t>Employee will continue making different kind of ice.</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extLst>
                  <a:ext uri="{0D108BD9-81ED-4DB2-BD59-A6C34878D82A}">
                    <a16:rowId xmlns:a16="http://schemas.microsoft.com/office/drawing/2014/main" val="2834918330"/>
                  </a:ext>
                </a:extLst>
              </a:tr>
              <a:tr h="350159">
                <a:tc>
                  <a:txBody>
                    <a:bodyPr/>
                    <a:lstStyle/>
                    <a:p>
                      <a:pPr>
                        <a:lnSpc>
                          <a:spcPct val="107000"/>
                        </a:lnSpc>
                        <a:spcAft>
                          <a:spcPts val="0"/>
                        </a:spcAft>
                      </a:pPr>
                      <a:r>
                        <a:rPr lang="en-PH" sz="1400">
                          <a:effectLst/>
                        </a:rPr>
                        <a:t>Pre-condition</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tc>
                  <a:txBody>
                    <a:bodyPr/>
                    <a:lstStyle/>
                    <a:p>
                      <a:pPr>
                        <a:lnSpc>
                          <a:spcPct val="107000"/>
                        </a:lnSpc>
                        <a:spcAft>
                          <a:spcPts val="0"/>
                        </a:spcAft>
                      </a:pPr>
                      <a:r>
                        <a:rPr lang="en-PH" sz="1400">
                          <a:effectLst/>
                        </a:rPr>
                        <a:t>There must be an approved order.</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extLst>
                  <a:ext uri="{0D108BD9-81ED-4DB2-BD59-A6C34878D82A}">
                    <a16:rowId xmlns:a16="http://schemas.microsoft.com/office/drawing/2014/main" val="1288158058"/>
                  </a:ext>
                </a:extLst>
              </a:tr>
              <a:tr h="350159">
                <a:tc>
                  <a:txBody>
                    <a:bodyPr/>
                    <a:lstStyle/>
                    <a:p>
                      <a:pPr>
                        <a:lnSpc>
                          <a:spcPct val="107000"/>
                        </a:lnSpc>
                        <a:spcAft>
                          <a:spcPts val="0"/>
                        </a:spcAft>
                      </a:pPr>
                      <a:r>
                        <a:rPr lang="en-PH" sz="1400">
                          <a:effectLst/>
                        </a:rPr>
                        <a:t>Post-condition</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tc>
                  <a:txBody>
                    <a:bodyPr/>
                    <a:lstStyle/>
                    <a:p>
                      <a:pPr>
                        <a:lnSpc>
                          <a:spcPct val="107000"/>
                        </a:lnSpc>
                        <a:spcAft>
                          <a:spcPts val="0"/>
                        </a:spcAft>
                      </a:pPr>
                      <a:r>
                        <a:rPr lang="en-PH" sz="1400">
                          <a:effectLst/>
                        </a:rPr>
                        <a:t>Employee will deliver product</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extLst>
                  <a:ext uri="{0D108BD9-81ED-4DB2-BD59-A6C34878D82A}">
                    <a16:rowId xmlns:a16="http://schemas.microsoft.com/office/drawing/2014/main" val="958960835"/>
                  </a:ext>
                </a:extLst>
              </a:tr>
              <a:tr h="350159">
                <a:tc>
                  <a:txBody>
                    <a:bodyPr/>
                    <a:lstStyle/>
                    <a:p>
                      <a:pPr>
                        <a:lnSpc>
                          <a:spcPct val="107000"/>
                        </a:lnSpc>
                        <a:spcAft>
                          <a:spcPts val="0"/>
                        </a:spcAft>
                      </a:pPr>
                      <a:r>
                        <a:rPr lang="en-PH" sz="1400">
                          <a:effectLst/>
                        </a:rPr>
                        <a:t>Assumptions</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tc>
                  <a:txBody>
                    <a:bodyPr/>
                    <a:lstStyle/>
                    <a:p>
                      <a:pPr>
                        <a:lnSpc>
                          <a:spcPct val="107000"/>
                        </a:lnSpc>
                        <a:spcAft>
                          <a:spcPts val="0"/>
                        </a:spcAft>
                      </a:pPr>
                      <a:r>
                        <a:rPr lang="en-PH" sz="1400" dirty="0">
                          <a:effectLst/>
                        </a:rPr>
                        <a:t>There is a customer order need to be delivered </a:t>
                      </a:r>
                      <a:endParaRPr lang="en-PH"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extLst>
                  <a:ext uri="{0D108BD9-81ED-4DB2-BD59-A6C34878D82A}">
                    <a16:rowId xmlns:a16="http://schemas.microsoft.com/office/drawing/2014/main" val="2783993883"/>
                  </a:ext>
                </a:extLst>
              </a:tr>
            </a:tbl>
          </a:graphicData>
        </a:graphic>
      </p:graphicFrame>
      <p:sp>
        <p:nvSpPr>
          <p:cNvPr id="5" name="TextBox 4"/>
          <p:cNvSpPr txBox="1"/>
          <p:nvPr/>
        </p:nvSpPr>
        <p:spPr>
          <a:xfrm>
            <a:off x="1130300" y="858982"/>
            <a:ext cx="3211135" cy="646331"/>
          </a:xfrm>
          <a:prstGeom prst="rect">
            <a:avLst/>
          </a:prstGeom>
          <a:noFill/>
        </p:spPr>
        <p:txBody>
          <a:bodyPr wrap="none" rtlCol="0">
            <a:spAutoFit/>
          </a:bodyPr>
          <a:lstStyle/>
          <a:p>
            <a:r>
              <a:rPr lang="en-PH" dirty="0"/>
              <a:t>Figure 1.1.8 Deliver Product</a:t>
            </a:r>
          </a:p>
          <a:p>
            <a:endParaRPr lang="en-PH" dirty="0"/>
          </a:p>
        </p:txBody>
      </p:sp>
    </p:spTree>
    <p:extLst>
      <p:ext uri="{BB962C8B-B14F-4D97-AF65-F5344CB8AC3E}">
        <p14:creationId xmlns:p14="http://schemas.microsoft.com/office/powerpoint/2010/main" val="237622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41596470"/>
              </p:ext>
            </p:extLst>
          </p:nvPr>
        </p:nvGraphicFramePr>
        <p:xfrm>
          <a:off x="1130300" y="1399307"/>
          <a:ext cx="9602788" cy="4876801"/>
        </p:xfrm>
        <a:graphic>
          <a:graphicData uri="http://schemas.openxmlformats.org/drawingml/2006/table">
            <a:tbl>
              <a:tblPr firstRow="1" firstCol="1" bandRow="1">
                <a:tableStyleId>{5C22544A-7EE6-4342-B048-85BDC9FD1C3A}</a:tableStyleId>
              </a:tblPr>
              <a:tblGrid>
                <a:gridCol w="4801394">
                  <a:extLst>
                    <a:ext uri="{9D8B030D-6E8A-4147-A177-3AD203B41FA5}">
                      <a16:colId xmlns:a16="http://schemas.microsoft.com/office/drawing/2014/main" val="2564279610"/>
                    </a:ext>
                  </a:extLst>
                </a:gridCol>
                <a:gridCol w="4801394">
                  <a:extLst>
                    <a:ext uri="{9D8B030D-6E8A-4147-A177-3AD203B41FA5}">
                      <a16:colId xmlns:a16="http://schemas.microsoft.com/office/drawing/2014/main" val="139553132"/>
                    </a:ext>
                  </a:extLst>
                </a:gridCol>
              </a:tblGrid>
              <a:tr h="436708">
                <a:tc>
                  <a:txBody>
                    <a:bodyPr/>
                    <a:lstStyle/>
                    <a:p>
                      <a:pPr>
                        <a:lnSpc>
                          <a:spcPct val="107000"/>
                        </a:lnSpc>
                        <a:spcAft>
                          <a:spcPts val="0"/>
                        </a:spcAft>
                      </a:pPr>
                      <a:r>
                        <a:rPr lang="en-PH" sz="1400">
                          <a:effectLst/>
                        </a:rPr>
                        <a:t>Name</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tc>
                  <a:txBody>
                    <a:bodyPr/>
                    <a:lstStyle/>
                    <a:p>
                      <a:pPr>
                        <a:lnSpc>
                          <a:spcPct val="107000"/>
                        </a:lnSpc>
                        <a:spcAft>
                          <a:spcPts val="0"/>
                        </a:spcAft>
                      </a:pPr>
                      <a:r>
                        <a:rPr lang="en-PH" sz="1400">
                          <a:effectLst/>
                        </a:rPr>
                        <a:t>Pay</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extLst>
                  <a:ext uri="{0D108BD9-81ED-4DB2-BD59-A6C34878D82A}">
                    <a16:rowId xmlns:a16="http://schemas.microsoft.com/office/drawing/2014/main" val="3927514305"/>
                  </a:ext>
                </a:extLst>
              </a:tr>
              <a:tr h="436964">
                <a:tc>
                  <a:txBody>
                    <a:bodyPr/>
                    <a:lstStyle/>
                    <a:p>
                      <a:pPr>
                        <a:lnSpc>
                          <a:spcPct val="107000"/>
                        </a:lnSpc>
                        <a:spcAft>
                          <a:spcPts val="0"/>
                        </a:spcAft>
                      </a:pPr>
                      <a:r>
                        <a:rPr lang="en-PH" sz="1400">
                          <a:effectLst/>
                        </a:rPr>
                        <a:t>Actor</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tc>
                  <a:txBody>
                    <a:bodyPr/>
                    <a:lstStyle/>
                    <a:p>
                      <a:pPr>
                        <a:lnSpc>
                          <a:spcPct val="107000"/>
                        </a:lnSpc>
                        <a:spcAft>
                          <a:spcPts val="0"/>
                        </a:spcAft>
                      </a:pPr>
                      <a:r>
                        <a:rPr lang="en-PH" sz="1400">
                          <a:effectLst/>
                        </a:rPr>
                        <a:t>Customer</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extLst>
                  <a:ext uri="{0D108BD9-81ED-4DB2-BD59-A6C34878D82A}">
                    <a16:rowId xmlns:a16="http://schemas.microsoft.com/office/drawing/2014/main" val="1739646918"/>
                  </a:ext>
                </a:extLst>
              </a:tr>
              <a:tr h="436964">
                <a:tc>
                  <a:txBody>
                    <a:bodyPr/>
                    <a:lstStyle/>
                    <a:p>
                      <a:pPr>
                        <a:lnSpc>
                          <a:spcPct val="107000"/>
                        </a:lnSpc>
                        <a:spcAft>
                          <a:spcPts val="0"/>
                        </a:spcAft>
                      </a:pPr>
                      <a:r>
                        <a:rPr lang="en-PH" sz="1400">
                          <a:effectLst/>
                        </a:rPr>
                        <a:t>Description</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tc>
                  <a:txBody>
                    <a:bodyPr/>
                    <a:lstStyle/>
                    <a:p>
                      <a:pPr>
                        <a:lnSpc>
                          <a:spcPct val="107000"/>
                        </a:lnSpc>
                        <a:spcAft>
                          <a:spcPts val="0"/>
                        </a:spcAft>
                      </a:pPr>
                      <a:r>
                        <a:rPr lang="en-PH" sz="1400">
                          <a:effectLst/>
                        </a:rPr>
                        <a:t>Payment process</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extLst>
                  <a:ext uri="{0D108BD9-81ED-4DB2-BD59-A6C34878D82A}">
                    <a16:rowId xmlns:a16="http://schemas.microsoft.com/office/drawing/2014/main" val="392295819"/>
                  </a:ext>
                </a:extLst>
              </a:tr>
              <a:tr h="897497">
                <a:tc>
                  <a:txBody>
                    <a:bodyPr/>
                    <a:lstStyle/>
                    <a:p>
                      <a:pPr>
                        <a:lnSpc>
                          <a:spcPct val="107000"/>
                        </a:lnSpc>
                        <a:spcAft>
                          <a:spcPts val="0"/>
                        </a:spcAft>
                      </a:pPr>
                      <a:r>
                        <a:rPr lang="en-PH" sz="1400">
                          <a:effectLst/>
                        </a:rPr>
                        <a:t>Basic Flow</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tc>
                  <a:txBody>
                    <a:bodyPr/>
                    <a:lstStyle/>
                    <a:p>
                      <a:pPr marL="342900" lvl="0" indent="-342900" fontAlgn="base">
                        <a:lnSpc>
                          <a:spcPct val="107000"/>
                        </a:lnSpc>
                        <a:spcAft>
                          <a:spcPts val="0"/>
                        </a:spcAft>
                        <a:tabLst>
                          <a:tab pos="457200" algn="l"/>
                        </a:tabLst>
                      </a:pPr>
                      <a:r>
                        <a:rPr lang="en-PH" sz="1400">
                          <a:effectLst/>
                        </a:rPr>
                        <a:t>Customer received product.</a:t>
                      </a:r>
                      <a:endParaRPr lang="en-PH" sz="1100">
                        <a:effectLst/>
                      </a:endParaRPr>
                    </a:p>
                    <a:p>
                      <a:pPr marL="342900" lvl="0" indent="-342900" fontAlgn="base">
                        <a:lnSpc>
                          <a:spcPct val="107000"/>
                        </a:lnSpc>
                        <a:spcAft>
                          <a:spcPts val="0"/>
                        </a:spcAft>
                        <a:tabLst>
                          <a:tab pos="457200" algn="l"/>
                        </a:tabLst>
                      </a:pPr>
                      <a:r>
                        <a:rPr lang="en-PH" sz="1400">
                          <a:effectLst/>
                        </a:rPr>
                        <a:t>Customer pay to the employee Via Cash on delivery</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extLst>
                  <a:ext uri="{0D108BD9-81ED-4DB2-BD59-A6C34878D82A}">
                    <a16:rowId xmlns:a16="http://schemas.microsoft.com/office/drawing/2014/main" val="3314253799"/>
                  </a:ext>
                </a:extLst>
              </a:tr>
              <a:tr h="1358032">
                <a:tc>
                  <a:txBody>
                    <a:bodyPr/>
                    <a:lstStyle/>
                    <a:p>
                      <a:pPr>
                        <a:lnSpc>
                          <a:spcPct val="107000"/>
                        </a:lnSpc>
                        <a:spcAft>
                          <a:spcPts val="0"/>
                        </a:spcAft>
                      </a:pPr>
                      <a:r>
                        <a:rPr lang="en-PH" sz="1400">
                          <a:effectLst/>
                        </a:rPr>
                        <a:t>Alternative Flow</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tc>
                  <a:txBody>
                    <a:bodyPr/>
                    <a:lstStyle/>
                    <a:p>
                      <a:pPr>
                        <a:lnSpc>
                          <a:spcPct val="107000"/>
                        </a:lnSpc>
                        <a:spcAft>
                          <a:spcPts val="0"/>
                        </a:spcAft>
                      </a:pPr>
                      <a:r>
                        <a:rPr lang="en-PH" sz="1400">
                          <a:effectLst/>
                        </a:rPr>
                        <a:t>     1.1Customer did not received anything</a:t>
                      </a:r>
                      <a:endParaRPr lang="en-PH" sz="1100">
                        <a:effectLst/>
                      </a:endParaRPr>
                    </a:p>
                    <a:p>
                      <a:pPr marL="457200">
                        <a:lnSpc>
                          <a:spcPct val="107000"/>
                        </a:lnSpc>
                        <a:spcAft>
                          <a:spcPts val="0"/>
                        </a:spcAft>
                      </a:pPr>
                      <a:r>
                        <a:rPr lang="en-PH" sz="1400">
                          <a:effectLst/>
                        </a:rPr>
                        <a:t>1.1a. Customer did not order anything</a:t>
                      </a:r>
                      <a:endParaRPr lang="en-PH" sz="1100">
                        <a:effectLst/>
                      </a:endParaRPr>
                    </a:p>
                    <a:p>
                      <a:pPr marL="457200">
                        <a:lnSpc>
                          <a:spcPct val="107000"/>
                        </a:lnSpc>
                        <a:spcAft>
                          <a:spcPts val="0"/>
                        </a:spcAft>
                      </a:pPr>
                      <a:r>
                        <a:rPr lang="en-PH" sz="1400">
                          <a:effectLst/>
                        </a:rPr>
                        <a:t>1.1b. Order has been declined</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extLst>
                  <a:ext uri="{0D108BD9-81ED-4DB2-BD59-A6C34878D82A}">
                    <a16:rowId xmlns:a16="http://schemas.microsoft.com/office/drawing/2014/main" val="4194359128"/>
                  </a:ext>
                </a:extLst>
              </a:tr>
              <a:tr h="436964">
                <a:tc>
                  <a:txBody>
                    <a:bodyPr/>
                    <a:lstStyle/>
                    <a:p>
                      <a:pPr>
                        <a:lnSpc>
                          <a:spcPct val="107000"/>
                        </a:lnSpc>
                        <a:spcAft>
                          <a:spcPts val="0"/>
                        </a:spcAft>
                      </a:pPr>
                      <a:r>
                        <a:rPr lang="en-PH" sz="1400">
                          <a:effectLst/>
                        </a:rPr>
                        <a:t>Pre-condition</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tc>
                  <a:txBody>
                    <a:bodyPr/>
                    <a:lstStyle/>
                    <a:p>
                      <a:pPr>
                        <a:lnSpc>
                          <a:spcPct val="107000"/>
                        </a:lnSpc>
                        <a:spcAft>
                          <a:spcPts val="0"/>
                        </a:spcAft>
                      </a:pPr>
                      <a:r>
                        <a:rPr lang="en-PH" sz="1400">
                          <a:effectLst/>
                        </a:rPr>
                        <a:t>Customer must order something.</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extLst>
                  <a:ext uri="{0D108BD9-81ED-4DB2-BD59-A6C34878D82A}">
                    <a16:rowId xmlns:a16="http://schemas.microsoft.com/office/drawing/2014/main" val="1139877628"/>
                  </a:ext>
                </a:extLst>
              </a:tr>
              <a:tr h="436964">
                <a:tc>
                  <a:txBody>
                    <a:bodyPr/>
                    <a:lstStyle/>
                    <a:p>
                      <a:pPr>
                        <a:lnSpc>
                          <a:spcPct val="107000"/>
                        </a:lnSpc>
                        <a:spcAft>
                          <a:spcPts val="0"/>
                        </a:spcAft>
                      </a:pPr>
                      <a:r>
                        <a:rPr lang="en-PH" sz="1400">
                          <a:effectLst/>
                        </a:rPr>
                        <a:t>Post-condition</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tc>
                  <a:txBody>
                    <a:bodyPr/>
                    <a:lstStyle/>
                    <a:p>
                      <a:pPr>
                        <a:lnSpc>
                          <a:spcPct val="107000"/>
                        </a:lnSpc>
                        <a:spcAft>
                          <a:spcPts val="0"/>
                        </a:spcAft>
                      </a:pPr>
                      <a:r>
                        <a:rPr lang="en-PH" sz="1400">
                          <a:effectLst/>
                        </a:rPr>
                        <a:t>Customer order will be delivered.</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extLst>
                  <a:ext uri="{0D108BD9-81ED-4DB2-BD59-A6C34878D82A}">
                    <a16:rowId xmlns:a16="http://schemas.microsoft.com/office/drawing/2014/main" val="3075398101"/>
                  </a:ext>
                </a:extLst>
              </a:tr>
              <a:tr h="436708">
                <a:tc>
                  <a:txBody>
                    <a:bodyPr/>
                    <a:lstStyle/>
                    <a:p>
                      <a:pPr>
                        <a:lnSpc>
                          <a:spcPct val="107000"/>
                        </a:lnSpc>
                        <a:spcAft>
                          <a:spcPts val="0"/>
                        </a:spcAft>
                      </a:pPr>
                      <a:r>
                        <a:rPr lang="en-PH" sz="1400">
                          <a:effectLst/>
                        </a:rPr>
                        <a:t>Assumptions</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tc>
                  <a:txBody>
                    <a:bodyPr/>
                    <a:lstStyle/>
                    <a:p>
                      <a:pPr>
                        <a:lnSpc>
                          <a:spcPct val="107000"/>
                        </a:lnSpc>
                      </a:pPr>
                      <a:endParaRPr lang="en-PH" sz="1100" dirty="0">
                        <a:effectLst/>
                        <a:latin typeface="Calibri" panose="020F0502020204030204" pitchFamily="34" charset="0"/>
                        <a:cs typeface="Times New Roman" panose="02020603050405020304" pitchFamily="18" charset="0"/>
                      </a:endParaRPr>
                    </a:p>
                  </a:txBody>
                  <a:tcPr marL="73025" marR="73025" marT="0" marB="0"/>
                </a:tc>
                <a:extLst>
                  <a:ext uri="{0D108BD9-81ED-4DB2-BD59-A6C34878D82A}">
                    <a16:rowId xmlns:a16="http://schemas.microsoft.com/office/drawing/2014/main" val="3796196186"/>
                  </a:ext>
                </a:extLst>
              </a:tr>
            </a:tbl>
          </a:graphicData>
        </a:graphic>
      </p:graphicFrame>
      <p:sp>
        <p:nvSpPr>
          <p:cNvPr id="5" name="TextBox 4"/>
          <p:cNvSpPr txBox="1"/>
          <p:nvPr/>
        </p:nvSpPr>
        <p:spPr>
          <a:xfrm>
            <a:off x="1130300" y="914399"/>
            <a:ext cx="1917513" cy="646331"/>
          </a:xfrm>
          <a:prstGeom prst="rect">
            <a:avLst/>
          </a:prstGeom>
          <a:noFill/>
        </p:spPr>
        <p:txBody>
          <a:bodyPr wrap="none" rtlCol="0">
            <a:spAutoFit/>
          </a:bodyPr>
          <a:lstStyle/>
          <a:p>
            <a:r>
              <a:rPr lang="en-PH" dirty="0"/>
              <a:t>Figure 1.1.9 Pay</a:t>
            </a:r>
          </a:p>
          <a:p>
            <a:endParaRPr lang="en-PH" dirty="0"/>
          </a:p>
        </p:txBody>
      </p:sp>
    </p:spTree>
    <p:extLst>
      <p:ext uri="{BB962C8B-B14F-4D97-AF65-F5344CB8AC3E}">
        <p14:creationId xmlns:p14="http://schemas.microsoft.com/office/powerpoint/2010/main" val="4079512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tps://lh4.googleusercontent.com/GiknefSuA2kVn1Jyzd8DTUsxms_RBQytn99-XB5y5ZY_iobi3i2RucQVXp-2nw7-3U7jruPRXS1GQqDsAh2FCBfrPje-KqbSDcBYNYdOOXp67I-GeORCfI5W8JdjAF511ckapG-kBn51w8pR6A"/>
          <p:cNvPicPr/>
          <p:nvPr/>
        </p:nvPicPr>
        <p:blipFill>
          <a:blip r:embed="rId2">
            <a:extLst>
              <a:ext uri="{28A0092B-C50C-407E-A947-70E740481C1C}">
                <a14:useLocalDpi xmlns:a14="http://schemas.microsoft.com/office/drawing/2010/main" val="0"/>
              </a:ext>
            </a:extLst>
          </a:blip>
          <a:srcRect/>
          <a:stretch>
            <a:fillRect/>
          </a:stretch>
        </p:blipFill>
        <p:spPr bwMode="auto">
          <a:xfrm>
            <a:off x="1662545" y="1454728"/>
            <a:ext cx="8714510" cy="4156364"/>
          </a:xfrm>
          <a:prstGeom prst="rect">
            <a:avLst/>
          </a:prstGeom>
          <a:noFill/>
          <a:ln>
            <a:noFill/>
          </a:ln>
        </p:spPr>
      </p:pic>
      <p:sp>
        <p:nvSpPr>
          <p:cNvPr id="6" name="TextBox 5"/>
          <p:cNvSpPr txBox="1"/>
          <p:nvPr/>
        </p:nvSpPr>
        <p:spPr>
          <a:xfrm>
            <a:off x="1662545" y="1016215"/>
            <a:ext cx="5069016" cy="646331"/>
          </a:xfrm>
          <a:prstGeom prst="rect">
            <a:avLst/>
          </a:prstGeom>
          <a:noFill/>
        </p:spPr>
        <p:txBody>
          <a:bodyPr wrap="none" rtlCol="0">
            <a:spAutoFit/>
          </a:bodyPr>
          <a:lstStyle/>
          <a:p>
            <a:r>
              <a:rPr lang="en-PH" dirty="0"/>
              <a:t>Figure 2.0 Function Decomposition Diagram</a:t>
            </a:r>
          </a:p>
          <a:p>
            <a:endParaRPr lang="en-PH" dirty="0"/>
          </a:p>
        </p:txBody>
      </p:sp>
      <p:sp>
        <p:nvSpPr>
          <p:cNvPr id="7" name="TextBox 6"/>
          <p:cNvSpPr txBox="1"/>
          <p:nvPr/>
        </p:nvSpPr>
        <p:spPr>
          <a:xfrm>
            <a:off x="1662545" y="5726439"/>
            <a:ext cx="9712915" cy="646331"/>
          </a:xfrm>
          <a:prstGeom prst="rect">
            <a:avLst/>
          </a:prstGeom>
          <a:noFill/>
        </p:spPr>
        <p:txBody>
          <a:bodyPr wrap="none" rtlCol="0">
            <a:spAutoFit/>
          </a:bodyPr>
          <a:lstStyle/>
          <a:p>
            <a:r>
              <a:rPr lang="en-PH" dirty="0"/>
              <a:t>This diagram shows the different functions that happened inside the proposed system</a:t>
            </a:r>
          </a:p>
          <a:p>
            <a:endParaRPr lang="en-PH" dirty="0"/>
          </a:p>
        </p:txBody>
      </p:sp>
    </p:spTree>
    <p:extLst>
      <p:ext uri="{BB962C8B-B14F-4D97-AF65-F5344CB8AC3E}">
        <p14:creationId xmlns:p14="http://schemas.microsoft.com/office/powerpoint/2010/main" val="289891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s://lh4.googleusercontent.com/khbISGKnDARvhUIKeAsghOfHq6aW8OMpSXcJ-9A5344Q-py16rAlf6a72b_TUy_efDaqZBCiMc5tTXCfe5EGXg8_VFEgxUH90Yau_GRvhbN1XZEOfq3OPdc-0_lnIZQWcRWUwWsmaoPgZMLWAA"/>
          <p:cNvPicPr/>
          <p:nvPr/>
        </p:nvPicPr>
        <p:blipFill>
          <a:blip r:embed="rId2">
            <a:extLst>
              <a:ext uri="{28A0092B-C50C-407E-A947-70E740481C1C}">
                <a14:useLocalDpi xmlns:a14="http://schemas.microsoft.com/office/drawing/2010/main" val="0"/>
              </a:ext>
            </a:extLst>
          </a:blip>
          <a:srcRect/>
          <a:stretch>
            <a:fillRect/>
          </a:stretch>
        </p:blipFill>
        <p:spPr bwMode="auto">
          <a:xfrm>
            <a:off x="720437" y="1143383"/>
            <a:ext cx="10238507" cy="4024361"/>
          </a:xfrm>
          <a:prstGeom prst="rect">
            <a:avLst/>
          </a:prstGeom>
          <a:noFill/>
          <a:ln>
            <a:noFill/>
          </a:ln>
        </p:spPr>
      </p:pic>
      <p:sp>
        <p:nvSpPr>
          <p:cNvPr id="5" name="Rectangle 4"/>
          <p:cNvSpPr/>
          <p:nvPr/>
        </p:nvSpPr>
        <p:spPr>
          <a:xfrm>
            <a:off x="1439326" y="754688"/>
            <a:ext cx="2469202" cy="388696"/>
          </a:xfrm>
          <a:prstGeom prst="rect">
            <a:avLst/>
          </a:prstGeom>
        </p:spPr>
        <p:txBody>
          <a:bodyPr wrap="square">
            <a:spAutoFit/>
          </a:bodyPr>
          <a:lstStyle/>
          <a:p>
            <a:pPr>
              <a:lnSpc>
                <a:spcPct val="107000"/>
              </a:lnSpc>
              <a:spcBef>
                <a:spcPts val="200"/>
              </a:spcBef>
              <a:spcAft>
                <a:spcPts val="0"/>
              </a:spcAft>
            </a:pPr>
            <a:r>
              <a:rPr lang="en-PH" dirty="0">
                <a:solidFill>
                  <a:srgbClr val="000000"/>
                </a:solidFill>
                <a:latin typeface="Calibri" panose="020F0502020204030204" pitchFamily="34" charset="0"/>
                <a:ea typeface="Times New Roman" panose="02020603050405020304" pitchFamily="18" charset="0"/>
                <a:cs typeface="Calibri" panose="020F0502020204030204" pitchFamily="34" charset="0"/>
              </a:rPr>
              <a:t>Figure 3.0 Class Diagram</a:t>
            </a:r>
            <a:endParaRPr lang="en-PH"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609599" y="5167744"/>
            <a:ext cx="10644261" cy="1200329"/>
          </a:xfrm>
          <a:prstGeom prst="rect">
            <a:avLst/>
          </a:prstGeom>
          <a:noFill/>
        </p:spPr>
        <p:txBody>
          <a:bodyPr wrap="none" rtlCol="0">
            <a:spAutoFit/>
          </a:bodyPr>
          <a:lstStyle/>
          <a:p>
            <a:r>
              <a:rPr lang="en-PH" dirty="0"/>
              <a:t>This diagram provides an overview of the target system by describing the objects and classes </a:t>
            </a:r>
          </a:p>
          <a:p>
            <a:r>
              <a:rPr lang="en-PH" dirty="0"/>
              <a:t>inside the system and the relationships between them, in this diagram </a:t>
            </a:r>
          </a:p>
          <a:p>
            <a:r>
              <a:rPr lang="en-PH" dirty="0"/>
              <a:t>it also shows what the class can do.</a:t>
            </a:r>
          </a:p>
          <a:p>
            <a:endParaRPr lang="en-PH" dirty="0"/>
          </a:p>
        </p:txBody>
      </p:sp>
    </p:spTree>
    <p:extLst>
      <p:ext uri="{BB962C8B-B14F-4D97-AF65-F5344CB8AC3E}">
        <p14:creationId xmlns:p14="http://schemas.microsoft.com/office/powerpoint/2010/main" val="2446247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s://lh3.googleusercontent.com/Cya0zVrrz1qMnL3-D3VS73fuzhmPE9kYgR-ufF_AV5CUI9haJy3tFUYpJPL-0AZhLRERT4wL1eZ4IqehI-q1v-YWWeeGQPFcfxAZrTkHGEdhekLCW3R7JqSeD4dy1ulOlqczkgmV5tf-SSVBQQ"/>
          <p:cNvPicPr/>
          <p:nvPr/>
        </p:nvPicPr>
        <p:blipFill>
          <a:blip r:embed="rId2">
            <a:extLst>
              <a:ext uri="{28A0092B-C50C-407E-A947-70E740481C1C}">
                <a14:useLocalDpi xmlns:a14="http://schemas.microsoft.com/office/drawing/2010/main" val="0"/>
              </a:ext>
            </a:extLst>
          </a:blip>
          <a:srcRect/>
          <a:stretch>
            <a:fillRect/>
          </a:stretch>
        </p:blipFill>
        <p:spPr bwMode="auto">
          <a:xfrm>
            <a:off x="372340" y="923059"/>
            <a:ext cx="6499513" cy="5699413"/>
          </a:xfrm>
          <a:prstGeom prst="rect">
            <a:avLst/>
          </a:prstGeom>
          <a:noFill/>
          <a:ln>
            <a:noFill/>
          </a:ln>
        </p:spPr>
      </p:pic>
      <p:sp>
        <p:nvSpPr>
          <p:cNvPr id="5" name="TextBox 4"/>
          <p:cNvSpPr txBox="1"/>
          <p:nvPr/>
        </p:nvSpPr>
        <p:spPr>
          <a:xfrm>
            <a:off x="6871853" y="923059"/>
            <a:ext cx="3526928" cy="646331"/>
          </a:xfrm>
          <a:prstGeom prst="rect">
            <a:avLst/>
          </a:prstGeom>
          <a:noFill/>
        </p:spPr>
        <p:txBody>
          <a:bodyPr wrap="none" rtlCol="0">
            <a:spAutoFit/>
          </a:bodyPr>
          <a:lstStyle/>
          <a:p>
            <a:r>
              <a:rPr lang="en-PH" dirty="0"/>
              <a:t>Figure 4.0Sequence Diagrams</a:t>
            </a:r>
          </a:p>
          <a:p>
            <a:endParaRPr lang="en-PH" dirty="0"/>
          </a:p>
        </p:txBody>
      </p:sp>
      <p:sp>
        <p:nvSpPr>
          <p:cNvPr id="6" name="TextBox 5"/>
          <p:cNvSpPr txBox="1"/>
          <p:nvPr/>
        </p:nvSpPr>
        <p:spPr>
          <a:xfrm>
            <a:off x="6871853" y="1569390"/>
            <a:ext cx="4261103" cy="1754326"/>
          </a:xfrm>
          <a:prstGeom prst="rect">
            <a:avLst/>
          </a:prstGeom>
          <a:noFill/>
        </p:spPr>
        <p:txBody>
          <a:bodyPr wrap="none" rtlCol="0">
            <a:spAutoFit/>
          </a:bodyPr>
          <a:lstStyle/>
          <a:p>
            <a:r>
              <a:rPr lang="en-PH" dirty="0"/>
              <a:t>The sequence diagram shows the </a:t>
            </a:r>
          </a:p>
          <a:p>
            <a:r>
              <a:rPr lang="en-PH" dirty="0"/>
              <a:t>collaboration of objects based </a:t>
            </a:r>
          </a:p>
          <a:p>
            <a:r>
              <a:rPr lang="en-PH" dirty="0"/>
              <a:t>on time sequence. It shows how the </a:t>
            </a:r>
          </a:p>
          <a:p>
            <a:r>
              <a:rPr lang="en-PH" dirty="0"/>
              <a:t>objects interact with others </a:t>
            </a:r>
          </a:p>
          <a:p>
            <a:r>
              <a:rPr lang="en-PH" dirty="0"/>
              <a:t>in a particular scenario of use case</a:t>
            </a:r>
          </a:p>
          <a:p>
            <a:endParaRPr lang="en-PH" dirty="0"/>
          </a:p>
        </p:txBody>
      </p:sp>
    </p:spTree>
    <p:extLst>
      <p:ext uri="{BB962C8B-B14F-4D97-AF65-F5344CB8AC3E}">
        <p14:creationId xmlns:p14="http://schemas.microsoft.com/office/powerpoint/2010/main" val="1481550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Introduction</a:t>
            </a:r>
          </a:p>
        </p:txBody>
      </p:sp>
      <p:sp>
        <p:nvSpPr>
          <p:cNvPr id="3" name="Content Placeholder 2"/>
          <p:cNvSpPr>
            <a:spLocks noGrp="1"/>
          </p:cNvSpPr>
          <p:nvPr>
            <p:ph idx="1"/>
          </p:nvPr>
        </p:nvSpPr>
        <p:spPr/>
        <p:txBody>
          <a:bodyPr/>
          <a:lstStyle/>
          <a:p>
            <a:r>
              <a:rPr lang="en-PH" dirty="0"/>
              <a:t>Susan Ice Store is owned by a single person. The said store only sells its products through a physical store. The proposed system would give the owner of Susan ice store an online ordering system. This is an online system where she would be able to transact with her customers through the orders created.</a:t>
            </a:r>
          </a:p>
        </p:txBody>
      </p:sp>
    </p:spTree>
    <p:extLst>
      <p:ext uri="{BB962C8B-B14F-4D97-AF65-F5344CB8AC3E}">
        <p14:creationId xmlns:p14="http://schemas.microsoft.com/office/powerpoint/2010/main" val="2378847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2795" y="1156471"/>
            <a:ext cx="3657027" cy="388696"/>
          </a:xfrm>
          <a:prstGeom prst="rect">
            <a:avLst/>
          </a:prstGeom>
        </p:spPr>
        <p:txBody>
          <a:bodyPr wrap="none">
            <a:spAutoFit/>
          </a:bodyPr>
          <a:lstStyle/>
          <a:p>
            <a:pPr>
              <a:lnSpc>
                <a:spcPct val="107000"/>
              </a:lnSpc>
              <a:spcBef>
                <a:spcPts val="200"/>
              </a:spcBef>
              <a:spcAft>
                <a:spcPts val="0"/>
              </a:spcAft>
            </a:pPr>
            <a:r>
              <a:rPr lang="en-PH" dirty="0">
                <a:solidFill>
                  <a:srgbClr val="000000"/>
                </a:solidFill>
                <a:latin typeface="Calibri" panose="020F0502020204030204" pitchFamily="34" charset="0"/>
                <a:ea typeface="Times New Roman" panose="02020603050405020304" pitchFamily="18" charset="0"/>
                <a:cs typeface="Calibri" panose="020F0502020204030204" pitchFamily="34" charset="0"/>
              </a:rPr>
              <a:t>Figure 4.1 Sequence Diagram Sign up</a:t>
            </a:r>
            <a:endParaRPr lang="en-PH"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C:\Users\BAN\Desktop\Projects\SYSADD1\New folder\Sequence Diagram2.jpg"/>
          <p:cNvPicPr/>
          <p:nvPr/>
        </p:nvPicPr>
        <p:blipFill>
          <a:blip r:embed="rId2">
            <a:extLst>
              <a:ext uri="{28A0092B-C50C-407E-A947-70E740481C1C}">
                <a14:useLocalDpi xmlns:a14="http://schemas.microsoft.com/office/drawing/2010/main" val="0"/>
              </a:ext>
            </a:extLst>
          </a:blip>
          <a:srcRect/>
          <a:stretch>
            <a:fillRect/>
          </a:stretch>
        </p:blipFill>
        <p:spPr bwMode="auto">
          <a:xfrm>
            <a:off x="332795" y="1761259"/>
            <a:ext cx="3657027" cy="4000500"/>
          </a:xfrm>
          <a:prstGeom prst="rect">
            <a:avLst/>
          </a:prstGeom>
          <a:noFill/>
          <a:ln>
            <a:noFill/>
          </a:ln>
        </p:spPr>
      </p:pic>
      <p:pic>
        <p:nvPicPr>
          <p:cNvPr id="6" name="Picture 5" descr="C:\Users\BAN\Desktop\Projects\SYSADD1\New folder\Sequence Diagram3.jpg"/>
          <p:cNvPicPr/>
          <p:nvPr/>
        </p:nvPicPr>
        <p:blipFill>
          <a:blip r:embed="rId3">
            <a:extLst>
              <a:ext uri="{28A0092B-C50C-407E-A947-70E740481C1C}">
                <a14:useLocalDpi xmlns:a14="http://schemas.microsoft.com/office/drawing/2010/main" val="0"/>
              </a:ext>
            </a:extLst>
          </a:blip>
          <a:srcRect/>
          <a:stretch>
            <a:fillRect/>
          </a:stretch>
        </p:blipFill>
        <p:spPr bwMode="auto">
          <a:xfrm>
            <a:off x="4225203" y="1761259"/>
            <a:ext cx="3283961" cy="4000500"/>
          </a:xfrm>
          <a:prstGeom prst="rect">
            <a:avLst/>
          </a:prstGeom>
          <a:noFill/>
          <a:ln>
            <a:noFill/>
          </a:ln>
        </p:spPr>
      </p:pic>
      <p:sp>
        <p:nvSpPr>
          <p:cNvPr id="7" name="Rectangle 6"/>
          <p:cNvSpPr/>
          <p:nvPr/>
        </p:nvSpPr>
        <p:spPr>
          <a:xfrm>
            <a:off x="3989822" y="1156471"/>
            <a:ext cx="3474284" cy="388696"/>
          </a:xfrm>
          <a:prstGeom prst="rect">
            <a:avLst/>
          </a:prstGeom>
        </p:spPr>
        <p:txBody>
          <a:bodyPr wrap="none">
            <a:spAutoFit/>
          </a:bodyPr>
          <a:lstStyle/>
          <a:p>
            <a:pPr>
              <a:lnSpc>
                <a:spcPct val="107000"/>
              </a:lnSpc>
              <a:spcAft>
                <a:spcPts val="1200"/>
              </a:spcAft>
            </a:pPr>
            <a:r>
              <a:rPr lang="en-PH" dirty="0">
                <a:solidFill>
                  <a:srgbClr val="000000"/>
                </a:solidFill>
                <a:latin typeface="Calibri" panose="020F0502020204030204" pitchFamily="34" charset="0"/>
                <a:ea typeface="Times New Roman" panose="02020603050405020304" pitchFamily="18" charset="0"/>
                <a:cs typeface="Calibri" panose="020F0502020204030204" pitchFamily="34" charset="0"/>
              </a:rPr>
              <a:t>Figure 4.2 Sequence Diagram Login</a:t>
            </a:r>
            <a:endParaRPr lang="en-PH"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descr="C:\Users\BAN\Desktop\Projects\SYSADD1\New folder\Sequence Diagram4.jpg"/>
          <p:cNvPicPr/>
          <p:nvPr/>
        </p:nvPicPr>
        <p:blipFill>
          <a:blip r:embed="rId4">
            <a:extLst>
              <a:ext uri="{28A0092B-C50C-407E-A947-70E740481C1C}">
                <a14:useLocalDpi xmlns:a14="http://schemas.microsoft.com/office/drawing/2010/main" val="0"/>
              </a:ext>
            </a:extLst>
          </a:blip>
          <a:srcRect/>
          <a:stretch>
            <a:fillRect/>
          </a:stretch>
        </p:blipFill>
        <p:spPr bwMode="auto">
          <a:xfrm>
            <a:off x="7855959" y="1761259"/>
            <a:ext cx="3629025" cy="4000500"/>
          </a:xfrm>
          <a:prstGeom prst="rect">
            <a:avLst/>
          </a:prstGeom>
          <a:noFill/>
          <a:ln>
            <a:noFill/>
          </a:ln>
        </p:spPr>
      </p:pic>
      <p:sp>
        <p:nvSpPr>
          <p:cNvPr id="9" name="Rectangle 8"/>
          <p:cNvSpPr/>
          <p:nvPr/>
        </p:nvSpPr>
        <p:spPr>
          <a:xfrm>
            <a:off x="7855959" y="1156471"/>
            <a:ext cx="3517630" cy="388696"/>
          </a:xfrm>
          <a:prstGeom prst="rect">
            <a:avLst/>
          </a:prstGeom>
        </p:spPr>
        <p:txBody>
          <a:bodyPr wrap="none">
            <a:spAutoFit/>
          </a:bodyPr>
          <a:lstStyle/>
          <a:p>
            <a:pPr>
              <a:lnSpc>
                <a:spcPct val="107000"/>
              </a:lnSpc>
              <a:spcBef>
                <a:spcPts val="200"/>
              </a:spcBef>
              <a:spcAft>
                <a:spcPts val="0"/>
              </a:spcAft>
            </a:pPr>
            <a:r>
              <a:rPr lang="en-PH" dirty="0">
                <a:solidFill>
                  <a:srgbClr val="000000"/>
                </a:solidFill>
                <a:latin typeface="Calibri" panose="020F0502020204030204" pitchFamily="34" charset="0"/>
                <a:ea typeface="Times New Roman" panose="02020603050405020304" pitchFamily="18" charset="0"/>
                <a:cs typeface="Calibri" panose="020F0502020204030204" pitchFamily="34" charset="0"/>
              </a:rPr>
              <a:t>Figure 4.3 Sequence Diagram Order</a:t>
            </a:r>
            <a:endParaRPr lang="en-PH"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4519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BAN\Desktop\Projects\SYSADD1\New folder\Sequence Diagram5.jpg"/>
          <p:cNvPicPr/>
          <p:nvPr/>
        </p:nvPicPr>
        <p:blipFill>
          <a:blip r:embed="rId2">
            <a:extLst>
              <a:ext uri="{28A0092B-C50C-407E-A947-70E740481C1C}">
                <a14:useLocalDpi xmlns:a14="http://schemas.microsoft.com/office/drawing/2010/main" val="0"/>
              </a:ext>
            </a:extLst>
          </a:blip>
          <a:srcRect/>
          <a:stretch>
            <a:fillRect/>
          </a:stretch>
        </p:blipFill>
        <p:spPr bwMode="auto">
          <a:xfrm>
            <a:off x="524208" y="1778144"/>
            <a:ext cx="3770701" cy="3999201"/>
          </a:xfrm>
          <a:prstGeom prst="rect">
            <a:avLst/>
          </a:prstGeom>
          <a:noFill/>
          <a:ln>
            <a:noFill/>
          </a:ln>
        </p:spPr>
      </p:pic>
      <p:sp>
        <p:nvSpPr>
          <p:cNvPr id="5" name="Rectangle 4"/>
          <p:cNvSpPr/>
          <p:nvPr/>
        </p:nvSpPr>
        <p:spPr>
          <a:xfrm>
            <a:off x="524208" y="1114906"/>
            <a:ext cx="4133183" cy="388696"/>
          </a:xfrm>
          <a:prstGeom prst="rect">
            <a:avLst/>
          </a:prstGeom>
        </p:spPr>
        <p:txBody>
          <a:bodyPr wrap="none">
            <a:spAutoFit/>
          </a:bodyPr>
          <a:lstStyle/>
          <a:p>
            <a:pPr>
              <a:lnSpc>
                <a:spcPct val="107000"/>
              </a:lnSpc>
              <a:spcBef>
                <a:spcPts val="200"/>
              </a:spcBef>
              <a:spcAft>
                <a:spcPts val="0"/>
              </a:spcAft>
            </a:pPr>
            <a:r>
              <a:rPr lang="en-PH" dirty="0">
                <a:solidFill>
                  <a:srgbClr val="000000"/>
                </a:solidFill>
                <a:latin typeface="Calibri" panose="020F0502020204030204" pitchFamily="34" charset="0"/>
                <a:ea typeface="Times New Roman" panose="02020603050405020304" pitchFamily="18" charset="0"/>
                <a:cs typeface="Calibri" panose="020F0502020204030204" pitchFamily="34" charset="0"/>
              </a:rPr>
              <a:t>Figure 4.4 Sequence Diagram Check Order</a:t>
            </a:r>
            <a:endParaRPr lang="en-PH"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4862540" y="1114906"/>
            <a:ext cx="3547574" cy="388696"/>
          </a:xfrm>
          <a:prstGeom prst="rect">
            <a:avLst/>
          </a:prstGeom>
        </p:spPr>
        <p:txBody>
          <a:bodyPr wrap="none">
            <a:spAutoFit/>
          </a:bodyPr>
          <a:lstStyle/>
          <a:p>
            <a:pPr>
              <a:lnSpc>
                <a:spcPct val="107000"/>
              </a:lnSpc>
              <a:spcBef>
                <a:spcPts val="200"/>
              </a:spcBef>
              <a:spcAft>
                <a:spcPts val="0"/>
              </a:spcAft>
            </a:pPr>
            <a:r>
              <a:rPr lang="en-PH" dirty="0">
                <a:solidFill>
                  <a:srgbClr val="000000"/>
                </a:solidFill>
                <a:latin typeface="Calibri" panose="020F0502020204030204" pitchFamily="34" charset="0"/>
                <a:ea typeface="Times New Roman" panose="02020603050405020304" pitchFamily="18" charset="0"/>
                <a:cs typeface="Calibri" panose="020F0502020204030204" pitchFamily="34" charset="0"/>
              </a:rPr>
              <a:t>Figure 4.5 Sequence Diagram Notify</a:t>
            </a:r>
            <a:endParaRPr lang="en-PH"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descr="C:\Users\BAN\Desktop\Projects\SYSADD1\New folder\Sequence Diagram7.jpg"/>
          <p:cNvPicPr/>
          <p:nvPr/>
        </p:nvPicPr>
        <p:blipFill>
          <a:blip r:embed="rId3">
            <a:extLst>
              <a:ext uri="{28A0092B-C50C-407E-A947-70E740481C1C}">
                <a14:useLocalDpi xmlns:a14="http://schemas.microsoft.com/office/drawing/2010/main" val="0"/>
              </a:ext>
            </a:extLst>
          </a:blip>
          <a:srcRect/>
          <a:stretch>
            <a:fillRect/>
          </a:stretch>
        </p:blipFill>
        <p:spPr bwMode="auto">
          <a:xfrm>
            <a:off x="5020973" y="1778143"/>
            <a:ext cx="6201209" cy="3999201"/>
          </a:xfrm>
          <a:prstGeom prst="rect">
            <a:avLst/>
          </a:prstGeom>
          <a:noFill/>
          <a:ln>
            <a:noFill/>
          </a:ln>
        </p:spPr>
      </p:pic>
    </p:spTree>
    <p:extLst>
      <p:ext uri="{BB962C8B-B14F-4D97-AF65-F5344CB8AC3E}">
        <p14:creationId xmlns:p14="http://schemas.microsoft.com/office/powerpoint/2010/main" val="1206958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BAN\Desktop\Projects\SYSADD1\New folder\Sequence Diagram8.jpg"/>
          <p:cNvPicPr/>
          <p:nvPr/>
        </p:nvPicPr>
        <p:blipFill>
          <a:blip r:embed="rId2">
            <a:extLst>
              <a:ext uri="{28A0092B-C50C-407E-A947-70E740481C1C}">
                <a14:useLocalDpi xmlns:a14="http://schemas.microsoft.com/office/drawing/2010/main" val="0"/>
              </a:ext>
            </a:extLst>
          </a:blip>
          <a:srcRect/>
          <a:stretch>
            <a:fillRect/>
          </a:stretch>
        </p:blipFill>
        <p:spPr bwMode="auto">
          <a:xfrm>
            <a:off x="231320" y="1685058"/>
            <a:ext cx="4474896" cy="4216977"/>
          </a:xfrm>
          <a:prstGeom prst="rect">
            <a:avLst/>
          </a:prstGeom>
          <a:noFill/>
          <a:ln>
            <a:noFill/>
          </a:ln>
        </p:spPr>
      </p:pic>
      <p:sp>
        <p:nvSpPr>
          <p:cNvPr id="5" name="Rectangle 4"/>
          <p:cNvSpPr/>
          <p:nvPr/>
        </p:nvSpPr>
        <p:spPr>
          <a:xfrm>
            <a:off x="231320" y="1017925"/>
            <a:ext cx="4608121" cy="388696"/>
          </a:xfrm>
          <a:prstGeom prst="rect">
            <a:avLst/>
          </a:prstGeom>
        </p:spPr>
        <p:txBody>
          <a:bodyPr wrap="none">
            <a:spAutoFit/>
          </a:bodyPr>
          <a:lstStyle/>
          <a:p>
            <a:pPr>
              <a:lnSpc>
                <a:spcPct val="107000"/>
              </a:lnSpc>
              <a:spcBef>
                <a:spcPts val="200"/>
              </a:spcBef>
              <a:spcAft>
                <a:spcPts val="0"/>
              </a:spcAft>
            </a:pPr>
            <a:r>
              <a:rPr lang="en-PH" dirty="0">
                <a:solidFill>
                  <a:srgbClr val="000000"/>
                </a:solidFill>
                <a:latin typeface="Calibri" panose="020F0502020204030204" pitchFamily="34" charset="0"/>
                <a:ea typeface="Times New Roman" panose="02020603050405020304" pitchFamily="18" charset="0"/>
                <a:cs typeface="Calibri" panose="020F0502020204030204" pitchFamily="34" charset="0"/>
              </a:rPr>
              <a:t>Figure 4.6 Sequence Diagram Update Inventory</a:t>
            </a:r>
            <a:endParaRPr lang="en-PH"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descr="C:\Users\BAN\Desktop\Projects\SYSADD1\New folder\Sequence Diagram9.jpg"/>
          <p:cNvPicPr/>
          <p:nvPr/>
        </p:nvPicPr>
        <p:blipFill>
          <a:blip r:embed="rId3">
            <a:extLst>
              <a:ext uri="{28A0092B-C50C-407E-A947-70E740481C1C}">
                <a14:useLocalDpi xmlns:a14="http://schemas.microsoft.com/office/drawing/2010/main" val="0"/>
              </a:ext>
            </a:extLst>
          </a:blip>
          <a:srcRect/>
          <a:stretch>
            <a:fillRect/>
          </a:stretch>
        </p:blipFill>
        <p:spPr bwMode="auto">
          <a:xfrm>
            <a:off x="6055098" y="1685057"/>
            <a:ext cx="3609975" cy="4216977"/>
          </a:xfrm>
          <a:prstGeom prst="rect">
            <a:avLst/>
          </a:prstGeom>
          <a:noFill/>
          <a:ln>
            <a:noFill/>
          </a:ln>
        </p:spPr>
      </p:pic>
      <p:sp>
        <p:nvSpPr>
          <p:cNvPr id="7" name="Rectangle 6"/>
          <p:cNvSpPr/>
          <p:nvPr/>
        </p:nvSpPr>
        <p:spPr>
          <a:xfrm>
            <a:off x="5731453" y="1017925"/>
            <a:ext cx="5087675" cy="388696"/>
          </a:xfrm>
          <a:prstGeom prst="rect">
            <a:avLst/>
          </a:prstGeom>
        </p:spPr>
        <p:txBody>
          <a:bodyPr wrap="none">
            <a:spAutoFit/>
          </a:bodyPr>
          <a:lstStyle/>
          <a:p>
            <a:pPr>
              <a:lnSpc>
                <a:spcPct val="107000"/>
              </a:lnSpc>
              <a:spcBef>
                <a:spcPts val="200"/>
              </a:spcBef>
              <a:spcAft>
                <a:spcPts val="0"/>
              </a:spcAft>
            </a:pPr>
            <a:r>
              <a:rPr lang="en-PH" dirty="0">
                <a:solidFill>
                  <a:srgbClr val="000000"/>
                </a:solidFill>
                <a:latin typeface="Calibri" panose="020F0502020204030204" pitchFamily="34" charset="0"/>
                <a:ea typeface="Times New Roman" panose="02020603050405020304" pitchFamily="18" charset="0"/>
                <a:cs typeface="Calibri" panose="020F0502020204030204" pitchFamily="34" charset="0"/>
              </a:rPr>
              <a:t>Figure 4.7 Sequence Diagram Send Customer Details</a:t>
            </a:r>
            <a:endParaRPr lang="en-PH"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3524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BAN\Desktop\Projects\SYSADD1\New folder\Sequence Diagram10.jpg"/>
          <p:cNvPicPr/>
          <p:nvPr/>
        </p:nvPicPr>
        <p:blipFill>
          <a:blip r:embed="rId2">
            <a:extLst>
              <a:ext uri="{28A0092B-C50C-407E-A947-70E740481C1C}">
                <a14:useLocalDpi xmlns:a14="http://schemas.microsoft.com/office/drawing/2010/main" val="0"/>
              </a:ext>
            </a:extLst>
          </a:blip>
          <a:srcRect/>
          <a:stretch>
            <a:fillRect/>
          </a:stretch>
        </p:blipFill>
        <p:spPr bwMode="auto">
          <a:xfrm>
            <a:off x="936480" y="1673369"/>
            <a:ext cx="4439084" cy="4117831"/>
          </a:xfrm>
          <a:prstGeom prst="rect">
            <a:avLst/>
          </a:prstGeom>
          <a:noFill/>
          <a:ln>
            <a:noFill/>
          </a:ln>
        </p:spPr>
      </p:pic>
      <p:pic>
        <p:nvPicPr>
          <p:cNvPr id="5" name="Picture 4" descr="C:\Users\BAN\Desktop\Projects\SYSADD1\New folder\Sequence Diagram11.jpg"/>
          <p:cNvPicPr/>
          <p:nvPr/>
        </p:nvPicPr>
        <p:blipFill>
          <a:blip r:embed="rId3">
            <a:extLst>
              <a:ext uri="{28A0092B-C50C-407E-A947-70E740481C1C}">
                <a14:useLocalDpi xmlns:a14="http://schemas.microsoft.com/office/drawing/2010/main" val="0"/>
              </a:ext>
            </a:extLst>
          </a:blip>
          <a:srcRect/>
          <a:stretch>
            <a:fillRect/>
          </a:stretch>
        </p:blipFill>
        <p:spPr bwMode="auto">
          <a:xfrm>
            <a:off x="6578311" y="1616218"/>
            <a:ext cx="4438650" cy="4174982"/>
          </a:xfrm>
          <a:prstGeom prst="rect">
            <a:avLst/>
          </a:prstGeom>
          <a:noFill/>
          <a:ln>
            <a:noFill/>
          </a:ln>
        </p:spPr>
      </p:pic>
      <p:sp>
        <p:nvSpPr>
          <p:cNvPr id="6" name="Rectangle 5"/>
          <p:cNvSpPr/>
          <p:nvPr/>
        </p:nvSpPr>
        <p:spPr>
          <a:xfrm>
            <a:off x="936480" y="1092080"/>
            <a:ext cx="5275803" cy="369332"/>
          </a:xfrm>
          <a:prstGeom prst="rect">
            <a:avLst/>
          </a:prstGeom>
        </p:spPr>
        <p:txBody>
          <a:bodyPr wrap="none">
            <a:spAutoFit/>
          </a:bodyPr>
          <a:lstStyle/>
          <a:p>
            <a:r>
              <a:rPr lang="en-PH" dirty="0"/>
              <a:t>Figure 4.8 Sequence Diagram Deliver Product</a:t>
            </a:r>
          </a:p>
        </p:txBody>
      </p:sp>
      <p:sp>
        <p:nvSpPr>
          <p:cNvPr id="7" name="Rectangle 6"/>
          <p:cNvSpPr/>
          <p:nvPr/>
        </p:nvSpPr>
        <p:spPr>
          <a:xfrm>
            <a:off x="6831415" y="1095543"/>
            <a:ext cx="3982180" cy="365869"/>
          </a:xfrm>
          <a:prstGeom prst="rect">
            <a:avLst/>
          </a:prstGeom>
        </p:spPr>
        <p:txBody>
          <a:bodyPr wrap="none">
            <a:spAutoFit/>
          </a:bodyPr>
          <a:lstStyle/>
          <a:p>
            <a:pPr>
              <a:lnSpc>
                <a:spcPct val="107000"/>
              </a:lnSpc>
              <a:spcBef>
                <a:spcPts val="200"/>
              </a:spcBef>
              <a:spcAft>
                <a:spcPts val="0"/>
              </a:spcAft>
            </a:pPr>
            <a:r>
              <a:rPr lang="en-PH" dirty="0">
                <a:solidFill>
                  <a:srgbClr val="000000"/>
                </a:solidFill>
                <a:latin typeface="+mj-lt"/>
                <a:ea typeface="Times New Roman" panose="02020603050405020304" pitchFamily="18" charset="0"/>
                <a:cs typeface="Calibri" panose="020F0502020204030204" pitchFamily="34" charset="0"/>
              </a:rPr>
              <a:t>Figure 4.9 Sequence Diagram Pay</a:t>
            </a:r>
            <a:endParaRPr lang="en-PH" sz="14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83541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s://lh5.googleusercontent.com/-2lMLKAmbeksvN4W7ceVKnHB5PNmCdPasluaJ8GrPIAgzql4i1oIMBgfRlgma4YCLmEvV-e9r_mwp56Ji0tbWtMj0CprHHjRnBGH-gh-x4Cuxswdpkd9WUf4GMB7MtoHXMyD21AtRw4M4fTzxw"/>
          <p:cNvPicPr/>
          <p:nvPr/>
        </p:nvPicPr>
        <p:blipFill>
          <a:blip r:embed="rId2">
            <a:extLst>
              <a:ext uri="{28A0092B-C50C-407E-A947-70E740481C1C}">
                <a14:useLocalDpi xmlns:a14="http://schemas.microsoft.com/office/drawing/2010/main" val="0"/>
              </a:ext>
            </a:extLst>
          </a:blip>
          <a:srcRect/>
          <a:stretch>
            <a:fillRect/>
          </a:stretch>
        </p:blipFill>
        <p:spPr bwMode="auto">
          <a:xfrm>
            <a:off x="1371601" y="1408401"/>
            <a:ext cx="9019308" cy="3509963"/>
          </a:xfrm>
          <a:prstGeom prst="rect">
            <a:avLst/>
          </a:prstGeom>
          <a:noFill/>
          <a:ln>
            <a:noFill/>
          </a:ln>
        </p:spPr>
      </p:pic>
      <p:sp>
        <p:nvSpPr>
          <p:cNvPr id="6" name="TextBox 5"/>
          <p:cNvSpPr txBox="1"/>
          <p:nvPr/>
        </p:nvSpPr>
        <p:spPr>
          <a:xfrm>
            <a:off x="1246909" y="1039069"/>
            <a:ext cx="3993401" cy="369332"/>
          </a:xfrm>
          <a:prstGeom prst="rect">
            <a:avLst/>
          </a:prstGeom>
          <a:noFill/>
        </p:spPr>
        <p:txBody>
          <a:bodyPr wrap="none" rtlCol="0">
            <a:spAutoFit/>
          </a:bodyPr>
          <a:lstStyle/>
          <a:p>
            <a:r>
              <a:rPr lang="en-PH" dirty="0"/>
              <a:t>Figure 5.0 State Transition Diagram</a:t>
            </a:r>
          </a:p>
        </p:txBody>
      </p:sp>
      <p:sp>
        <p:nvSpPr>
          <p:cNvPr id="7" name="TextBox 6"/>
          <p:cNvSpPr txBox="1"/>
          <p:nvPr/>
        </p:nvSpPr>
        <p:spPr>
          <a:xfrm>
            <a:off x="1170709" y="4996751"/>
            <a:ext cx="9134232" cy="923330"/>
          </a:xfrm>
          <a:prstGeom prst="rect">
            <a:avLst/>
          </a:prstGeom>
          <a:noFill/>
        </p:spPr>
        <p:txBody>
          <a:bodyPr wrap="none" rtlCol="0">
            <a:spAutoFit/>
          </a:bodyPr>
          <a:lstStyle/>
          <a:p>
            <a:r>
              <a:rPr lang="en-PH" dirty="0"/>
              <a:t>State transition diagram shows the different state of an entity also how an entity </a:t>
            </a:r>
          </a:p>
          <a:p>
            <a:r>
              <a:rPr lang="en-PH" dirty="0"/>
              <a:t>responds to various events by changing from one state to another.</a:t>
            </a:r>
          </a:p>
          <a:p>
            <a:endParaRPr lang="en-PH" dirty="0"/>
          </a:p>
        </p:txBody>
      </p:sp>
    </p:spTree>
    <p:extLst>
      <p:ext uri="{BB962C8B-B14F-4D97-AF65-F5344CB8AC3E}">
        <p14:creationId xmlns:p14="http://schemas.microsoft.com/office/powerpoint/2010/main" val="1627698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s://lh3.googleusercontent.com/Cht_NsZdju0xOq-sHPNrMmldcUbNE8GR8Wwh801J5-RfCkWVt-0JW5EVnC-eLUxEY1gR4HiQ8wQotty0p8MOhKEiNN4GP8AXQd0-1ss5vuFe5Av2nnYPx4wZNQ5R-7x60a3c1QQYJEXjKG-4UA"/>
          <p:cNvPicPr/>
          <p:nvPr/>
        </p:nvPicPr>
        <p:blipFill>
          <a:blip r:embed="rId2">
            <a:extLst>
              <a:ext uri="{28A0092B-C50C-407E-A947-70E740481C1C}">
                <a14:useLocalDpi xmlns:a14="http://schemas.microsoft.com/office/drawing/2010/main" val="0"/>
              </a:ext>
            </a:extLst>
          </a:blip>
          <a:srcRect/>
          <a:stretch>
            <a:fillRect/>
          </a:stretch>
        </p:blipFill>
        <p:spPr bwMode="auto">
          <a:xfrm>
            <a:off x="1122218" y="1117022"/>
            <a:ext cx="9434945" cy="4410941"/>
          </a:xfrm>
          <a:prstGeom prst="rect">
            <a:avLst/>
          </a:prstGeom>
          <a:noFill/>
          <a:ln>
            <a:noFill/>
          </a:ln>
        </p:spPr>
      </p:pic>
      <p:sp>
        <p:nvSpPr>
          <p:cNvPr id="5" name="Rectangle 4"/>
          <p:cNvSpPr/>
          <p:nvPr/>
        </p:nvSpPr>
        <p:spPr>
          <a:xfrm>
            <a:off x="1239981" y="747690"/>
            <a:ext cx="3167855" cy="369332"/>
          </a:xfrm>
          <a:prstGeom prst="rect">
            <a:avLst/>
          </a:prstGeom>
        </p:spPr>
        <p:txBody>
          <a:bodyPr wrap="none">
            <a:spAutoFit/>
          </a:bodyPr>
          <a:lstStyle/>
          <a:p>
            <a:r>
              <a:rPr lang="en-PH" dirty="0">
                <a:solidFill>
                  <a:srgbClr val="000000"/>
                </a:solidFill>
                <a:ea typeface="Times New Roman" panose="02020603050405020304" pitchFamily="18" charset="0"/>
              </a:rPr>
              <a:t>Figure 5.0 Activity Diagram</a:t>
            </a:r>
            <a:endParaRPr lang="en-PH" dirty="0"/>
          </a:p>
        </p:txBody>
      </p:sp>
      <p:sp>
        <p:nvSpPr>
          <p:cNvPr id="6" name="TextBox 5"/>
          <p:cNvSpPr txBox="1"/>
          <p:nvPr/>
        </p:nvSpPr>
        <p:spPr>
          <a:xfrm>
            <a:off x="942108" y="5527963"/>
            <a:ext cx="10280378" cy="923330"/>
          </a:xfrm>
          <a:prstGeom prst="rect">
            <a:avLst/>
          </a:prstGeom>
          <a:noFill/>
        </p:spPr>
        <p:txBody>
          <a:bodyPr wrap="none" rtlCol="0">
            <a:spAutoFit/>
          </a:bodyPr>
          <a:lstStyle/>
          <a:p>
            <a:r>
              <a:rPr lang="en-PH" dirty="0"/>
              <a:t>The activity diagram describes the flow of control of the target system, this diagram shows </a:t>
            </a:r>
          </a:p>
          <a:p>
            <a:r>
              <a:rPr lang="en-PH" dirty="0"/>
              <a:t>the flow when a customer is browsing website and ordering a product.</a:t>
            </a:r>
          </a:p>
          <a:p>
            <a:endParaRPr lang="en-PH" dirty="0"/>
          </a:p>
        </p:txBody>
      </p:sp>
    </p:spTree>
    <p:extLst>
      <p:ext uri="{BB962C8B-B14F-4D97-AF65-F5344CB8AC3E}">
        <p14:creationId xmlns:p14="http://schemas.microsoft.com/office/powerpoint/2010/main" val="13739194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s://lh4.googleusercontent.com/BrWoqwDIV7iLxty0AGuLR7YT6ne4QNUIWQeZkVbMMtDEgZ3607hUHQOQ39bUHDNVO-nA78fYMl2TgnC-zyOEyiU3y3hEu7400Zm4s67u3KYgny6v4pknUekTToqI4eE5SfMASGzMKzoMDYWPuA"/>
          <p:cNvPicPr/>
          <p:nvPr/>
        </p:nvPicPr>
        <p:blipFill>
          <a:blip r:embed="rId2">
            <a:extLst>
              <a:ext uri="{28A0092B-C50C-407E-A947-70E740481C1C}">
                <a14:useLocalDpi xmlns:a14="http://schemas.microsoft.com/office/drawing/2010/main" val="0"/>
              </a:ext>
            </a:extLst>
          </a:blip>
          <a:srcRect/>
          <a:stretch>
            <a:fillRect/>
          </a:stretch>
        </p:blipFill>
        <p:spPr bwMode="auto">
          <a:xfrm>
            <a:off x="1399309" y="1599334"/>
            <a:ext cx="8894618" cy="3083502"/>
          </a:xfrm>
          <a:prstGeom prst="rect">
            <a:avLst/>
          </a:prstGeom>
          <a:noFill/>
          <a:ln>
            <a:noFill/>
          </a:ln>
        </p:spPr>
      </p:pic>
      <p:sp>
        <p:nvSpPr>
          <p:cNvPr id="5" name="Rectangle 4"/>
          <p:cNvSpPr/>
          <p:nvPr/>
        </p:nvSpPr>
        <p:spPr>
          <a:xfrm>
            <a:off x="1399309" y="1059488"/>
            <a:ext cx="3809056" cy="365869"/>
          </a:xfrm>
          <a:prstGeom prst="rect">
            <a:avLst/>
          </a:prstGeom>
        </p:spPr>
        <p:txBody>
          <a:bodyPr wrap="none">
            <a:spAutoFit/>
          </a:bodyPr>
          <a:lstStyle/>
          <a:p>
            <a:pPr>
              <a:lnSpc>
                <a:spcPct val="107000"/>
              </a:lnSpc>
              <a:spcBef>
                <a:spcPts val="200"/>
              </a:spcBef>
              <a:spcAft>
                <a:spcPts val="0"/>
              </a:spcAft>
            </a:pPr>
            <a:r>
              <a:rPr lang="en-PH" dirty="0">
                <a:solidFill>
                  <a:srgbClr val="000000"/>
                </a:solidFill>
                <a:ea typeface="Times New Roman" panose="02020603050405020304" pitchFamily="18" charset="0"/>
                <a:cs typeface="Calibri" panose="020F0502020204030204" pitchFamily="34" charset="0"/>
              </a:rPr>
              <a:t>Figure 6.0 Context Flow Diagram</a:t>
            </a:r>
            <a:endParaRPr lang="en-PH" sz="1400" dirty="0">
              <a:effectLst/>
              <a:ea typeface="Calibri" panose="020F0502020204030204" pitchFamily="34" charset="0"/>
              <a:cs typeface="Times New Roman" panose="02020603050405020304" pitchFamily="18" charset="0"/>
            </a:endParaRPr>
          </a:p>
        </p:txBody>
      </p:sp>
      <p:sp>
        <p:nvSpPr>
          <p:cNvPr id="6" name="Rectangle 5"/>
          <p:cNvSpPr/>
          <p:nvPr/>
        </p:nvSpPr>
        <p:spPr>
          <a:xfrm>
            <a:off x="1399309" y="4682836"/>
            <a:ext cx="8894618" cy="1277786"/>
          </a:xfrm>
          <a:prstGeom prst="rect">
            <a:avLst/>
          </a:prstGeom>
        </p:spPr>
        <p:txBody>
          <a:bodyPr wrap="square">
            <a:spAutoFit/>
          </a:bodyPr>
          <a:lstStyle/>
          <a:p>
            <a:pPr>
              <a:lnSpc>
                <a:spcPct val="107000"/>
              </a:lnSpc>
              <a:spcAft>
                <a:spcPts val="0"/>
              </a:spcAft>
            </a:pPr>
            <a:r>
              <a:rPr lang="en-PH" dirty="0">
                <a:solidFill>
                  <a:srgbClr val="000000"/>
                </a:solidFill>
                <a:ea typeface="Times New Roman" panose="02020603050405020304" pitchFamily="18" charset="0"/>
                <a:cs typeface="Calibri" panose="020F0502020204030204" pitchFamily="34" charset="0"/>
              </a:rPr>
              <a:t>The Context Diagram shows the system under consideration as a single high-level process and then shows the relationship that the system has with other external entities. This diagram shows the different input to the system and the output of the system.</a:t>
            </a:r>
            <a:endParaRPr lang="en-PH" sz="16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235147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s://lh5.googleusercontent.com/kiM6yryDBSXXultP3KzEWE3fTzQEWdCQ7eoWCwo7vyhxoJSFTRYpj7V5hFHK5GSZPmtYV5AzLHYqQLDDylBlee4SQy5gwxbOY15qp2pYcXlsA_pgRC2QakmlkSDJwl-WizZ6ZCLObTXgotSYpg"/>
          <p:cNvPicPr/>
          <p:nvPr/>
        </p:nvPicPr>
        <p:blipFill>
          <a:blip r:embed="rId2">
            <a:extLst>
              <a:ext uri="{28A0092B-C50C-407E-A947-70E740481C1C}">
                <a14:useLocalDpi xmlns:a14="http://schemas.microsoft.com/office/drawing/2010/main" val="0"/>
              </a:ext>
            </a:extLst>
          </a:blip>
          <a:srcRect/>
          <a:stretch>
            <a:fillRect/>
          </a:stretch>
        </p:blipFill>
        <p:spPr bwMode="auto">
          <a:xfrm>
            <a:off x="1524455" y="1182086"/>
            <a:ext cx="7758979" cy="4281488"/>
          </a:xfrm>
          <a:prstGeom prst="rect">
            <a:avLst/>
          </a:prstGeom>
          <a:noFill/>
          <a:ln>
            <a:noFill/>
          </a:ln>
        </p:spPr>
      </p:pic>
      <p:sp>
        <p:nvSpPr>
          <p:cNvPr id="5" name="Rectangle 4"/>
          <p:cNvSpPr/>
          <p:nvPr/>
        </p:nvSpPr>
        <p:spPr>
          <a:xfrm>
            <a:off x="1524455" y="816217"/>
            <a:ext cx="3475631" cy="365869"/>
          </a:xfrm>
          <a:prstGeom prst="rect">
            <a:avLst/>
          </a:prstGeom>
        </p:spPr>
        <p:txBody>
          <a:bodyPr wrap="none">
            <a:spAutoFit/>
          </a:bodyPr>
          <a:lstStyle/>
          <a:p>
            <a:pPr>
              <a:lnSpc>
                <a:spcPct val="107000"/>
              </a:lnSpc>
              <a:spcBef>
                <a:spcPts val="200"/>
              </a:spcBef>
              <a:spcAft>
                <a:spcPts val="0"/>
              </a:spcAft>
            </a:pPr>
            <a:r>
              <a:rPr lang="en-PH" dirty="0">
                <a:solidFill>
                  <a:srgbClr val="000000"/>
                </a:solidFill>
                <a:ea typeface="Times New Roman" panose="02020603050405020304" pitchFamily="18" charset="0"/>
                <a:cs typeface="Calibri" panose="020F0502020204030204" pitchFamily="34" charset="0"/>
              </a:rPr>
              <a:t>Figure 7.0 Data Flow Diagram</a:t>
            </a:r>
            <a:endParaRPr lang="en-PH" sz="1400" dirty="0">
              <a:effectLst/>
              <a:ea typeface="Calibri" panose="020F0502020204030204" pitchFamily="34" charset="0"/>
              <a:cs typeface="Times New Roman" panose="02020603050405020304" pitchFamily="18" charset="0"/>
            </a:endParaRPr>
          </a:p>
        </p:txBody>
      </p:sp>
      <p:sp>
        <p:nvSpPr>
          <p:cNvPr id="6" name="Rectangle 5"/>
          <p:cNvSpPr/>
          <p:nvPr/>
        </p:nvSpPr>
        <p:spPr>
          <a:xfrm>
            <a:off x="1524454" y="5463574"/>
            <a:ext cx="7758979" cy="685059"/>
          </a:xfrm>
          <a:prstGeom prst="rect">
            <a:avLst/>
          </a:prstGeom>
        </p:spPr>
        <p:txBody>
          <a:bodyPr wrap="square">
            <a:spAutoFit/>
          </a:bodyPr>
          <a:lstStyle/>
          <a:p>
            <a:pPr>
              <a:lnSpc>
                <a:spcPct val="107000"/>
              </a:lnSpc>
              <a:spcAft>
                <a:spcPts val="0"/>
              </a:spcAft>
            </a:pPr>
            <a:r>
              <a:rPr lang="en-PH" dirty="0">
                <a:solidFill>
                  <a:srgbClr val="000000"/>
                </a:solidFill>
                <a:latin typeface="Calibri" panose="020F0502020204030204" pitchFamily="34" charset="0"/>
                <a:ea typeface="Times New Roman" panose="02020603050405020304" pitchFamily="18" charset="0"/>
                <a:cs typeface="Calibri" panose="020F0502020204030204" pitchFamily="34" charset="0"/>
              </a:rPr>
              <a:t>Data flow diagram maps out the flow of information for any process or system. This diagram shows the flow inside the ordering system.</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820581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9071" y="814779"/>
            <a:ext cx="5533766" cy="709221"/>
          </a:xfrm>
        </p:spPr>
        <p:txBody>
          <a:bodyPr/>
          <a:lstStyle/>
          <a:p>
            <a:r>
              <a:rPr lang="en-PH" dirty="0"/>
              <a:t>Entity Relationship Diagram</a:t>
            </a:r>
          </a:p>
        </p:txBody>
      </p:sp>
      <p:pic>
        <p:nvPicPr>
          <p:cNvPr id="4" name="Content Placeholder 3" descr="https://lh6.googleusercontent.com/NEDpZ9CL8PrZTJLpDsGisMHIgu2KyB_HpuyIz9CVt90_xnhxW-Jnn288AAj5CptyTtayJj_q8ntC6O4Ca-zOuVzAZJZQw_Ejy7YJnl6dW4m8m3-STF_NXZ7NJQEAHVaZkyaejdzSDHrXMwpt5w"/>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9818" y="1330035"/>
            <a:ext cx="10307781" cy="5237019"/>
          </a:xfrm>
          <a:prstGeom prst="rect">
            <a:avLst/>
          </a:prstGeom>
          <a:noFill/>
          <a:ln>
            <a:noFill/>
          </a:ln>
        </p:spPr>
      </p:pic>
    </p:spTree>
    <p:extLst>
      <p:ext uri="{BB962C8B-B14F-4D97-AF65-F5344CB8AC3E}">
        <p14:creationId xmlns:p14="http://schemas.microsoft.com/office/powerpoint/2010/main" val="1744735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sp>
        <p:nvSpPr>
          <p:cNvPr id="3" name="Content Placeholder 2"/>
          <p:cNvSpPr>
            <a:spLocks noGrp="1"/>
          </p:cNvSpPr>
          <p:nvPr>
            <p:ph idx="1"/>
          </p:nvPr>
        </p:nvSpPr>
        <p:spPr>
          <a:xfrm>
            <a:off x="1130270" y="2171769"/>
            <a:ext cx="9603275" cy="2982122"/>
          </a:xfrm>
        </p:spPr>
        <p:txBody>
          <a:bodyPr>
            <a:normAutofit/>
          </a:bodyPr>
          <a:lstStyle/>
          <a:p>
            <a:r>
              <a:rPr lang="en-PH" dirty="0"/>
              <a:t>Ordering system using Website</a:t>
            </a:r>
          </a:p>
          <a:p>
            <a:r>
              <a:rPr lang="en-PH" dirty="0"/>
              <a:t>Inventory system to track orders</a:t>
            </a:r>
          </a:p>
          <a:p>
            <a:r>
              <a:rPr lang="en-PH" dirty="0"/>
              <a:t>Client Server System</a:t>
            </a:r>
          </a:p>
          <a:p>
            <a:r>
              <a:rPr lang="en-PH" dirty="0"/>
              <a:t>User Registration of Account</a:t>
            </a:r>
          </a:p>
          <a:p>
            <a:r>
              <a:rPr lang="en-PH" dirty="0"/>
              <a:t>Auto Compute Orders</a:t>
            </a:r>
          </a:p>
          <a:p>
            <a:endParaRPr lang="en-PH" dirty="0"/>
          </a:p>
        </p:txBody>
      </p:sp>
    </p:spTree>
    <p:extLst>
      <p:ext uri="{BB962C8B-B14F-4D97-AF65-F5344CB8AC3E}">
        <p14:creationId xmlns:p14="http://schemas.microsoft.com/office/powerpoint/2010/main" val="726651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Purpose </a:t>
            </a:r>
          </a:p>
        </p:txBody>
      </p:sp>
      <p:sp>
        <p:nvSpPr>
          <p:cNvPr id="3" name="Content Placeholder 2"/>
          <p:cNvSpPr>
            <a:spLocks noGrp="1"/>
          </p:cNvSpPr>
          <p:nvPr>
            <p:ph idx="1"/>
          </p:nvPr>
        </p:nvSpPr>
        <p:spPr/>
        <p:txBody>
          <a:bodyPr/>
          <a:lstStyle/>
          <a:p>
            <a:pPr lvl="0" fontAlgn="base"/>
            <a:r>
              <a:rPr lang="en-PH" dirty="0"/>
              <a:t>To gain more customers by deploying the website.</a:t>
            </a:r>
          </a:p>
          <a:p>
            <a:pPr lvl="0" fontAlgn="base"/>
            <a:endParaRPr lang="en-PH" dirty="0"/>
          </a:p>
          <a:p>
            <a:pPr lvl="0" fontAlgn="base"/>
            <a:r>
              <a:rPr lang="en-PH" dirty="0"/>
              <a:t>To improve sales by attracting customers to order online.</a:t>
            </a:r>
          </a:p>
          <a:p>
            <a:pPr lvl="0" fontAlgn="base"/>
            <a:endParaRPr lang="en-PH" dirty="0"/>
          </a:p>
          <a:p>
            <a:pPr lvl="0" fontAlgn="base"/>
            <a:r>
              <a:rPr lang="en-PH" dirty="0"/>
              <a:t>To make the ordering and inventory transactions faster and convenient.</a:t>
            </a:r>
          </a:p>
          <a:p>
            <a:endParaRPr lang="en-PH" dirty="0"/>
          </a:p>
        </p:txBody>
      </p:sp>
    </p:spTree>
    <p:extLst>
      <p:ext uri="{BB962C8B-B14F-4D97-AF65-F5344CB8AC3E}">
        <p14:creationId xmlns:p14="http://schemas.microsoft.com/office/powerpoint/2010/main" val="69242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Scope and Limitation</a:t>
            </a:r>
          </a:p>
        </p:txBody>
      </p:sp>
      <p:sp>
        <p:nvSpPr>
          <p:cNvPr id="3" name="Content Placeholder 2"/>
          <p:cNvSpPr>
            <a:spLocks noGrp="1"/>
          </p:cNvSpPr>
          <p:nvPr>
            <p:ph idx="1"/>
          </p:nvPr>
        </p:nvSpPr>
        <p:spPr>
          <a:xfrm>
            <a:off x="1130270" y="2189017"/>
            <a:ext cx="9603275" cy="3629891"/>
          </a:xfrm>
        </p:spPr>
        <p:txBody>
          <a:bodyPr/>
          <a:lstStyle/>
          <a:p>
            <a:pPr lvl="0" fontAlgn="base"/>
            <a:r>
              <a:rPr lang="en-PH" dirty="0"/>
              <a:t>The system will be PC based only.</a:t>
            </a:r>
          </a:p>
          <a:p>
            <a:pPr lvl="0" fontAlgn="base"/>
            <a:r>
              <a:rPr lang="en-PH" dirty="0"/>
              <a:t>The system has a maximum limit of users due to server issues.</a:t>
            </a:r>
          </a:p>
          <a:p>
            <a:pPr lvl="0" fontAlgn="base"/>
            <a:r>
              <a:rPr lang="en-PH" dirty="0"/>
              <a:t>The team will be focusing on the function of the proposed system.</a:t>
            </a:r>
          </a:p>
          <a:p>
            <a:pPr lvl="0" fontAlgn="base"/>
            <a:r>
              <a:rPr lang="en-PH" dirty="0"/>
              <a:t>The client will be trained on how to use the proposed system.</a:t>
            </a:r>
          </a:p>
          <a:p>
            <a:endParaRPr lang="en-PH" dirty="0"/>
          </a:p>
        </p:txBody>
      </p:sp>
    </p:spTree>
    <p:extLst>
      <p:ext uri="{BB962C8B-B14F-4D97-AF65-F5344CB8AC3E}">
        <p14:creationId xmlns:p14="http://schemas.microsoft.com/office/powerpoint/2010/main" val="1389385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General Objectives</a:t>
            </a:r>
          </a:p>
        </p:txBody>
      </p:sp>
      <p:sp>
        <p:nvSpPr>
          <p:cNvPr id="3" name="Content Placeholder 2"/>
          <p:cNvSpPr>
            <a:spLocks noGrp="1"/>
          </p:cNvSpPr>
          <p:nvPr>
            <p:ph idx="1"/>
          </p:nvPr>
        </p:nvSpPr>
        <p:spPr/>
        <p:txBody>
          <a:bodyPr/>
          <a:lstStyle/>
          <a:p>
            <a:r>
              <a:rPr lang="en-PH" dirty="0"/>
              <a:t>The goal of this project is to make the transactions easier and help the business of the client increase the customers by using this system.</a:t>
            </a:r>
          </a:p>
          <a:p>
            <a:endParaRPr lang="en-PH" dirty="0"/>
          </a:p>
        </p:txBody>
      </p:sp>
    </p:spTree>
    <p:extLst>
      <p:ext uri="{BB962C8B-B14F-4D97-AF65-F5344CB8AC3E}">
        <p14:creationId xmlns:p14="http://schemas.microsoft.com/office/powerpoint/2010/main" val="3962452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7833" y="759361"/>
            <a:ext cx="9603275" cy="1049235"/>
          </a:xfrm>
        </p:spPr>
        <p:txBody>
          <a:bodyPr/>
          <a:lstStyle/>
          <a:p>
            <a:r>
              <a:rPr lang="en-PH" dirty="0"/>
              <a:t>Use case diagram</a:t>
            </a:r>
          </a:p>
        </p:txBody>
      </p:sp>
      <p:pic>
        <p:nvPicPr>
          <p:cNvPr id="4" name="Content Placeholder 3" descr="C:\Users\BAN\Downloads\SUPERDUPERMEGAUPDATEUSECASE.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16182" y="1283978"/>
            <a:ext cx="9670472" cy="4216277"/>
          </a:xfrm>
          <a:prstGeom prst="rect">
            <a:avLst/>
          </a:prstGeom>
          <a:noFill/>
          <a:ln>
            <a:noFill/>
          </a:ln>
        </p:spPr>
      </p:pic>
    </p:spTree>
    <p:extLst>
      <p:ext uri="{BB962C8B-B14F-4D97-AF65-F5344CB8AC3E}">
        <p14:creationId xmlns:p14="http://schemas.microsoft.com/office/powerpoint/2010/main" val="2043405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47469761"/>
              </p:ext>
            </p:extLst>
          </p:nvPr>
        </p:nvGraphicFramePr>
        <p:xfrm>
          <a:off x="1098969" y="1381986"/>
          <a:ext cx="9901540" cy="4935689"/>
        </p:xfrm>
        <a:graphic>
          <a:graphicData uri="http://schemas.openxmlformats.org/drawingml/2006/table">
            <a:tbl>
              <a:tblPr firstRow="1" firstCol="1" bandRow="1">
                <a:tableStyleId>{5C22544A-7EE6-4342-B048-85BDC9FD1C3A}</a:tableStyleId>
              </a:tblPr>
              <a:tblGrid>
                <a:gridCol w="4950770">
                  <a:extLst>
                    <a:ext uri="{9D8B030D-6E8A-4147-A177-3AD203B41FA5}">
                      <a16:colId xmlns:a16="http://schemas.microsoft.com/office/drawing/2014/main" val="2226953857"/>
                    </a:ext>
                  </a:extLst>
                </a:gridCol>
                <a:gridCol w="4950770">
                  <a:extLst>
                    <a:ext uri="{9D8B030D-6E8A-4147-A177-3AD203B41FA5}">
                      <a16:colId xmlns:a16="http://schemas.microsoft.com/office/drawing/2014/main" val="3759175962"/>
                    </a:ext>
                  </a:extLst>
                </a:gridCol>
              </a:tblGrid>
              <a:tr h="274206">
                <a:tc>
                  <a:txBody>
                    <a:bodyPr/>
                    <a:lstStyle/>
                    <a:p>
                      <a:pPr>
                        <a:lnSpc>
                          <a:spcPct val="107000"/>
                        </a:lnSpc>
                        <a:spcAft>
                          <a:spcPts val="0"/>
                        </a:spcAft>
                      </a:pPr>
                      <a:r>
                        <a:rPr lang="en-PH" sz="1100" dirty="0">
                          <a:effectLst/>
                        </a:rPr>
                        <a:t>Name</a:t>
                      </a:r>
                      <a:endParaRPr lang="en-PH"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8541" marR="58541" marT="0" marB="0"/>
                </a:tc>
                <a:tc>
                  <a:txBody>
                    <a:bodyPr/>
                    <a:lstStyle/>
                    <a:p>
                      <a:pPr>
                        <a:lnSpc>
                          <a:spcPct val="107000"/>
                        </a:lnSpc>
                        <a:spcAft>
                          <a:spcPts val="0"/>
                        </a:spcAft>
                      </a:pPr>
                      <a:r>
                        <a:rPr lang="en-PH" sz="1100">
                          <a:effectLst/>
                        </a:rPr>
                        <a:t>Login</a:t>
                      </a:r>
                      <a:endParaRPr lang="en-PH" sz="900">
                        <a:effectLst/>
                        <a:latin typeface="Calibri" panose="020F0502020204030204" pitchFamily="34" charset="0"/>
                        <a:ea typeface="Calibri" panose="020F0502020204030204" pitchFamily="34" charset="0"/>
                        <a:cs typeface="Times New Roman" panose="02020603050405020304" pitchFamily="18" charset="0"/>
                      </a:endParaRPr>
                    </a:p>
                  </a:txBody>
                  <a:tcPr marL="58541" marR="58541" marT="0" marB="0"/>
                </a:tc>
                <a:extLst>
                  <a:ext uri="{0D108BD9-81ED-4DB2-BD59-A6C34878D82A}">
                    <a16:rowId xmlns:a16="http://schemas.microsoft.com/office/drawing/2014/main" val="3677609668"/>
                  </a:ext>
                </a:extLst>
              </a:tr>
              <a:tr h="274206">
                <a:tc>
                  <a:txBody>
                    <a:bodyPr/>
                    <a:lstStyle/>
                    <a:p>
                      <a:pPr>
                        <a:lnSpc>
                          <a:spcPct val="107000"/>
                        </a:lnSpc>
                        <a:spcAft>
                          <a:spcPts val="0"/>
                        </a:spcAft>
                      </a:pPr>
                      <a:r>
                        <a:rPr lang="en-PH" sz="1100">
                          <a:effectLst/>
                        </a:rPr>
                        <a:t>Actor</a:t>
                      </a:r>
                      <a:endParaRPr lang="en-PH" sz="900">
                        <a:effectLst/>
                        <a:latin typeface="Calibri" panose="020F0502020204030204" pitchFamily="34" charset="0"/>
                        <a:ea typeface="Calibri" panose="020F0502020204030204" pitchFamily="34" charset="0"/>
                        <a:cs typeface="Times New Roman" panose="02020603050405020304" pitchFamily="18" charset="0"/>
                      </a:endParaRPr>
                    </a:p>
                  </a:txBody>
                  <a:tcPr marL="58541" marR="58541" marT="0" marB="0"/>
                </a:tc>
                <a:tc>
                  <a:txBody>
                    <a:bodyPr/>
                    <a:lstStyle/>
                    <a:p>
                      <a:pPr>
                        <a:lnSpc>
                          <a:spcPct val="107000"/>
                        </a:lnSpc>
                        <a:spcAft>
                          <a:spcPts val="0"/>
                        </a:spcAft>
                      </a:pPr>
                      <a:r>
                        <a:rPr lang="en-PH" sz="1100">
                          <a:effectLst/>
                        </a:rPr>
                        <a:t>Customer</a:t>
                      </a:r>
                      <a:endParaRPr lang="en-PH" sz="900">
                        <a:effectLst/>
                        <a:latin typeface="Calibri" panose="020F0502020204030204" pitchFamily="34" charset="0"/>
                        <a:ea typeface="Calibri" panose="020F0502020204030204" pitchFamily="34" charset="0"/>
                        <a:cs typeface="Times New Roman" panose="02020603050405020304" pitchFamily="18" charset="0"/>
                      </a:endParaRPr>
                    </a:p>
                  </a:txBody>
                  <a:tcPr marL="58541" marR="58541" marT="0" marB="0"/>
                </a:tc>
                <a:extLst>
                  <a:ext uri="{0D108BD9-81ED-4DB2-BD59-A6C34878D82A}">
                    <a16:rowId xmlns:a16="http://schemas.microsoft.com/office/drawing/2014/main" val="1187858700"/>
                  </a:ext>
                </a:extLst>
              </a:tr>
              <a:tr h="274206">
                <a:tc>
                  <a:txBody>
                    <a:bodyPr/>
                    <a:lstStyle/>
                    <a:p>
                      <a:pPr>
                        <a:lnSpc>
                          <a:spcPct val="107000"/>
                        </a:lnSpc>
                        <a:spcAft>
                          <a:spcPts val="0"/>
                        </a:spcAft>
                      </a:pPr>
                      <a:r>
                        <a:rPr lang="en-PH" sz="1100">
                          <a:effectLst/>
                        </a:rPr>
                        <a:t>Description</a:t>
                      </a:r>
                      <a:endParaRPr lang="en-PH" sz="900">
                        <a:effectLst/>
                        <a:latin typeface="Calibri" panose="020F0502020204030204" pitchFamily="34" charset="0"/>
                        <a:ea typeface="Calibri" panose="020F0502020204030204" pitchFamily="34" charset="0"/>
                        <a:cs typeface="Times New Roman" panose="02020603050405020304" pitchFamily="18" charset="0"/>
                      </a:endParaRPr>
                    </a:p>
                  </a:txBody>
                  <a:tcPr marL="58541" marR="58541" marT="0" marB="0"/>
                </a:tc>
                <a:tc>
                  <a:txBody>
                    <a:bodyPr/>
                    <a:lstStyle/>
                    <a:p>
                      <a:pPr>
                        <a:lnSpc>
                          <a:spcPct val="107000"/>
                        </a:lnSpc>
                        <a:spcAft>
                          <a:spcPts val="0"/>
                        </a:spcAft>
                      </a:pPr>
                      <a:r>
                        <a:rPr lang="en-PH" sz="1100">
                          <a:effectLst/>
                        </a:rPr>
                        <a:t>Customer need to login to be able to order</a:t>
                      </a:r>
                      <a:endParaRPr lang="en-PH" sz="900">
                        <a:effectLst/>
                        <a:latin typeface="Calibri" panose="020F0502020204030204" pitchFamily="34" charset="0"/>
                        <a:ea typeface="Calibri" panose="020F0502020204030204" pitchFamily="34" charset="0"/>
                        <a:cs typeface="Times New Roman" panose="02020603050405020304" pitchFamily="18" charset="0"/>
                      </a:endParaRPr>
                    </a:p>
                  </a:txBody>
                  <a:tcPr marL="58541" marR="58541" marT="0" marB="0"/>
                </a:tc>
                <a:extLst>
                  <a:ext uri="{0D108BD9-81ED-4DB2-BD59-A6C34878D82A}">
                    <a16:rowId xmlns:a16="http://schemas.microsoft.com/office/drawing/2014/main" val="3424217903"/>
                  </a:ext>
                </a:extLst>
              </a:tr>
              <a:tr h="548409">
                <a:tc>
                  <a:txBody>
                    <a:bodyPr/>
                    <a:lstStyle/>
                    <a:p>
                      <a:pPr>
                        <a:lnSpc>
                          <a:spcPct val="107000"/>
                        </a:lnSpc>
                        <a:spcAft>
                          <a:spcPts val="0"/>
                        </a:spcAft>
                      </a:pPr>
                      <a:r>
                        <a:rPr lang="en-PH" sz="1100">
                          <a:effectLst/>
                        </a:rPr>
                        <a:t>Basic Flow</a:t>
                      </a:r>
                      <a:endParaRPr lang="en-PH" sz="900">
                        <a:effectLst/>
                        <a:latin typeface="Calibri" panose="020F0502020204030204" pitchFamily="34" charset="0"/>
                        <a:ea typeface="Calibri" panose="020F0502020204030204" pitchFamily="34" charset="0"/>
                        <a:cs typeface="Times New Roman" panose="02020603050405020304" pitchFamily="18" charset="0"/>
                      </a:endParaRPr>
                    </a:p>
                  </a:txBody>
                  <a:tcPr marL="58541" marR="58541" marT="0" marB="0"/>
                </a:tc>
                <a:tc>
                  <a:txBody>
                    <a:bodyPr/>
                    <a:lstStyle/>
                    <a:p>
                      <a:pPr>
                        <a:lnSpc>
                          <a:spcPct val="107000"/>
                        </a:lnSpc>
                        <a:spcAft>
                          <a:spcPts val="0"/>
                        </a:spcAft>
                      </a:pPr>
                      <a:r>
                        <a:rPr lang="en-PH" sz="1100">
                          <a:effectLst/>
                        </a:rPr>
                        <a:t>1.Customer input login information.</a:t>
                      </a:r>
                      <a:endParaRPr lang="en-PH" sz="900">
                        <a:effectLst/>
                      </a:endParaRPr>
                    </a:p>
                    <a:p>
                      <a:pPr>
                        <a:lnSpc>
                          <a:spcPct val="107000"/>
                        </a:lnSpc>
                        <a:spcAft>
                          <a:spcPts val="0"/>
                        </a:spcAft>
                      </a:pPr>
                      <a:r>
                        <a:rPr lang="en-PH" sz="1100">
                          <a:effectLst/>
                        </a:rPr>
                        <a:t>2. login successful </a:t>
                      </a:r>
                      <a:endParaRPr lang="en-PH" sz="900">
                        <a:effectLst/>
                        <a:latin typeface="Calibri" panose="020F0502020204030204" pitchFamily="34" charset="0"/>
                        <a:ea typeface="Calibri" panose="020F0502020204030204" pitchFamily="34" charset="0"/>
                        <a:cs typeface="Times New Roman" panose="02020603050405020304" pitchFamily="18" charset="0"/>
                      </a:endParaRPr>
                    </a:p>
                  </a:txBody>
                  <a:tcPr marL="58541" marR="58541" marT="0" marB="0"/>
                </a:tc>
                <a:extLst>
                  <a:ext uri="{0D108BD9-81ED-4DB2-BD59-A6C34878D82A}">
                    <a16:rowId xmlns:a16="http://schemas.microsoft.com/office/drawing/2014/main" val="1792767111"/>
                  </a:ext>
                </a:extLst>
              </a:tr>
              <a:tr h="2742044">
                <a:tc>
                  <a:txBody>
                    <a:bodyPr/>
                    <a:lstStyle/>
                    <a:p>
                      <a:pPr>
                        <a:lnSpc>
                          <a:spcPct val="107000"/>
                        </a:lnSpc>
                        <a:spcAft>
                          <a:spcPts val="0"/>
                        </a:spcAft>
                      </a:pPr>
                      <a:r>
                        <a:rPr lang="en-PH" sz="1100">
                          <a:effectLst/>
                        </a:rPr>
                        <a:t>Alternative Flow</a:t>
                      </a:r>
                      <a:endParaRPr lang="en-PH" sz="900">
                        <a:effectLst/>
                        <a:latin typeface="Calibri" panose="020F0502020204030204" pitchFamily="34" charset="0"/>
                        <a:ea typeface="Calibri" panose="020F0502020204030204" pitchFamily="34" charset="0"/>
                        <a:cs typeface="Times New Roman" panose="02020603050405020304" pitchFamily="18" charset="0"/>
                      </a:endParaRPr>
                    </a:p>
                  </a:txBody>
                  <a:tcPr marL="58541" marR="58541" marT="0" marB="0"/>
                </a:tc>
                <a:tc>
                  <a:txBody>
                    <a:bodyPr/>
                    <a:lstStyle/>
                    <a:p>
                      <a:pPr>
                        <a:lnSpc>
                          <a:spcPct val="107000"/>
                        </a:lnSpc>
                        <a:spcAft>
                          <a:spcPts val="0"/>
                        </a:spcAft>
                      </a:pPr>
                      <a:r>
                        <a:rPr lang="en-PH" sz="1100">
                          <a:effectLst/>
                        </a:rPr>
                        <a:t>2.1 Login unsuccessful</a:t>
                      </a:r>
                      <a:endParaRPr lang="en-PH" sz="900">
                        <a:effectLst/>
                      </a:endParaRPr>
                    </a:p>
                    <a:p>
                      <a:pPr>
                        <a:lnSpc>
                          <a:spcPct val="107000"/>
                        </a:lnSpc>
                        <a:spcAft>
                          <a:spcPts val="0"/>
                        </a:spcAft>
                      </a:pPr>
                      <a:r>
                        <a:rPr lang="en-PH" sz="1100">
                          <a:effectLst/>
                        </a:rPr>
                        <a:t>   2.1a. Login information is wrong.</a:t>
                      </a:r>
                      <a:endParaRPr lang="en-PH" sz="900">
                        <a:effectLst/>
                      </a:endParaRPr>
                    </a:p>
                    <a:p>
                      <a:pPr>
                        <a:lnSpc>
                          <a:spcPct val="107000"/>
                        </a:lnSpc>
                        <a:spcAft>
                          <a:spcPts val="0"/>
                        </a:spcAft>
                      </a:pPr>
                      <a:r>
                        <a:rPr lang="en-PH" sz="1100">
                          <a:effectLst/>
                        </a:rPr>
                        <a:t>   2.1b. Connection Problem.</a:t>
                      </a:r>
                      <a:endParaRPr lang="en-PH" sz="900">
                        <a:effectLst/>
                      </a:endParaRPr>
                    </a:p>
                    <a:p>
                      <a:pPr>
                        <a:lnSpc>
                          <a:spcPct val="107000"/>
                        </a:lnSpc>
                        <a:spcAft>
                          <a:spcPts val="0"/>
                        </a:spcAft>
                      </a:pPr>
                      <a:r>
                        <a:rPr lang="en-PH" sz="1100">
                          <a:effectLst/>
                        </a:rPr>
                        <a:t>   2.1c. Customer not yet registered.</a:t>
                      </a:r>
                      <a:endParaRPr lang="en-PH" sz="900">
                        <a:effectLst/>
                      </a:endParaRPr>
                    </a:p>
                    <a:p>
                      <a:pPr>
                        <a:lnSpc>
                          <a:spcPct val="107000"/>
                        </a:lnSpc>
                        <a:spcAft>
                          <a:spcPts val="0"/>
                        </a:spcAft>
                      </a:pPr>
                      <a:r>
                        <a:rPr lang="en-PH" sz="1100">
                          <a:effectLst/>
                        </a:rPr>
                        <a:t>2.2 Customer click register now.</a:t>
                      </a:r>
                      <a:endParaRPr lang="en-PH" sz="900">
                        <a:effectLst/>
                      </a:endParaRPr>
                    </a:p>
                    <a:p>
                      <a:pPr>
                        <a:lnSpc>
                          <a:spcPct val="107000"/>
                        </a:lnSpc>
                        <a:spcAft>
                          <a:spcPts val="0"/>
                        </a:spcAft>
                      </a:pPr>
                      <a:r>
                        <a:rPr lang="en-PH" sz="1100">
                          <a:effectLst/>
                        </a:rPr>
                        <a:t>2.3 Customer input name and other required field in order to create account</a:t>
                      </a:r>
                      <a:endParaRPr lang="en-PH" sz="900">
                        <a:effectLst/>
                      </a:endParaRPr>
                    </a:p>
                    <a:p>
                      <a:pPr>
                        <a:lnSpc>
                          <a:spcPct val="107000"/>
                        </a:lnSpc>
                        <a:spcAft>
                          <a:spcPts val="0"/>
                        </a:spcAft>
                      </a:pPr>
                      <a:r>
                        <a:rPr lang="en-PH" sz="1100">
                          <a:effectLst/>
                        </a:rPr>
                        <a:t>2.4 Website check registration form</a:t>
                      </a:r>
                      <a:endParaRPr lang="en-PH" sz="900">
                        <a:effectLst/>
                      </a:endParaRPr>
                    </a:p>
                    <a:p>
                      <a:pPr>
                        <a:lnSpc>
                          <a:spcPct val="107000"/>
                        </a:lnSpc>
                        <a:spcAft>
                          <a:spcPts val="0"/>
                        </a:spcAft>
                      </a:pPr>
                      <a:r>
                        <a:rPr lang="en-PH" sz="1100">
                          <a:effectLst/>
                        </a:rPr>
                        <a:t>2.5 Account will be added to database</a:t>
                      </a:r>
                      <a:endParaRPr lang="en-PH" sz="900">
                        <a:effectLst/>
                      </a:endParaRPr>
                    </a:p>
                    <a:p>
                      <a:pPr>
                        <a:lnSpc>
                          <a:spcPct val="107000"/>
                        </a:lnSpc>
                        <a:spcAft>
                          <a:spcPts val="0"/>
                        </a:spcAft>
                      </a:pPr>
                      <a:r>
                        <a:rPr lang="en-PH" sz="1100">
                          <a:effectLst/>
                        </a:rPr>
                        <a:t>2.6 Customer can now login</a:t>
                      </a:r>
                      <a:endParaRPr lang="en-PH" sz="900">
                        <a:effectLst/>
                        <a:latin typeface="Calibri" panose="020F0502020204030204" pitchFamily="34" charset="0"/>
                        <a:ea typeface="Calibri" panose="020F0502020204030204" pitchFamily="34" charset="0"/>
                        <a:cs typeface="Times New Roman" panose="02020603050405020304" pitchFamily="18" charset="0"/>
                      </a:endParaRPr>
                    </a:p>
                  </a:txBody>
                  <a:tcPr marL="58541" marR="58541" marT="0" marB="0"/>
                </a:tc>
                <a:extLst>
                  <a:ext uri="{0D108BD9-81ED-4DB2-BD59-A6C34878D82A}">
                    <a16:rowId xmlns:a16="http://schemas.microsoft.com/office/drawing/2014/main" val="2462567867"/>
                  </a:ext>
                </a:extLst>
              </a:tr>
              <a:tr h="274206">
                <a:tc>
                  <a:txBody>
                    <a:bodyPr/>
                    <a:lstStyle/>
                    <a:p>
                      <a:pPr>
                        <a:lnSpc>
                          <a:spcPct val="107000"/>
                        </a:lnSpc>
                        <a:spcAft>
                          <a:spcPts val="0"/>
                        </a:spcAft>
                      </a:pPr>
                      <a:r>
                        <a:rPr lang="en-PH" sz="1100">
                          <a:effectLst/>
                        </a:rPr>
                        <a:t>Pre-condition</a:t>
                      </a:r>
                      <a:endParaRPr lang="en-PH" sz="900">
                        <a:effectLst/>
                        <a:latin typeface="Calibri" panose="020F0502020204030204" pitchFamily="34" charset="0"/>
                        <a:ea typeface="Calibri" panose="020F0502020204030204" pitchFamily="34" charset="0"/>
                        <a:cs typeface="Times New Roman" panose="02020603050405020304" pitchFamily="18" charset="0"/>
                      </a:endParaRPr>
                    </a:p>
                  </a:txBody>
                  <a:tcPr marL="58541" marR="58541" marT="0" marB="0"/>
                </a:tc>
                <a:tc>
                  <a:txBody>
                    <a:bodyPr/>
                    <a:lstStyle/>
                    <a:p>
                      <a:pPr>
                        <a:lnSpc>
                          <a:spcPct val="107000"/>
                        </a:lnSpc>
                        <a:spcAft>
                          <a:spcPts val="0"/>
                        </a:spcAft>
                      </a:pPr>
                      <a:r>
                        <a:rPr lang="en-PH" sz="1100">
                          <a:effectLst/>
                        </a:rPr>
                        <a:t>Customer must input correct login information</a:t>
                      </a:r>
                      <a:endParaRPr lang="en-PH" sz="900">
                        <a:effectLst/>
                        <a:latin typeface="Calibri" panose="020F0502020204030204" pitchFamily="34" charset="0"/>
                        <a:ea typeface="Calibri" panose="020F0502020204030204" pitchFamily="34" charset="0"/>
                        <a:cs typeface="Times New Roman" panose="02020603050405020304" pitchFamily="18" charset="0"/>
                      </a:endParaRPr>
                    </a:p>
                  </a:txBody>
                  <a:tcPr marL="58541" marR="58541" marT="0" marB="0"/>
                </a:tc>
                <a:extLst>
                  <a:ext uri="{0D108BD9-81ED-4DB2-BD59-A6C34878D82A}">
                    <a16:rowId xmlns:a16="http://schemas.microsoft.com/office/drawing/2014/main" val="4008609372"/>
                  </a:ext>
                </a:extLst>
              </a:tr>
              <a:tr h="274206">
                <a:tc>
                  <a:txBody>
                    <a:bodyPr/>
                    <a:lstStyle/>
                    <a:p>
                      <a:pPr>
                        <a:lnSpc>
                          <a:spcPct val="107000"/>
                        </a:lnSpc>
                        <a:spcAft>
                          <a:spcPts val="0"/>
                        </a:spcAft>
                      </a:pPr>
                      <a:r>
                        <a:rPr lang="en-PH" sz="1100">
                          <a:effectLst/>
                        </a:rPr>
                        <a:t>Post-condition</a:t>
                      </a:r>
                      <a:endParaRPr lang="en-PH" sz="900">
                        <a:effectLst/>
                        <a:latin typeface="Calibri" panose="020F0502020204030204" pitchFamily="34" charset="0"/>
                        <a:ea typeface="Calibri" panose="020F0502020204030204" pitchFamily="34" charset="0"/>
                        <a:cs typeface="Times New Roman" panose="02020603050405020304" pitchFamily="18" charset="0"/>
                      </a:endParaRPr>
                    </a:p>
                  </a:txBody>
                  <a:tcPr marL="58541" marR="58541" marT="0" marB="0"/>
                </a:tc>
                <a:tc>
                  <a:txBody>
                    <a:bodyPr/>
                    <a:lstStyle/>
                    <a:p>
                      <a:pPr>
                        <a:lnSpc>
                          <a:spcPct val="107000"/>
                        </a:lnSpc>
                        <a:spcAft>
                          <a:spcPts val="0"/>
                        </a:spcAft>
                      </a:pPr>
                      <a:r>
                        <a:rPr lang="en-PH" sz="1100">
                          <a:effectLst/>
                        </a:rPr>
                        <a:t>Customer can order </a:t>
                      </a:r>
                      <a:endParaRPr lang="en-PH" sz="900">
                        <a:effectLst/>
                        <a:latin typeface="Calibri" panose="020F0502020204030204" pitchFamily="34" charset="0"/>
                        <a:ea typeface="Calibri" panose="020F0502020204030204" pitchFamily="34" charset="0"/>
                        <a:cs typeface="Times New Roman" panose="02020603050405020304" pitchFamily="18" charset="0"/>
                      </a:endParaRPr>
                    </a:p>
                  </a:txBody>
                  <a:tcPr marL="58541" marR="58541" marT="0" marB="0"/>
                </a:tc>
                <a:extLst>
                  <a:ext uri="{0D108BD9-81ED-4DB2-BD59-A6C34878D82A}">
                    <a16:rowId xmlns:a16="http://schemas.microsoft.com/office/drawing/2014/main" val="670740336"/>
                  </a:ext>
                </a:extLst>
              </a:tr>
              <a:tr h="274206">
                <a:tc>
                  <a:txBody>
                    <a:bodyPr/>
                    <a:lstStyle/>
                    <a:p>
                      <a:pPr>
                        <a:lnSpc>
                          <a:spcPct val="107000"/>
                        </a:lnSpc>
                        <a:spcAft>
                          <a:spcPts val="0"/>
                        </a:spcAft>
                      </a:pPr>
                      <a:r>
                        <a:rPr lang="en-PH" sz="1100" dirty="0">
                          <a:effectLst/>
                        </a:rPr>
                        <a:t>Assumptions</a:t>
                      </a:r>
                      <a:endParaRPr lang="en-PH"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8541" marR="58541" marT="0" marB="0"/>
                </a:tc>
                <a:tc>
                  <a:txBody>
                    <a:bodyPr/>
                    <a:lstStyle/>
                    <a:p>
                      <a:pPr>
                        <a:lnSpc>
                          <a:spcPct val="107000"/>
                        </a:lnSpc>
                        <a:spcAft>
                          <a:spcPts val="0"/>
                        </a:spcAft>
                      </a:pPr>
                      <a:r>
                        <a:rPr lang="en-PH" sz="1100" dirty="0">
                          <a:effectLst/>
                        </a:rPr>
                        <a:t>Customer wants to order product.</a:t>
                      </a:r>
                      <a:endParaRPr lang="en-PH"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8541" marR="58541" marT="0" marB="0"/>
                </a:tc>
                <a:extLst>
                  <a:ext uri="{0D108BD9-81ED-4DB2-BD59-A6C34878D82A}">
                    <a16:rowId xmlns:a16="http://schemas.microsoft.com/office/drawing/2014/main" val="1235964553"/>
                  </a:ext>
                </a:extLst>
              </a:tr>
            </a:tbl>
          </a:graphicData>
        </a:graphic>
      </p:graphicFrame>
      <p:sp>
        <p:nvSpPr>
          <p:cNvPr id="9" name="Rectangle 2"/>
          <p:cNvSpPr>
            <a:spLocks noChangeArrowheads="1"/>
          </p:cNvSpPr>
          <p:nvPr/>
        </p:nvSpPr>
        <p:spPr bwMode="auto">
          <a:xfrm>
            <a:off x="2082800" y="1846302"/>
            <a:ext cx="219932"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PH"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PH"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PH"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br>
            <a:br>
              <a:rPr kumimoji="0" lang="en-PH"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br>
            <a:br>
              <a:rPr kumimoji="0" lang="en-PH"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br>
            <a:endParaRPr kumimoji="0" lang="en-PH"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p:cNvSpPr txBox="1"/>
          <p:nvPr/>
        </p:nvSpPr>
        <p:spPr>
          <a:xfrm>
            <a:off x="1098969" y="842842"/>
            <a:ext cx="3491345" cy="369332"/>
          </a:xfrm>
          <a:prstGeom prst="rect">
            <a:avLst/>
          </a:prstGeom>
          <a:noFill/>
        </p:spPr>
        <p:txBody>
          <a:bodyPr wrap="square" rtlCol="0">
            <a:spAutoFit/>
          </a:bodyPr>
          <a:lstStyle/>
          <a:p>
            <a:r>
              <a:rPr lang="en-PH"/>
              <a:t>Figure 1.1.1 Login/Signup</a:t>
            </a:r>
          </a:p>
        </p:txBody>
      </p:sp>
    </p:spTree>
    <p:extLst>
      <p:ext uri="{BB962C8B-B14F-4D97-AF65-F5344CB8AC3E}">
        <p14:creationId xmlns:p14="http://schemas.microsoft.com/office/powerpoint/2010/main" val="2686242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967904731"/>
              </p:ext>
            </p:extLst>
          </p:nvPr>
        </p:nvGraphicFramePr>
        <p:xfrm>
          <a:off x="997527" y="1316184"/>
          <a:ext cx="9933708" cy="5112326"/>
        </p:xfrm>
        <a:graphic>
          <a:graphicData uri="http://schemas.openxmlformats.org/drawingml/2006/table">
            <a:tbl>
              <a:tblPr firstRow="1" firstCol="1" bandRow="1">
                <a:tableStyleId>{5C22544A-7EE6-4342-B048-85BDC9FD1C3A}</a:tableStyleId>
              </a:tblPr>
              <a:tblGrid>
                <a:gridCol w="4966854">
                  <a:extLst>
                    <a:ext uri="{9D8B030D-6E8A-4147-A177-3AD203B41FA5}">
                      <a16:colId xmlns:a16="http://schemas.microsoft.com/office/drawing/2014/main" val="4246735303"/>
                    </a:ext>
                  </a:extLst>
                </a:gridCol>
                <a:gridCol w="4966854">
                  <a:extLst>
                    <a:ext uri="{9D8B030D-6E8A-4147-A177-3AD203B41FA5}">
                      <a16:colId xmlns:a16="http://schemas.microsoft.com/office/drawing/2014/main" val="3996929032"/>
                    </a:ext>
                  </a:extLst>
                </a:gridCol>
              </a:tblGrid>
              <a:tr h="260269">
                <a:tc>
                  <a:txBody>
                    <a:bodyPr/>
                    <a:lstStyle/>
                    <a:p>
                      <a:pPr>
                        <a:lnSpc>
                          <a:spcPct val="107000"/>
                        </a:lnSpc>
                        <a:spcAft>
                          <a:spcPts val="0"/>
                        </a:spcAft>
                      </a:pPr>
                      <a:r>
                        <a:rPr lang="en-PH" sz="1100">
                          <a:effectLst/>
                        </a:rPr>
                        <a:t>Name</a:t>
                      </a:r>
                      <a:endParaRPr lang="en-PH" sz="900">
                        <a:effectLst/>
                        <a:latin typeface="Calibri" panose="020F0502020204030204" pitchFamily="34" charset="0"/>
                        <a:ea typeface="Calibri" panose="020F0502020204030204" pitchFamily="34" charset="0"/>
                        <a:cs typeface="Times New Roman" panose="02020603050405020304" pitchFamily="18" charset="0"/>
                      </a:endParaRPr>
                    </a:p>
                  </a:txBody>
                  <a:tcPr marL="58541" marR="58541" marT="0" marB="0"/>
                </a:tc>
                <a:tc>
                  <a:txBody>
                    <a:bodyPr/>
                    <a:lstStyle/>
                    <a:p>
                      <a:pPr>
                        <a:lnSpc>
                          <a:spcPct val="107000"/>
                        </a:lnSpc>
                        <a:spcAft>
                          <a:spcPts val="0"/>
                        </a:spcAft>
                      </a:pPr>
                      <a:r>
                        <a:rPr lang="en-PH" sz="1100">
                          <a:effectLst/>
                        </a:rPr>
                        <a:t>Order</a:t>
                      </a:r>
                      <a:endParaRPr lang="en-PH" sz="900">
                        <a:effectLst/>
                        <a:latin typeface="Calibri" panose="020F0502020204030204" pitchFamily="34" charset="0"/>
                        <a:ea typeface="Calibri" panose="020F0502020204030204" pitchFamily="34" charset="0"/>
                        <a:cs typeface="Times New Roman" panose="02020603050405020304" pitchFamily="18" charset="0"/>
                      </a:endParaRPr>
                    </a:p>
                  </a:txBody>
                  <a:tcPr marL="58541" marR="58541" marT="0" marB="0"/>
                </a:tc>
                <a:extLst>
                  <a:ext uri="{0D108BD9-81ED-4DB2-BD59-A6C34878D82A}">
                    <a16:rowId xmlns:a16="http://schemas.microsoft.com/office/drawing/2014/main" val="1258374429"/>
                  </a:ext>
                </a:extLst>
              </a:tr>
              <a:tr h="260269">
                <a:tc>
                  <a:txBody>
                    <a:bodyPr/>
                    <a:lstStyle/>
                    <a:p>
                      <a:pPr>
                        <a:lnSpc>
                          <a:spcPct val="107000"/>
                        </a:lnSpc>
                        <a:spcAft>
                          <a:spcPts val="0"/>
                        </a:spcAft>
                      </a:pPr>
                      <a:r>
                        <a:rPr lang="en-PH" sz="1100" dirty="0">
                          <a:effectLst/>
                        </a:rPr>
                        <a:t>Actor</a:t>
                      </a:r>
                      <a:endParaRPr lang="en-PH"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8541" marR="58541" marT="0" marB="0"/>
                </a:tc>
                <a:tc>
                  <a:txBody>
                    <a:bodyPr/>
                    <a:lstStyle/>
                    <a:p>
                      <a:pPr>
                        <a:lnSpc>
                          <a:spcPct val="107000"/>
                        </a:lnSpc>
                        <a:spcAft>
                          <a:spcPts val="0"/>
                        </a:spcAft>
                      </a:pPr>
                      <a:r>
                        <a:rPr lang="en-PH" sz="1100">
                          <a:effectLst/>
                        </a:rPr>
                        <a:t>Customer</a:t>
                      </a:r>
                      <a:endParaRPr lang="en-PH" sz="900">
                        <a:effectLst/>
                        <a:latin typeface="Calibri" panose="020F0502020204030204" pitchFamily="34" charset="0"/>
                        <a:ea typeface="Calibri" panose="020F0502020204030204" pitchFamily="34" charset="0"/>
                        <a:cs typeface="Times New Roman" panose="02020603050405020304" pitchFamily="18" charset="0"/>
                      </a:endParaRPr>
                    </a:p>
                  </a:txBody>
                  <a:tcPr marL="58541" marR="58541" marT="0" marB="0"/>
                </a:tc>
                <a:extLst>
                  <a:ext uri="{0D108BD9-81ED-4DB2-BD59-A6C34878D82A}">
                    <a16:rowId xmlns:a16="http://schemas.microsoft.com/office/drawing/2014/main" val="1441783028"/>
                  </a:ext>
                </a:extLst>
              </a:tr>
              <a:tr h="260269">
                <a:tc>
                  <a:txBody>
                    <a:bodyPr/>
                    <a:lstStyle/>
                    <a:p>
                      <a:pPr>
                        <a:lnSpc>
                          <a:spcPct val="107000"/>
                        </a:lnSpc>
                        <a:spcAft>
                          <a:spcPts val="0"/>
                        </a:spcAft>
                      </a:pPr>
                      <a:r>
                        <a:rPr lang="en-PH" sz="1100">
                          <a:effectLst/>
                        </a:rPr>
                        <a:t>Description</a:t>
                      </a:r>
                      <a:endParaRPr lang="en-PH" sz="900">
                        <a:effectLst/>
                        <a:latin typeface="Calibri" panose="020F0502020204030204" pitchFamily="34" charset="0"/>
                        <a:ea typeface="Calibri" panose="020F0502020204030204" pitchFamily="34" charset="0"/>
                        <a:cs typeface="Times New Roman" panose="02020603050405020304" pitchFamily="18" charset="0"/>
                      </a:endParaRPr>
                    </a:p>
                  </a:txBody>
                  <a:tcPr marL="58541" marR="58541" marT="0" marB="0"/>
                </a:tc>
                <a:tc>
                  <a:txBody>
                    <a:bodyPr/>
                    <a:lstStyle/>
                    <a:p>
                      <a:pPr>
                        <a:lnSpc>
                          <a:spcPct val="107000"/>
                        </a:lnSpc>
                        <a:spcAft>
                          <a:spcPts val="0"/>
                        </a:spcAft>
                      </a:pPr>
                      <a:r>
                        <a:rPr lang="en-PH" sz="1100">
                          <a:effectLst/>
                        </a:rPr>
                        <a:t>Customer place order</a:t>
                      </a:r>
                      <a:endParaRPr lang="en-PH" sz="900">
                        <a:effectLst/>
                        <a:latin typeface="Calibri" panose="020F0502020204030204" pitchFamily="34" charset="0"/>
                        <a:ea typeface="Calibri" panose="020F0502020204030204" pitchFamily="34" charset="0"/>
                        <a:cs typeface="Times New Roman" panose="02020603050405020304" pitchFamily="18" charset="0"/>
                      </a:endParaRPr>
                    </a:p>
                  </a:txBody>
                  <a:tcPr marL="58541" marR="58541" marT="0" marB="0"/>
                </a:tc>
                <a:extLst>
                  <a:ext uri="{0D108BD9-81ED-4DB2-BD59-A6C34878D82A}">
                    <a16:rowId xmlns:a16="http://schemas.microsoft.com/office/drawing/2014/main" val="4212293291"/>
                  </a:ext>
                </a:extLst>
              </a:tr>
              <a:tr h="1772785">
                <a:tc>
                  <a:txBody>
                    <a:bodyPr/>
                    <a:lstStyle/>
                    <a:p>
                      <a:pPr>
                        <a:lnSpc>
                          <a:spcPct val="107000"/>
                        </a:lnSpc>
                        <a:spcAft>
                          <a:spcPts val="0"/>
                        </a:spcAft>
                      </a:pPr>
                      <a:r>
                        <a:rPr lang="en-PH" sz="1100">
                          <a:effectLst/>
                        </a:rPr>
                        <a:t>Basic Flow</a:t>
                      </a:r>
                      <a:endParaRPr lang="en-PH" sz="900">
                        <a:effectLst/>
                        <a:latin typeface="Calibri" panose="020F0502020204030204" pitchFamily="34" charset="0"/>
                        <a:ea typeface="Calibri" panose="020F0502020204030204" pitchFamily="34" charset="0"/>
                        <a:cs typeface="Times New Roman" panose="02020603050405020304" pitchFamily="18" charset="0"/>
                      </a:endParaRPr>
                    </a:p>
                  </a:txBody>
                  <a:tcPr marL="58541" marR="58541" marT="0" marB="0"/>
                </a:tc>
                <a:tc>
                  <a:txBody>
                    <a:bodyPr/>
                    <a:lstStyle/>
                    <a:p>
                      <a:pPr marL="342900" lvl="0" indent="-342900" fontAlgn="base">
                        <a:lnSpc>
                          <a:spcPct val="107000"/>
                        </a:lnSpc>
                        <a:spcAft>
                          <a:spcPts val="0"/>
                        </a:spcAft>
                        <a:tabLst>
                          <a:tab pos="457200" algn="l"/>
                        </a:tabLst>
                      </a:pPr>
                      <a:r>
                        <a:rPr lang="en-PH" sz="1100">
                          <a:effectLst/>
                        </a:rPr>
                        <a:t>After customer browse the site and found what he/she wants.</a:t>
                      </a:r>
                      <a:endParaRPr lang="en-PH" sz="900">
                        <a:effectLst/>
                      </a:endParaRPr>
                    </a:p>
                    <a:p>
                      <a:pPr marL="342900" lvl="0" indent="-342900" fontAlgn="base">
                        <a:lnSpc>
                          <a:spcPct val="107000"/>
                        </a:lnSpc>
                        <a:spcAft>
                          <a:spcPts val="0"/>
                        </a:spcAft>
                        <a:tabLst>
                          <a:tab pos="457200" algn="l"/>
                        </a:tabLst>
                      </a:pPr>
                      <a:r>
                        <a:rPr lang="en-PH" sz="1100">
                          <a:effectLst/>
                        </a:rPr>
                        <a:t>Click the product.</a:t>
                      </a:r>
                      <a:endParaRPr lang="en-PH" sz="900">
                        <a:effectLst/>
                      </a:endParaRPr>
                    </a:p>
                    <a:p>
                      <a:pPr marL="342900" lvl="0" indent="-342900" fontAlgn="base">
                        <a:lnSpc>
                          <a:spcPct val="107000"/>
                        </a:lnSpc>
                        <a:spcAft>
                          <a:spcPts val="0"/>
                        </a:spcAft>
                        <a:tabLst>
                          <a:tab pos="457200" algn="l"/>
                        </a:tabLst>
                      </a:pPr>
                      <a:r>
                        <a:rPr lang="en-PH" sz="1100">
                          <a:effectLst/>
                        </a:rPr>
                        <a:t>The site will give order form.</a:t>
                      </a:r>
                      <a:endParaRPr lang="en-PH" sz="900">
                        <a:effectLst/>
                      </a:endParaRPr>
                    </a:p>
                    <a:p>
                      <a:pPr marL="342900" lvl="0" indent="-342900" fontAlgn="base">
                        <a:lnSpc>
                          <a:spcPct val="107000"/>
                        </a:lnSpc>
                        <a:spcAft>
                          <a:spcPts val="0"/>
                        </a:spcAft>
                        <a:tabLst>
                          <a:tab pos="457200" algn="l"/>
                        </a:tabLst>
                      </a:pPr>
                      <a:r>
                        <a:rPr lang="en-PH" sz="1100">
                          <a:effectLst/>
                        </a:rPr>
                        <a:t>Customer fill up order form.</a:t>
                      </a:r>
                      <a:endParaRPr lang="en-PH" sz="900">
                        <a:effectLst/>
                      </a:endParaRPr>
                    </a:p>
                    <a:p>
                      <a:pPr marL="342900" lvl="0" indent="-342900" fontAlgn="base">
                        <a:lnSpc>
                          <a:spcPct val="107000"/>
                        </a:lnSpc>
                        <a:spcAft>
                          <a:spcPts val="0"/>
                        </a:spcAft>
                        <a:tabLst>
                          <a:tab pos="457200" algn="l"/>
                        </a:tabLst>
                      </a:pPr>
                      <a:r>
                        <a:rPr lang="en-PH" sz="1100">
                          <a:effectLst/>
                        </a:rPr>
                        <a:t>Send order request.</a:t>
                      </a:r>
                      <a:endParaRPr lang="en-PH" sz="900">
                        <a:effectLst/>
                      </a:endParaRPr>
                    </a:p>
                    <a:p>
                      <a:pPr marL="342900" lvl="0" indent="-342900" fontAlgn="base">
                        <a:lnSpc>
                          <a:spcPct val="107000"/>
                        </a:lnSpc>
                        <a:spcAft>
                          <a:spcPts val="0"/>
                        </a:spcAft>
                        <a:tabLst>
                          <a:tab pos="457200" algn="l"/>
                        </a:tabLst>
                      </a:pPr>
                      <a:r>
                        <a:rPr lang="en-PH" sz="1100">
                          <a:effectLst/>
                        </a:rPr>
                        <a:t>Request sent.</a:t>
                      </a:r>
                      <a:endParaRPr lang="en-PH" sz="900">
                        <a:effectLst/>
                        <a:latin typeface="Calibri" panose="020F0502020204030204" pitchFamily="34" charset="0"/>
                        <a:ea typeface="Calibri" panose="020F0502020204030204" pitchFamily="34" charset="0"/>
                        <a:cs typeface="Times New Roman" panose="02020603050405020304" pitchFamily="18" charset="0"/>
                      </a:endParaRPr>
                    </a:p>
                  </a:txBody>
                  <a:tcPr marL="58541" marR="58541" marT="0" marB="0"/>
                </a:tc>
                <a:extLst>
                  <a:ext uri="{0D108BD9-81ED-4DB2-BD59-A6C34878D82A}">
                    <a16:rowId xmlns:a16="http://schemas.microsoft.com/office/drawing/2014/main" val="250999731"/>
                  </a:ext>
                </a:extLst>
              </a:tr>
              <a:tr h="1517660">
                <a:tc>
                  <a:txBody>
                    <a:bodyPr/>
                    <a:lstStyle/>
                    <a:p>
                      <a:pPr>
                        <a:lnSpc>
                          <a:spcPct val="107000"/>
                        </a:lnSpc>
                        <a:spcAft>
                          <a:spcPts val="0"/>
                        </a:spcAft>
                      </a:pPr>
                      <a:r>
                        <a:rPr lang="en-PH" sz="1100">
                          <a:effectLst/>
                        </a:rPr>
                        <a:t>Alternative Flow</a:t>
                      </a:r>
                      <a:endParaRPr lang="en-PH" sz="900">
                        <a:effectLst/>
                        <a:latin typeface="Calibri" panose="020F0502020204030204" pitchFamily="34" charset="0"/>
                        <a:ea typeface="Calibri" panose="020F0502020204030204" pitchFamily="34" charset="0"/>
                        <a:cs typeface="Times New Roman" panose="02020603050405020304" pitchFamily="18" charset="0"/>
                      </a:endParaRPr>
                    </a:p>
                  </a:txBody>
                  <a:tcPr marL="58541" marR="58541" marT="0" marB="0"/>
                </a:tc>
                <a:tc>
                  <a:txBody>
                    <a:bodyPr/>
                    <a:lstStyle/>
                    <a:p>
                      <a:pPr marL="742950" lvl="1" indent="-285750" fontAlgn="base">
                        <a:lnSpc>
                          <a:spcPct val="107000"/>
                        </a:lnSpc>
                        <a:spcAft>
                          <a:spcPts val="0"/>
                        </a:spcAft>
                        <a:tabLst>
                          <a:tab pos="914400" algn="l"/>
                        </a:tabLst>
                      </a:pPr>
                      <a:r>
                        <a:rPr lang="en-PH" sz="1100">
                          <a:effectLst/>
                        </a:rPr>
                        <a:t>Can’t send request</a:t>
                      </a:r>
                      <a:endParaRPr lang="en-PH" sz="900">
                        <a:effectLst/>
                      </a:endParaRPr>
                    </a:p>
                    <a:p>
                      <a:pPr marL="504825">
                        <a:lnSpc>
                          <a:spcPct val="107000"/>
                        </a:lnSpc>
                        <a:spcAft>
                          <a:spcPts val="0"/>
                        </a:spcAft>
                      </a:pPr>
                      <a:r>
                        <a:rPr lang="en-PH" sz="1100">
                          <a:effectLst/>
                        </a:rPr>
                        <a:t>6.1a There is a problem with the connection</a:t>
                      </a:r>
                      <a:endParaRPr lang="en-PH" sz="900">
                        <a:effectLst/>
                      </a:endParaRPr>
                    </a:p>
                    <a:p>
                      <a:pPr marL="504825">
                        <a:lnSpc>
                          <a:spcPct val="107000"/>
                        </a:lnSpc>
                        <a:spcAft>
                          <a:spcPts val="0"/>
                        </a:spcAft>
                      </a:pPr>
                      <a:r>
                        <a:rPr lang="en-PH" sz="1100">
                          <a:effectLst/>
                        </a:rPr>
                        <a:t>6.1b Customer did not fill up all the required field.</a:t>
                      </a:r>
                      <a:endParaRPr lang="en-PH" sz="900">
                        <a:effectLst/>
                      </a:endParaRPr>
                    </a:p>
                    <a:p>
                      <a:pPr>
                        <a:lnSpc>
                          <a:spcPct val="107000"/>
                        </a:lnSpc>
                        <a:spcAft>
                          <a:spcPts val="0"/>
                        </a:spcAft>
                      </a:pPr>
                      <a:r>
                        <a:rPr lang="en-PH" sz="1100">
                          <a:effectLst/>
                        </a:rPr>
                        <a:t>     6.2 Customer send another request</a:t>
                      </a:r>
                      <a:endParaRPr lang="en-PH" sz="900">
                        <a:effectLst/>
                      </a:endParaRPr>
                    </a:p>
                    <a:p>
                      <a:pPr>
                        <a:lnSpc>
                          <a:spcPct val="107000"/>
                        </a:lnSpc>
                        <a:spcAft>
                          <a:spcPts val="0"/>
                        </a:spcAft>
                      </a:pPr>
                      <a:r>
                        <a:rPr lang="en-PH" sz="1100">
                          <a:effectLst/>
                        </a:rPr>
                        <a:t>     6.3 Customer will now wait for confirmation</a:t>
                      </a:r>
                      <a:endParaRPr lang="en-PH" sz="900">
                        <a:effectLst/>
                        <a:latin typeface="Calibri" panose="020F0502020204030204" pitchFamily="34" charset="0"/>
                        <a:ea typeface="Calibri" panose="020F0502020204030204" pitchFamily="34" charset="0"/>
                        <a:cs typeface="Times New Roman" panose="02020603050405020304" pitchFamily="18" charset="0"/>
                      </a:endParaRPr>
                    </a:p>
                  </a:txBody>
                  <a:tcPr marL="58541" marR="58541" marT="0" marB="0"/>
                </a:tc>
                <a:extLst>
                  <a:ext uri="{0D108BD9-81ED-4DB2-BD59-A6C34878D82A}">
                    <a16:rowId xmlns:a16="http://schemas.microsoft.com/office/drawing/2014/main" val="3194560903"/>
                  </a:ext>
                </a:extLst>
              </a:tr>
              <a:tr h="260269">
                <a:tc>
                  <a:txBody>
                    <a:bodyPr/>
                    <a:lstStyle/>
                    <a:p>
                      <a:pPr>
                        <a:lnSpc>
                          <a:spcPct val="107000"/>
                        </a:lnSpc>
                        <a:spcAft>
                          <a:spcPts val="0"/>
                        </a:spcAft>
                      </a:pPr>
                      <a:r>
                        <a:rPr lang="en-PH" sz="1100">
                          <a:effectLst/>
                        </a:rPr>
                        <a:t>Pre-condition</a:t>
                      </a:r>
                      <a:endParaRPr lang="en-PH" sz="900">
                        <a:effectLst/>
                        <a:latin typeface="Calibri" panose="020F0502020204030204" pitchFamily="34" charset="0"/>
                        <a:ea typeface="Calibri" panose="020F0502020204030204" pitchFamily="34" charset="0"/>
                        <a:cs typeface="Times New Roman" panose="02020603050405020304" pitchFamily="18" charset="0"/>
                      </a:endParaRPr>
                    </a:p>
                  </a:txBody>
                  <a:tcPr marL="58541" marR="58541" marT="0" marB="0"/>
                </a:tc>
                <a:tc>
                  <a:txBody>
                    <a:bodyPr/>
                    <a:lstStyle/>
                    <a:p>
                      <a:pPr>
                        <a:lnSpc>
                          <a:spcPct val="107000"/>
                        </a:lnSpc>
                        <a:spcAft>
                          <a:spcPts val="0"/>
                        </a:spcAft>
                      </a:pPr>
                      <a:r>
                        <a:rPr lang="en-PH" sz="1100">
                          <a:effectLst/>
                        </a:rPr>
                        <a:t>Customer must click the product he or she wants</a:t>
                      </a:r>
                      <a:endParaRPr lang="en-PH" sz="900">
                        <a:effectLst/>
                        <a:latin typeface="Calibri" panose="020F0502020204030204" pitchFamily="34" charset="0"/>
                        <a:ea typeface="Calibri" panose="020F0502020204030204" pitchFamily="34" charset="0"/>
                        <a:cs typeface="Times New Roman" panose="02020603050405020304" pitchFamily="18" charset="0"/>
                      </a:endParaRPr>
                    </a:p>
                  </a:txBody>
                  <a:tcPr marL="58541" marR="58541" marT="0" marB="0"/>
                </a:tc>
                <a:extLst>
                  <a:ext uri="{0D108BD9-81ED-4DB2-BD59-A6C34878D82A}">
                    <a16:rowId xmlns:a16="http://schemas.microsoft.com/office/drawing/2014/main" val="1632978867"/>
                  </a:ext>
                </a:extLst>
              </a:tr>
              <a:tr h="260269">
                <a:tc>
                  <a:txBody>
                    <a:bodyPr/>
                    <a:lstStyle/>
                    <a:p>
                      <a:pPr>
                        <a:lnSpc>
                          <a:spcPct val="107000"/>
                        </a:lnSpc>
                        <a:spcAft>
                          <a:spcPts val="0"/>
                        </a:spcAft>
                      </a:pPr>
                      <a:r>
                        <a:rPr lang="en-PH" sz="1100">
                          <a:effectLst/>
                        </a:rPr>
                        <a:t>Post-condition</a:t>
                      </a:r>
                      <a:endParaRPr lang="en-PH" sz="900">
                        <a:effectLst/>
                        <a:latin typeface="Calibri" panose="020F0502020204030204" pitchFamily="34" charset="0"/>
                        <a:ea typeface="Calibri" panose="020F0502020204030204" pitchFamily="34" charset="0"/>
                        <a:cs typeface="Times New Roman" panose="02020603050405020304" pitchFamily="18" charset="0"/>
                      </a:endParaRPr>
                    </a:p>
                  </a:txBody>
                  <a:tcPr marL="58541" marR="58541" marT="0" marB="0"/>
                </a:tc>
                <a:tc>
                  <a:txBody>
                    <a:bodyPr/>
                    <a:lstStyle/>
                    <a:p>
                      <a:pPr>
                        <a:lnSpc>
                          <a:spcPct val="107000"/>
                        </a:lnSpc>
                        <a:spcAft>
                          <a:spcPts val="0"/>
                        </a:spcAft>
                      </a:pPr>
                      <a:r>
                        <a:rPr lang="en-PH" sz="1100">
                          <a:effectLst/>
                        </a:rPr>
                        <a:t>Customer will wait for order</a:t>
                      </a:r>
                      <a:endParaRPr lang="en-PH" sz="900">
                        <a:effectLst/>
                        <a:latin typeface="Calibri" panose="020F0502020204030204" pitchFamily="34" charset="0"/>
                        <a:ea typeface="Calibri" panose="020F0502020204030204" pitchFamily="34" charset="0"/>
                        <a:cs typeface="Times New Roman" panose="02020603050405020304" pitchFamily="18" charset="0"/>
                      </a:endParaRPr>
                    </a:p>
                  </a:txBody>
                  <a:tcPr marL="58541" marR="58541" marT="0" marB="0"/>
                </a:tc>
                <a:extLst>
                  <a:ext uri="{0D108BD9-81ED-4DB2-BD59-A6C34878D82A}">
                    <a16:rowId xmlns:a16="http://schemas.microsoft.com/office/drawing/2014/main" val="508028262"/>
                  </a:ext>
                </a:extLst>
              </a:tr>
              <a:tr h="520536">
                <a:tc>
                  <a:txBody>
                    <a:bodyPr/>
                    <a:lstStyle/>
                    <a:p>
                      <a:pPr>
                        <a:lnSpc>
                          <a:spcPct val="107000"/>
                        </a:lnSpc>
                        <a:spcAft>
                          <a:spcPts val="0"/>
                        </a:spcAft>
                      </a:pPr>
                      <a:r>
                        <a:rPr lang="en-PH" sz="1100">
                          <a:effectLst/>
                        </a:rPr>
                        <a:t>Assumptions</a:t>
                      </a:r>
                      <a:endParaRPr lang="en-PH" sz="900">
                        <a:effectLst/>
                        <a:latin typeface="Calibri" panose="020F0502020204030204" pitchFamily="34" charset="0"/>
                        <a:ea typeface="Calibri" panose="020F0502020204030204" pitchFamily="34" charset="0"/>
                        <a:cs typeface="Times New Roman" panose="02020603050405020304" pitchFamily="18" charset="0"/>
                      </a:endParaRPr>
                    </a:p>
                  </a:txBody>
                  <a:tcPr marL="58541" marR="58541" marT="0" marB="0"/>
                </a:tc>
                <a:tc>
                  <a:txBody>
                    <a:bodyPr/>
                    <a:lstStyle/>
                    <a:p>
                      <a:pPr>
                        <a:lnSpc>
                          <a:spcPct val="107000"/>
                        </a:lnSpc>
                        <a:spcAft>
                          <a:spcPts val="0"/>
                        </a:spcAft>
                      </a:pPr>
                      <a:r>
                        <a:rPr lang="en-PH" sz="1100" dirty="0">
                          <a:effectLst/>
                        </a:rPr>
                        <a:t>There is a problem with the server or connection that’s why the system can’t send request.</a:t>
                      </a:r>
                      <a:endParaRPr lang="en-PH"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8541" marR="58541" marT="0" marB="0"/>
                </a:tc>
                <a:extLst>
                  <a:ext uri="{0D108BD9-81ED-4DB2-BD59-A6C34878D82A}">
                    <a16:rowId xmlns:a16="http://schemas.microsoft.com/office/drawing/2014/main" val="3583036395"/>
                  </a:ext>
                </a:extLst>
              </a:tr>
            </a:tbl>
          </a:graphicData>
        </a:graphic>
      </p:graphicFrame>
      <p:sp>
        <p:nvSpPr>
          <p:cNvPr id="5" name="TextBox 4"/>
          <p:cNvSpPr txBox="1"/>
          <p:nvPr/>
        </p:nvSpPr>
        <p:spPr>
          <a:xfrm>
            <a:off x="1265217" y="858982"/>
            <a:ext cx="2148345" cy="646331"/>
          </a:xfrm>
          <a:prstGeom prst="rect">
            <a:avLst/>
          </a:prstGeom>
          <a:noFill/>
        </p:spPr>
        <p:txBody>
          <a:bodyPr wrap="none" rtlCol="0">
            <a:spAutoFit/>
          </a:bodyPr>
          <a:lstStyle/>
          <a:p>
            <a:r>
              <a:rPr lang="en-PH" dirty="0"/>
              <a:t>Figure 1.1.2 Order</a:t>
            </a:r>
          </a:p>
          <a:p>
            <a:endParaRPr lang="en-PH" dirty="0"/>
          </a:p>
        </p:txBody>
      </p:sp>
    </p:spTree>
    <p:extLst>
      <p:ext uri="{BB962C8B-B14F-4D97-AF65-F5344CB8AC3E}">
        <p14:creationId xmlns:p14="http://schemas.microsoft.com/office/powerpoint/2010/main" val="170336935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TotalTime>1425</TotalTime>
  <Words>1097</Words>
  <Application>Microsoft Office PowerPoint</Application>
  <PresentationFormat>Widescreen</PresentationFormat>
  <Paragraphs>264</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Century Gothic</vt:lpstr>
      <vt:lpstr>Times New Roman</vt:lpstr>
      <vt:lpstr>Gallery</vt:lpstr>
      <vt:lpstr>SUSAN ICE STORE  ORDERING AND INVENTORY SYSTEM</vt:lpstr>
      <vt:lpstr>Introduction</vt:lpstr>
      <vt:lpstr>Proposed System</vt:lpstr>
      <vt:lpstr>Purpose </vt:lpstr>
      <vt:lpstr>Scope and Limitation</vt:lpstr>
      <vt:lpstr>General Objectives</vt:lpstr>
      <vt:lpstr>Use case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SUSAN ICE STORE  ORDERING AND INVENTORY SYSTEM</dc:title>
  <dc:creator>Leonard Potian</dc:creator>
  <cp:lastModifiedBy>Leonard Potian</cp:lastModifiedBy>
  <cp:revision>16</cp:revision>
  <dcterms:created xsi:type="dcterms:W3CDTF">2017-04-03T12:28:55Z</dcterms:created>
  <dcterms:modified xsi:type="dcterms:W3CDTF">2017-04-05T15:18:30Z</dcterms:modified>
</cp:coreProperties>
</file>