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0" r:id="rId5"/>
    <p:sldId id="261" r:id="rId6"/>
    <p:sldId id="259" r:id="rId7"/>
    <p:sldId id="262" r:id="rId8"/>
    <p:sldId id="273" r:id="rId9"/>
    <p:sldId id="274" r:id="rId10"/>
    <p:sldId id="263" r:id="rId11"/>
    <p:sldId id="264" r:id="rId12"/>
    <p:sldId id="265" r:id="rId13"/>
    <p:sldId id="276" r:id="rId14"/>
    <p:sldId id="277" r:id="rId15"/>
    <p:sldId id="268" r:id="rId16"/>
    <p:sldId id="267" r:id="rId17"/>
    <p:sldId id="266" r:id="rId18"/>
    <p:sldId id="269" r:id="rId19"/>
    <p:sldId id="272" r:id="rId20"/>
    <p:sldId id="271"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0CF8E-6A46-4B94-AF59-4B4AAF1E4112}">
          <p14:sldIdLst>
            <p14:sldId id="256"/>
          </p14:sldIdLst>
        </p14:section>
        <p14:section name="Untitled Section" id="{80206FF1-4BD9-4359-9271-01B9BD5DF555}">
          <p14:sldIdLst>
            <p14:sldId id="257"/>
            <p14:sldId id="258"/>
            <p14:sldId id="260"/>
            <p14:sldId id="261"/>
            <p14:sldId id="259"/>
            <p14:sldId id="262"/>
            <p14:sldId id="273"/>
            <p14:sldId id="274"/>
            <p14:sldId id="263"/>
            <p14:sldId id="264"/>
            <p14:sldId id="265"/>
            <p14:sldId id="276"/>
            <p14:sldId id="277"/>
            <p14:sldId id="268"/>
            <p14:sldId id="267"/>
            <p14:sldId id="266"/>
            <p14:sldId id="269"/>
            <p14:sldId id="272"/>
            <p14:sldId id="271"/>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0000" autoAdjust="0"/>
  </p:normalViewPr>
  <p:slideViewPr>
    <p:cSldViewPr snapToGrid="0">
      <p:cViewPr>
        <p:scale>
          <a:sx n="75" d="100"/>
          <a:sy n="75" d="100"/>
        </p:scale>
        <p:origin x="5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31967-8B9B-44C2-92EE-FE51D5F979CC}" type="datetimeFigureOut">
              <a:rPr lang="en-PH" smtClean="0"/>
              <a:t>7/24/2017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2648A-57CB-401D-BF5C-708A59FB5531}" type="slidenum">
              <a:rPr lang="en-PH" smtClean="0"/>
              <a:t>‹#›</a:t>
            </a:fld>
            <a:endParaRPr lang="en-PH"/>
          </a:p>
        </p:txBody>
      </p:sp>
    </p:spTree>
    <p:extLst>
      <p:ext uri="{BB962C8B-B14F-4D97-AF65-F5344CB8AC3E}">
        <p14:creationId xmlns:p14="http://schemas.microsoft.com/office/powerpoint/2010/main" val="4005735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Wider</a:t>
            </a:r>
            <a:r>
              <a:rPr lang="en-PH" baseline="0" dirty="0"/>
              <a:t> scope compared to the previous title </a:t>
            </a:r>
            <a:r>
              <a:rPr lang="en-PH" sz="1600" baseline="0" dirty="0"/>
              <a:t>“The Effect of Palmar Hyperhidrosis on Smartphone Usage in Metro Manila”</a:t>
            </a: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1</a:t>
            </a:fld>
            <a:endParaRPr lang="en-PH"/>
          </a:p>
        </p:txBody>
      </p:sp>
    </p:spTree>
    <p:extLst>
      <p:ext uri="{BB962C8B-B14F-4D97-AF65-F5344CB8AC3E}">
        <p14:creationId xmlns:p14="http://schemas.microsoft.com/office/powerpoint/2010/main" val="3712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600" kern="1200" dirty="0">
                <a:solidFill>
                  <a:schemeClr val="tx1"/>
                </a:solidFill>
                <a:effectLst/>
                <a:latin typeface="+mn-lt"/>
                <a:ea typeface="+mn-ea"/>
                <a:cs typeface="+mn-cs"/>
              </a:rPr>
              <a:t>The Challenges</a:t>
            </a:r>
          </a:p>
          <a:p>
            <a:r>
              <a:rPr lang="en-PH" sz="1600" kern="1200" dirty="0">
                <a:solidFill>
                  <a:schemeClr val="tx1"/>
                </a:solidFill>
                <a:effectLst/>
                <a:latin typeface="+mn-lt"/>
                <a:ea typeface="+mn-ea"/>
                <a:cs typeface="+mn-cs"/>
              </a:rPr>
              <a:t>	</a:t>
            </a:r>
            <a:r>
              <a:rPr lang="en-PH" sz="1200" i="1" kern="1200" dirty="0">
                <a:solidFill>
                  <a:schemeClr val="tx1"/>
                </a:solidFill>
                <a:effectLst/>
                <a:latin typeface="+mn-lt"/>
                <a:ea typeface="+mn-ea"/>
                <a:cs typeface="+mn-cs"/>
              </a:rPr>
              <a:t>Incompatibility</a:t>
            </a:r>
            <a:r>
              <a:rPr lang="en-PH" sz="1200" kern="1200" dirty="0">
                <a:solidFill>
                  <a:schemeClr val="tx1"/>
                </a:solidFill>
                <a:effectLst/>
                <a:latin typeface="+mn-lt"/>
                <a:ea typeface="+mn-ea"/>
                <a:cs typeface="+mn-cs"/>
              </a:rPr>
              <a:t> of touch registers in the device to varying users; Incompatibility in a way that users with large hands find it extremely difficult to utilize their 	smartphones their phone size must scale to their hand size. Also, the differences on the mistakes on touch typing factors per Operating System</a:t>
            </a:r>
            <a:r>
              <a:rPr lang="en-PH" sz="600" kern="1200" dirty="0">
                <a:solidFill>
                  <a:schemeClr val="tx1"/>
                </a:solidFill>
                <a:effectLst/>
                <a:latin typeface="+mn-lt"/>
                <a:ea typeface="+mn-ea"/>
                <a:cs typeface="+mn-cs"/>
              </a:rPr>
              <a:t> </a:t>
            </a:r>
            <a:r>
              <a:rPr lang="en-PH" sz="1200" kern="1200" dirty="0">
                <a:solidFill>
                  <a:schemeClr val="tx1"/>
                </a:solidFill>
                <a:effectLst/>
                <a:latin typeface="+mn-lt"/>
                <a:ea typeface="+mn-ea"/>
                <a:cs typeface="+mn-cs"/>
              </a:rPr>
              <a:t> or Phone Brand; the varying hardware quality and algorithm efficiency differences.</a:t>
            </a:r>
          </a:p>
          <a:p>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The Opportunity</a:t>
            </a:r>
            <a:endParaRPr lang="en-PH" sz="8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This research can help smartphone manufacturers on improving their devices by increasing the satisfaction experienced by their customers through the custom-calibrated touch registers.</a:t>
            </a:r>
            <a:endParaRPr lang="en-PH" sz="1000" kern="1200" dirty="0">
              <a:solidFill>
                <a:schemeClr val="tx1"/>
              </a:solidFill>
              <a:effectLst/>
              <a:latin typeface="+mn-lt"/>
              <a:ea typeface="+mn-ea"/>
              <a:cs typeface="+mn-cs"/>
            </a:endParaRPr>
          </a:p>
          <a:p>
            <a:r>
              <a:rPr lang="en-PH" sz="1200" kern="1200" dirty="0">
                <a:solidFill>
                  <a:schemeClr val="tx1"/>
                </a:solidFill>
                <a:effectLst/>
                <a:latin typeface="+mn-lt"/>
                <a:ea typeface="+mn-ea"/>
                <a:cs typeface="+mn-cs"/>
              </a:rPr>
              <a:t> </a:t>
            </a:r>
            <a:endParaRPr lang="en-PH" sz="800" kern="1200" dirty="0">
              <a:solidFill>
                <a:schemeClr val="tx1"/>
              </a:solidFill>
              <a:effectLst/>
              <a:latin typeface="+mn-lt"/>
              <a:ea typeface="+mn-ea"/>
              <a:cs typeface="+mn-cs"/>
            </a:endParaRPr>
          </a:p>
          <a:p>
            <a:r>
              <a:rPr lang="en-PH" sz="1600" kern="1200" dirty="0">
                <a:solidFill>
                  <a:schemeClr val="tx1"/>
                </a:solidFill>
                <a:effectLst/>
                <a:latin typeface="+mn-lt"/>
                <a:ea typeface="+mn-ea"/>
                <a:cs typeface="+mn-cs"/>
              </a:rPr>
              <a:t>Purpose and Description</a:t>
            </a:r>
            <a:br>
              <a:rPr lang="en-PH" sz="1600" kern="1200" dirty="0">
                <a:solidFill>
                  <a:schemeClr val="tx1"/>
                </a:solidFill>
                <a:effectLst/>
                <a:latin typeface="+mn-lt"/>
                <a:ea typeface="+mn-ea"/>
                <a:cs typeface="+mn-cs"/>
              </a:rPr>
            </a:br>
            <a:r>
              <a:rPr lang="en-PH" sz="1200" kern="1200" dirty="0">
                <a:solidFill>
                  <a:schemeClr val="tx1"/>
                </a:solidFill>
                <a:effectLst/>
                <a:latin typeface="+mn-lt"/>
                <a:ea typeface="+mn-ea"/>
                <a:cs typeface="+mn-cs"/>
              </a:rPr>
              <a:t>	This research serves as a possible solution for smartphone manufacturers to increase the consumer satisfaction rate of their products. This research aims to develop an android application that will calibrate the touch screen registering algorithms depending on the user to further increase accuracy and precision of future touch registers; after performing different evaluating tests. Also, this research aims to know the causes of the malfunctions and the inaccuracies of android touch registers; especially in using virtual keyboards.</a:t>
            </a:r>
            <a:endParaRPr lang="en-PH" sz="1000" kern="1200" dirty="0">
              <a:solidFill>
                <a:schemeClr val="tx1"/>
              </a:solidFill>
              <a:effectLst/>
              <a:latin typeface="+mn-lt"/>
              <a:ea typeface="+mn-ea"/>
              <a:cs typeface="+mn-cs"/>
            </a:endParaRPr>
          </a:p>
          <a:p>
            <a:endParaRPr lang="en-PH" sz="1200" kern="1200" dirty="0">
              <a:solidFill>
                <a:schemeClr val="tx1"/>
              </a:solidFill>
              <a:effectLst/>
              <a:latin typeface="+mn-lt"/>
              <a:ea typeface="+mn-ea"/>
              <a:cs typeface="+mn-cs"/>
            </a:endParaRPr>
          </a:p>
          <a:p>
            <a:endParaRPr lang="en-PH" dirty="0"/>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2</a:t>
            </a:fld>
            <a:endParaRPr lang="en-PH"/>
          </a:p>
        </p:txBody>
      </p:sp>
    </p:spTree>
    <p:extLst>
      <p:ext uri="{BB962C8B-B14F-4D97-AF65-F5344CB8AC3E}">
        <p14:creationId xmlns:p14="http://schemas.microsoft.com/office/powerpoint/2010/main" val="993554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r>
              <a:rPr lang="en-PH" sz="1200" kern="1200" dirty="0">
                <a:solidFill>
                  <a:schemeClr val="tx1"/>
                </a:solidFill>
                <a:effectLst/>
                <a:latin typeface="+mn-lt"/>
                <a:ea typeface="+mn-ea"/>
                <a:cs typeface="+mn-cs"/>
              </a:rPr>
              <a:t>To increase user satisfaction upon product consumption; to help the system satisfy the varying users when it comes to the touch screen display.</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produce a touch calibrating software wherein the system will adapt on the users usage, increasing touch accuracy and precision.</a:t>
            </a:r>
            <a:endParaRPr lang="en-PH" sz="1000" kern="1200" dirty="0">
              <a:solidFill>
                <a:schemeClr val="tx1"/>
              </a:solidFill>
              <a:effectLst/>
              <a:latin typeface="+mn-lt"/>
              <a:ea typeface="+mn-ea"/>
              <a:cs typeface="+mn-cs"/>
            </a:endParaRPr>
          </a:p>
          <a:p>
            <a:pPr lvl="3"/>
            <a:r>
              <a:rPr lang="en-PH" sz="1200" kern="1200" dirty="0">
                <a:solidFill>
                  <a:schemeClr val="tx1"/>
                </a:solidFill>
                <a:effectLst/>
                <a:latin typeface="+mn-lt"/>
                <a:ea typeface="+mn-ea"/>
                <a:cs typeface="+mn-cs"/>
              </a:rPr>
              <a:t>To determine the causes of the inaccuracy of touch registers on a touch screen smartphone.</a:t>
            </a:r>
            <a:endParaRPr lang="en-PH" sz="1000" kern="1200" dirty="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29C2648A-57CB-401D-BF5C-708A59FB5531}" type="slidenum">
              <a:rPr lang="en-PH" smtClean="0"/>
              <a:t>3</a:t>
            </a:fld>
            <a:endParaRPr lang="en-PH"/>
          </a:p>
        </p:txBody>
      </p:sp>
    </p:spTree>
    <p:extLst>
      <p:ext uri="{BB962C8B-B14F-4D97-AF65-F5344CB8AC3E}">
        <p14:creationId xmlns:p14="http://schemas.microsoft.com/office/powerpoint/2010/main" val="317221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7/24/2017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7/24/2017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PH" dirty="0"/>
              <a:t>Touch Screen Adaptability: User Calibration based Touch Screen Responsiveness</a:t>
            </a:r>
          </a:p>
        </p:txBody>
      </p:sp>
      <p:sp>
        <p:nvSpPr>
          <p:cNvPr id="3" name="Subtitle 2"/>
          <p:cNvSpPr>
            <a:spLocks noGrp="1"/>
          </p:cNvSpPr>
          <p:nvPr>
            <p:ph type="subTitle" idx="1"/>
          </p:nvPr>
        </p:nvSpPr>
        <p:spPr>
          <a:xfrm>
            <a:off x="810001" y="5293726"/>
            <a:ext cx="10572000" cy="434974"/>
          </a:xfrm>
        </p:spPr>
        <p:txBody>
          <a:bodyPr>
            <a:noAutofit/>
          </a:bodyPr>
          <a:lstStyle/>
          <a:p>
            <a:r>
              <a:rPr lang="en-PH" sz="2400" dirty="0"/>
              <a:t>Coronel | Dela Cruz | Jimenez | Llantos</a:t>
            </a:r>
          </a:p>
        </p:txBody>
      </p:sp>
    </p:spTree>
    <p:extLst>
      <p:ext uri="{BB962C8B-B14F-4D97-AF65-F5344CB8AC3E}">
        <p14:creationId xmlns:p14="http://schemas.microsoft.com/office/powerpoint/2010/main" val="408042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Object Diagram</a:t>
            </a:r>
          </a:p>
        </p:txBody>
      </p:sp>
      <p:pic>
        <p:nvPicPr>
          <p:cNvPr id="6" name="Picture 5"/>
          <p:cNvPicPr>
            <a:picLocks noChangeAspect="1"/>
          </p:cNvPicPr>
          <p:nvPr/>
        </p:nvPicPr>
        <p:blipFill>
          <a:blip r:embed="rId2"/>
          <a:stretch>
            <a:fillRect/>
          </a:stretch>
        </p:blipFill>
        <p:spPr>
          <a:xfrm>
            <a:off x="476172" y="1209674"/>
            <a:ext cx="11239578" cy="5214693"/>
          </a:xfrm>
          <a:prstGeom prst="rect">
            <a:avLst/>
          </a:prstGeom>
        </p:spPr>
      </p:pic>
    </p:spTree>
    <p:extLst>
      <p:ext uri="{BB962C8B-B14F-4D97-AF65-F5344CB8AC3E}">
        <p14:creationId xmlns:p14="http://schemas.microsoft.com/office/powerpoint/2010/main" val="37541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Deployment Diagram</a:t>
            </a:r>
          </a:p>
        </p:txBody>
      </p:sp>
      <p:pic>
        <p:nvPicPr>
          <p:cNvPr id="6" name="Picture 5"/>
          <p:cNvPicPr>
            <a:picLocks noChangeAspect="1"/>
          </p:cNvPicPr>
          <p:nvPr/>
        </p:nvPicPr>
        <p:blipFill>
          <a:blip r:embed="rId2"/>
          <a:stretch>
            <a:fillRect/>
          </a:stretch>
        </p:blipFill>
        <p:spPr>
          <a:xfrm>
            <a:off x="1247282" y="989500"/>
            <a:ext cx="9029778" cy="5512513"/>
          </a:xfrm>
          <a:prstGeom prst="rect">
            <a:avLst/>
          </a:prstGeom>
        </p:spPr>
      </p:pic>
    </p:spTree>
    <p:extLst>
      <p:ext uri="{BB962C8B-B14F-4D97-AF65-F5344CB8AC3E}">
        <p14:creationId xmlns:p14="http://schemas.microsoft.com/office/powerpoint/2010/main" val="25602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pic>
        <p:nvPicPr>
          <p:cNvPr id="10" name="Picture 9"/>
          <p:cNvPicPr>
            <a:picLocks noChangeAspect="1"/>
          </p:cNvPicPr>
          <p:nvPr/>
        </p:nvPicPr>
        <p:blipFill>
          <a:blip r:embed="rId2"/>
          <a:stretch>
            <a:fillRect/>
          </a:stretch>
        </p:blipFill>
        <p:spPr>
          <a:xfrm>
            <a:off x="2689225" y="1946275"/>
            <a:ext cx="6619875" cy="5124450"/>
          </a:xfrm>
          <a:prstGeom prst="rect">
            <a:avLst/>
          </a:prstGeom>
        </p:spPr>
      </p:pic>
      <p:sp>
        <p:nvSpPr>
          <p:cNvPr id="11" name="Title 1"/>
          <p:cNvSpPr txBox="1">
            <a:spLocks/>
          </p:cNvSpPr>
          <p:nvPr/>
        </p:nvSpPr>
        <p:spPr>
          <a:xfrm>
            <a:off x="9309100" y="5236675"/>
            <a:ext cx="2768600"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Touch Calibration</a:t>
            </a:r>
          </a:p>
        </p:txBody>
      </p:sp>
    </p:spTree>
    <p:extLst>
      <p:ext uri="{BB962C8B-B14F-4D97-AF65-F5344CB8AC3E}">
        <p14:creationId xmlns:p14="http://schemas.microsoft.com/office/powerpoint/2010/main" val="194807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780972" y="5997087"/>
            <a:ext cx="2768600" cy="50323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History</a:t>
            </a:r>
          </a:p>
        </p:txBody>
      </p:sp>
      <p:pic>
        <p:nvPicPr>
          <p:cNvPr id="3" name="Picture 2"/>
          <p:cNvPicPr>
            <a:picLocks noChangeAspect="1"/>
          </p:cNvPicPr>
          <p:nvPr/>
        </p:nvPicPr>
        <p:blipFill>
          <a:blip r:embed="rId2"/>
          <a:stretch>
            <a:fillRect/>
          </a:stretch>
        </p:blipFill>
        <p:spPr>
          <a:xfrm>
            <a:off x="780972" y="1455737"/>
            <a:ext cx="10812103" cy="4398963"/>
          </a:xfrm>
          <a:prstGeom prst="rect">
            <a:avLst/>
          </a:prstGeom>
        </p:spPr>
      </p:pic>
    </p:spTree>
    <p:extLst>
      <p:ext uri="{BB962C8B-B14F-4D97-AF65-F5344CB8AC3E}">
        <p14:creationId xmlns:p14="http://schemas.microsoft.com/office/powerpoint/2010/main" val="58488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Sequence Diagram</a:t>
            </a:r>
          </a:p>
        </p:txBody>
      </p:sp>
      <p:sp>
        <p:nvSpPr>
          <p:cNvPr id="11" name="Title 1"/>
          <p:cNvSpPr txBox="1">
            <a:spLocks/>
          </p:cNvSpPr>
          <p:nvPr/>
        </p:nvSpPr>
        <p:spPr>
          <a:xfrm>
            <a:off x="9117456" y="5857876"/>
            <a:ext cx="2768600" cy="63182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3200" dirty="0"/>
              <a:t>Feedback</a:t>
            </a:r>
          </a:p>
        </p:txBody>
      </p:sp>
      <p:pic>
        <p:nvPicPr>
          <p:cNvPr id="3" name="Picture 2"/>
          <p:cNvPicPr>
            <a:picLocks noChangeAspect="1"/>
          </p:cNvPicPr>
          <p:nvPr/>
        </p:nvPicPr>
        <p:blipFill rotWithShape="1">
          <a:blip r:embed="rId2"/>
          <a:srcRect r="26966"/>
          <a:stretch/>
        </p:blipFill>
        <p:spPr>
          <a:xfrm>
            <a:off x="951252" y="1460501"/>
            <a:ext cx="7874104" cy="5029200"/>
          </a:xfrm>
          <a:prstGeom prst="rect">
            <a:avLst/>
          </a:prstGeom>
        </p:spPr>
      </p:pic>
    </p:spTree>
    <p:extLst>
      <p:ext uri="{BB962C8B-B14F-4D97-AF65-F5344CB8AC3E}">
        <p14:creationId xmlns:p14="http://schemas.microsoft.com/office/powerpoint/2010/main" val="37657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1587" y="1072050"/>
            <a:ext cx="9548814" cy="5443105"/>
          </a:xfrm>
          <a:prstGeom prst="rect">
            <a:avLst/>
          </a:prstGeom>
        </p:spPr>
      </p:pic>
      <p:sp>
        <p:nvSpPr>
          <p:cNvPr id="6"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Communication Diagram</a:t>
            </a:r>
          </a:p>
        </p:txBody>
      </p:sp>
    </p:spTree>
    <p:extLst>
      <p:ext uri="{BB962C8B-B14F-4D97-AF65-F5344CB8AC3E}">
        <p14:creationId xmlns:p14="http://schemas.microsoft.com/office/powerpoint/2010/main" val="130089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State Diagram</a:t>
            </a:r>
          </a:p>
        </p:txBody>
      </p:sp>
      <p:pic>
        <p:nvPicPr>
          <p:cNvPr id="6" name="Picture 5"/>
          <p:cNvPicPr>
            <a:picLocks noChangeAspect="1"/>
          </p:cNvPicPr>
          <p:nvPr/>
        </p:nvPicPr>
        <p:blipFill>
          <a:blip r:embed="rId2"/>
          <a:stretch>
            <a:fillRect/>
          </a:stretch>
        </p:blipFill>
        <p:spPr>
          <a:xfrm>
            <a:off x="2482811" y="1122362"/>
            <a:ext cx="7219950" cy="4714875"/>
          </a:xfrm>
          <a:prstGeom prst="rect">
            <a:avLst/>
          </a:prstGeom>
        </p:spPr>
      </p:pic>
    </p:spTree>
    <p:extLst>
      <p:ext uri="{BB962C8B-B14F-4D97-AF65-F5344CB8AC3E}">
        <p14:creationId xmlns:p14="http://schemas.microsoft.com/office/powerpoint/2010/main" val="90824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Timing Diagram</a:t>
            </a:r>
          </a:p>
        </p:txBody>
      </p:sp>
      <p:pic>
        <p:nvPicPr>
          <p:cNvPr id="6" name="Picture 5"/>
          <p:cNvPicPr>
            <a:picLocks noChangeAspect="1"/>
          </p:cNvPicPr>
          <p:nvPr/>
        </p:nvPicPr>
        <p:blipFill>
          <a:blip r:embed="rId2"/>
          <a:stretch>
            <a:fillRect/>
          </a:stretch>
        </p:blipFill>
        <p:spPr>
          <a:xfrm>
            <a:off x="562797" y="970450"/>
            <a:ext cx="11140867" cy="5701104"/>
          </a:xfrm>
          <a:prstGeom prst="rect">
            <a:avLst/>
          </a:prstGeom>
        </p:spPr>
      </p:pic>
    </p:spTree>
    <p:extLst>
      <p:ext uri="{BB962C8B-B14F-4D97-AF65-F5344CB8AC3E}">
        <p14:creationId xmlns:p14="http://schemas.microsoft.com/office/powerpoint/2010/main" val="3192796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Class Diagram</a:t>
            </a:r>
          </a:p>
        </p:txBody>
      </p:sp>
      <p:pic>
        <p:nvPicPr>
          <p:cNvPr id="7" name="Picture 6"/>
          <p:cNvPicPr>
            <a:picLocks noChangeAspect="1"/>
          </p:cNvPicPr>
          <p:nvPr/>
        </p:nvPicPr>
        <p:blipFill>
          <a:blip r:embed="rId2"/>
          <a:stretch>
            <a:fillRect/>
          </a:stretch>
        </p:blipFill>
        <p:spPr>
          <a:xfrm>
            <a:off x="2354902" y="970450"/>
            <a:ext cx="7475768" cy="4973150"/>
          </a:xfrm>
          <a:prstGeom prst="rect">
            <a:avLst/>
          </a:prstGeom>
        </p:spPr>
      </p:pic>
    </p:spTree>
    <p:extLst>
      <p:ext uri="{BB962C8B-B14F-4D97-AF65-F5344CB8AC3E}">
        <p14:creationId xmlns:p14="http://schemas.microsoft.com/office/powerpoint/2010/main" val="5706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Component Diagram</a:t>
            </a:r>
          </a:p>
        </p:txBody>
      </p:sp>
      <p:pic>
        <p:nvPicPr>
          <p:cNvPr id="8" name="Picture 7"/>
          <p:cNvPicPr>
            <a:picLocks noChangeAspect="1"/>
          </p:cNvPicPr>
          <p:nvPr/>
        </p:nvPicPr>
        <p:blipFill>
          <a:blip r:embed="rId2"/>
          <a:stretch>
            <a:fillRect/>
          </a:stretch>
        </p:blipFill>
        <p:spPr>
          <a:xfrm>
            <a:off x="789145" y="1143000"/>
            <a:ext cx="10607282" cy="4737100"/>
          </a:xfrm>
          <a:prstGeom prst="rect">
            <a:avLst/>
          </a:prstGeom>
        </p:spPr>
      </p:pic>
    </p:spTree>
    <p:extLst>
      <p:ext uri="{BB962C8B-B14F-4D97-AF65-F5344CB8AC3E}">
        <p14:creationId xmlns:p14="http://schemas.microsoft.com/office/powerpoint/2010/main" val="202363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38" y="550219"/>
            <a:ext cx="10571998" cy="970450"/>
          </a:xfrm>
        </p:spPr>
        <p:txBody>
          <a:bodyPr/>
          <a:lstStyle/>
          <a:p>
            <a:r>
              <a:rPr lang="en-PH" sz="6600" dirty="0"/>
              <a:t>Project Context</a:t>
            </a:r>
          </a:p>
        </p:txBody>
      </p:sp>
      <p:sp>
        <p:nvSpPr>
          <p:cNvPr id="11" name="Rectangle 10"/>
          <p:cNvSpPr/>
          <p:nvPr/>
        </p:nvSpPr>
        <p:spPr>
          <a:xfrm>
            <a:off x="4031085" y="3272160"/>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3" name="Content Placeholder 2"/>
          <p:cNvSpPr>
            <a:spLocks noGrp="1"/>
          </p:cNvSpPr>
          <p:nvPr>
            <p:ph idx="1"/>
          </p:nvPr>
        </p:nvSpPr>
        <p:spPr>
          <a:xfrm>
            <a:off x="309093" y="3786388"/>
            <a:ext cx="11539470" cy="2356834"/>
          </a:xfrm>
        </p:spPr>
        <p:txBody>
          <a:bodyPr numCol="3">
            <a:noAutofit/>
          </a:bodyPr>
          <a:lstStyle/>
          <a:p>
            <a:r>
              <a:rPr lang="en-PH" sz="2800" b="1" dirty="0"/>
              <a:t>The Challenges</a:t>
            </a:r>
          </a:p>
          <a:p>
            <a:pPr lvl="1"/>
            <a:r>
              <a:rPr lang="en-PH" sz="2000" dirty="0"/>
              <a:t>Incompatibility</a:t>
            </a:r>
          </a:p>
          <a:p>
            <a:pPr lvl="1"/>
            <a:r>
              <a:rPr lang="en-PH" sz="2000" dirty="0"/>
              <a:t>Root Cause?</a:t>
            </a:r>
            <a:endParaRPr lang="en-PH" sz="2800" dirty="0"/>
          </a:p>
          <a:p>
            <a:pPr marL="0" indent="0">
              <a:buNone/>
            </a:pPr>
            <a:endParaRPr lang="en-PH" sz="2800" dirty="0"/>
          </a:p>
          <a:p>
            <a:pPr marL="0" indent="0">
              <a:buNone/>
            </a:pPr>
            <a:endParaRPr lang="en-PH" sz="2800" dirty="0"/>
          </a:p>
          <a:p>
            <a:pPr marL="0" indent="0">
              <a:buNone/>
            </a:pPr>
            <a:endParaRPr lang="en-PH" sz="2800" dirty="0"/>
          </a:p>
          <a:p>
            <a:r>
              <a:rPr lang="en-PH" sz="2800" b="1" dirty="0"/>
              <a:t>The Opportunity</a:t>
            </a:r>
          </a:p>
          <a:p>
            <a:pPr lvl="1"/>
            <a:r>
              <a:rPr lang="en-PH" sz="2000" dirty="0"/>
              <a:t>User Satisfaction</a:t>
            </a:r>
          </a:p>
          <a:p>
            <a:pPr lvl="1"/>
            <a:endParaRPr lang="en-PH" sz="2000" dirty="0"/>
          </a:p>
          <a:p>
            <a:pPr lvl="1"/>
            <a:endParaRPr lang="en-PH" sz="2400" dirty="0"/>
          </a:p>
          <a:p>
            <a:pPr lvl="1"/>
            <a:endParaRPr lang="en-PH" sz="2400" dirty="0"/>
          </a:p>
          <a:p>
            <a:pPr lvl="1"/>
            <a:endParaRPr lang="en-PH" sz="2400" dirty="0"/>
          </a:p>
          <a:p>
            <a:r>
              <a:rPr lang="en-PH" sz="2800" b="1" dirty="0"/>
              <a:t>Purpose and Description</a:t>
            </a:r>
          </a:p>
          <a:p>
            <a:pPr lvl="1"/>
            <a:r>
              <a:rPr lang="en-PH" sz="2000" dirty="0"/>
              <a:t>Develop</a:t>
            </a:r>
          </a:p>
          <a:p>
            <a:pPr lvl="1"/>
            <a:r>
              <a:rPr lang="en-PH" sz="2000" dirty="0"/>
              <a:t>Inaccuracies?</a:t>
            </a:r>
          </a:p>
          <a:p>
            <a:endParaRPr lang="en-PH" sz="2800" b="1" dirty="0"/>
          </a:p>
          <a:p>
            <a:pPr lvl="1"/>
            <a:endParaRPr lang="en-PH" sz="2600" b="1" dirty="0"/>
          </a:p>
        </p:txBody>
      </p:sp>
      <p:sp>
        <p:nvSpPr>
          <p:cNvPr id="13" name="Rectangle 12"/>
          <p:cNvSpPr/>
          <p:nvPr/>
        </p:nvSpPr>
        <p:spPr>
          <a:xfrm>
            <a:off x="7737277"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
        <p:nvSpPr>
          <p:cNvPr id="14" name="Rectangle 13"/>
          <p:cNvSpPr/>
          <p:nvPr/>
        </p:nvSpPr>
        <p:spPr>
          <a:xfrm>
            <a:off x="309093" y="3271161"/>
            <a:ext cx="3438659" cy="2059658"/>
          </a:xfrm>
          <a:prstGeom prst="rect">
            <a:avLst/>
          </a:prstGeom>
          <a:solidFill>
            <a:schemeClr val="tx1">
              <a:alpha val="31000"/>
            </a:schemeClr>
          </a:solidFill>
          <a:ln w="25400" cmpd="sng">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PH" dirty="0"/>
          </a:p>
        </p:txBody>
      </p:sp>
    </p:spTree>
    <p:extLst>
      <p:ext uri="{BB962C8B-B14F-4D97-AF65-F5344CB8AC3E}">
        <p14:creationId xmlns:p14="http://schemas.microsoft.com/office/powerpoint/2010/main" val="8231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1000"/>
                                        <p:tgtEl>
                                          <p:spTgt spid="13"/>
                                        </p:tgtEl>
                                      </p:cBhvr>
                                    </p:animEffect>
                                    <p:anim calcmode="lin" valueType="num">
                                      <p:cBhvr>
                                        <p:cTn id="49" dur="1000" fill="hold"/>
                                        <p:tgtEl>
                                          <p:spTgt spid="13"/>
                                        </p:tgtEl>
                                        <p:attrNameLst>
                                          <p:attrName>ppt_x</p:attrName>
                                        </p:attrNameLst>
                                      </p:cBhvr>
                                      <p:tavLst>
                                        <p:tav tm="0">
                                          <p:val>
                                            <p:strVal val="#ppt_x"/>
                                          </p:val>
                                        </p:tav>
                                        <p:tav tm="100000">
                                          <p:val>
                                            <p:strVal val="#ppt_x"/>
                                          </p:val>
                                        </p:tav>
                                      </p:tavLst>
                                    </p:anim>
                                    <p:anim calcmode="lin" valueType="num">
                                      <p:cBhvr>
                                        <p:cTn id="5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left)">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left)">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Package Diagram</a:t>
            </a:r>
          </a:p>
        </p:txBody>
      </p:sp>
      <p:pic>
        <p:nvPicPr>
          <p:cNvPr id="6" name="Picture 5"/>
          <p:cNvPicPr>
            <a:picLocks noChangeAspect="1"/>
          </p:cNvPicPr>
          <p:nvPr/>
        </p:nvPicPr>
        <p:blipFill>
          <a:blip r:embed="rId2"/>
          <a:stretch>
            <a:fillRect/>
          </a:stretch>
        </p:blipFill>
        <p:spPr>
          <a:xfrm>
            <a:off x="578375" y="1066799"/>
            <a:ext cx="11028821" cy="5224627"/>
          </a:xfrm>
          <a:prstGeom prst="rect">
            <a:avLst/>
          </a:prstGeom>
        </p:spPr>
      </p:pic>
    </p:spTree>
    <p:extLst>
      <p:ext uri="{BB962C8B-B14F-4D97-AF65-F5344CB8AC3E}">
        <p14:creationId xmlns:p14="http://schemas.microsoft.com/office/powerpoint/2010/main" val="224769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5129" y="970450"/>
            <a:ext cx="10455314" cy="4952942"/>
          </a:xfrm>
          <a:prstGeom prst="rect">
            <a:avLst/>
          </a:prstGeom>
        </p:spPr>
      </p:pic>
      <p:sp>
        <p:nvSpPr>
          <p:cNvPr id="5" name="Title 1"/>
          <p:cNvSpPr txBox="1">
            <a:spLocks/>
          </p:cNvSpPr>
          <p:nvPr/>
        </p:nvSpPr>
        <p:spPr>
          <a:xfrm>
            <a:off x="476172" y="0"/>
            <a:ext cx="1123322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PH" sz="4800" dirty="0"/>
              <a:t>Composite Diagram</a:t>
            </a:r>
          </a:p>
        </p:txBody>
      </p:sp>
    </p:spTree>
    <p:extLst>
      <p:ext uri="{BB962C8B-B14F-4D97-AF65-F5344CB8AC3E}">
        <p14:creationId xmlns:p14="http://schemas.microsoft.com/office/powerpoint/2010/main" val="104277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Objectives</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Increase User Satisfaction</a:t>
            </a:r>
          </a:p>
          <a:p>
            <a:r>
              <a:rPr lang="en-PH" sz="4800" dirty="0"/>
              <a:t>Touch Calibrating Software</a:t>
            </a:r>
          </a:p>
          <a:p>
            <a:r>
              <a:rPr lang="en-PH" sz="4800" dirty="0"/>
              <a:t>Root Cause</a:t>
            </a:r>
          </a:p>
        </p:txBody>
      </p:sp>
    </p:spTree>
    <p:extLst>
      <p:ext uri="{BB962C8B-B14F-4D97-AF65-F5344CB8AC3E}">
        <p14:creationId xmlns:p14="http://schemas.microsoft.com/office/powerpoint/2010/main" val="222287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0" y="599588"/>
            <a:ext cx="10571998" cy="970450"/>
          </a:xfrm>
        </p:spPr>
        <p:txBody>
          <a:bodyPr/>
          <a:lstStyle/>
          <a:p>
            <a:r>
              <a:rPr lang="en-PH" sz="6600" dirty="0"/>
              <a:t>Scope and Limitation</a:t>
            </a:r>
          </a:p>
        </p:txBody>
      </p:sp>
      <p:sp>
        <p:nvSpPr>
          <p:cNvPr id="3" name="Content Placeholder 2"/>
          <p:cNvSpPr>
            <a:spLocks noGrp="1"/>
          </p:cNvSpPr>
          <p:nvPr>
            <p:ph idx="1"/>
          </p:nvPr>
        </p:nvSpPr>
        <p:spPr>
          <a:xfrm>
            <a:off x="1104462" y="2050837"/>
            <a:ext cx="10554574" cy="3636511"/>
          </a:xfrm>
        </p:spPr>
        <p:txBody>
          <a:bodyPr>
            <a:normAutofit/>
          </a:bodyPr>
          <a:lstStyle/>
          <a:p>
            <a:r>
              <a:rPr lang="en-PH" sz="4800" dirty="0"/>
              <a:t>Touch Calibration </a:t>
            </a:r>
            <a:r>
              <a:rPr lang="en-PH" sz="4800" dirty="0">
                <a:sym typeface="Wingdings" panose="05000000000000000000" pitchFamily="2" charset="2"/>
              </a:rPr>
              <a:t></a:t>
            </a:r>
            <a:r>
              <a:rPr lang="en-PH" sz="4800" dirty="0"/>
              <a:t> Android only</a:t>
            </a:r>
          </a:p>
          <a:p>
            <a:r>
              <a:rPr lang="en-PH" sz="4800" dirty="0"/>
              <a:t>Touch Screen HCI</a:t>
            </a:r>
          </a:p>
        </p:txBody>
      </p:sp>
    </p:spTree>
    <p:extLst>
      <p:ext uri="{BB962C8B-B14F-4D97-AF65-F5344CB8AC3E}">
        <p14:creationId xmlns:p14="http://schemas.microsoft.com/office/powerpoint/2010/main" val="212798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7200" dirty="0"/>
              <a:t>DIAGRAMS</a:t>
            </a:r>
          </a:p>
        </p:txBody>
      </p:sp>
      <p:sp>
        <p:nvSpPr>
          <p:cNvPr id="3" name="Text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41828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86" y="0"/>
            <a:ext cx="10571998" cy="970450"/>
          </a:xfrm>
        </p:spPr>
        <p:txBody>
          <a:bodyPr/>
          <a:lstStyle/>
          <a:p>
            <a:r>
              <a:rPr lang="en-PH" sz="4800" dirty="0"/>
              <a:t>Use Case Diagram</a:t>
            </a:r>
          </a:p>
        </p:txBody>
      </p:sp>
      <p:pic>
        <p:nvPicPr>
          <p:cNvPr id="4" name="Picture 3"/>
          <p:cNvPicPr>
            <a:picLocks noChangeAspect="1"/>
          </p:cNvPicPr>
          <p:nvPr/>
        </p:nvPicPr>
        <p:blipFill>
          <a:blip r:embed="rId2"/>
          <a:stretch>
            <a:fillRect/>
          </a:stretch>
        </p:blipFill>
        <p:spPr>
          <a:xfrm>
            <a:off x="2028117" y="970450"/>
            <a:ext cx="6887536" cy="5668166"/>
          </a:xfrm>
          <a:prstGeom prst="rect">
            <a:avLst/>
          </a:prstGeom>
        </p:spPr>
      </p:pic>
    </p:spTree>
    <p:extLst>
      <p:ext uri="{BB962C8B-B14F-4D97-AF65-F5344CB8AC3E}">
        <p14:creationId xmlns:p14="http://schemas.microsoft.com/office/powerpoint/2010/main" val="296250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172" y="0"/>
            <a:ext cx="10571998" cy="970450"/>
          </a:xfrm>
        </p:spPr>
        <p:txBody>
          <a:bodyPr/>
          <a:lstStyle/>
          <a:p>
            <a:r>
              <a:rPr lang="en-PH" sz="4800" dirty="0"/>
              <a:t>Activity Diagram</a:t>
            </a:r>
          </a:p>
        </p:txBody>
      </p:sp>
      <p:pic>
        <p:nvPicPr>
          <p:cNvPr id="8" name="Picture 7"/>
          <p:cNvPicPr>
            <a:picLocks noChangeAspect="1"/>
          </p:cNvPicPr>
          <p:nvPr/>
        </p:nvPicPr>
        <p:blipFill>
          <a:blip r:embed="rId2"/>
          <a:stretch>
            <a:fillRect/>
          </a:stretch>
        </p:blipFill>
        <p:spPr>
          <a:xfrm>
            <a:off x="2889817" y="970450"/>
            <a:ext cx="5744708" cy="5532255"/>
          </a:xfrm>
          <a:prstGeom prst="rect">
            <a:avLst/>
          </a:prstGeom>
        </p:spPr>
      </p:pic>
    </p:spTree>
    <p:extLst>
      <p:ext uri="{BB962C8B-B14F-4D97-AF65-F5344CB8AC3E}">
        <p14:creationId xmlns:p14="http://schemas.microsoft.com/office/powerpoint/2010/main" val="31593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4" name="Picture 3"/>
          <p:cNvPicPr>
            <a:picLocks noChangeAspect="1"/>
          </p:cNvPicPr>
          <p:nvPr/>
        </p:nvPicPr>
        <p:blipFill>
          <a:blip r:embed="rId2"/>
          <a:stretch>
            <a:fillRect/>
          </a:stretch>
        </p:blipFill>
        <p:spPr>
          <a:xfrm>
            <a:off x="457122" y="1700212"/>
            <a:ext cx="11419726" cy="4776788"/>
          </a:xfrm>
          <a:prstGeom prst="rect">
            <a:avLst/>
          </a:prstGeom>
        </p:spPr>
      </p:pic>
    </p:spTree>
    <p:extLst>
      <p:ext uri="{BB962C8B-B14F-4D97-AF65-F5344CB8AC3E}">
        <p14:creationId xmlns:p14="http://schemas.microsoft.com/office/powerpoint/2010/main" val="193277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22" y="0"/>
            <a:ext cx="10571998" cy="970450"/>
          </a:xfrm>
        </p:spPr>
        <p:txBody>
          <a:bodyPr/>
          <a:lstStyle/>
          <a:p>
            <a:r>
              <a:rPr lang="en-PH" sz="4800" dirty="0"/>
              <a:t>Activity Diagram</a:t>
            </a:r>
          </a:p>
        </p:txBody>
      </p:sp>
      <p:pic>
        <p:nvPicPr>
          <p:cNvPr id="7" name="Picture 6"/>
          <p:cNvPicPr>
            <a:picLocks noChangeAspect="1"/>
          </p:cNvPicPr>
          <p:nvPr/>
        </p:nvPicPr>
        <p:blipFill>
          <a:blip r:embed="rId2"/>
          <a:stretch>
            <a:fillRect/>
          </a:stretch>
        </p:blipFill>
        <p:spPr>
          <a:xfrm>
            <a:off x="2004558" y="1104900"/>
            <a:ext cx="7477125" cy="5473820"/>
          </a:xfrm>
          <a:prstGeom prst="rect">
            <a:avLst/>
          </a:prstGeom>
        </p:spPr>
      </p:pic>
    </p:spTree>
    <p:extLst>
      <p:ext uri="{BB962C8B-B14F-4D97-AF65-F5344CB8AC3E}">
        <p14:creationId xmlns:p14="http://schemas.microsoft.com/office/powerpoint/2010/main" val="3802529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377</TotalTime>
  <Words>182</Words>
  <Application>Microsoft Office PowerPoint</Application>
  <PresentationFormat>Widescreen</PresentationFormat>
  <Paragraphs>60</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Wingdings</vt:lpstr>
      <vt:lpstr>Wingdings 2</vt:lpstr>
      <vt:lpstr>Quotable</vt:lpstr>
      <vt:lpstr>Touch Screen Adaptability: User Calibration based Touch Screen Responsiveness</vt:lpstr>
      <vt:lpstr>Project Context</vt:lpstr>
      <vt:lpstr>Objectives</vt:lpstr>
      <vt:lpstr>Scope and Limitation</vt:lpstr>
      <vt:lpstr>DIAGRAMS</vt:lpstr>
      <vt:lpstr>Use Case Diagram</vt:lpstr>
      <vt:lpstr>Activity Diagram</vt:lpstr>
      <vt:lpstr>Activity Diagram</vt:lpstr>
      <vt:lpstr>Activity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Screen Adaptability: User Calibration based Touch Screen Responsiveness</dc:title>
  <dc:creator>Marc Adrian  Jimenez</dc:creator>
  <cp:lastModifiedBy>Marc Adrian  Jimenez</cp:lastModifiedBy>
  <cp:revision>25</cp:revision>
  <dcterms:created xsi:type="dcterms:W3CDTF">2017-07-23T18:08:03Z</dcterms:created>
  <dcterms:modified xsi:type="dcterms:W3CDTF">2017-07-24T00:26:02Z</dcterms:modified>
</cp:coreProperties>
</file>