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2" autoAdjust="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D90C-F119-44B3-B695-5321810E7B71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64F55-97A6-46AE-9182-9C66576933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5%</a:t>
            </a:r>
            <a:r>
              <a:rPr lang="en-PH" baseline="0"/>
              <a:t> of the worlds population (367 million people) has hyperhidrosis. </a:t>
            </a:r>
          </a:p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F55-97A6-46AE-9182-9C665769335B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9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PH" b="1"/>
              <a:t>Smartphones today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b="1"/>
              <a:t>	</a:t>
            </a:r>
            <a:r>
              <a:rPr lang="en-PH" b="0"/>
              <a:t>define</a:t>
            </a:r>
            <a:r>
              <a:rPr lang="en-PH" b="0" baseline="0"/>
              <a:t> smartphones (handheld, compact)</a:t>
            </a:r>
            <a:endParaRPr lang="en-PH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PH"/>
              <a:t>	innovation</a:t>
            </a:r>
            <a:endParaRPr lang="en-PH" baseline="0"/>
          </a:p>
          <a:p>
            <a:pPr marL="0" indent="0">
              <a:buFont typeface="Arial" panose="020B0604020202020204" pitchFamily="34" charset="0"/>
              <a:buNone/>
            </a:pPr>
            <a:r>
              <a:rPr lang="en-PH" baseline="0"/>
              <a:t>	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baseline="0"/>
              <a:t>	 -&gt; water resistance </a:t>
            </a:r>
            <a:endParaRPr lang="en-PH"/>
          </a:p>
          <a:p>
            <a:pPr marL="0" indent="0">
              <a:buFont typeface="Arial" panose="020B0604020202020204" pitchFamily="34" charset="0"/>
              <a:buNone/>
            </a:pPr>
            <a:endParaRPr lang="en-PH"/>
          </a:p>
          <a:p>
            <a:pPr marL="0" indent="0">
              <a:buFont typeface="Arial" panose="020B0604020202020204" pitchFamily="34" charset="0"/>
              <a:buNone/>
            </a:pPr>
            <a:r>
              <a:rPr lang="en-PH" b="1"/>
              <a:t>Excessive Sweating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/>
              <a:t>	hyperhidrosis</a:t>
            </a:r>
            <a:r>
              <a:rPr lang="en-PH" baseline="0"/>
              <a:t> (5% of the worlds population -&gt; 367 million) </a:t>
            </a:r>
            <a:r>
              <a:rPr lang="en-PH" baseline="0" err="1"/>
              <a:t>accdg</a:t>
            </a:r>
            <a:r>
              <a:rPr lang="en-PH" baseline="0"/>
              <a:t> to International Hyperhidrosis Society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baseline="0"/>
              <a:t>	palmar hyperhidrosis definition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baseline="0"/>
              <a:t>	effects on the individual</a:t>
            </a:r>
            <a:endParaRPr lang="en-PH"/>
          </a:p>
          <a:p>
            <a:pPr marL="0" indent="0">
              <a:buFont typeface="Arial" panose="020B0604020202020204" pitchFamily="34" charset="0"/>
              <a:buNone/>
            </a:pPr>
            <a:endParaRPr lang="en-PH"/>
          </a:p>
          <a:p>
            <a:pPr marL="0" indent="0">
              <a:buFont typeface="Arial" panose="020B0604020202020204" pitchFamily="34" charset="0"/>
              <a:buNone/>
            </a:pPr>
            <a:r>
              <a:rPr lang="en-PH" b="1"/>
              <a:t>Customer Complaints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b="1"/>
              <a:t>	</a:t>
            </a:r>
            <a:r>
              <a:rPr lang="en-PH" b="0"/>
              <a:t>(cont.</a:t>
            </a:r>
            <a:r>
              <a:rPr lang="en-PH" b="0" baseline="0"/>
              <a:t> of effects on individuals)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b="0" baseline="0"/>
              <a:t>	complaining why their smartphones doesn’t work well when wet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b="0" baseline="0"/>
              <a:t>	along with the existence of waterproof/resistant smartphones in the market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826D3-9FBD-45FD-9F24-21358179DA0C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858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Research Questions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/>
              <a:t>1.</a:t>
            </a:r>
            <a:r>
              <a:rPr lang="en-PH" baseline="0"/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advantages and disadvantages of having palmar hyperhidrosis when using a smartphone that has touch-sensitive display and fingerprint authentication?</a:t>
            </a:r>
            <a:endParaRPr lang="en-PH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aseline="0"/>
              <a:t>2.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smartphone developers solve the issues pointed out by their consumers with Palmar Hyperhidrosis?</a:t>
            </a:r>
            <a:endParaRPr lang="en-PH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/>
          </a:p>
          <a:p>
            <a:r>
              <a:rPr lang="en-PH"/>
              <a:t>Scope and</a:t>
            </a:r>
            <a:r>
              <a:rPr lang="en-PH" baseline="0"/>
              <a:t> Limitation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F55-97A6-46AE-9182-9C665769335B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36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FOR CF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Control – Limiting access to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certain place or resource (main purpose -&gt; security)</a:t>
            </a:r>
          </a:p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Biometric Authentication – A form of access control wherein physiological characteristics are used such as iris scanning, fingerprint, 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face, etc.</a:t>
            </a:r>
          </a:p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 Vault Scheme – an encryption scheme, stating that an encoded item can only be decoded if the input has huge resemblance with the originally encoded item.</a:t>
            </a:r>
          </a:p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/>
          </a:p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826D3-9FBD-45FD-9F24-21358179DA0C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50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Nature of the Study</a:t>
            </a:r>
          </a:p>
          <a:p>
            <a:r>
              <a:rPr lang="en-PH" dirty="0"/>
              <a:t>	goal-oriented</a:t>
            </a:r>
            <a:r>
              <a:rPr lang="en-PH" baseline="0" dirty="0"/>
              <a:t> research</a:t>
            </a:r>
          </a:p>
          <a:p>
            <a:r>
              <a:rPr lang="en-PH" baseline="0" dirty="0"/>
              <a:t>	* representation – how factors affect a certain phenomenon</a:t>
            </a:r>
          </a:p>
          <a:p>
            <a:r>
              <a:rPr lang="en-PH" baseline="0" dirty="0"/>
              <a:t>	*** where factor = palmar hyperhidrosis</a:t>
            </a:r>
          </a:p>
          <a:p>
            <a:r>
              <a:rPr lang="en-PH" baseline="0" dirty="0"/>
              <a:t>	*** where phenomenon = smartphone usage</a:t>
            </a:r>
            <a:endParaRPr lang="en-PH" dirty="0"/>
          </a:p>
          <a:p>
            <a:endParaRPr lang="en-PH" dirty="0"/>
          </a:p>
          <a:p>
            <a:r>
              <a:rPr lang="en-PH" dirty="0"/>
              <a:t>Population</a:t>
            </a:r>
            <a:r>
              <a:rPr lang="en-PH" baseline="0" dirty="0"/>
              <a:t> and Sample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aseline="0" dirty="0"/>
              <a:t>	</a:t>
            </a:r>
            <a:r>
              <a:rPr lang="en-PH" dirty="0"/>
              <a:t>snowball sampling (referral sampling)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aseline="0" dirty="0"/>
              <a:t>	live in manila with smartphone</a:t>
            </a:r>
          </a:p>
          <a:p>
            <a:endParaRPr lang="en-PH" baseline="0" dirty="0"/>
          </a:p>
          <a:p>
            <a:r>
              <a:rPr lang="en-PH" baseline="0" dirty="0"/>
              <a:t>Research Instruments</a:t>
            </a:r>
          </a:p>
          <a:p>
            <a:r>
              <a:rPr lang="en-PH" baseline="0" dirty="0"/>
              <a:t>	2 Questionnaires (UX &amp; Diagnosis)</a:t>
            </a:r>
          </a:p>
          <a:p>
            <a:r>
              <a:rPr lang="en-PH" baseline="0" dirty="0"/>
              <a:t>	Semi-Structured Interview</a:t>
            </a:r>
          </a:p>
          <a:p>
            <a:r>
              <a:rPr lang="en-PH" baseline="0" dirty="0"/>
              <a:t>	Iodine-Starch test</a:t>
            </a:r>
          </a:p>
          <a:p>
            <a:r>
              <a:rPr lang="en-PH" baseline="0" dirty="0"/>
              <a:t>	</a:t>
            </a:r>
          </a:p>
          <a:p>
            <a:r>
              <a:rPr lang="en-PH" baseline="0" dirty="0"/>
              <a:t>Gathering Procedures</a:t>
            </a:r>
          </a:p>
          <a:p>
            <a:r>
              <a:rPr lang="en-PH" baseline="0" dirty="0"/>
              <a:t>	provide two questionnaires (diagnosis and UX)</a:t>
            </a:r>
          </a:p>
          <a:p>
            <a:r>
              <a:rPr lang="en-PH" baseline="0" dirty="0"/>
              <a:t>	- fraction would be chosen to do the iodine-starch along with the semi-structured </a:t>
            </a:r>
            <a:r>
              <a:rPr lang="en-PH" baseline="0" dirty="0" err="1"/>
              <a:t>interiew</a:t>
            </a:r>
            <a:endParaRPr lang="en-PH" baseline="0" dirty="0"/>
          </a:p>
          <a:p>
            <a:endParaRPr lang="en-PH" baseline="0" dirty="0"/>
          </a:p>
          <a:p>
            <a:r>
              <a:rPr lang="en-PH" baseline="0" dirty="0"/>
              <a:t>Data Analysis</a:t>
            </a:r>
          </a:p>
          <a:p>
            <a:r>
              <a:rPr lang="en-PH" baseline="0" dirty="0"/>
              <a:t>	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826D3-9FBD-45FD-9F24-21358179DA0C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939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</a:t>
            </a:r>
            <a:r>
              <a:rPr lang="en-PH" baseline="0" dirty="0"/>
              <a:t> quantify and average the dataset by grouping them based on their conditions severity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F55-97A6-46AE-9182-9C665769335B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5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F55-97A6-46AE-9182-9C665769335B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971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for data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F55-97A6-46AE-9182-9C665769335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349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997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1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35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817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07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02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70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1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120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26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173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35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9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2287-DAC9-4779-A0F4-DC9E1C9460E6}" type="datetimeFigureOut">
              <a:rPr lang="en-PH" smtClean="0"/>
              <a:t>4/7/2017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4D074D-DDBE-4638-BF6F-DDFC66B772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175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699" y="319314"/>
            <a:ext cx="8915399" cy="4730921"/>
          </a:xfrm>
        </p:spPr>
        <p:txBody>
          <a:bodyPr>
            <a:noAutofit/>
          </a:bodyPr>
          <a:lstStyle/>
          <a:p>
            <a:r>
              <a:rPr lang="en-PH" b="1"/>
              <a:t>The Effect of Palmar Hyperhidrosis to Smartphone Usage in Metro Manila</a:t>
            </a:r>
            <a:br>
              <a:rPr lang="en-PH" sz="4400"/>
            </a:br>
            <a:endParaRPr lang="en-PH" sz="440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91161" y="4673587"/>
            <a:ext cx="3741237" cy="1725022"/>
          </a:xfrm>
        </p:spPr>
        <p:txBody>
          <a:bodyPr>
            <a:noAutofit/>
          </a:bodyPr>
          <a:lstStyle/>
          <a:p>
            <a:r>
              <a:rPr lang="en-PH" dirty="0"/>
              <a:t>CORONEL, </a:t>
            </a:r>
            <a:r>
              <a:rPr lang="en-PH" dirty="0" err="1"/>
              <a:t>Sherine</a:t>
            </a:r>
            <a:r>
              <a:rPr lang="en-PH" dirty="0"/>
              <a:t> Jane</a:t>
            </a:r>
          </a:p>
          <a:p>
            <a:r>
              <a:rPr lang="en-PH" dirty="0"/>
              <a:t>LLANTOS, </a:t>
            </a:r>
            <a:r>
              <a:rPr lang="en-PH" dirty="0" err="1"/>
              <a:t>Joneil</a:t>
            </a:r>
            <a:r>
              <a:rPr lang="en-PH" dirty="0"/>
              <a:t> Thom</a:t>
            </a:r>
          </a:p>
          <a:p>
            <a:r>
              <a:rPr lang="en-PH" dirty="0"/>
              <a:t>JIMENEZ, Marc Adrian</a:t>
            </a:r>
          </a:p>
        </p:txBody>
      </p:sp>
    </p:spTree>
    <p:extLst>
      <p:ext uri="{BB962C8B-B14F-4D97-AF65-F5344CB8AC3E}">
        <p14:creationId xmlns:p14="http://schemas.microsoft.com/office/powerpoint/2010/main" val="25130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541" y="387115"/>
            <a:ext cx="10367070" cy="1122371"/>
          </a:xfrm>
        </p:spPr>
        <p:txBody>
          <a:bodyPr>
            <a:normAutofit fontScale="90000"/>
          </a:bodyPr>
          <a:lstStyle/>
          <a:p>
            <a:r>
              <a:rPr lang="en-PH"/>
              <a:t>Smartphone use to Palmar Hyperhidrosis-Affected People</a:t>
            </a:r>
            <a:br>
              <a:rPr lang="en-PH"/>
            </a:br>
            <a:endParaRPr lang="en-PH" sz="4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39541" y="1986161"/>
            <a:ext cx="5762797" cy="3906539"/>
          </a:xfrm>
        </p:spPr>
        <p:txBody>
          <a:bodyPr>
            <a:normAutofit/>
          </a:bodyPr>
          <a:lstStyle/>
          <a:p>
            <a:r>
              <a:rPr lang="en-PH" sz="4400" b="1" dirty="0"/>
              <a:t>WHY?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3200" dirty="0"/>
              <a:t>Smartphones Today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3200" dirty="0"/>
              <a:t>Excessive Sweating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3200" dirty="0"/>
              <a:t>Customer Complaints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214706" y="6369375"/>
            <a:ext cx="2791905" cy="488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>
                <a:solidFill>
                  <a:schemeClr val="tx1"/>
                </a:solidFill>
              </a:rPr>
              <a:t>Thomas &amp; friends</a:t>
            </a:r>
          </a:p>
        </p:txBody>
      </p:sp>
    </p:spTree>
    <p:extLst>
      <p:ext uri="{BB962C8B-B14F-4D97-AF65-F5344CB8AC3E}">
        <p14:creationId xmlns:p14="http://schemas.microsoft.com/office/powerpoint/2010/main" val="332302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639541" y="2015290"/>
            <a:ext cx="7083545" cy="37759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PH" sz="4400" b="1" dirty="0"/>
              <a:t>To Answer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3200" dirty="0"/>
              <a:t>Advantages and Disadvantages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3200" dirty="0"/>
              <a:t>How would they solve it?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PH" sz="3600" b="1" dirty="0"/>
          </a:p>
          <a:p>
            <a:pPr>
              <a:lnSpc>
                <a:spcPct val="110000"/>
              </a:lnSpc>
            </a:pPr>
            <a:r>
              <a:rPr lang="en-PH" sz="4400" b="1" dirty="0"/>
              <a:t>Scope and Limitation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PH" sz="2300" dirty="0"/>
          </a:p>
          <a:p>
            <a:pPr marL="457200" lvl="1" indent="0">
              <a:lnSpc>
                <a:spcPct val="110000"/>
              </a:lnSpc>
              <a:buNone/>
            </a:pPr>
            <a:endParaRPr lang="en-PH" sz="2300" dirty="0"/>
          </a:p>
          <a:p>
            <a:pPr marL="457200" lvl="1" indent="0">
              <a:lnSpc>
                <a:spcPct val="110000"/>
              </a:lnSpc>
              <a:buNone/>
            </a:pPr>
            <a:endParaRPr lang="en-PH" sz="23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39541" y="387115"/>
            <a:ext cx="10367070" cy="1122371"/>
          </a:xfrm>
        </p:spPr>
        <p:txBody>
          <a:bodyPr>
            <a:normAutofit fontScale="90000"/>
          </a:bodyPr>
          <a:lstStyle/>
          <a:p>
            <a:r>
              <a:rPr lang="en-PH"/>
              <a:t>Smartphone use to Palmar Hyperhidrosis-Affected People</a:t>
            </a:r>
            <a:br>
              <a:rPr lang="en-PH"/>
            </a:br>
            <a:endParaRPr lang="en-PH" sz="400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214706" y="6369375"/>
            <a:ext cx="2791905" cy="488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>
                <a:solidFill>
                  <a:schemeClr val="tx1"/>
                </a:solidFill>
              </a:rPr>
              <a:t>Thomas &amp; friends</a:t>
            </a:r>
          </a:p>
        </p:txBody>
      </p:sp>
    </p:spTree>
    <p:extLst>
      <p:ext uri="{BB962C8B-B14F-4D97-AF65-F5344CB8AC3E}">
        <p14:creationId xmlns:p14="http://schemas.microsoft.com/office/powerpoint/2010/main" val="3600149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4" y="2827530"/>
            <a:ext cx="11685057" cy="2073798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214706" y="6369375"/>
            <a:ext cx="2791905" cy="488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>
                <a:solidFill>
                  <a:schemeClr val="tx1"/>
                </a:solidFill>
              </a:rPr>
              <a:t>Thomas &amp; friends</a:t>
            </a:r>
          </a:p>
        </p:txBody>
      </p:sp>
    </p:spTree>
    <p:extLst>
      <p:ext uri="{BB962C8B-B14F-4D97-AF65-F5344CB8AC3E}">
        <p14:creationId xmlns:p14="http://schemas.microsoft.com/office/powerpoint/2010/main" val="2367033176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785" y="476250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en-PH" sz="6000"/>
              <a:t>Methodologies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42785" y="2005430"/>
            <a:ext cx="10363826" cy="39771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PH" sz="4400"/>
              <a:t>Nature of the Study</a:t>
            </a:r>
          </a:p>
          <a:p>
            <a:pPr>
              <a:lnSpc>
                <a:spcPct val="150000"/>
              </a:lnSpc>
            </a:pPr>
            <a:r>
              <a:rPr lang="en-PH" sz="4400"/>
              <a:t>Population and Sample</a:t>
            </a:r>
          </a:p>
          <a:p>
            <a:pPr>
              <a:lnSpc>
                <a:spcPct val="150000"/>
              </a:lnSpc>
            </a:pPr>
            <a:r>
              <a:rPr lang="en-PH" sz="4400"/>
              <a:t>Research Instruments</a:t>
            </a:r>
          </a:p>
          <a:p>
            <a:pPr>
              <a:lnSpc>
                <a:spcPct val="150000"/>
              </a:lnSpc>
            </a:pPr>
            <a:r>
              <a:rPr lang="en-PH" sz="4400"/>
              <a:t>Gathering Procedures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214706" y="6369375"/>
            <a:ext cx="2791905" cy="488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>
                <a:solidFill>
                  <a:schemeClr val="tx1"/>
                </a:solidFill>
              </a:rPr>
              <a:t>Thomas &amp; friends</a:t>
            </a:r>
          </a:p>
        </p:txBody>
      </p:sp>
    </p:spTree>
    <p:extLst>
      <p:ext uri="{BB962C8B-B14F-4D97-AF65-F5344CB8AC3E}">
        <p14:creationId xmlns:p14="http://schemas.microsoft.com/office/powerpoint/2010/main" val="405875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785" y="466725"/>
            <a:ext cx="8911687" cy="1033240"/>
          </a:xfrm>
        </p:spPr>
        <p:txBody>
          <a:bodyPr>
            <a:normAutofit/>
          </a:bodyPr>
          <a:lstStyle/>
          <a:p>
            <a:r>
              <a:rPr lang="en-PH" sz="6000" dirty="0"/>
              <a:t>DATA ANALYSIS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642785" y="2005430"/>
            <a:ext cx="10363826" cy="3977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4400"/>
              <a:t>Mean</a:t>
            </a:r>
          </a:p>
          <a:p>
            <a:pPr marL="0" indent="0">
              <a:lnSpc>
                <a:spcPct val="150000"/>
              </a:lnSpc>
              <a:buNone/>
            </a:pPr>
            <a:endParaRPr lang="en-PH" sz="4400"/>
          </a:p>
        </p:txBody>
      </p:sp>
      <p:pic>
        <p:nvPicPr>
          <p:cNvPr id="5" name="Picture 4" descr="http://sphweb.bumc.bu.edu/otlt/MPH-Modules/BS/BS704_SummarizingData/SampleMeanFormu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348127"/>
            <a:ext cx="3338839" cy="2192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3950" y="3673475"/>
            <a:ext cx="38735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Where X = individual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0" y="3996694"/>
            <a:ext cx="387423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 = number of response</a:t>
            </a:r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214706" y="6369375"/>
            <a:ext cx="2791905" cy="488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>
                <a:solidFill>
                  <a:schemeClr val="tx1"/>
                </a:solidFill>
              </a:rPr>
              <a:t>Thomas &amp; friends</a:t>
            </a:r>
          </a:p>
        </p:txBody>
      </p:sp>
    </p:spTree>
    <p:extLst>
      <p:ext uri="{BB962C8B-B14F-4D97-AF65-F5344CB8AC3E}">
        <p14:creationId xmlns:p14="http://schemas.microsoft.com/office/powerpoint/2010/main" val="108248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639018" y="1998452"/>
            <a:ext cx="10363826" cy="3977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4400" dirty="0"/>
              <a:t>Standard Deviation</a:t>
            </a:r>
          </a:p>
          <a:p>
            <a:pPr marL="0" indent="0">
              <a:lnSpc>
                <a:spcPct val="150000"/>
              </a:lnSpc>
              <a:buNone/>
            </a:pPr>
            <a:endParaRPr lang="en-PH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39018" y="495300"/>
            <a:ext cx="8911687" cy="1033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6000" dirty="0"/>
              <a:t>DATA ANALYSIS</a:t>
            </a:r>
          </a:p>
        </p:txBody>
      </p:sp>
      <p:pic>
        <p:nvPicPr>
          <p:cNvPr id="6" name="Picture 5" descr="http://4.bp.blogspot.com/-ClgskLBxLjQ/Ut-smPagORI/AAAAAAAAA4k/q_u7caTUj-0/s1600/stdev_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52750"/>
            <a:ext cx="4267077" cy="3206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3076" y="3615905"/>
            <a:ext cx="38735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Where X = individual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7203" y="3901612"/>
                <a:ext cx="3873500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= mean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03" y="3901612"/>
                <a:ext cx="38735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14508" y="4187318"/>
            <a:ext cx="29488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number of responses</a:t>
            </a:r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214706" y="6369375"/>
            <a:ext cx="2791905" cy="488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>
                <a:solidFill>
                  <a:schemeClr val="tx1"/>
                </a:solidFill>
              </a:rPr>
              <a:t>Thomas &amp; friends</a:t>
            </a:r>
          </a:p>
        </p:txBody>
      </p:sp>
    </p:spTree>
    <p:extLst>
      <p:ext uri="{BB962C8B-B14F-4D97-AF65-F5344CB8AC3E}">
        <p14:creationId xmlns:p14="http://schemas.microsoft.com/office/powerpoint/2010/main" val="9622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39018" y="488830"/>
            <a:ext cx="8911687" cy="1033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6000" dirty="0"/>
              <a:t>DATA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639018" y="2019300"/>
            <a:ext cx="10363826" cy="3977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4400" dirty="0"/>
              <a:t>Standard Error of the Mean</a:t>
            </a:r>
          </a:p>
          <a:p>
            <a:pPr marL="0" indent="0">
              <a:lnSpc>
                <a:spcPct val="150000"/>
              </a:lnSpc>
              <a:buNone/>
            </a:pPr>
            <a:endParaRPr lang="en-PH" sz="4400" dirty="0"/>
          </a:p>
          <a:p>
            <a:pPr marL="0" indent="0">
              <a:lnSpc>
                <a:spcPct val="150000"/>
              </a:lnSpc>
              <a:buNone/>
            </a:pPr>
            <a:endParaRPr lang="en-PH" sz="4400" dirty="0"/>
          </a:p>
        </p:txBody>
      </p:sp>
      <p:pic>
        <p:nvPicPr>
          <p:cNvPr id="8" name="Picture 7" descr="http://ww2.tnstate.edu/ganter/BIO311-Ch6-Eq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486150"/>
            <a:ext cx="3513711" cy="1760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9094" y="3608716"/>
            <a:ext cx="38735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Where   S = standard  deviation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6011" y="3823207"/>
            <a:ext cx="387423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 = number of responses</a:t>
            </a:r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14706" y="6369375"/>
            <a:ext cx="2791905" cy="488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>
                <a:solidFill>
                  <a:schemeClr val="tx1"/>
                </a:solidFill>
              </a:rPr>
              <a:t>Thomas &amp; friends</a:t>
            </a:r>
          </a:p>
        </p:txBody>
      </p:sp>
    </p:spTree>
    <p:extLst>
      <p:ext uri="{BB962C8B-B14F-4D97-AF65-F5344CB8AC3E}">
        <p14:creationId xmlns:p14="http://schemas.microsoft.com/office/powerpoint/2010/main" val="317931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306</Words>
  <Application>Microsoft Office PowerPoint</Application>
  <PresentationFormat>Widescreen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The Effect of Palmar Hyperhidrosis to Smartphone Usage in Metro Manila </vt:lpstr>
      <vt:lpstr>Smartphone use to Palmar Hyperhidrosis-Affected People </vt:lpstr>
      <vt:lpstr>Smartphone use to Palmar Hyperhidrosis-Affected People </vt:lpstr>
      <vt:lpstr>PowerPoint Presentation</vt:lpstr>
      <vt:lpstr>Methodologies </vt:lpstr>
      <vt:lpstr>DATA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Palmar Hyperhidrosis to Smartphone Usage in Metro Manila </dc:title>
  <cp:lastModifiedBy>Marc Adrian  Jimenez</cp:lastModifiedBy>
  <cp:revision>13</cp:revision>
  <dcterms:modified xsi:type="dcterms:W3CDTF">2017-04-07T06:10:49Z</dcterms:modified>
</cp:coreProperties>
</file>