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6093" autoAdjust="0"/>
  </p:normalViewPr>
  <p:slideViewPr>
    <p:cSldViewPr snapToGrid="0">
      <p:cViewPr varScale="1">
        <p:scale>
          <a:sx n="47" d="100"/>
          <a:sy n="47" d="100"/>
        </p:scale>
        <p:origin x="1536" y="60"/>
      </p:cViewPr>
      <p:guideLst/>
    </p:cSldViewPr>
  </p:slideViewPr>
  <p:notesTextViewPr>
    <p:cViewPr>
      <p:scale>
        <a:sx n="1" d="1"/>
        <a:sy n="1" d="1"/>
      </p:scale>
      <p:origin x="0" y="-12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AAEB1-E33B-4697-8685-085D34F3676C}" type="doc">
      <dgm:prSet loTypeId="urn:microsoft.com/office/officeart/2005/8/layout/radial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2D2BD-FC58-4587-B5E5-F32EA037A593}">
      <dgm:prSet phldrT="[Text]"/>
      <dgm:spPr/>
      <dgm:t>
        <a:bodyPr/>
        <a:lstStyle/>
        <a:p>
          <a:r>
            <a:rPr lang="en-US" dirty="0"/>
            <a:t>Self-Checkout Machines</a:t>
          </a:r>
        </a:p>
      </dgm:t>
    </dgm:pt>
    <dgm:pt modelId="{5FE8CCA0-256B-41C7-AA57-582DD59A6973}" type="parTrans" cxnId="{4F104BE9-85EA-492F-8CE7-2A7E08C266D5}">
      <dgm:prSet/>
      <dgm:spPr/>
      <dgm:t>
        <a:bodyPr/>
        <a:lstStyle/>
        <a:p>
          <a:endParaRPr lang="en-US"/>
        </a:p>
      </dgm:t>
    </dgm:pt>
    <dgm:pt modelId="{B703BBDA-FF83-49A1-AC27-06004C26713F}" type="sibTrans" cxnId="{4F104BE9-85EA-492F-8CE7-2A7E08C266D5}">
      <dgm:prSet/>
      <dgm:spPr/>
      <dgm:t>
        <a:bodyPr/>
        <a:lstStyle/>
        <a:p>
          <a:endParaRPr lang="en-US"/>
        </a:p>
      </dgm:t>
    </dgm:pt>
    <dgm:pt modelId="{3FDC7226-7B21-4CDE-8AAC-B40AF77892FF}">
      <dgm:prSet phldrT="[Text]"/>
      <dgm:spPr/>
      <dgm:t>
        <a:bodyPr/>
        <a:lstStyle/>
        <a:p>
          <a:r>
            <a:rPr lang="en-US" dirty="0"/>
            <a:t>Popularity</a:t>
          </a:r>
        </a:p>
      </dgm:t>
    </dgm:pt>
    <dgm:pt modelId="{56FB04D9-770B-411B-8807-EAE9D86B68C6}" type="parTrans" cxnId="{5213842B-BB37-4FB4-BF0B-48B623D16F6B}">
      <dgm:prSet/>
      <dgm:spPr/>
      <dgm:t>
        <a:bodyPr/>
        <a:lstStyle/>
        <a:p>
          <a:endParaRPr lang="en-US"/>
        </a:p>
      </dgm:t>
    </dgm:pt>
    <dgm:pt modelId="{F35AA2EE-C0EE-441E-A683-693FE1569237}" type="sibTrans" cxnId="{5213842B-BB37-4FB4-BF0B-48B623D16F6B}">
      <dgm:prSet/>
      <dgm:spPr/>
      <dgm:t>
        <a:bodyPr/>
        <a:lstStyle/>
        <a:p>
          <a:endParaRPr lang="en-US"/>
        </a:p>
      </dgm:t>
    </dgm:pt>
    <dgm:pt modelId="{EA9555B2-73DD-452E-8982-85B6913B96D9}">
      <dgm:prSet phldrT="[Text]"/>
      <dgm:spPr/>
      <dgm:t>
        <a:bodyPr/>
        <a:lstStyle/>
        <a:p>
          <a:r>
            <a:rPr lang="en-US" dirty="0"/>
            <a:t>Customer Satisfaction</a:t>
          </a:r>
        </a:p>
      </dgm:t>
    </dgm:pt>
    <dgm:pt modelId="{067E2FFB-18D0-4C06-BBA1-C45F553CABAC}" type="parTrans" cxnId="{BAA33C7D-8994-4E64-BDF2-F1C517F88E4F}">
      <dgm:prSet/>
      <dgm:spPr/>
      <dgm:t>
        <a:bodyPr/>
        <a:lstStyle/>
        <a:p>
          <a:endParaRPr lang="en-US"/>
        </a:p>
      </dgm:t>
    </dgm:pt>
    <dgm:pt modelId="{ABB10831-19C0-4EF1-96DC-917BA9B2A929}" type="sibTrans" cxnId="{BAA33C7D-8994-4E64-BDF2-F1C517F88E4F}">
      <dgm:prSet/>
      <dgm:spPr/>
      <dgm:t>
        <a:bodyPr/>
        <a:lstStyle/>
        <a:p>
          <a:endParaRPr lang="en-US"/>
        </a:p>
      </dgm:t>
    </dgm:pt>
    <dgm:pt modelId="{F64CB956-2FC5-445B-BD93-BD39112E9E92}">
      <dgm:prSet phldrT="[Text]"/>
      <dgm:spPr/>
      <dgm:t>
        <a:bodyPr/>
        <a:lstStyle/>
        <a:p>
          <a:r>
            <a:rPr lang="en-US" dirty="0"/>
            <a:t>User Interface</a:t>
          </a:r>
        </a:p>
      </dgm:t>
    </dgm:pt>
    <dgm:pt modelId="{52381CDC-438B-44CB-9BCF-80AD846C0588}" type="parTrans" cxnId="{0050A355-302C-4441-B425-D30D7DCB3A20}">
      <dgm:prSet/>
      <dgm:spPr/>
      <dgm:t>
        <a:bodyPr/>
        <a:lstStyle/>
        <a:p>
          <a:endParaRPr lang="en-US"/>
        </a:p>
      </dgm:t>
    </dgm:pt>
    <dgm:pt modelId="{DF805F19-EE4F-4787-A4D8-E9A86B4E8234}" type="sibTrans" cxnId="{0050A355-302C-4441-B425-D30D7DCB3A20}">
      <dgm:prSet/>
      <dgm:spPr/>
      <dgm:t>
        <a:bodyPr/>
        <a:lstStyle/>
        <a:p>
          <a:endParaRPr lang="en-US"/>
        </a:p>
      </dgm:t>
    </dgm:pt>
    <dgm:pt modelId="{6AD22336-1A90-4586-9DAD-0281ED498D93}">
      <dgm:prSet phldrT="[Text]"/>
      <dgm:spPr/>
      <dgm:t>
        <a:bodyPr/>
        <a:lstStyle/>
        <a:p>
          <a:r>
            <a:rPr lang="en-US" dirty="0"/>
            <a:t>Line Queues</a:t>
          </a:r>
        </a:p>
      </dgm:t>
    </dgm:pt>
    <dgm:pt modelId="{F2F13420-B465-45AA-A09F-3E700D84C8FC}" type="parTrans" cxnId="{DA6ED911-6A1F-4553-99C5-350CBC0E5958}">
      <dgm:prSet/>
      <dgm:spPr/>
      <dgm:t>
        <a:bodyPr/>
        <a:lstStyle/>
        <a:p>
          <a:endParaRPr lang="en-US"/>
        </a:p>
      </dgm:t>
    </dgm:pt>
    <dgm:pt modelId="{458A663B-32B7-44C2-A1EB-00AD0D6C004B}" type="sibTrans" cxnId="{DA6ED911-6A1F-4553-99C5-350CBC0E5958}">
      <dgm:prSet/>
      <dgm:spPr/>
      <dgm:t>
        <a:bodyPr/>
        <a:lstStyle/>
        <a:p>
          <a:endParaRPr lang="en-US"/>
        </a:p>
      </dgm:t>
    </dgm:pt>
    <dgm:pt modelId="{1FC090AE-3E08-4345-8663-1D89C9E075A7}" type="pres">
      <dgm:prSet presAssocID="{861AAEB1-E33B-4697-8685-085D34F3676C}" presName="composite" presStyleCnt="0">
        <dgm:presLayoutVars>
          <dgm:chMax val="1"/>
          <dgm:dir/>
          <dgm:resizeHandles val="exact"/>
        </dgm:presLayoutVars>
      </dgm:prSet>
      <dgm:spPr/>
    </dgm:pt>
    <dgm:pt modelId="{F63A5590-CA99-4843-B9C0-D234942C13FA}" type="pres">
      <dgm:prSet presAssocID="{861AAEB1-E33B-4697-8685-085D34F3676C}" presName="radial" presStyleCnt="0">
        <dgm:presLayoutVars>
          <dgm:animLvl val="ctr"/>
        </dgm:presLayoutVars>
      </dgm:prSet>
      <dgm:spPr/>
    </dgm:pt>
    <dgm:pt modelId="{C9EB4CE6-0F52-44AC-B1D0-807BB745C53E}" type="pres">
      <dgm:prSet presAssocID="{E942D2BD-FC58-4587-B5E5-F32EA037A593}" presName="centerShape" presStyleLbl="vennNode1" presStyleIdx="0" presStyleCnt="5"/>
      <dgm:spPr/>
    </dgm:pt>
    <dgm:pt modelId="{93316954-BB87-4F41-9AEB-865AF2B99CC3}" type="pres">
      <dgm:prSet presAssocID="{3FDC7226-7B21-4CDE-8AAC-B40AF77892FF}" presName="node" presStyleLbl="vennNode1" presStyleIdx="1" presStyleCnt="5">
        <dgm:presLayoutVars>
          <dgm:bulletEnabled val="1"/>
        </dgm:presLayoutVars>
      </dgm:prSet>
      <dgm:spPr/>
    </dgm:pt>
    <dgm:pt modelId="{9343AAFC-DB52-4252-AF5B-5243329EFB62}" type="pres">
      <dgm:prSet presAssocID="{EA9555B2-73DD-452E-8982-85B6913B96D9}" presName="node" presStyleLbl="vennNode1" presStyleIdx="2" presStyleCnt="5">
        <dgm:presLayoutVars>
          <dgm:bulletEnabled val="1"/>
        </dgm:presLayoutVars>
      </dgm:prSet>
      <dgm:spPr/>
    </dgm:pt>
    <dgm:pt modelId="{63D97B5D-57E2-4DB4-B970-868F21EA4B12}" type="pres">
      <dgm:prSet presAssocID="{6AD22336-1A90-4586-9DAD-0281ED498D93}" presName="node" presStyleLbl="vennNode1" presStyleIdx="3" presStyleCnt="5">
        <dgm:presLayoutVars>
          <dgm:bulletEnabled val="1"/>
        </dgm:presLayoutVars>
      </dgm:prSet>
      <dgm:spPr/>
    </dgm:pt>
    <dgm:pt modelId="{188774B7-D344-4A64-B7DD-6F1ED05B3EFA}" type="pres">
      <dgm:prSet presAssocID="{F64CB956-2FC5-445B-BD93-BD39112E9E9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DD01E3CA-58E8-45B2-BC69-FED5B35B2703}" type="presOf" srcId="{861AAEB1-E33B-4697-8685-085D34F3676C}" destId="{1FC090AE-3E08-4345-8663-1D89C9E075A7}" srcOrd="0" destOrd="0" presId="urn:microsoft.com/office/officeart/2005/8/layout/radial3"/>
    <dgm:cxn modelId="{3EDBD4ED-8BC3-4C42-8E26-DD22BE49A874}" type="presOf" srcId="{E942D2BD-FC58-4587-B5E5-F32EA037A593}" destId="{C9EB4CE6-0F52-44AC-B1D0-807BB745C53E}" srcOrd="0" destOrd="0" presId="urn:microsoft.com/office/officeart/2005/8/layout/radial3"/>
    <dgm:cxn modelId="{8C8F6EB7-0E9D-49F3-A5F4-A4482192C60A}" type="presOf" srcId="{3FDC7226-7B21-4CDE-8AAC-B40AF77892FF}" destId="{93316954-BB87-4F41-9AEB-865AF2B99CC3}" srcOrd="0" destOrd="0" presId="urn:microsoft.com/office/officeart/2005/8/layout/radial3"/>
    <dgm:cxn modelId="{FA1A8973-6F22-4BED-B1CB-ECF43DFADDDF}" type="presOf" srcId="{F64CB956-2FC5-445B-BD93-BD39112E9E92}" destId="{188774B7-D344-4A64-B7DD-6F1ED05B3EFA}" srcOrd="0" destOrd="0" presId="urn:microsoft.com/office/officeart/2005/8/layout/radial3"/>
    <dgm:cxn modelId="{E3998EF0-770C-401E-A472-DCF911AA5184}" type="presOf" srcId="{6AD22336-1A90-4586-9DAD-0281ED498D93}" destId="{63D97B5D-57E2-4DB4-B970-868F21EA4B12}" srcOrd="0" destOrd="0" presId="urn:microsoft.com/office/officeart/2005/8/layout/radial3"/>
    <dgm:cxn modelId="{DA6ED911-6A1F-4553-99C5-350CBC0E5958}" srcId="{E942D2BD-FC58-4587-B5E5-F32EA037A593}" destId="{6AD22336-1A90-4586-9DAD-0281ED498D93}" srcOrd="2" destOrd="0" parTransId="{F2F13420-B465-45AA-A09F-3E700D84C8FC}" sibTransId="{458A663B-32B7-44C2-A1EB-00AD0D6C004B}"/>
    <dgm:cxn modelId="{4F104BE9-85EA-492F-8CE7-2A7E08C266D5}" srcId="{861AAEB1-E33B-4697-8685-085D34F3676C}" destId="{E942D2BD-FC58-4587-B5E5-F32EA037A593}" srcOrd="0" destOrd="0" parTransId="{5FE8CCA0-256B-41C7-AA57-582DD59A6973}" sibTransId="{B703BBDA-FF83-49A1-AC27-06004C26713F}"/>
    <dgm:cxn modelId="{92648344-D296-4DDF-ABCD-075514BAE92A}" type="presOf" srcId="{EA9555B2-73DD-452E-8982-85B6913B96D9}" destId="{9343AAFC-DB52-4252-AF5B-5243329EFB62}" srcOrd="0" destOrd="0" presId="urn:microsoft.com/office/officeart/2005/8/layout/radial3"/>
    <dgm:cxn modelId="{5213842B-BB37-4FB4-BF0B-48B623D16F6B}" srcId="{E942D2BD-FC58-4587-B5E5-F32EA037A593}" destId="{3FDC7226-7B21-4CDE-8AAC-B40AF77892FF}" srcOrd="0" destOrd="0" parTransId="{56FB04D9-770B-411B-8807-EAE9D86B68C6}" sibTransId="{F35AA2EE-C0EE-441E-A683-693FE1569237}"/>
    <dgm:cxn modelId="{BAA33C7D-8994-4E64-BDF2-F1C517F88E4F}" srcId="{E942D2BD-FC58-4587-B5E5-F32EA037A593}" destId="{EA9555B2-73DD-452E-8982-85B6913B96D9}" srcOrd="1" destOrd="0" parTransId="{067E2FFB-18D0-4C06-BBA1-C45F553CABAC}" sibTransId="{ABB10831-19C0-4EF1-96DC-917BA9B2A929}"/>
    <dgm:cxn modelId="{0050A355-302C-4441-B425-D30D7DCB3A20}" srcId="{E942D2BD-FC58-4587-B5E5-F32EA037A593}" destId="{F64CB956-2FC5-445B-BD93-BD39112E9E92}" srcOrd="3" destOrd="0" parTransId="{52381CDC-438B-44CB-9BCF-80AD846C0588}" sibTransId="{DF805F19-EE4F-4787-A4D8-E9A86B4E8234}"/>
    <dgm:cxn modelId="{37C038CC-7656-415B-B25A-1055EAB7C273}" type="presParOf" srcId="{1FC090AE-3E08-4345-8663-1D89C9E075A7}" destId="{F63A5590-CA99-4843-B9C0-D234942C13FA}" srcOrd="0" destOrd="0" presId="urn:microsoft.com/office/officeart/2005/8/layout/radial3"/>
    <dgm:cxn modelId="{7DD235BE-5933-46A6-8D2D-F17268FE289B}" type="presParOf" srcId="{F63A5590-CA99-4843-B9C0-D234942C13FA}" destId="{C9EB4CE6-0F52-44AC-B1D0-807BB745C53E}" srcOrd="0" destOrd="0" presId="urn:microsoft.com/office/officeart/2005/8/layout/radial3"/>
    <dgm:cxn modelId="{4A3543E0-A9A6-4262-92D7-EB595AE403CE}" type="presParOf" srcId="{F63A5590-CA99-4843-B9C0-D234942C13FA}" destId="{93316954-BB87-4F41-9AEB-865AF2B99CC3}" srcOrd="1" destOrd="0" presId="urn:microsoft.com/office/officeart/2005/8/layout/radial3"/>
    <dgm:cxn modelId="{5CE4165D-8B38-4F73-93FF-E68763BE1336}" type="presParOf" srcId="{F63A5590-CA99-4843-B9C0-D234942C13FA}" destId="{9343AAFC-DB52-4252-AF5B-5243329EFB62}" srcOrd="2" destOrd="0" presId="urn:microsoft.com/office/officeart/2005/8/layout/radial3"/>
    <dgm:cxn modelId="{D88DD217-C9AC-4BA2-8286-CAB7766E40AE}" type="presParOf" srcId="{F63A5590-CA99-4843-B9C0-D234942C13FA}" destId="{63D97B5D-57E2-4DB4-B970-868F21EA4B12}" srcOrd="3" destOrd="0" presId="urn:microsoft.com/office/officeart/2005/8/layout/radial3"/>
    <dgm:cxn modelId="{11E5DE98-815D-4AA1-965E-4E398B3013BB}" type="presParOf" srcId="{F63A5590-CA99-4843-B9C0-D234942C13FA}" destId="{188774B7-D344-4A64-B7DD-6F1ED05B3EF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B4CE6-0F52-44AC-B1D0-807BB745C53E}">
      <dsp:nvSpPr>
        <dsp:cNvPr id="0" name=""/>
        <dsp:cNvSpPr/>
      </dsp:nvSpPr>
      <dsp:spPr>
        <a:xfrm>
          <a:off x="1115285" y="1182199"/>
          <a:ext cx="2778429" cy="277842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Self-Checkout Machines</a:t>
          </a:r>
        </a:p>
      </dsp:txBody>
      <dsp:txXfrm>
        <a:off x="1522177" y="1589091"/>
        <a:ext cx="1964645" cy="1964645"/>
      </dsp:txXfrm>
    </dsp:sp>
    <dsp:sp modelId="{93316954-BB87-4F41-9AEB-865AF2B99CC3}">
      <dsp:nvSpPr>
        <dsp:cNvPr id="0" name=""/>
        <dsp:cNvSpPr/>
      </dsp:nvSpPr>
      <dsp:spPr>
        <a:xfrm>
          <a:off x="1809892" y="67410"/>
          <a:ext cx="1389214" cy="13892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Popularity</a:t>
          </a:r>
        </a:p>
      </dsp:txBody>
      <dsp:txXfrm>
        <a:off x="2013338" y="270856"/>
        <a:ext cx="982322" cy="982322"/>
      </dsp:txXfrm>
    </dsp:sp>
    <dsp:sp modelId="{9343AAFC-DB52-4252-AF5B-5243329EFB62}">
      <dsp:nvSpPr>
        <dsp:cNvPr id="0" name=""/>
        <dsp:cNvSpPr/>
      </dsp:nvSpPr>
      <dsp:spPr>
        <a:xfrm>
          <a:off x="3619289" y="1876807"/>
          <a:ext cx="1389214" cy="13892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Customer Satisfaction</a:t>
          </a:r>
        </a:p>
      </dsp:txBody>
      <dsp:txXfrm>
        <a:off x="3822735" y="2080253"/>
        <a:ext cx="982322" cy="982322"/>
      </dsp:txXfrm>
    </dsp:sp>
    <dsp:sp modelId="{63D97B5D-57E2-4DB4-B970-868F21EA4B12}">
      <dsp:nvSpPr>
        <dsp:cNvPr id="0" name=""/>
        <dsp:cNvSpPr/>
      </dsp:nvSpPr>
      <dsp:spPr>
        <a:xfrm>
          <a:off x="1809892" y="3686203"/>
          <a:ext cx="1389214" cy="13892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Line Queues</a:t>
          </a:r>
        </a:p>
      </dsp:txBody>
      <dsp:txXfrm>
        <a:off x="2013338" y="3889649"/>
        <a:ext cx="982322" cy="982322"/>
      </dsp:txXfrm>
    </dsp:sp>
    <dsp:sp modelId="{188774B7-D344-4A64-B7DD-6F1ED05B3EFA}">
      <dsp:nvSpPr>
        <dsp:cNvPr id="0" name=""/>
        <dsp:cNvSpPr/>
      </dsp:nvSpPr>
      <dsp:spPr>
        <a:xfrm>
          <a:off x="495" y="1876807"/>
          <a:ext cx="1389214" cy="13892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Interface</a:t>
          </a:r>
        </a:p>
      </dsp:txBody>
      <dsp:txXfrm>
        <a:off x="203941" y="2080253"/>
        <a:ext cx="982322" cy="982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465B5-19A8-4866-AEEA-BE72FD7C48CD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A0BD5-3AC0-4E09-BE5B-A65FEFAFFA6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188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(Introduction)</a:t>
            </a:r>
            <a:r>
              <a:rPr lang="en-PH" baseline="0" dirty="0"/>
              <a:t> </a:t>
            </a:r>
          </a:p>
          <a:p>
            <a:r>
              <a:rPr lang="en-PH" baseline="0" dirty="0"/>
              <a:t>Slow Innovation in the Grocery Industry &gt;&gt; Since what they sell in grocery stores are essential to our lives, </a:t>
            </a:r>
            <a:r>
              <a:rPr lang="en-PH" baseline="0" dirty="0" err="1"/>
              <a:t>bla</a:t>
            </a:r>
            <a:r>
              <a:rPr lang="en-PH" baseline="0" dirty="0"/>
              <a:t> </a:t>
            </a:r>
            <a:r>
              <a:rPr lang="en-PH" baseline="0" dirty="0" err="1"/>
              <a:t>bla</a:t>
            </a:r>
            <a:r>
              <a:rPr lang="en-PH" baseline="0" dirty="0"/>
              <a:t> &gt;&gt; leads to our idea of innovation that changes the traditional checkout  system  which is the self-checkout shit (describe the self-checkout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7AB13-DC47-4423-9CAB-42CC8DAD97A6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934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/>
              <a:t>Why (Rationale)</a:t>
            </a:r>
          </a:p>
          <a:p>
            <a:r>
              <a:rPr lang="en-PH" baseline="0" dirty="0"/>
              <a:t>* </a:t>
            </a:r>
            <a:r>
              <a:rPr lang="en-PH" baseline="0" dirty="0" err="1"/>
              <a:t>Basahin</a:t>
            </a:r>
            <a:r>
              <a:rPr lang="en-PH" baseline="0" dirty="0"/>
              <a:t> rationale, </a:t>
            </a:r>
            <a:r>
              <a:rPr lang="en-PH" baseline="0" dirty="0" err="1"/>
              <a:t>kk</a:t>
            </a:r>
            <a:r>
              <a:rPr lang="en-PH" baseline="0" dirty="0"/>
              <a:t>?*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We wanted</a:t>
            </a:r>
            <a:r>
              <a:rPr lang="en-PH" baseline="0" dirty="0"/>
              <a:t> to test kung </a:t>
            </a:r>
            <a:r>
              <a:rPr lang="en-PH" baseline="0" dirty="0" err="1"/>
              <a:t>gagana</a:t>
            </a:r>
            <a:r>
              <a:rPr lang="en-PH" baseline="0" dirty="0"/>
              <a:t> </a:t>
            </a:r>
            <a:r>
              <a:rPr lang="en-PH" baseline="0" dirty="0" err="1"/>
              <a:t>sya</a:t>
            </a:r>
            <a:r>
              <a:rPr lang="en-PH" baseline="0" dirty="0"/>
              <a:t> </a:t>
            </a:r>
            <a:r>
              <a:rPr lang="en-PH" baseline="0" dirty="0" err="1"/>
              <a:t>sa</a:t>
            </a:r>
            <a:r>
              <a:rPr lang="en-PH" baseline="0" dirty="0"/>
              <a:t> Philippine Setting</a:t>
            </a:r>
            <a:endParaRPr lang="en-PH" dirty="0"/>
          </a:p>
          <a:p>
            <a:endParaRPr lang="en-PH" baseline="0" dirty="0"/>
          </a:p>
          <a:p>
            <a:r>
              <a:rPr lang="en-PH" baseline="0" dirty="0"/>
              <a:t>Slowly introduce the research questions</a:t>
            </a:r>
          </a:p>
          <a:p>
            <a:pPr lvl="0"/>
            <a:r>
              <a:rPr lang="en-P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Advantages and Disadvantages of the System to the Philippines?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would be the effects of the System to the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Economy o	f the Philippines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P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Philippines ready for the implementation of Self-Checkout Systems?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baseline="0" dirty="0"/>
          </a:p>
          <a:p>
            <a:endParaRPr lang="en-P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7AB13-DC47-4423-9CAB-42CC8DAD97A6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207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*summarize the CF, </a:t>
            </a:r>
          </a:p>
          <a:p>
            <a:endParaRPr lang="en-PH" dirty="0"/>
          </a:p>
          <a:p>
            <a:r>
              <a:rPr lang="en-PH" b="1" dirty="0"/>
              <a:t>Self Checkout Machines</a:t>
            </a:r>
            <a:br>
              <a:rPr lang="en-PH" b="0" dirty="0"/>
            </a:br>
            <a:r>
              <a:rPr lang="en-PH" b="0" dirty="0"/>
              <a:t>Field Theory</a:t>
            </a:r>
          </a:p>
          <a:p>
            <a:r>
              <a:rPr lang="en-PH" b="0" dirty="0"/>
              <a:t>- Interaction</a:t>
            </a:r>
            <a:r>
              <a:rPr lang="en-PH" b="0" baseline="0" dirty="0"/>
              <a:t> with another Field</a:t>
            </a:r>
            <a:endParaRPr lang="en-PH" b="0" dirty="0"/>
          </a:p>
          <a:p>
            <a:r>
              <a:rPr lang="en-PH" b="0" dirty="0"/>
              <a:t>Unified</a:t>
            </a:r>
            <a:r>
              <a:rPr lang="en-PH" b="0" baseline="0" dirty="0"/>
              <a:t> Theory of Acceptance and Use of Technology (UTAUT)</a:t>
            </a:r>
          </a:p>
          <a:p>
            <a:r>
              <a:rPr lang="en-PH" b="0" baseline="0" dirty="0"/>
              <a:t>- Intentions of a user in using technology</a:t>
            </a:r>
          </a:p>
          <a:p>
            <a:r>
              <a:rPr lang="en-PH" b="0" baseline="0" dirty="0"/>
              <a:t>Customer Satisfaction Theory</a:t>
            </a:r>
          </a:p>
          <a:p>
            <a:r>
              <a:rPr lang="en-PH" b="0" baseline="0" dirty="0"/>
              <a:t>- Relationship between the customer/consumer and </a:t>
            </a:r>
          </a:p>
          <a:p>
            <a:r>
              <a:rPr lang="en-PH" b="0" baseline="0" dirty="0"/>
              <a:t>Queuing Theory</a:t>
            </a:r>
          </a:p>
          <a:p>
            <a:r>
              <a:rPr lang="en-PH" b="0" baseline="0" dirty="0"/>
              <a:t>- The mathematical study in waiting lines</a:t>
            </a:r>
          </a:p>
          <a:p>
            <a:endParaRPr lang="en-PH" b="0" baseline="0" dirty="0"/>
          </a:p>
          <a:p>
            <a:endParaRPr lang="en-P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75B06-797F-4F29-BB93-91AA49B4EEDB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8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/>
              <a:t>Design - The design of the study is to know the outcome regarding the implantation of self-checkout system in the Philippines.</a:t>
            </a:r>
          </a:p>
          <a:p>
            <a:r>
              <a:rPr lang="en-PH" baseline="0" dirty="0"/>
              <a:t>Respondents – Grocery store owners, customers, </a:t>
            </a:r>
            <a:r>
              <a:rPr lang="en-PH" baseline="0" dirty="0" err="1"/>
              <a:t>uhm</a:t>
            </a:r>
            <a:r>
              <a:rPr lang="en-PH" baseline="0" dirty="0"/>
              <a:t>, laborers(?) here in the Philippines.</a:t>
            </a:r>
          </a:p>
          <a:p>
            <a:r>
              <a:rPr lang="en-PH" baseline="0" dirty="0"/>
              <a:t>Instruments –  Idk which instruments you guys </a:t>
            </a:r>
            <a:r>
              <a:rPr lang="en-PH" baseline="0" dirty="0" err="1"/>
              <a:t>wanna</a:t>
            </a:r>
            <a:r>
              <a:rPr lang="en-PH" baseline="0" dirty="0"/>
              <a:t> use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7AB13-DC47-4423-9CAB-42CC8DAD97A6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769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="0" i="0" dirty="0"/>
              <a:t>The</a:t>
            </a:r>
            <a:r>
              <a:rPr lang="en-PH" b="0" i="0" baseline="0" dirty="0"/>
              <a:t> gathered data will be processed by computing the mean, median, and mode in order to find out the standard deviation.</a:t>
            </a:r>
          </a:p>
          <a:p>
            <a:r>
              <a:rPr lang="en-PH" b="0" i="0" baseline="0" dirty="0"/>
              <a:t>Mean – or Arithmetic Mean, is the average of all numbers</a:t>
            </a:r>
          </a:p>
          <a:p>
            <a:r>
              <a:rPr lang="en-PH" b="0" i="0" baseline="0" dirty="0"/>
              <a:t>Median – or Statistical Median, the middle number </a:t>
            </a:r>
          </a:p>
          <a:p>
            <a:r>
              <a:rPr lang="en-PH" b="0" i="0" baseline="0" dirty="0"/>
              <a:t>Mode – The most frequent value / occurs the most</a:t>
            </a:r>
          </a:p>
          <a:p>
            <a:r>
              <a:rPr lang="en-PH" b="0" i="0" baseline="0" dirty="0"/>
              <a:t>Standard Deviation – how the data is spread out from the average (high SD – much more spread out)</a:t>
            </a:r>
          </a:p>
          <a:p>
            <a:r>
              <a:rPr lang="en-PH" b="0" i="0" baseline="0"/>
              <a:t>Use of Pie chart to indicate the percentage of gathered data </a:t>
            </a:r>
            <a:endParaRPr lang="en-PH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75B06-797F-4F29-BB93-91AA49B4EEDB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973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3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5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23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118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19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73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62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553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92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43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48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B0D50349-B0FE-441A-B8E0-05C4E03F1616}" type="datetimeFigureOut">
              <a:rPr lang="en-PH" smtClean="0"/>
              <a:t>2/16/2017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5342F3E-4C65-4A6A-93F3-5A19C7CB4714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0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547" y="1054212"/>
            <a:ext cx="8825658" cy="4409736"/>
          </a:xfrm>
        </p:spPr>
        <p:txBody>
          <a:bodyPr>
            <a:noAutofit/>
          </a:bodyPr>
          <a:lstStyle/>
          <a:p>
            <a:r>
              <a:rPr lang="en-PH" sz="5400" dirty="0"/>
              <a:t>A Summative Evaluation on the Implementation of Self-Checkout Machines in the Philippines</a:t>
            </a:r>
            <a:endParaRPr lang="en-PH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8205" y="6365992"/>
            <a:ext cx="2353795" cy="492008"/>
          </a:xfrm>
        </p:spPr>
        <p:txBody>
          <a:bodyPr>
            <a:normAutofit/>
          </a:bodyPr>
          <a:lstStyle/>
          <a:p>
            <a:r>
              <a:rPr lang="en-PH" dirty="0"/>
              <a:t>Thomas and Friends </a:t>
            </a:r>
          </a:p>
        </p:txBody>
      </p:sp>
    </p:spTree>
    <p:extLst>
      <p:ext uri="{BB962C8B-B14F-4D97-AF65-F5344CB8AC3E}">
        <p14:creationId xmlns:p14="http://schemas.microsoft.com/office/powerpoint/2010/main" val="11474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284" y="385309"/>
            <a:ext cx="9353178" cy="1346886"/>
          </a:xfrm>
        </p:spPr>
        <p:txBody>
          <a:bodyPr>
            <a:noAutofit/>
          </a:bodyPr>
          <a:lstStyle/>
          <a:p>
            <a:pPr algn="l"/>
            <a:r>
              <a:rPr lang="en-PH" sz="4000" dirty="0"/>
              <a:t>Self-Checkout Machines in the Philippines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5488" y="1695410"/>
            <a:ext cx="8900948" cy="38190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5000" b="1" dirty="0"/>
              <a:t>Why?</a:t>
            </a:r>
            <a:endParaRPr lang="en-PH" sz="5000" b="1" dirty="0">
              <a:solidFill>
                <a:srgbClr val="404040"/>
              </a:solidFill>
              <a:latin typeface="Century Gothic"/>
            </a:endParaRPr>
          </a:p>
          <a:p>
            <a:pPr marL="0" indent="0">
              <a:buNone/>
            </a:pPr>
            <a:r>
              <a:rPr lang="en-PH" sz="5000" b="1" dirty="0"/>
              <a:t>To Answer: </a:t>
            </a:r>
            <a:endParaRPr lang="en-PH" sz="5000" b="1" dirty="0">
              <a:solidFill>
                <a:srgbClr val="000000"/>
              </a:solidFill>
            </a:endParaRPr>
          </a:p>
          <a:p>
            <a:pPr lvl="1"/>
            <a:r>
              <a:rPr lang="en-PH" sz="3800" dirty="0"/>
              <a:t>Advantages and Disadvantages</a:t>
            </a:r>
            <a:endParaRPr lang="en-PH" sz="3800" b="1" dirty="0">
              <a:solidFill>
                <a:srgbClr val="000000"/>
              </a:solidFill>
            </a:endParaRPr>
          </a:p>
          <a:p>
            <a:pPr lvl="1"/>
            <a:r>
              <a:rPr lang="en-PH" sz="3800" dirty="0"/>
              <a:t>Effects</a:t>
            </a:r>
          </a:p>
          <a:p>
            <a:pPr lvl="1"/>
            <a:r>
              <a:rPr lang="en-PH" sz="3800" dirty="0"/>
              <a:t>Is the Philippines ready?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838205" y="6365992"/>
            <a:ext cx="2353795" cy="492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Thomas and Friends </a:t>
            </a:r>
          </a:p>
        </p:txBody>
      </p:sp>
    </p:spTree>
    <p:extLst>
      <p:ext uri="{BB962C8B-B14F-4D97-AF65-F5344CB8AC3E}">
        <p14:creationId xmlns:p14="http://schemas.microsoft.com/office/powerpoint/2010/main" val="378813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55709" y="549761"/>
            <a:ext cx="10752342" cy="5450654"/>
            <a:chOff x="-145458" y="-175597"/>
            <a:chExt cx="6133923" cy="3109297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3157869" y="425302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4470813" y="83350"/>
              <a:ext cx="924560" cy="680188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PH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Unified Theory of Acceptance and Use of Technology</a:t>
              </a:r>
              <a:endParaRPr lang="en-PH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4978815" y="2112374"/>
              <a:ext cx="1009650" cy="559904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PH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Customer Satisfaction Theory</a:t>
              </a:r>
              <a:endParaRPr lang="en-PH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233335" y="2392326"/>
              <a:ext cx="978437" cy="2222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PH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Queuing Theory</a:t>
              </a:r>
              <a:endParaRPr lang="en-PH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-145458" y="-175597"/>
              <a:ext cx="703547" cy="351194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PH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Field Theory</a:t>
              </a:r>
              <a:endParaRPr lang="en-PH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" name="Diagram 39"/>
            <p:cNvGraphicFramePr/>
            <p:nvPr>
              <p:extLst/>
            </p:nvPr>
          </p:nvGraphicFramePr>
          <p:xfrm>
            <a:off x="1339702" y="0"/>
            <a:ext cx="2857500" cy="29337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41" name="Straight Connector 40"/>
            <p:cNvCxnSpPr>
              <a:stCxn id="36" idx="3"/>
            </p:cNvCxnSpPr>
            <p:nvPr/>
          </p:nvCxnSpPr>
          <p:spPr>
            <a:xfrm>
              <a:off x="1211772" y="2503451"/>
              <a:ext cx="1151195" cy="5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ubtitle 2"/>
          <p:cNvSpPr txBox="1">
            <a:spLocks/>
          </p:cNvSpPr>
          <p:nvPr/>
        </p:nvSpPr>
        <p:spPr>
          <a:xfrm>
            <a:off x="9838205" y="6365992"/>
            <a:ext cx="2353795" cy="492008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Thomas and Friends </a:t>
            </a:r>
          </a:p>
        </p:txBody>
      </p:sp>
      <p:cxnSp>
        <p:nvCxnSpPr>
          <p:cNvPr id="48" name="Elbow Connector 47"/>
          <p:cNvCxnSpPr>
            <a:endCxn id="35" idx="1"/>
          </p:cNvCxnSpPr>
          <p:nvPr/>
        </p:nvCxnSpPr>
        <p:spPr>
          <a:xfrm>
            <a:off x="7787780" y="4111221"/>
            <a:ext cx="2050424" cy="940156"/>
          </a:xfrm>
          <a:prstGeom prst="bentConnector3">
            <a:avLst>
              <a:gd name="adj1" fmla="val 16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7" idx="3"/>
          </p:cNvCxnSpPr>
          <p:nvPr/>
        </p:nvCxnSpPr>
        <p:spPr>
          <a:xfrm>
            <a:off x="2088978" y="857586"/>
            <a:ext cx="2002781" cy="1885614"/>
          </a:xfrm>
          <a:prstGeom prst="bentConnector3">
            <a:avLst>
              <a:gd name="adj1" fmla="val 100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4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955" y="603032"/>
            <a:ext cx="5766218" cy="1213068"/>
          </a:xfrm>
        </p:spPr>
        <p:txBody>
          <a:bodyPr>
            <a:noAutofit/>
          </a:bodyPr>
          <a:lstStyle/>
          <a:p>
            <a:pPr algn="l"/>
            <a:r>
              <a:rPr lang="en-PH" sz="7200" dirty="0"/>
              <a:t>Methodology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2965" y="1816100"/>
            <a:ext cx="5766217" cy="4258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PH" sz="5400" b="1" dirty="0"/>
              <a:t>Research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5400" b="1" dirty="0"/>
              <a:t>Respondents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5400" b="1" dirty="0"/>
              <a:t>Instruments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838205" y="6365992"/>
            <a:ext cx="2353795" cy="492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Thomas and Friends </a:t>
            </a:r>
          </a:p>
        </p:txBody>
      </p:sp>
    </p:spTree>
    <p:extLst>
      <p:ext uri="{BB962C8B-B14F-4D97-AF65-F5344CB8AC3E}">
        <p14:creationId xmlns:p14="http://schemas.microsoft.com/office/powerpoint/2010/main" val="21451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40" y="342900"/>
            <a:ext cx="7668866" cy="608439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9838205" y="6365992"/>
            <a:ext cx="2353795" cy="492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Thomas and Friends </a:t>
            </a:r>
          </a:p>
        </p:txBody>
      </p:sp>
    </p:spTree>
    <p:extLst>
      <p:ext uri="{BB962C8B-B14F-4D97-AF65-F5344CB8AC3E}">
        <p14:creationId xmlns:p14="http://schemas.microsoft.com/office/powerpoint/2010/main" val="355706391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1849</TotalTime>
  <Words>311</Words>
  <Application>Microsoft Office PowerPoint</Application>
  <PresentationFormat>Widescreen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Century Gothic</vt:lpstr>
      <vt:lpstr>Century Schoolbook</vt:lpstr>
      <vt:lpstr>Corbel</vt:lpstr>
      <vt:lpstr>Times New Roman</vt:lpstr>
      <vt:lpstr>Wingdings</vt:lpstr>
      <vt:lpstr>Wingdings 3</vt:lpstr>
      <vt:lpstr>Headlines</vt:lpstr>
      <vt:lpstr>A Summative Evaluation on the Implementation of Self-Checkout Machines in the Philippines</vt:lpstr>
      <vt:lpstr>Self-Checkout Machines in the Philippines </vt:lpstr>
      <vt:lpstr>PowerPoint Presentation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: The Impact of the Internet to Carousel/Shopee PH Entrepreneurs to Increase Profit and Growth</dc:title>
  <dc:creator>Marc Adrian  Jimenez</dc:creator>
  <cp:lastModifiedBy>Marc Adrian  Jimenez</cp:lastModifiedBy>
  <cp:revision>21</cp:revision>
  <dcterms:created xsi:type="dcterms:W3CDTF">2017-02-14T06:34:13Z</dcterms:created>
  <dcterms:modified xsi:type="dcterms:W3CDTF">2017-02-17T16:19:09Z</dcterms:modified>
</cp:coreProperties>
</file>