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56" r:id="rId5"/>
    <p:sldId id="257" r:id="rId6"/>
    <p:sldId id="259" r:id="rId7"/>
    <p:sldId id="260" r:id="rId8"/>
    <p:sldId id="258" r:id="rId9"/>
    <p:sldId id="261" r:id="rId10"/>
    <p:sldId id="264" r:id="rId11"/>
    <p:sldId id="262"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64747" autoAdjust="0"/>
  </p:normalViewPr>
  <p:slideViewPr>
    <p:cSldViewPr snapToGrid="0">
      <p:cViewPr varScale="1">
        <p:scale>
          <a:sx n="59" d="100"/>
          <a:sy n="59" d="100"/>
        </p:scale>
        <p:origin x="1454" y="34"/>
      </p:cViewPr>
      <p:guideLst/>
    </p:cSldViewPr>
  </p:slideViewPr>
  <p:notesTextViewPr>
    <p:cViewPr>
      <p:scale>
        <a:sx n="1" d="1"/>
        <a:sy n="1" d="1"/>
      </p:scale>
      <p:origin x="0" y="-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7AF6E-65C3-41B6-95DF-962E7939F508}" type="datetimeFigureOut">
              <a:rPr lang="en-PH" smtClean="0"/>
              <a:t>26/10/2017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DFEE1-4C4B-436D-87D9-7C61D5E8FBE3}" type="slidenum">
              <a:rPr lang="en-PH" smtClean="0"/>
              <a:t>‹#›</a:t>
            </a:fld>
            <a:endParaRPr lang="en-PH"/>
          </a:p>
        </p:txBody>
      </p:sp>
    </p:spTree>
    <p:extLst>
      <p:ext uri="{BB962C8B-B14F-4D97-AF65-F5344CB8AC3E}">
        <p14:creationId xmlns:p14="http://schemas.microsoft.com/office/powerpoint/2010/main" val="158264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1</a:t>
            </a:fld>
            <a:endParaRPr lang="en-PH"/>
          </a:p>
        </p:txBody>
      </p:sp>
    </p:spTree>
    <p:extLst>
      <p:ext uri="{BB962C8B-B14F-4D97-AF65-F5344CB8AC3E}">
        <p14:creationId xmlns:p14="http://schemas.microsoft.com/office/powerpoint/2010/main" val="4111490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Introduction – </a:t>
            </a:r>
            <a:r>
              <a:rPr lang="en-PH" sz="1200" b="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Marcla</a:t>
            </a:r>
            <a:endPar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endPar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We have 2 Major Accomplishments – Front End and Back End (insert </a:t>
            </a:r>
            <a:r>
              <a:rPr lang="en-PH" sz="1200" b="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kwento</a:t>
            </a:r>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here)</a:t>
            </a:r>
          </a:p>
          <a:p>
            <a:pPr lvl="0"/>
            <a:endPar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ACCOMPLISHMENTS </a:t>
            </a:r>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rPr>
              <a:t> Insert the topic </a:t>
            </a:r>
            <a:r>
              <a:rPr lang="en-PH" sz="1200" b="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rPr>
              <a:t>kwento</a:t>
            </a:r>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rPr>
              <a:t> here (Shen)</a:t>
            </a:r>
          </a:p>
          <a:p>
            <a:pPr lvl="0"/>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Front End – show the planned front end</a:t>
            </a:r>
          </a:p>
          <a:p>
            <a:pPr lvl="0"/>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Back End – Real-time database &amp; Authentication</a:t>
            </a:r>
          </a:p>
          <a:p>
            <a:pPr lvl="0"/>
            <a:endPar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endParaRPr>
          </a:p>
          <a:p>
            <a:pPr lvl="0"/>
            <a:endPar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endParaRPr>
          </a:p>
          <a:p>
            <a:pPr lvl="0"/>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rPr>
              <a:t>CHALLENGES  that we face today now are: Front End (</a:t>
            </a:r>
            <a:r>
              <a:rPr lang="en-PH" sz="1200" b="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rPr>
              <a:t>thom</a:t>
            </a:r>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rPr>
              <a:t>), Back End (</a:t>
            </a:r>
            <a:r>
              <a:rPr lang="en-PH" sz="1200" b="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rPr>
              <a:t>jobie</a:t>
            </a:r>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rPr>
              <a:t>)  NoSQL</a:t>
            </a:r>
          </a:p>
          <a:p>
            <a:pPr lvl="0"/>
            <a:endPar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endParaRPr>
          </a:p>
          <a:p>
            <a:pPr lvl="0"/>
            <a:endPar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endParaRPr>
          </a:p>
          <a:p>
            <a:pPr lvl="0"/>
            <a:r>
              <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sym typeface="Wingdings" panose="05000000000000000000" pitchFamily="2" charset="2"/>
              </a:rPr>
              <a:t>BEST PRACTICES  separate the responsibilities (most groups use SCRUM, but our group use SCRAM)</a:t>
            </a:r>
            <a:endParaRPr lang="en-PH"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p:txBody>
      </p:sp>
      <p:sp>
        <p:nvSpPr>
          <p:cNvPr id="4" name="Slide Number Placeholder 3"/>
          <p:cNvSpPr>
            <a:spLocks noGrp="1"/>
          </p:cNvSpPr>
          <p:nvPr>
            <p:ph type="sldNum" sz="quarter" idx="10"/>
          </p:nvPr>
        </p:nvSpPr>
        <p:spPr/>
        <p:txBody>
          <a:bodyPr/>
          <a:lstStyle/>
          <a:p>
            <a:fld id="{DF8DFEE1-4C4B-436D-87D9-7C61D5E8FBE3}" type="slidenum">
              <a:rPr lang="en-PH" smtClean="0"/>
              <a:t>10</a:t>
            </a:fld>
            <a:endParaRPr lang="en-PH"/>
          </a:p>
        </p:txBody>
      </p:sp>
    </p:spTree>
    <p:extLst>
      <p:ext uri="{BB962C8B-B14F-4D97-AF65-F5344CB8AC3E}">
        <p14:creationId xmlns:p14="http://schemas.microsoft.com/office/powerpoint/2010/main" val="116396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dirty="0">
                <a:solidFill>
                  <a:schemeClr val="tx1"/>
                </a:solidFill>
                <a:effectLst/>
                <a:latin typeface="+mn-lt"/>
                <a:ea typeface="+mn-ea"/>
                <a:cs typeface="+mn-cs"/>
              </a:rPr>
              <a:t>The Challenges (</a:t>
            </a:r>
            <a:r>
              <a:rPr lang="en-US" sz="1200" b="1" kern="1200" dirty="0" err="1">
                <a:solidFill>
                  <a:schemeClr val="tx1"/>
                </a:solidFill>
                <a:effectLst/>
                <a:latin typeface="+mn-lt"/>
                <a:ea typeface="+mn-ea"/>
                <a:cs typeface="+mn-cs"/>
              </a:rPr>
              <a:t>shen</a:t>
            </a:r>
            <a:r>
              <a:rPr lang="en-US" sz="1200" b="1" kern="1200" dirty="0">
                <a:solidFill>
                  <a:schemeClr val="tx1"/>
                </a:solidFill>
                <a:effectLst/>
                <a:latin typeface="+mn-lt"/>
                <a:ea typeface="+mn-ea"/>
                <a:cs typeface="+mn-cs"/>
              </a:rPr>
              <a:t>)</a:t>
            </a:r>
            <a:endParaRPr lang="en-PH"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Android smartphone users still experiences touchscreen inaccuracy despite the manufacturers’ continuous efforts to enhance their products. According to the technology strategist of </a:t>
            </a:r>
            <a:r>
              <a:rPr lang="en-US" sz="1200" kern="1200" dirty="0" err="1">
                <a:solidFill>
                  <a:schemeClr val="tx1"/>
                </a:solidFill>
                <a:effectLst/>
                <a:latin typeface="+mn-lt"/>
                <a:ea typeface="+mn-ea"/>
                <a:cs typeface="+mn-cs"/>
              </a:rPr>
              <a:t>Synaptics</a:t>
            </a:r>
            <a:r>
              <a:rPr lang="en-US" sz="1200" kern="1200" dirty="0">
                <a:solidFill>
                  <a:schemeClr val="tx1"/>
                </a:solidFill>
                <a:effectLst/>
                <a:latin typeface="+mn-lt"/>
                <a:ea typeface="+mn-ea"/>
                <a:cs typeface="+mn-cs"/>
              </a:rPr>
              <a:t>, Andrew Hsu, touch-based mobile phones involve a lot of development work and quite a bit of engineering expertise to give consumers the excellent quality.</a:t>
            </a:r>
          </a:p>
          <a:p>
            <a:endParaRPr lang="en-PH" sz="1200"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The Opportunity (</a:t>
            </a:r>
            <a:r>
              <a:rPr lang="en-US" sz="1200" b="1" kern="1200" dirty="0" err="1">
                <a:solidFill>
                  <a:schemeClr val="tx1"/>
                </a:solidFill>
                <a:effectLst/>
                <a:latin typeface="+mn-lt"/>
                <a:ea typeface="+mn-ea"/>
                <a:cs typeface="+mn-cs"/>
              </a:rPr>
              <a:t>shen</a:t>
            </a:r>
            <a:r>
              <a:rPr lang="en-US" sz="1200" b="1" kern="1200" dirty="0">
                <a:solidFill>
                  <a:schemeClr val="tx1"/>
                </a:solidFill>
                <a:effectLst/>
                <a:latin typeface="+mn-lt"/>
                <a:ea typeface="+mn-ea"/>
                <a:cs typeface="+mn-cs"/>
              </a:rPr>
              <a:t>)</a:t>
            </a:r>
            <a:endParaRPr lang="en-PH"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This research can help to improve future android smartphones as this research can inform android smartphone manufacturers on areas to improve on their devices.</a:t>
            </a:r>
          </a:p>
          <a:p>
            <a:endParaRPr lang="en-PH" sz="1200"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Purpose and Description (</a:t>
            </a:r>
            <a:r>
              <a:rPr lang="en-US" sz="1200" b="1" kern="1200" dirty="0" err="1">
                <a:solidFill>
                  <a:schemeClr val="tx1"/>
                </a:solidFill>
                <a:effectLst/>
                <a:latin typeface="+mn-lt"/>
                <a:ea typeface="+mn-ea"/>
                <a:cs typeface="+mn-cs"/>
              </a:rPr>
              <a:t>thom</a:t>
            </a:r>
            <a:r>
              <a:rPr lang="en-US" sz="1200" b="1" kern="1200" dirty="0">
                <a:solidFill>
                  <a:schemeClr val="tx1"/>
                </a:solidFill>
                <a:effectLst/>
                <a:latin typeface="+mn-lt"/>
                <a:ea typeface="+mn-ea"/>
                <a:cs typeface="+mn-cs"/>
              </a:rPr>
              <a:t>)</a:t>
            </a:r>
            <a:endParaRPr lang="en-PH"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purpose of this research is to identify the different hardware and software factors affecting the problems in android smartphone’s touchscreen responsiveness and accurateness. Also, this research will state how it affects the responsiveness and accurateness of android smartphone’s touchscreens.</a:t>
            </a:r>
            <a:endParaRPr lang="en-PH" sz="12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2</a:t>
            </a:fld>
            <a:endParaRPr lang="en-PH"/>
          </a:p>
        </p:txBody>
      </p:sp>
    </p:spTree>
    <p:extLst>
      <p:ext uri="{BB962C8B-B14F-4D97-AF65-F5344CB8AC3E}">
        <p14:creationId xmlns:p14="http://schemas.microsoft.com/office/powerpoint/2010/main" val="165164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Develop (Thom) – Data Gathering Tool utilizing simple gestures. Gathering (</a:t>
            </a:r>
            <a:r>
              <a:rPr lang="en-US" sz="1200" kern="1200" dirty="0">
                <a:solidFill>
                  <a:schemeClr val="tx1"/>
                </a:solidFill>
                <a:effectLst/>
                <a:latin typeface="+mn-lt"/>
                <a:ea typeface="+mn-ea"/>
                <a:cs typeface="+mn-cs"/>
              </a:rPr>
              <a:t>(x and y coordinates, time, touch size, and touch amplitude))</a:t>
            </a:r>
          </a:p>
          <a:p>
            <a:r>
              <a:rPr lang="en-US" sz="1200" kern="1200" dirty="0">
                <a:solidFill>
                  <a:schemeClr val="tx1"/>
                </a:solidFill>
                <a:effectLst/>
                <a:latin typeface="+mn-lt"/>
                <a:ea typeface="+mn-ea"/>
                <a:cs typeface="+mn-cs"/>
              </a:rPr>
              <a:t>* amplitude: </a:t>
            </a:r>
            <a:r>
              <a:rPr lang="en-PH" dirty="0"/>
              <a:t>the pressure axis is assumed to measure the signal amplitude, which is related to the size of the contact and the pressure applied.</a:t>
            </a:r>
            <a:endParaRPr lang="en-US" sz="1200" kern="1200" dirty="0">
              <a:solidFill>
                <a:schemeClr val="tx1"/>
              </a:solidFill>
              <a:effectLst/>
              <a:latin typeface="+mn-lt"/>
              <a:ea typeface="+mn-ea"/>
              <a:cs typeface="+mn-cs"/>
            </a:endParaRPr>
          </a:p>
          <a:p>
            <a:endParaRPr lang="en-PH" dirty="0"/>
          </a:p>
          <a:p>
            <a:r>
              <a:rPr lang="en-PH" dirty="0"/>
              <a:t>Identify (</a:t>
            </a:r>
            <a:r>
              <a:rPr lang="en-PH" dirty="0" err="1"/>
              <a:t>Jobie</a:t>
            </a:r>
            <a:r>
              <a:rPr lang="en-PH" dirty="0"/>
              <a:t>)</a:t>
            </a:r>
          </a:p>
          <a:p>
            <a:endParaRPr lang="en-PH" dirty="0"/>
          </a:p>
          <a:p>
            <a:r>
              <a:rPr lang="en-PH" dirty="0"/>
              <a:t>Analyze (</a:t>
            </a:r>
            <a:r>
              <a:rPr lang="en-PH" dirty="0" err="1"/>
              <a:t>Marcla</a:t>
            </a:r>
            <a:r>
              <a:rPr lang="en-PH" dirty="0"/>
              <a:t>) – </a:t>
            </a:r>
          </a:p>
          <a:p>
            <a:r>
              <a:rPr lang="en-PH" dirty="0"/>
              <a:t>To analyze the hardware and software factors affecting Android touchscreen responsiveness by comparing the different result sets </a:t>
            </a:r>
            <a:r>
              <a:rPr lang="en-PH"/>
              <a:t>with varying factors </a:t>
            </a:r>
            <a:r>
              <a:rPr lang="en-PH" dirty="0"/>
              <a:t>(will be stated later), we will be determining the effects it can do the </a:t>
            </a:r>
            <a:r>
              <a:rPr lang="en-PH" dirty="0" err="1"/>
              <a:t>the</a:t>
            </a:r>
            <a:r>
              <a:rPr lang="en-PH" dirty="0"/>
              <a:t> touchscreen responsiveness.</a:t>
            </a:r>
          </a:p>
          <a:p>
            <a:endParaRPr lang="en-PH" dirty="0"/>
          </a:p>
          <a:p>
            <a:r>
              <a:rPr lang="en-PH" dirty="0"/>
              <a:t>SOFTWARE FACTORS:</a:t>
            </a:r>
          </a:p>
          <a:p>
            <a:r>
              <a:rPr lang="en-PH" dirty="0"/>
              <a:t> - User Interface</a:t>
            </a:r>
          </a:p>
          <a:p>
            <a:r>
              <a:rPr lang="en-PH" dirty="0"/>
              <a:t> - Operating System</a:t>
            </a:r>
          </a:p>
          <a:p>
            <a:endParaRPr lang="en-PH" dirty="0"/>
          </a:p>
          <a:p>
            <a:r>
              <a:rPr lang="en-PH" dirty="0"/>
              <a:t>Hardware Factors:</a:t>
            </a:r>
          </a:p>
          <a:p>
            <a:r>
              <a:rPr lang="en-PH" dirty="0"/>
              <a:t> - GPU</a:t>
            </a:r>
          </a:p>
          <a:p>
            <a:r>
              <a:rPr lang="en-PH" dirty="0"/>
              <a:t> - RAM</a:t>
            </a:r>
          </a:p>
          <a:p>
            <a:r>
              <a:rPr lang="en-PH" dirty="0"/>
              <a:t> - Noise (Electronics)</a:t>
            </a:r>
          </a:p>
          <a:p>
            <a:r>
              <a:rPr lang="en-PH" dirty="0"/>
              <a:t> - Type of Touchscreen</a:t>
            </a: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3</a:t>
            </a:fld>
            <a:endParaRPr lang="en-PH"/>
          </a:p>
        </p:txBody>
      </p:sp>
    </p:spTree>
    <p:extLst>
      <p:ext uri="{BB962C8B-B14F-4D97-AF65-F5344CB8AC3E}">
        <p14:creationId xmlns:p14="http://schemas.microsoft.com/office/powerpoint/2010/main" val="333132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HUMAN FACTORS (</a:t>
            </a:r>
            <a:r>
              <a:rPr lang="en-PH" dirty="0" err="1"/>
              <a:t>Marcla</a:t>
            </a:r>
            <a:r>
              <a:rPr lang="en-PH" dirty="0"/>
              <a:t>):</a:t>
            </a:r>
          </a:p>
          <a:p>
            <a:r>
              <a:rPr lang="en-PH" dirty="0"/>
              <a:t> - Posture, Finger Size, Melioration, Eye Behavior, Finger Movements</a:t>
            </a:r>
          </a:p>
          <a:p>
            <a:endParaRPr lang="en-PH" dirty="0"/>
          </a:p>
          <a:p>
            <a:r>
              <a:rPr lang="en-PH" dirty="0"/>
              <a:t>SOFTWARE FACTORS (</a:t>
            </a:r>
            <a:r>
              <a:rPr lang="en-PH" dirty="0" err="1"/>
              <a:t>Jobie</a:t>
            </a:r>
            <a:r>
              <a:rPr lang="en-PH" dirty="0"/>
              <a:t>):</a:t>
            </a:r>
          </a:p>
          <a:p>
            <a:r>
              <a:rPr lang="en-PH" dirty="0"/>
              <a:t> - User Interface</a:t>
            </a:r>
          </a:p>
          <a:p>
            <a:r>
              <a:rPr lang="en-PH" dirty="0"/>
              <a:t> - Operating System</a:t>
            </a:r>
          </a:p>
          <a:p>
            <a:endParaRPr lang="en-PH" dirty="0"/>
          </a:p>
          <a:p>
            <a:r>
              <a:rPr lang="en-PH" dirty="0"/>
              <a:t>Hardware Factors (Thom):</a:t>
            </a:r>
          </a:p>
          <a:p>
            <a:r>
              <a:rPr lang="en-PH" dirty="0"/>
              <a:t> - GPU</a:t>
            </a:r>
          </a:p>
          <a:p>
            <a:r>
              <a:rPr lang="en-PH" dirty="0"/>
              <a:t> - RAM</a:t>
            </a:r>
          </a:p>
          <a:p>
            <a:r>
              <a:rPr lang="en-PH" dirty="0"/>
              <a:t> - Noise (Electronics)</a:t>
            </a:r>
          </a:p>
          <a:p>
            <a:r>
              <a:rPr lang="en-PH" dirty="0"/>
              <a:t> - Type of Touchscreen</a:t>
            </a:r>
          </a:p>
          <a:p>
            <a:endParaRPr lang="en-PH" dirty="0"/>
          </a:p>
          <a:p>
            <a:r>
              <a:rPr lang="en-PH" dirty="0"/>
              <a:t>Operating System (Shen) – Android Mobile Phones</a:t>
            </a:r>
          </a:p>
          <a:p>
            <a:r>
              <a:rPr lang="en-PH" dirty="0"/>
              <a:t>OS Version (Shen) – Honeycomb or later</a:t>
            </a:r>
          </a:p>
        </p:txBody>
      </p:sp>
      <p:sp>
        <p:nvSpPr>
          <p:cNvPr id="4" name="Slide Number Placeholder 3"/>
          <p:cNvSpPr>
            <a:spLocks noGrp="1"/>
          </p:cNvSpPr>
          <p:nvPr>
            <p:ph type="sldNum" sz="quarter" idx="10"/>
          </p:nvPr>
        </p:nvSpPr>
        <p:spPr/>
        <p:txBody>
          <a:bodyPr/>
          <a:lstStyle/>
          <a:p>
            <a:fld id="{DF8DFEE1-4C4B-436D-87D9-7C61D5E8FBE3}" type="slidenum">
              <a:rPr lang="en-PH" smtClean="0"/>
              <a:t>4</a:t>
            </a:fld>
            <a:endParaRPr lang="en-PH"/>
          </a:p>
        </p:txBody>
      </p:sp>
    </p:spTree>
    <p:extLst>
      <p:ext uri="{BB962C8B-B14F-4D97-AF65-F5344CB8AC3E}">
        <p14:creationId xmlns:p14="http://schemas.microsoft.com/office/powerpoint/2010/main" val="17152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TUIO – a transmission protocol for the touch events, to be sent for interpretation.</a:t>
            </a:r>
          </a:p>
          <a:p>
            <a:endParaRPr lang="en-PH" dirty="0"/>
          </a:p>
          <a:p>
            <a:r>
              <a:rPr lang="en-PH" dirty="0"/>
              <a:t>Firebase – Googles Mobile Platform, with key features such as a database, to store the data that we need (time, x &amp; y coordinates, touch amplitude, touch size)</a:t>
            </a:r>
          </a:p>
          <a:p>
            <a:endParaRPr lang="en-PH" dirty="0"/>
          </a:p>
          <a:p>
            <a:r>
              <a:rPr lang="en-PH" dirty="0"/>
              <a:t>Java – language used in Android Studio (where we are developing our application)</a:t>
            </a:r>
          </a:p>
        </p:txBody>
      </p:sp>
      <p:sp>
        <p:nvSpPr>
          <p:cNvPr id="4" name="Slide Number Placeholder 3"/>
          <p:cNvSpPr>
            <a:spLocks noGrp="1"/>
          </p:cNvSpPr>
          <p:nvPr>
            <p:ph type="sldNum" sz="quarter" idx="10"/>
          </p:nvPr>
        </p:nvSpPr>
        <p:spPr/>
        <p:txBody>
          <a:bodyPr/>
          <a:lstStyle/>
          <a:p>
            <a:fld id="{DF8DFEE1-4C4B-436D-87D9-7C61D5E8FBE3}" type="slidenum">
              <a:rPr lang="en-PH" smtClean="0"/>
              <a:t>5</a:t>
            </a:fld>
            <a:endParaRPr lang="en-PH"/>
          </a:p>
        </p:txBody>
      </p:sp>
    </p:spTree>
    <p:extLst>
      <p:ext uri="{BB962C8B-B14F-4D97-AF65-F5344CB8AC3E}">
        <p14:creationId xmlns:p14="http://schemas.microsoft.com/office/powerpoint/2010/main" val="15487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FLIP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Time between press and detachment is less than 351ms &amp; slide of the finger is bigger than 100 pixels vertically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SCROLL</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moved at least 50 pixels in either direction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DOUBLE TAPPING</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first finger was pressed in less than 501ms &amp; slide of the finger is not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TAP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less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PRESS</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more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6</a:t>
            </a:fld>
            <a:endParaRPr lang="en-PH"/>
          </a:p>
        </p:txBody>
      </p:sp>
    </p:spTree>
    <p:extLst>
      <p:ext uri="{BB962C8B-B14F-4D97-AF65-F5344CB8AC3E}">
        <p14:creationId xmlns:p14="http://schemas.microsoft.com/office/powerpoint/2010/main" val="188602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FLIP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Time between press and detachment is less than 351ms &amp; slide of the finger is bigger than 100 pixels vertically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SCROLL</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moved at least 50 pixels in either direction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DOUBLE TAPPING</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first finger was pressed in less than 501ms &amp; slide of the finger is not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TAP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less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PRESS</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more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7</a:t>
            </a:fld>
            <a:endParaRPr lang="en-PH"/>
          </a:p>
        </p:txBody>
      </p:sp>
    </p:spTree>
    <p:extLst>
      <p:ext uri="{BB962C8B-B14F-4D97-AF65-F5344CB8AC3E}">
        <p14:creationId xmlns:p14="http://schemas.microsoft.com/office/powerpoint/2010/main" val="288036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FLIP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Time between press and detachment is less than 351ms &amp; slide of the finger is bigger than 100 pixels vertically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SCROLL</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moved at least 50 pixels in either direction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DOUBLE TAPPING</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first finger was pressed in less than 501ms &amp; slide of the finger is not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TAP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less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PRESS</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more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8</a:t>
            </a:fld>
            <a:endParaRPr lang="en-PH"/>
          </a:p>
        </p:txBody>
      </p:sp>
    </p:spTree>
    <p:extLst>
      <p:ext uri="{BB962C8B-B14F-4D97-AF65-F5344CB8AC3E}">
        <p14:creationId xmlns:p14="http://schemas.microsoft.com/office/powerpoint/2010/main" val="66692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FLIP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Time between press and detachment is less than 351ms &amp; slide of the finger is bigger than 100 pixels vertically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SCROLL</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moved at least 50 pixels in either direction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DOUBLE TAPPING</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first finger was pressed in less than 501ms &amp; slide of the finger is not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TAP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less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PRESS</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more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9</a:t>
            </a:fld>
            <a:endParaRPr lang="en-PH"/>
          </a:p>
        </p:txBody>
      </p:sp>
    </p:spTree>
    <p:extLst>
      <p:ext uri="{BB962C8B-B14F-4D97-AF65-F5344CB8AC3E}">
        <p14:creationId xmlns:p14="http://schemas.microsoft.com/office/powerpoint/2010/main" val="336489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66CB4E9B-7167-4804-AE60-E9908EC959B1}" type="datetimeFigureOut">
              <a:rPr lang="en-PH" smtClean="0"/>
              <a:t>26/10/2017</a:t>
            </a:fld>
            <a:endParaRPr lang="en-PH"/>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PH"/>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1AFE77AC-0C5E-4CDE-A479-A7308015CB2B}" type="slidenum">
              <a:rPr lang="en-PH" smtClean="0"/>
              <a:t>‹#›</a:t>
            </a:fld>
            <a:endParaRPr lang="en-PH"/>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24544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B4E9B-7167-4804-AE60-E9908EC959B1}" type="datetimeFigureOut">
              <a:rPr lang="en-PH" smtClean="0"/>
              <a:t>26/10/2017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300812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66CB4E9B-7167-4804-AE60-E9908EC959B1}" type="datetimeFigureOut">
              <a:rPr lang="en-PH" smtClean="0"/>
              <a:t>26/10/2017</a:t>
            </a:fld>
            <a:endParaRPr lang="en-PH"/>
          </a:p>
        </p:txBody>
      </p:sp>
      <p:sp>
        <p:nvSpPr>
          <p:cNvPr id="5" name="Footer Placeholder 4"/>
          <p:cNvSpPr>
            <a:spLocks noGrp="1"/>
          </p:cNvSpPr>
          <p:nvPr>
            <p:ph type="ftr" sz="quarter" idx="11"/>
          </p:nvPr>
        </p:nvSpPr>
        <p:spPr>
          <a:xfrm>
            <a:off x="6536187" y="6315949"/>
            <a:ext cx="3814856" cy="365125"/>
          </a:xfrm>
        </p:spPr>
        <p:txBody>
          <a:bodyPr/>
          <a:lstStyle/>
          <a:p>
            <a:endParaRPr lang="en-PH"/>
          </a:p>
        </p:txBody>
      </p:sp>
      <p:sp>
        <p:nvSpPr>
          <p:cNvPr id="6" name="Slide Number Placeholder 5"/>
          <p:cNvSpPr>
            <a:spLocks noGrp="1"/>
          </p:cNvSpPr>
          <p:nvPr>
            <p:ph type="sldNum" sz="quarter" idx="12"/>
          </p:nvPr>
        </p:nvSpPr>
        <p:spPr>
          <a:xfrm>
            <a:off x="11784011" y="5607592"/>
            <a:ext cx="407988" cy="365125"/>
          </a:xfrm>
        </p:spPr>
        <p:txBody>
          <a:bodyPr/>
          <a:lstStyle/>
          <a:p>
            <a:fld id="{1AFE77AC-0C5E-4CDE-A479-A7308015CB2B}" type="slidenum">
              <a:rPr lang="en-PH" smtClean="0"/>
              <a:t>‹#›</a:t>
            </a:fld>
            <a:endParaRPr lang="en-PH"/>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8220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B4E9B-7167-4804-AE60-E9908EC959B1}" type="datetimeFigureOut">
              <a:rPr lang="en-PH" smtClean="0"/>
              <a:t>26/10/2017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33721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66CB4E9B-7167-4804-AE60-E9908EC959B1}" type="datetimeFigureOut">
              <a:rPr lang="en-PH" smtClean="0"/>
              <a:t>26/10/2017</a:t>
            </a:fld>
            <a:endParaRPr lang="en-PH"/>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PH"/>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AFE77AC-0C5E-4CDE-A479-A7308015CB2B}" type="slidenum">
              <a:rPr lang="en-PH" smtClean="0"/>
              <a:t>‹#›</a:t>
            </a:fld>
            <a:endParaRPr lang="en-PH"/>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34607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B4E9B-7167-4804-AE60-E9908EC959B1}" type="datetimeFigureOut">
              <a:rPr lang="en-PH" smtClean="0"/>
              <a:t>26/10/2017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252556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4E9B-7167-4804-AE60-E9908EC959B1}" type="datetimeFigureOut">
              <a:rPr lang="en-PH" smtClean="0"/>
              <a:t>26/10/2017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121912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4E9B-7167-4804-AE60-E9908EC959B1}" type="datetimeFigureOut">
              <a:rPr lang="en-PH" smtClean="0"/>
              <a:t>26/10/2017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299587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B4E9B-7167-4804-AE60-E9908EC959B1}" type="datetimeFigureOut">
              <a:rPr lang="en-PH" smtClean="0"/>
              <a:t>26/10/2017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96997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CB4E9B-7167-4804-AE60-E9908EC959B1}" type="datetimeFigureOut">
              <a:rPr lang="en-PH" smtClean="0"/>
              <a:t>26/10/2017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174242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CB4E9B-7167-4804-AE60-E9908EC959B1}" type="datetimeFigureOut">
              <a:rPr lang="en-PH" smtClean="0"/>
              <a:t>26/10/2017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171368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66CB4E9B-7167-4804-AE60-E9908EC959B1}" type="datetimeFigureOut">
              <a:rPr lang="en-PH" smtClean="0"/>
              <a:t>26/10/2017</a:t>
            </a:fld>
            <a:endParaRPr lang="en-PH"/>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PH"/>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AFE77AC-0C5E-4CDE-A479-A7308015CB2B}" type="slidenum">
              <a:rPr lang="en-PH" smtClean="0"/>
              <a:t>‹#›</a:t>
            </a:fld>
            <a:endParaRPr lang="en-PH"/>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380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6805-9FF0-4B3D-A862-E7F2DD72CD6D}"/>
              </a:ext>
            </a:extLst>
          </p:cNvPr>
          <p:cNvSpPr>
            <a:spLocks noGrp="1"/>
          </p:cNvSpPr>
          <p:nvPr>
            <p:ph type="ctrTitle"/>
          </p:nvPr>
        </p:nvSpPr>
        <p:spPr>
          <a:xfrm>
            <a:off x="1088914" y="1268960"/>
            <a:ext cx="9293683" cy="4268965"/>
          </a:xfrm>
        </p:spPr>
        <p:txBody>
          <a:bodyPr>
            <a:noAutofit/>
          </a:bodyPr>
          <a:lstStyle/>
          <a:p>
            <a:r>
              <a:rPr lang="en-US" sz="4800" b="1" dirty="0"/>
              <a:t>Identifying Hardware and Software Factors Affecting the Touchscreen Responsiveness of Android Smartphones</a:t>
            </a:r>
            <a:br>
              <a:rPr lang="en-PH" sz="4800" dirty="0"/>
            </a:br>
            <a:endParaRPr lang="en-PH" sz="4800" dirty="0"/>
          </a:p>
        </p:txBody>
      </p:sp>
      <p:sp>
        <p:nvSpPr>
          <p:cNvPr id="3" name="Subtitle 2">
            <a:extLst>
              <a:ext uri="{FF2B5EF4-FFF2-40B4-BE49-F238E27FC236}">
                <a16:creationId xmlns:a16="http://schemas.microsoft.com/office/drawing/2014/main" id="{4DA019CF-7AD5-4A6E-84B0-8CFC8CB4210E}"/>
              </a:ext>
            </a:extLst>
          </p:cNvPr>
          <p:cNvSpPr>
            <a:spLocks noGrp="1"/>
          </p:cNvSpPr>
          <p:nvPr>
            <p:ph type="subTitle" idx="1"/>
          </p:nvPr>
        </p:nvSpPr>
        <p:spPr/>
        <p:txBody>
          <a:bodyPr>
            <a:normAutofit/>
          </a:bodyPr>
          <a:lstStyle/>
          <a:p>
            <a:r>
              <a:rPr lang="en-PH" dirty="0"/>
              <a:t>CORONEL | DELA CRUZ | JIMENEZ | LLANTOS</a:t>
            </a:r>
          </a:p>
        </p:txBody>
      </p:sp>
    </p:spTree>
    <p:extLst>
      <p:ext uri="{BB962C8B-B14F-4D97-AF65-F5344CB8AC3E}">
        <p14:creationId xmlns:p14="http://schemas.microsoft.com/office/powerpoint/2010/main" val="457864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181682" y="149098"/>
            <a:ext cx="8802592" cy="1432739"/>
          </a:xfrm>
        </p:spPr>
        <p:txBody>
          <a:bodyPr anchor="b">
            <a:noAutofit/>
          </a:bodyPr>
          <a:lstStyle/>
          <a:p>
            <a:pPr algn="l"/>
            <a:r>
              <a:rPr lang="en-US" sz="3200" b="1" dirty="0">
                <a:solidFill>
                  <a:schemeClr val="bg1"/>
                </a:solidFill>
              </a:rPr>
              <a:t>Identifying Hardware and Software Factors Affecting the Touchscreen Responsiveness of Android Smartphones</a:t>
            </a:r>
            <a:endParaRPr lang="en-PH" sz="3200" dirty="0">
              <a:solidFill>
                <a:schemeClr val="bg1"/>
              </a:solidFill>
            </a:endParaRPr>
          </a:p>
        </p:txBody>
      </p:sp>
      <p:grpSp>
        <p:nvGrpSpPr>
          <p:cNvPr id="22" name="Group 21">
            <a:extLst>
              <a:ext uri="{FF2B5EF4-FFF2-40B4-BE49-F238E27FC236}">
                <a16:creationId xmlns:a16="http://schemas.microsoft.com/office/drawing/2014/main" id="{7AD91ADE-576B-438E-8DB1-EDFC507E7299}"/>
              </a:ext>
            </a:extLst>
          </p:cNvPr>
          <p:cNvGrpSpPr/>
          <p:nvPr/>
        </p:nvGrpSpPr>
        <p:grpSpPr>
          <a:xfrm>
            <a:off x="8529153" y="10282714"/>
            <a:ext cx="3254857" cy="957600"/>
            <a:chOff x="8529153" y="869310"/>
            <a:chExt cx="3254857" cy="957600"/>
          </a:xfrm>
        </p:grpSpPr>
        <p:sp>
          <p:nvSpPr>
            <p:cNvPr id="23" name="Title 1">
              <a:extLst>
                <a:ext uri="{FF2B5EF4-FFF2-40B4-BE49-F238E27FC236}">
                  <a16:creationId xmlns:a16="http://schemas.microsoft.com/office/drawing/2014/main" id="{846291A4-0730-4329-A5D0-C251C0EDFA36}"/>
                </a:ext>
              </a:extLst>
            </p:cNvPr>
            <p:cNvSpPr txBox="1">
              <a:spLocks/>
            </p:cNvSpPr>
            <p:nvPr/>
          </p:nvSpPr>
          <p:spPr>
            <a:xfrm>
              <a:off x="9461613" y="1095555"/>
              <a:ext cx="2322397" cy="547416"/>
            </a:xfrm>
            <a:prstGeom prst="rect">
              <a:avLst/>
            </a:prstGeom>
          </p:spPr>
          <p:txBody>
            <a:bodyPr vert="horz" lIns="91440" tIns="45720" rIns="91440" bIns="45720" rtlCol="0" anchor="b">
              <a:normAutofit fontScale="9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bg1"/>
                  </a:solidFill>
                </a:rPr>
                <a:t>Front-end</a:t>
              </a:r>
              <a:endParaRPr lang="en-PH" sz="3600" dirty="0">
                <a:solidFill>
                  <a:schemeClr val="bg1"/>
                </a:solidFill>
              </a:endParaRPr>
            </a:p>
          </p:txBody>
        </p:sp>
        <p:pic>
          <p:nvPicPr>
            <p:cNvPr id="24" name="Picture 23">
              <a:extLst>
                <a:ext uri="{FF2B5EF4-FFF2-40B4-BE49-F238E27FC236}">
                  <a16:creationId xmlns:a16="http://schemas.microsoft.com/office/drawing/2014/main" id="{111893E1-019F-4A4C-8874-C269FD0AF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153" y="869310"/>
              <a:ext cx="957600" cy="957600"/>
            </a:xfrm>
            <a:prstGeom prst="rect">
              <a:avLst/>
            </a:prstGeom>
          </p:spPr>
        </p:pic>
      </p:grpSp>
      <p:grpSp>
        <p:nvGrpSpPr>
          <p:cNvPr id="15" name="Group 14">
            <a:extLst>
              <a:ext uri="{FF2B5EF4-FFF2-40B4-BE49-F238E27FC236}">
                <a16:creationId xmlns:a16="http://schemas.microsoft.com/office/drawing/2014/main" id="{F5F58DCC-C993-4372-9E0D-9DF6601C3018}"/>
              </a:ext>
            </a:extLst>
          </p:cNvPr>
          <p:cNvGrpSpPr/>
          <p:nvPr/>
        </p:nvGrpSpPr>
        <p:grpSpPr>
          <a:xfrm>
            <a:off x="7618085" y="2451400"/>
            <a:ext cx="3186219" cy="956127"/>
            <a:chOff x="8597791" y="891199"/>
            <a:chExt cx="3186219" cy="956127"/>
          </a:xfrm>
        </p:grpSpPr>
        <p:sp>
          <p:nvSpPr>
            <p:cNvPr id="21" name="Title 1">
              <a:extLst>
                <a:ext uri="{FF2B5EF4-FFF2-40B4-BE49-F238E27FC236}">
                  <a16:creationId xmlns:a16="http://schemas.microsoft.com/office/drawing/2014/main" id="{1356F7D4-B190-4F9E-8EA9-E03050E350D5}"/>
                </a:ext>
              </a:extLst>
            </p:cNvPr>
            <p:cNvSpPr txBox="1">
              <a:spLocks/>
            </p:cNvSpPr>
            <p:nvPr/>
          </p:nvSpPr>
          <p:spPr>
            <a:xfrm>
              <a:off x="9461613" y="1095555"/>
              <a:ext cx="2322397" cy="547416"/>
            </a:xfrm>
            <a:prstGeom prst="rect">
              <a:avLst/>
            </a:prstGeom>
          </p:spPr>
          <p:txBody>
            <a:bodyPr vert="horz" lIns="91440" tIns="45720" rIns="91440" bIns="45720" rtlCol="0" anchor="b">
              <a:normAutofit fontScale="97500" lnSpcReduction="1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tx1"/>
                  </a:solidFill>
                </a:rPr>
                <a:t>Back-end</a:t>
              </a:r>
              <a:endParaRPr lang="en-PH" sz="3600" dirty="0">
                <a:solidFill>
                  <a:schemeClr val="tx1"/>
                </a:solidFill>
              </a:endParaRPr>
            </a:p>
          </p:txBody>
        </p:sp>
        <p:pic>
          <p:nvPicPr>
            <p:cNvPr id="20" name="Picture 19">
              <a:extLst>
                <a:ext uri="{FF2B5EF4-FFF2-40B4-BE49-F238E27FC236}">
                  <a16:creationId xmlns:a16="http://schemas.microsoft.com/office/drawing/2014/main" id="{12B7A255-3788-46AE-96C4-B6073A463D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7791" y="891199"/>
              <a:ext cx="956127" cy="956127"/>
            </a:xfrm>
            <a:prstGeom prst="rect">
              <a:avLst/>
            </a:prstGeom>
          </p:spPr>
        </p:pic>
      </p:grpSp>
      <p:grpSp>
        <p:nvGrpSpPr>
          <p:cNvPr id="18" name="Group 17">
            <a:extLst>
              <a:ext uri="{FF2B5EF4-FFF2-40B4-BE49-F238E27FC236}">
                <a16:creationId xmlns:a16="http://schemas.microsoft.com/office/drawing/2014/main" id="{756C9B3A-5509-4E51-926F-757EFD661B9E}"/>
              </a:ext>
            </a:extLst>
          </p:cNvPr>
          <p:cNvGrpSpPr/>
          <p:nvPr/>
        </p:nvGrpSpPr>
        <p:grpSpPr>
          <a:xfrm>
            <a:off x="1328121" y="2423023"/>
            <a:ext cx="3254857" cy="957600"/>
            <a:chOff x="8529153" y="869310"/>
            <a:chExt cx="3254857" cy="957600"/>
          </a:xfrm>
        </p:grpSpPr>
        <p:sp>
          <p:nvSpPr>
            <p:cNvPr id="25" name="Title 1">
              <a:extLst>
                <a:ext uri="{FF2B5EF4-FFF2-40B4-BE49-F238E27FC236}">
                  <a16:creationId xmlns:a16="http://schemas.microsoft.com/office/drawing/2014/main" id="{3F8507C0-4576-46C3-948E-5F9CBD0B4902}"/>
                </a:ext>
              </a:extLst>
            </p:cNvPr>
            <p:cNvSpPr txBox="1">
              <a:spLocks/>
            </p:cNvSpPr>
            <p:nvPr/>
          </p:nvSpPr>
          <p:spPr>
            <a:xfrm>
              <a:off x="9461613" y="1095555"/>
              <a:ext cx="2322397" cy="547416"/>
            </a:xfrm>
            <a:prstGeom prst="rect">
              <a:avLst/>
            </a:prstGeom>
          </p:spPr>
          <p:txBody>
            <a:bodyPr vert="horz" lIns="91440" tIns="45720" rIns="91440" bIns="45720" rtlCol="0" anchor="b">
              <a:normAutofit fontScale="9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tx1"/>
                  </a:solidFill>
                </a:rPr>
                <a:t>Front-end</a:t>
              </a:r>
              <a:endParaRPr lang="en-PH" sz="3600" dirty="0">
                <a:solidFill>
                  <a:schemeClr val="tx1"/>
                </a:solidFill>
              </a:endParaRPr>
            </a:p>
          </p:txBody>
        </p:sp>
        <p:pic>
          <p:nvPicPr>
            <p:cNvPr id="26" name="Picture 25">
              <a:extLst>
                <a:ext uri="{FF2B5EF4-FFF2-40B4-BE49-F238E27FC236}">
                  <a16:creationId xmlns:a16="http://schemas.microsoft.com/office/drawing/2014/main" id="{B91966CA-B4D2-448E-85E8-0970698BE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153" y="869310"/>
              <a:ext cx="957600" cy="957600"/>
            </a:xfrm>
            <a:prstGeom prst="rect">
              <a:avLst/>
            </a:prstGeom>
          </p:spPr>
        </p:pic>
      </p:grpSp>
      <p:pic>
        <p:nvPicPr>
          <p:cNvPr id="7" name="Picture 6">
            <a:extLst>
              <a:ext uri="{FF2B5EF4-FFF2-40B4-BE49-F238E27FC236}">
                <a16:creationId xmlns:a16="http://schemas.microsoft.com/office/drawing/2014/main" id="{4983F81F-A99A-4B02-A8FA-18EAEEC1C7B3}"/>
              </a:ext>
            </a:extLst>
          </p:cNvPr>
          <p:cNvPicPr>
            <a:picLocks noChangeAspect="1"/>
          </p:cNvPicPr>
          <p:nvPr/>
        </p:nvPicPr>
        <p:blipFill>
          <a:blip r:embed="rId5"/>
          <a:stretch>
            <a:fillRect/>
          </a:stretch>
        </p:blipFill>
        <p:spPr>
          <a:xfrm>
            <a:off x="181682" y="3422929"/>
            <a:ext cx="5913919" cy="2022787"/>
          </a:xfrm>
          <a:prstGeom prst="rect">
            <a:avLst/>
          </a:prstGeom>
        </p:spPr>
      </p:pic>
      <p:pic>
        <p:nvPicPr>
          <p:cNvPr id="8" name="Picture 7">
            <a:extLst>
              <a:ext uri="{FF2B5EF4-FFF2-40B4-BE49-F238E27FC236}">
                <a16:creationId xmlns:a16="http://schemas.microsoft.com/office/drawing/2014/main" id="{233E2314-58C0-4559-9711-B116141F0E18}"/>
              </a:ext>
            </a:extLst>
          </p:cNvPr>
          <p:cNvPicPr>
            <a:picLocks noChangeAspect="1"/>
          </p:cNvPicPr>
          <p:nvPr/>
        </p:nvPicPr>
        <p:blipFill>
          <a:blip r:embed="rId6"/>
          <a:stretch>
            <a:fillRect/>
          </a:stretch>
        </p:blipFill>
        <p:spPr>
          <a:xfrm>
            <a:off x="6429561" y="3472722"/>
            <a:ext cx="5558444" cy="1745327"/>
          </a:xfrm>
          <a:prstGeom prst="rect">
            <a:avLst/>
          </a:prstGeom>
        </p:spPr>
      </p:pic>
      <p:pic>
        <p:nvPicPr>
          <p:cNvPr id="9" name="Picture 8">
            <a:extLst>
              <a:ext uri="{FF2B5EF4-FFF2-40B4-BE49-F238E27FC236}">
                <a16:creationId xmlns:a16="http://schemas.microsoft.com/office/drawing/2014/main" id="{0A6AB14D-D4F7-4162-93DE-EBC2B8303988}"/>
              </a:ext>
            </a:extLst>
          </p:cNvPr>
          <p:cNvPicPr>
            <a:picLocks noChangeAspect="1"/>
          </p:cNvPicPr>
          <p:nvPr/>
        </p:nvPicPr>
        <p:blipFill>
          <a:blip r:embed="rId7"/>
          <a:stretch>
            <a:fillRect/>
          </a:stretch>
        </p:blipFill>
        <p:spPr>
          <a:xfrm>
            <a:off x="897685" y="4214500"/>
            <a:ext cx="4481911" cy="2462431"/>
          </a:xfrm>
          <a:prstGeom prst="rect">
            <a:avLst/>
          </a:prstGeom>
        </p:spPr>
      </p:pic>
      <p:sp>
        <p:nvSpPr>
          <p:cNvPr id="36" name="Title 1">
            <a:extLst>
              <a:ext uri="{FF2B5EF4-FFF2-40B4-BE49-F238E27FC236}">
                <a16:creationId xmlns:a16="http://schemas.microsoft.com/office/drawing/2014/main" id="{B29CA80C-1BC3-487F-A6D7-C0691C3E3FAB}"/>
              </a:ext>
            </a:extLst>
          </p:cNvPr>
          <p:cNvSpPr txBox="1">
            <a:spLocks/>
          </p:cNvSpPr>
          <p:nvPr/>
        </p:nvSpPr>
        <p:spPr>
          <a:xfrm>
            <a:off x="6080750" y="5857356"/>
            <a:ext cx="2097888" cy="547416"/>
          </a:xfrm>
          <a:prstGeom prst="rect">
            <a:avLst/>
          </a:prstGeom>
        </p:spPr>
        <p:txBody>
          <a:bodyPr vert="horz" lIns="91440" tIns="45720" rIns="91440" bIns="45720" rtlCol="0" anchor="b">
            <a:normAutofit fontScale="9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tx1"/>
                </a:solidFill>
              </a:rPr>
              <a:t>SCRUM?</a:t>
            </a:r>
            <a:endParaRPr lang="en-PH" sz="3600" dirty="0">
              <a:solidFill>
                <a:schemeClr val="tx1"/>
              </a:solidFill>
            </a:endParaRPr>
          </a:p>
        </p:txBody>
      </p:sp>
      <p:sp>
        <p:nvSpPr>
          <p:cNvPr id="37" name="Title 1">
            <a:extLst>
              <a:ext uri="{FF2B5EF4-FFF2-40B4-BE49-F238E27FC236}">
                <a16:creationId xmlns:a16="http://schemas.microsoft.com/office/drawing/2014/main" id="{06F0D42E-CB9C-4468-9486-13D6DA83E5FA}"/>
              </a:ext>
            </a:extLst>
          </p:cNvPr>
          <p:cNvSpPr txBox="1">
            <a:spLocks/>
          </p:cNvSpPr>
          <p:nvPr/>
        </p:nvSpPr>
        <p:spPr>
          <a:xfrm>
            <a:off x="8178638" y="5531332"/>
            <a:ext cx="3908881" cy="906177"/>
          </a:xfrm>
          <a:prstGeom prst="rect">
            <a:avLst/>
          </a:prstGeom>
        </p:spPr>
        <p:txBody>
          <a:bodyPr vert="horz" lIns="91440" tIns="45720" rIns="91440" bIns="45720" rtlCol="0" anchor="b">
            <a:normAutofit fontScale="975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tx1"/>
                </a:solidFill>
              </a:rPr>
              <a:t>LOL, S</a:t>
            </a:r>
            <a:r>
              <a:rPr lang="en-PH" sz="4500" b="1" dirty="0">
                <a:solidFill>
                  <a:schemeClr val="tx1"/>
                </a:solidFill>
              </a:rPr>
              <a:t>CRAM</a:t>
            </a:r>
            <a:endParaRPr lang="en-PH" sz="3600" b="1" dirty="0">
              <a:solidFill>
                <a:schemeClr val="tx1"/>
              </a:solidFill>
            </a:endParaRPr>
          </a:p>
        </p:txBody>
      </p:sp>
    </p:spTree>
    <p:extLst>
      <p:ext uri="{BB962C8B-B14F-4D97-AF65-F5344CB8AC3E}">
        <p14:creationId xmlns:p14="http://schemas.microsoft.com/office/powerpoint/2010/main" val="2706268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ppt_x"/>
                                          </p:val>
                                        </p:tav>
                                        <p:tav tm="100000">
                                          <p:val>
                                            <p:strVal val="#ppt_x"/>
                                          </p:val>
                                        </p:tav>
                                      </p:tavLst>
                                    </p:anim>
                                    <p:anim calcmode="lin" valueType="num">
                                      <p:cBhvr additive="base">
                                        <p:cTn id="4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D975-25AA-4A33-B2FB-5B1AA900A0D3}"/>
              </a:ext>
            </a:extLst>
          </p:cNvPr>
          <p:cNvSpPr>
            <a:spLocks noGrp="1"/>
          </p:cNvSpPr>
          <p:nvPr>
            <p:ph type="title"/>
          </p:nvPr>
        </p:nvSpPr>
        <p:spPr>
          <a:xfrm>
            <a:off x="357447" y="365304"/>
            <a:ext cx="10390909" cy="1130988"/>
          </a:xfrm>
        </p:spPr>
        <p:txBody>
          <a:bodyPr>
            <a:normAutofit fontScale="90000"/>
          </a:bodyPr>
          <a:lstStyle/>
          <a:p>
            <a:r>
              <a:rPr lang="en-PH" sz="8000" b="1" dirty="0"/>
              <a:t>Project Context</a:t>
            </a:r>
          </a:p>
        </p:txBody>
      </p:sp>
      <p:sp>
        <p:nvSpPr>
          <p:cNvPr id="4" name="Title 1">
            <a:extLst>
              <a:ext uri="{FF2B5EF4-FFF2-40B4-BE49-F238E27FC236}">
                <a16:creationId xmlns:a16="http://schemas.microsoft.com/office/drawing/2014/main" id="{E5F97A4A-18D9-4BAC-A218-3AC4D227B2CC}"/>
              </a:ext>
            </a:extLst>
          </p:cNvPr>
          <p:cNvSpPr txBox="1">
            <a:spLocks/>
          </p:cNvSpPr>
          <p:nvPr/>
        </p:nvSpPr>
        <p:spPr>
          <a:xfrm>
            <a:off x="357447" y="1951754"/>
            <a:ext cx="2809701" cy="79570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b="1" dirty="0"/>
              <a:t>The CHALLENGES</a:t>
            </a:r>
          </a:p>
        </p:txBody>
      </p:sp>
      <p:sp>
        <p:nvSpPr>
          <p:cNvPr id="5" name="TextBox 4">
            <a:extLst>
              <a:ext uri="{FF2B5EF4-FFF2-40B4-BE49-F238E27FC236}">
                <a16:creationId xmlns:a16="http://schemas.microsoft.com/office/drawing/2014/main" id="{786C76A1-B3BA-48FA-9CEA-24DAD5F76484}"/>
              </a:ext>
            </a:extLst>
          </p:cNvPr>
          <p:cNvSpPr txBox="1"/>
          <p:nvPr/>
        </p:nvSpPr>
        <p:spPr>
          <a:xfrm>
            <a:off x="943899" y="2747460"/>
            <a:ext cx="2254143" cy="461665"/>
          </a:xfrm>
          <a:prstGeom prst="rect">
            <a:avLst/>
          </a:prstGeom>
          <a:noFill/>
        </p:spPr>
        <p:txBody>
          <a:bodyPr wrap="none" rtlCol="0">
            <a:spAutoFit/>
          </a:bodyPr>
          <a:lstStyle/>
          <a:p>
            <a:pPr marL="285750" indent="-285750">
              <a:buFont typeface="Arial" panose="020B0604020202020204" pitchFamily="34" charset="0"/>
              <a:buChar char="•"/>
            </a:pPr>
            <a:r>
              <a:rPr lang="en-PH" sz="2400" dirty="0">
                <a:latin typeface="+mj-lt"/>
              </a:rPr>
              <a:t>Inaccuracies</a:t>
            </a:r>
          </a:p>
        </p:txBody>
      </p:sp>
      <p:sp>
        <p:nvSpPr>
          <p:cNvPr id="6" name="Title 1">
            <a:extLst>
              <a:ext uri="{FF2B5EF4-FFF2-40B4-BE49-F238E27FC236}">
                <a16:creationId xmlns:a16="http://schemas.microsoft.com/office/drawing/2014/main" id="{5410560C-911B-4B64-9A8A-083FBCE50E76}"/>
              </a:ext>
            </a:extLst>
          </p:cNvPr>
          <p:cNvSpPr txBox="1">
            <a:spLocks/>
          </p:cNvSpPr>
          <p:nvPr/>
        </p:nvSpPr>
        <p:spPr>
          <a:xfrm>
            <a:off x="4148050" y="2911874"/>
            <a:ext cx="2809701" cy="795706"/>
          </a:xfrm>
          <a:prstGeom prst="rect">
            <a:avLst/>
          </a:prstGeom>
        </p:spPr>
        <p:txBody>
          <a:bodyPr vert="horz" lIns="91440" tIns="45720" rIns="91440" bIns="45720" rtlCol="0" anchor="t">
            <a:normAutofit fontScale="9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b="1" dirty="0"/>
              <a:t>The Opportunity</a:t>
            </a:r>
          </a:p>
        </p:txBody>
      </p:sp>
      <p:sp>
        <p:nvSpPr>
          <p:cNvPr id="7" name="Title 1">
            <a:extLst>
              <a:ext uri="{FF2B5EF4-FFF2-40B4-BE49-F238E27FC236}">
                <a16:creationId xmlns:a16="http://schemas.microsoft.com/office/drawing/2014/main" id="{E343C2BD-C2BA-4142-9F27-5CFC465AB216}"/>
              </a:ext>
            </a:extLst>
          </p:cNvPr>
          <p:cNvSpPr txBox="1">
            <a:spLocks/>
          </p:cNvSpPr>
          <p:nvPr/>
        </p:nvSpPr>
        <p:spPr>
          <a:xfrm>
            <a:off x="8342515" y="4032014"/>
            <a:ext cx="2809701" cy="795706"/>
          </a:xfrm>
          <a:prstGeom prst="rect">
            <a:avLst/>
          </a:prstGeom>
        </p:spPr>
        <p:txBody>
          <a:bodyPr vert="horz" lIns="91440" tIns="45720" rIns="91440" bIns="45720" rtlCol="0" anchor="t">
            <a:normAutofit fontScale="9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b="1" dirty="0"/>
              <a:t>Purpose and Description</a:t>
            </a:r>
          </a:p>
        </p:txBody>
      </p:sp>
      <p:sp>
        <p:nvSpPr>
          <p:cNvPr id="12" name="TextBox 11">
            <a:extLst>
              <a:ext uri="{FF2B5EF4-FFF2-40B4-BE49-F238E27FC236}">
                <a16:creationId xmlns:a16="http://schemas.microsoft.com/office/drawing/2014/main" id="{7D43E5EC-2BCD-4357-A79A-92AA13BB51BF}"/>
              </a:ext>
            </a:extLst>
          </p:cNvPr>
          <p:cNvSpPr txBox="1"/>
          <p:nvPr/>
        </p:nvSpPr>
        <p:spPr>
          <a:xfrm>
            <a:off x="4734502" y="3707580"/>
            <a:ext cx="3446777" cy="461665"/>
          </a:xfrm>
          <a:prstGeom prst="rect">
            <a:avLst/>
          </a:prstGeom>
          <a:noFill/>
        </p:spPr>
        <p:txBody>
          <a:bodyPr wrap="none" rtlCol="0">
            <a:spAutoFit/>
          </a:bodyPr>
          <a:lstStyle/>
          <a:p>
            <a:pPr marL="285750" indent="-285750">
              <a:buFont typeface="Arial" panose="020B0604020202020204" pitchFamily="34" charset="0"/>
              <a:buChar char="•"/>
            </a:pPr>
            <a:r>
              <a:rPr lang="en-PH" sz="2400" dirty="0">
                <a:latin typeface="+mj-lt"/>
              </a:rPr>
              <a:t>Future Smartphones</a:t>
            </a:r>
          </a:p>
        </p:txBody>
      </p:sp>
      <p:sp>
        <p:nvSpPr>
          <p:cNvPr id="13" name="TextBox 12">
            <a:extLst>
              <a:ext uri="{FF2B5EF4-FFF2-40B4-BE49-F238E27FC236}">
                <a16:creationId xmlns:a16="http://schemas.microsoft.com/office/drawing/2014/main" id="{0B20C6CA-26B1-464B-902C-B3F76B6EBCE6}"/>
              </a:ext>
            </a:extLst>
          </p:cNvPr>
          <p:cNvSpPr txBox="1"/>
          <p:nvPr/>
        </p:nvSpPr>
        <p:spPr>
          <a:xfrm>
            <a:off x="8928965" y="4550064"/>
            <a:ext cx="1739033" cy="156966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PH" sz="2400" dirty="0">
                <a:latin typeface="+mj-lt"/>
              </a:rPr>
              <a:t>Identify</a:t>
            </a:r>
          </a:p>
          <a:p>
            <a:pPr marL="285750" indent="-285750">
              <a:lnSpc>
                <a:spcPct val="200000"/>
              </a:lnSpc>
              <a:buFont typeface="Arial" panose="020B0604020202020204" pitchFamily="34" charset="0"/>
              <a:buChar char="•"/>
            </a:pPr>
            <a:r>
              <a:rPr lang="en-PH" sz="2400" dirty="0">
                <a:latin typeface="+mj-lt"/>
              </a:rPr>
              <a:t>Effects</a:t>
            </a:r>
            <a:endParaRPr lang="en-PH" dirty="0">
              <a:latin typeface="+mj-lt"/>
            </a:endParaRPr>
          </a:p>
        </p:txBody>
      </p:sp>
    </p:spTree>
    <p:extLst>
      <p:ext uri="{BB962C8B-B14F-4D97-AF65-F5344CB8AC3E}">
        <p14:creationId xmlns:p14="http://schemas.microsoft.com/office/powerpoint/2010/main" val="120126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D975-25AA-4A33-B2FB-5B1AA900A0D3}"/>
              </a:ext>
            </a:extLst>
          </p:cNvPr>
          <p:cNvSpPr>
            <a:spLocks noGrp="1"/>
          </p:cNvSpPr>
          <p:nvPr>
            <p:ph type="title"/>
          </p:nvPr>
        </p:nvSpPr>
        <p:spPr>
          <a:xfrm>
            <a:off x="3276600" y="365304"/>
            <a:ext cx="7471756" cy="1130988"/>
          </a:xfrm>
        </p:spPr>
        <p:txBody>
          <a:bodyPr>
            <a:normAutofit/>
          </a:bodyPr>
          <a:lstStyle/>
          <a:p>
            <a:r>
              <a:rPr lang="en-PH" sz="8000" b="1" dirty="0"/>
              <a:t>Objectives</a:t>
            </a:r>
          </a:p>
        </p:txBody>
      </p:sp>
      <p:sp>
        <p:nvSpPr>
          <p:cNvPr id="9" name="Title 1">
            <a:extLst>
              <a:ext uri="{FF2B5EF4-FFF2-40B4-BE49-F238E27FC236}">
                <a16:creationId xmlns:a16="http://schemas.microsoft.com/office/drawing/2014/main" id="{4B170A2E-E1F6-4F83-A174-12BAC2010117}"/>
              </a:ext>
            </a:extLst>
          </p:cNvPr>
          <p:cNvSpPr txBox="1">
            <a:spLocks/>
          </p:cNvSpPr>
          <p:nvPr/>
        </p:nvSpPr>
        <p:spPr>
          <a:xfrm>
            <a:off x="4163291" y="2566359"/>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Support</a:t>
            </a:r>
            <a:endParaRPr lang="en-PH" sz="2800" b="1" dirty="0"/>
          </a:p>
        </p:txBody>
      </p:sp>
      <p:sp>
        <p:nvSpPr>
          <p:cNvPr id="10" name="Title 1">
            <a:extLst>
              <a:ext uri="{FF2B5EF4-FFF2-40B4-BE49-F238E27FC236}">
                <a16:creationId xmlns:a16="http://schemas.microsoft.com/office/drawing/2014/main" id="{2E2C132F-EB68-4975-84AB-64B3BD748BAF}"/>
              </a:ext>
            </a:extLst>
          </p:cNvPr>
          <p:cNvSpPr txBox="1">
            <a:spLocks/>
          </p:cNvSpPr>
          <p:nvPr/>
        </p:nvSpPr>
        <p:spPr>
          <a:xfrm>
            <a:off x="4727171" y="3159685"/>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Hardware</a:t>
            </a:r>
          </a:p>
        </p:txBody>
      </p:sp>
      <p:sp>
        <p:nvSpPr>
          <p:cNvPr id="11" name="Title 1">
            <a:extLst>
              <a:ext uri="{FF2B5EF4-FFF2-40B4-BE49-F238E27FC236}">
                <a16:creationId xmlns:a16="http://schemas.microsoft.com/office/drawing/2014/main" id="{0B388F79-7892-46C7-A67C-B76A84EC5158}"/>
              </a:ext>
            </a:extLst>
          </p:cNvPr>
          <p:cNvSpPr txBox="1">
            <a:spLocks/>
          </p:cNvSpPr>
          <p:nvPr/>
        </p:nvSpPr>
        <p:spPr>
          <a:xfrm>
            <a:off x="5123411" y="3737771"/>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Software</a:t>
            </a:r>
          </a:p>
        </p:txBody>
      </p:sp>
      <p:sp>
        <p:nvSpPr>
          <p:cNvPr id="12" name="Title 1">
            <a:extLst>
              <a:ext uri="{FF2B5EF4-FFF2-40B4-BE49-F238E27FC236}">
                <a16:creationId xmlns:a16="http://schemas.microsoft.com/office/drawing/2014/main" id="{B3C309EE-4521-4F5F-B4A9-44D2A1A85366}"/>
              </a:ext>
            </a:extLst>
          </p:cNvPr>
          <p:cNvSpPr txBox="1">
            <a:spLocks/>
          </p:cNvSpPr>
          <p:nvPr/>
        </p:nvSpPr>
        <p:spPr>
          <a:xfrm>
            <a:off x="7935884" y="4331097"/>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Analyze</a:t>
            </a:r>
            <a:endParaRPr lang="en-PH" sz="2800" b="1" dirty="0"/>
          </a:p>
        </p:txBody>
      </p:sp>
      <p:sp>
        <p:nvSpPr>
          <p:cNvPr id="13" name="Title 1">
            <a:extLst>
              <a:ext uri="{FF2B5EF4-FFF2-40B4-BE49-F238E27FC236}">
                <a16:creationId xmlns:a16="http://schemas.microsoft.com/office/drawing/2014/main" id="{119299AC-2E9D-4E49-9579-191C391A888E}"/>
              </a:ext>
            </a:extLst>
          </p:cNvPr>
          <p:cNvSpPr txBox="1">
            <a:spLocks/>
          </p:cNvSpPr>
          <p:nvPr/>
        </p:nvSpPr>
        <p:spPr>
          <a:xfrm>
            <a:off x="8582892" y="4924423"/>
            <a:ext cx="2424546"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Hardware</a:t>
            </a:r>
          </a:p>
        </p:txBody>
      </p:sp>
      <p:sp>
        <p:nvSpPr>
          <p:cNvPr id="14" name="Title 1">
            <a:extLst>
              <a:ext uri="{FF2B5EF4-FFF2-40B4-BE49-F238E27FC236}">
                <a16:creationId xmlns:a16="http://schemas.microsoft.com/office/drawing/2014/main" id="{E51CAAB8-1277-4935-A665-6B791A20C713}"/>
              </a:ext>
            </a:extLst>
          </p:cNvPr>
          <p:cNvSpPr txBox="1">
            <a:spLocks/>
          </p:cNvSpPr>
          <p:nvPr/>
        </p:nvSpPr>
        <p:spPr>
          <a:xfrm>
            <a:off x="9024851" y="5502509"/>
            <a:ext cx="237051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Software</a:t>
            </a:r>
          </a:p>
        </p:txBody>
      </p:sp>
      <p:sp>
        <p:nvSpPr>
          <p:cNvPr id="15" name="Title 1">
            <a:extLst>
              <a:ext uri="{FF2B5EF4-FFF2-40B4-BE49-F238E27FC236}">
                <a16:creationId xmlns:a16="http://schemas.microsoft.com/office/drawing/2014/main" id="{2A4B3C41-4DE0-48FC-A643-BACAAA435B46}"/>
              </a:ext>
            </a:extLst>
          </p:cNvPr>
          <p:cNvSpPr txBox="1">
            <a:spLocks/>
          </p:cNvSpPr>
          <p:nvPr/>
        </p:nvSpPr>
        <p:spPr>
          <a:xfrm>
            <a:off x="904701" y="1971834"/>
            <a:ext cx="3003065" cy="593326"/>
          </a:xfrm>
          <a:prstGeom prst="rect">
            <a:avLst/>
          </a:prstGeom>
        </p:spPr>
        <p:txBody>
          <a:bodyPr vert="horz" lIns="91440" tIns="45720" rIns="91440" bIns="45720" rtlCol="0" anchor="t">
            <a:normAutofit fontScale="9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Integrate</a:t>
            </a:r>
            <a:endParaRPr lang="en-PH" sz="2800" b="1" dirty="0"/>
          </a:p>
        </p:txBody>
      </p:sp>
    </p:spTree>
    <p:extLst>
      <p:ext uri="{BB962C8B-B14F-4D97-AF65-F5344CB8AC3E}">
        <p14:creationId xmlns:p14="http://schemas.microsoft.com/office/powerpoint/2010/main" val="261872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D975-25AA-4A33-B2FB-5B1AA900A0D3}"/>
              </a:ext>
            </a:extLst>
          </p:cNvPr>
          <p:cNvSpPr>
            <a:spLocks noGrp="1"/>
          </p:cNvSpPr>
          <p:nvPr>
            <p:ph type="title"/>
          </p:nvPr>
        </p:nvSpPr>
        <p:spPr>
          <a:xfrm>
            <a:off x="144780" y="334824"/>
            <a:ext cx="11902440" cy="1130988"/>
          </a:xfrm>
        </p:spPr>
        <p:txBody>
          <a:bodyPr>
            <a:normAutofit fontScale="90000"/>
          </a:bodyPr>
          <a:lstStyle/>
          <a:p>
            <a:r>
              <a:rPr lang="en-PH" sz="8000" b="1" dirty="0"/>
              <a:t>Scope &amp; limitations</a:t>
            </a:r>
          </a:p>
        </p:txBody>
      </p:sp>
      <p:sp>
        <p:nvSpPr>
          <p:cNvPr id="17" name="Title 1">
            <a:extLst>
              <a:ext uri="{FF2B5EF4-FFF2-40B4-BE49-F238E27FC236}">
                <a16:creationId xmlns:a16="http://schemas.microsoft.com/office/drawing/2014/main" id="{03D69C23-6638-4B5F-B541-275D117B2C86}"/>
              </a:ext>
            </a:extLst>
          </p:cNvPr>
          <p:cNvSpPr txBox="1">
            <a:spLocks/>
          </p:cNvSpPr>
          <p:nvPr/>
        </p:nvSpPr>
        <p:spPr>
          <a:xfrm>
            <a:off x="1464027" y="2367377"/>
            <a:ext cx="305769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200" dirty="0"/>
              <a:t>Software</a:t>
            </a:r>
            <a:endParaRPr lang="en-PH" sz="2400" dirty="0"/>
          </a:p>
        </p:txBody>
      </p:sp>
      <p:sp>
        <p:nvSpPr>
          <p:cNvPr id="18" name="Title 1">
            <a:extLst>
              <a:ext uri="{FF2B5EF4-FFF2-40B4-BE49-F238E27FC236}">
                <a16:creationId xmlns:a16="http://schemas.microsoft.com/office/drawing/2014/main" id="{41FF8F78-4C7B-4E7F-8ECE-40D345CE1400}"/>
              </a:ext>
            </a:extLst>
          </p:cNvPr>
          <p:cNvSpPr txBox="1">
            <a:spLocks/>
          </p:cNvSpPr>
          <p:nvPr/>
        </p:nvSpPr>
        <p:spPr>
          <a:xfrm>
            <a:off x="1816493" y="2960703"/>
            <a:ext cx="319485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200" dirty="0"/>
              <a:t>hardware</a:t>
            </a:r>
            <a:endParaRPr lang="en-PH" sz="2400" dirty="0"/>
          </a:p>
        </p:txBody>
      </p:sp>
      <p:sp>
        <p:nvSpPr>
          <p:cNvPr id="8" name="Title 1">
            <a:extLst>
              <a:ext uri="{FF2B5EF4-FFF2-40B4-BE49-F238E27FC236}">
                <a16:creationId xmlns:a16="http://schemas.microsoft.com/office/drawing/2014/main" id="{3821E27D-A82D-4CE2-9DD3-BAF29131C28A}"/>
              </a:ext>
            </a:extLst>
          </p:cNvPr>
          <p:cNvSpPr txBox="1">
            <a:spLocks/>
          </p:cNvSpPr>
          <p:nvPr/>
        </p:nvSpPr>
        <p:spPr>
          <a:xfrm>
            <a:off x="974401" y="1768263"/>
            <a:ext cx="305769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Factors</a:t>
            </a:r>
            <a:endParaRPr lang="en-PH" sz="2800" b="1" dirty="0"/>
          </a:p>
        </p:txBody>
      </p:sp>
      <p:sp>
        <p:nvSpPr>
          <p:cNvPr id="9" name="Title 1">
            <a:extLst>
              <a:ext uri="{FF2B5EF4-FFF2-40B4-BE49-F238E27FC236}">
                <a16:creationId xmlns:a16="http://schemas.microsoft.com/office/drawing/2014/main" id="{5E91AF46-BA74-4070-A292-3270BDDC905A}"/>
              </a:ext>
            </a:extLst>
          </p:cNvPr>
          <p:cNvSpPr txBox="1">
            <a:spLocks/>
          </p:cNvSpPr>
          <p:nvPr/>
        </p:nvSpPr>
        <p:spPr>
          <a:xfrm>
            <a:off x="4521727" y="3684940"/>
            <a:ext cx="3138820" cy="873998"/>
          </a:xfrm>
          <a:prstGeom prst="rect">
            <a:avLst/>
          </a:prstGeom>
        </p:spPr>
        <p:txBody>
          <a:bodyPr vert="horz" lIns="91440" tIns="45720" rIns="91440" bIns="45720" rtlCol="0" anchor="t">
            <a:normAutofit fontScale="90000" lnSpcReduction="1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Operating system</a:t>
            </a:r>
            <a:endParaRPr lang="en-PH" sz="2800" b="1" dirty="0"/>
          </a:p>
        </p:txBody>
      </p:sp>
      <p:sp>
        <p:nvSpPr>
          <p:cNvPr id="10" name="Title 1">
            <a:extLst>
              <a:ext uri="{FF2B5EF4-FFF2-40B4-BE49-F238E27FC236}">
                <a16:creationId xmlns:a16="http://schemas.microsoft.com/office/drawing/2014/main" id="{AE0B9FDC-5922-47F4-88DE-7E0AD0F37798}"/>
              </a:ext>
            </a:extLst>
          </p:cNvPr>
          <p:cNvSpPr txBox="1">
            <a:spLocks/>
          </p:cNvSpPr>
          <p:nvPr/>
        </p:nvSpPr>
        <p:spPr>
          <a:xfrm>
            <a:off x="7660547" y="4671952"/>
            <a:ext cx="3484109" cy="838750"/>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OS Version</a:t>
            </a:r>
            <a:endParaRPr lang="en-PH" sz="2800" b="1" dirty="0"/>
          </a:p>
        </p:txBody>
      </p:sp>
    </p:spTree>
    <p:extLst>
      <p:ext uri="{BB962C8B-B14F-4D97-AF65-F5344CB8AC3E}">
        <p14:creationId xmlns:p14="http://schemas.microsoft.com/office/powerpoint/2010/main" val="34139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849159" y="443829"/>
            <a:ext cx="10197506" cy="1232750"/>
          </a:xfrm>
        </p:spPr>
        <p:txBody>
          <a:bodyPr anchor="b">
            <a:normAutofit/>
          </a:bodyPr>
          <a:lstStyle/>
          <a:p>
            <a:r>
              <a:rPr lang="en-PH" sz="6000" b="1" dirty="0">
                <a:solidFill>
                  <a:schemeClr val="bg1"/>
                </a:solidFill>
              </a:rPr>
              <a:t>Technical Background</a:t>
            </a:r>
            <a:endParaRPr lang="en-PH" sz="6000" dirty="0">
              <a:solidFill>
                <a:schemeClr val="bg1"/>
              </a:solidFill>
            </a:endParaRPr>
          </a:p>
        </p:txBody>
      </p:sp>
      <p:grpSp>
        <p:nvGrpSpPr>
          <p:cNvPr id="8" name="Group 7">
            <a:extLst>
              <a:ext uri="{FF2B5EF4-FFF2-40B4-BE49-F238E27FC236}">
                <a16:creationId xmlns:a16="http://schemas.microsoft.com/office/drawing/2014/main" id="{F083111F-359A-4FCF-8374-CBFA6CFCD26A}"/>
              </a:ext>
            </a:extLst>
          </p:cNvPr>
          <p:cNvGrpSpPr/>
          <p:nvPr/>
        </p:nvGrpSpPr>
        <p:grpSpPr>
          <a:xfrm>
            <a:off x="3303871" y="2285999"/>
            <a:ext cx="5584259" cy="3884755"/>
            <a:chOff x="3355629" y="2285999"/>
            <a:chExt cx="5584259" cy="3884755"/>
          </a:xfrm>
        </p:grpSpPr>
        <p:grpSp>
          <p:nvGrpSpPr>
            <p:cNvPr id="6" name="Group 5">
              <a:extLst>
                <a:ext uri="{FF2B5EF4-FFF2-40B4-BE49-F238E27FC236}">
                  <a16:creationId xmlns:a16="http://schemas.microsoft.com/office/drawing/2014/main" id="{FE0A5E37-F72F-4BA5-A680-0DF53EA19D11}"/>
                </a:ext>
              </a:extLst>
            </p:cNvPr>
            <p:cNvGrpSpPr/>
            <p:nvPr/>
          </p:nvGrpSpPr>
          <p:grpSpPr>
            <a:xfrm>
              <a:off x="3355629" y="3468062"/>
              <a:ext cx="2187245" cy="2702692"/>
              <a:chOff x="1634271" y="3468063"/>
              <a:chExt cx="2187245" cy="2702692"/>
            </a:xfrm>
          </p:grpSpPr>
          <p:pic>
            <p:nvPicPr>
              <p:cNvPr id="5" name="Picture 4">
                <a:extLst>
                  <a:ext uri="{FF2B5EF4-FFF2-40B4-BE49-F238E27FC236}">
                    <a16:creationId xmlns:a16="http://schemas.microsoft.com/office/drawing/2014/main" id="{3D3B89DD-872E-47CE-B28E-5F5B5FBEC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271" y="3468063"/>
                <a:ext cx="1925117" cy="1925117"/>
              </a:xfrm>
              <a:prstGeom prst="rect">
                <a:avLst/>
              </a:prstGeom>
            </p:spPr>
          </p:pic>
          <p:sp>
            <p:nvSpPr>
              <p:cNvPr id="19" name="TextBox 18">
                <a:extLst>
                  <a:ext uri="{FF2B5EF4-FFF2-40B4-BE49-F238E27FC236}">
                    <a16:creationId xmlns:a16="http://schemas.microsoft.com/office/drawing/2014/main" id="{F3A686B7-11DC-4A63-80C1-88F4EFFD2CC1}"/>
                  </a:ext>
                </a:extLst>
              </p:cNvPr>
              <p:cNvSpPr txBox="1"/>
              <p:nvPr/>
            </p:nvSpPr>
            <p:spPr>
              <a:xfrm>
                <a:off x="1687916" y="5709090"/>
                <a:ext cx="2133600" cy="461665"/>
              </a:xfrm>
              <a:prstGeom prst="rect">
                <a:avLst/>
              </a:prstGeom>
              <a:noFill/>
            </p:spPr>
            <p:txBody>
              <a:bodyPr wrap="square" rtlCol="0">
                <a:spAutoFit/>
              </a:bodyPr>
              <a:lstStyle/>
              <a:p>
                <a:r>
                  <a:rPr lang="en-PH" sz="2400" b="1" dirty="0">
                    <a:latin typeface="+mj-lt"/>
                  </a:rPr>
                  <a:t>FIREBASE</a:t>
                </a:r>
              </a:p>
            </p:txBody>
          </p:sp>
        </p:grpSp>
        <p:grpSp>
          <p:nvGrpSpPr>
            <p:cNvPr id="4" name="Group 3">
              <a:extLst>
                <a:ext uri="{FF2B5EF4-FFF2-40B4-BE49-F238E27FC236}">
                  <a16:creationId xmlns:a16="http://schemas.microsoft.com/office/drawing/2014/main" id="{4F96C621-FB00-4501-99D8-1269113CFD1C}"/>
                </a:ext>
              </a:extLst>
            </p:cNvPr>
            <p:cNvGrpSpPr/>
            <p:nvPr/>
          </p:nvGrpSpPr>
          <p:grpSpPr>
            <a:xfrm>
              <a:off x="7195215" y="2285999"/>
              <a:ext cx="1744673" cy="3884755"/>
              <a:chOff x="8813056" y="2285999"/>
              <a:chExt cx="1744673" cy="3884755"/>
            </a:xfrm>
          </p:grpSpPr>
          <p:pic>
            <p:nvPicPr>
              <p:cNvPr id="17" name="Picture 16" descr="A close up of a logo&#10;&#10;Description generated with very high confidence">
                <a:extLst>
                  <a:ext uri="{FF2B5EF4-FFF2-40B4-BE49-F238E27FC236}">
                    <a16:creationId xmlns:a16="http://schemas.microsoft.com/office/drawing/2014/main" id="{9C2269FE-9324-45CA-862A-3B9D51364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3056" y="2285999"/>
                <a:ext cx="1744673" cy="3197873"/>
              </a:xfrm>
              <a:prstGeom prst="rect">
                <a:avLst/>
              </a:prstGeom>
            </p:spPr>
          </p:pic>
          <p:sp>
            <p:nvSpPr>
              <p:cNvPr id="20" name="TextBox 19">
                <a:extLst>
                  <a:ext uri="{FF2B5EF4-FFF2-40B4-BE49-F238E27FC236}">
                    <a16:creationId xmlns:a16="http://schemas.microsoft.com/office/drawing/2014/main" id="{5A3D286E-6DB6-430D-83E0-1ACB9E235DFD}"/>
                  </a:ext>
                </a:extLst>
              </p:cNvPr>
              <p:cNvSpPr txBox="1"/>
              <p:nvPr/>
            </p:nvSpPr>
            <p:spPr>
              <a:xfrm>
                <a:off x="9139799" y="5709089"/>
                <a:ext cx="1091185" cy="461665"/>
              </a:xfrm>
              <a:prstGeom prst="rect">
                <a:avLst/>
              </a:prstGeom>
              <a:noFill/>
            </p:spPr>
            <p:txBody>
              <a:bodyPr wrap="square" rtlCol="0">
                <a:spAutoFit/>
              </a:bodyPr>
              <a:lstStyle/>
              <a:p>
                <a:r>
                  <a:rPr lang="en-PH" sz="2400" b="1" dirty="0">
                    <a:latin typeface="+mj-lt"/>
                  </a:rPr>
                  <a:t>JAVA</a:t>
                </a:r>
              </a:p>
            </p:txBody>
          </p:sp>
        </p:grpSp>
      </p:grpSp>
    </p:spTree>
    <p:extLst>
      <p:ext uri="{BB962C8B-B14F-4D97-AF65-F5344CB8AC3E}">
        <p14:creationId xmlns:p14="http://schemas.microsoft.com/office/powerpoint/2010/main" val="327000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166841" y="443829"/>
            <a:ext cx="7156985" cy="1232750"/>
          </a:xfrm>
        </p:spPr>
        <p:txBody>
          <a:bodyPr anchor="b">
            <a:normAutofit fontScale="90000"/>
          </a:bodyPr>
          <a:lstStyle/>
          <a:p>
            <a:pPr algn="l"/>
            <a:r>
              <a:rPr lang="en-PH" sz="6000" b="1" dirty="0">
                <a:solidFill>
                  <a:schemeClr val="bg1"/>
                </a:solidFill>
              </a:rPr>
              <a:t>Plans for the Prototype</a:t>
            </a:r>
            <a:endParaRPr lang="en-PH" sz="6000" dirty="0">
              <a:solidFill>
                <a:schemeClr val="bg1"/>
              </a:solidFill>
            </a:endParaRPr>
          </a:p>
        </p:txBody>
      </p:sp>
      <p:pic>
        <p:nvPicPr>
          <p:cNvPr id="25" name="Picture 24" descr="A screenshot of a cell phone&#10;&#10;Description generated with very high confidence">
            <a:extLst>
              <a:ext uri="{FF2B5EF4-FFF2-40B4-BE49-F238E27FC236}">
                <a16:creationId xmlns:a16="http://schemas.microsoft.com/office/drawing/2014/main" id="{50DFBB18-1F9E-443A-A81B-318F68F00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41" y="2623840"/>
            <a:ext cx="2248520" cy="3997369"/>
          </a:xfrm>
          <a:prstGeom prst="rect">
            <a:avLst/>
          </a:prstGeom>
        </p:spPr>
      </p:pic>
      <p:pic>
        <p:nvPicPr>
          <p:cNvPr id="28" name="Picture 27">
            <a:extLst>
              <a:ext uri="{FF2B5EF4-FFF2-40B4-BE49-F238E27FC236}">
                <a16:creationId xmlns:a16="http://schemas.microsoft.com/office/drawing/2014/main" id="{4CD20C8D-E617-4236-91F0-85F35F1B3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2202" y="2623840"/>
            <a:ext cx="2248519" cy="3997369"/>
          </a:xfrm>
          <a:prstGeom prst="rect">
            <a:avLst/>
          </a:prstGeom>
        </p:spPr>
      </p:pic>
      <p:pic>
        <p:nvPicPr>
          <p:cNvPr id="29" name="Picture 28">
            <a:extLst>
              <a:ext uri="{FF2B5EF4-FFF2-40B4-BE49-F238E27FC236}">
                <a16:creationId xmlns:a16="http://schemas.microsoft.com/office/drawing/2014/main" id="{80E00113-3836-4431-9328-6592CA7A2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7562" y="2641384"/>
            <a:ext cx="2248519" cy="3979825"/>
          </a:xfrm>
          <a:prstGeom prst="rect">
            <a:avLst/>
          </a:prstGeom>
        </p:spPr>
      </p:pic>
      <p:pic>
        <p:nvPicPr>
          <p:cNvPr id="30" name="Picture 29">
            <a:extLst>
              <a:ext uri="{FF2B5EF4-FFF2-40B4-BE49-F238E27FC236}">
                <a16:creationId xmlns:a16="http://schemas.microsoft.com/office/drawing/2014/main" id="{A3AB1141-A1D7-46A3-B11D-1EA8EC44C6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2922" y="2641384"/>
            <a:ext cx="2228485" cy="3979825"/>
          </a:xfrm>
          <a:prstGeom prst="rect">
            <a:avLst/>
          </a:prstGeom>
        </p:spPr>
      </p:pic>
      <p:pic>
        <p:nvPicPr>
          <p:cNvPr id="31" name="Picture 30">
            <a:extLst>
              <a:ext uri="{FF2B5EF4-FFF2-40B4-BE49-F238E27FC236}">
                <a16:creationId xmlns:a16="http://schemas.microsoft.com/office/drawing/2014/main" id="{7584D2C1-9A96-4377-B59A-52AF56919B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2461" y="2650420"/>
            <a:ext cx="2228485" cy="3961751"/>
          </a:xfrm>
          <a:prstGeom prst="rect">
            <a:avLst/>
          </a:prstGeom>
        </p:spPr>
      </p:pic>
    </p:spTree>
    <p:extLst>
      <p:ext uri="{BB962C8B-B14F-4D97-AF65-F5344CB8AC3E}">
        <p14:creationId xmlns:p14="http://schemas.microsoft.com/office/powerpoint/2010/main" val="35385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166841" y="443829"/>
            <a:ext cx="7156985" cy="1232750"/>
          </a:xfrm>
        </p:spPr>
        <p:txBody>
          <a:bodyPr anchor="b">
            <a:normAutofit fontScale="90000"/>
          </a:bodyPr>
          <a:lstStyle/>
          <a:p>
            <a:pPr algn="l"/>
            <a:r>
              <a:rPr lang="en-PH" sz="6000" b="1" dirty="0">
                <a:solidFill>
                  <a:schemeClr val="bg1"/>
                </a:solidFill>
              </a:rPr>
              <a:t>Current Prototype</a:t>
            </a:r>
            <a:endParaRPr lang="en-PH" sz="6000" dirty="0">
              <a:solidFill>
                <a:schemeClr val="bg1"/>
              </a:solidFill>
            </a:endParaRPr>
          </a:p>
        </p:txBody>
      </p:sp>
      <p:sp>
        <p:nvSpPr>
          <p:cNvPr id="21" name="Title 1">
            <a:extLst>
              <a:ext uri="{FF2B5EF4-FFF2-40B4-BE49-F238E27FC236}">
                <a16:creationId xmlns:a16="http://schemas.microsoft.com/office/drawing/2014/main" id="{1356F7D4-B190-4F9E-8EA9-E03050E350D5}"/>
              </a:ext>
            </a:extLst>
          </p:cNvPr>
          <p:cNvSpPr txBox="1">
            <a:spLocks/>
          </p:cNvSpPr>
          <p:nvPr/>
        </p:nvSpPr>
        <p:spPr>
          <a:xfrm>
            <a:off x="9461613" y="1095555"/>
            <a:ext cx="2322397" cy="547416"/>
          </a:xfrm>
          <a:prstGeom prst="rect">
            <a:avLst/>
          </a:prstGeom>
        </p:spPr>
        <p:txBody>
          <a:bodyPr vert="horz" lIns="91440" tIns="45720" rIns="91440" bIns="45720" rtlCol="0" anchor="b">
            <a:normAutofit fontScale="9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bg1"/>
                </a:solidFill>
              </a:rPr>
              <a:t>Front-end</a:t>
            </a:r>
            <a:endParaRPr lang="en-PH" sz="3600" dirty="0">
              <a:solidFill>
                <a:schemeClr val="bg1"/>
              </a:solidFill>
            </a:endParaRPr>
          </a:p>
        </p:txBody>
      </p:sp>
      <p:sp>
        <p:nvSpPr>
          <p:cNvPr id="23" name="Title 1">
            <a:extLst>
              <a:ext uri="{FF2B5EF4-FFF2-40B4-BE49-F238E27FC236}">
                <a16:creationId xmlns:a16="http://schemas.microsoft.com/office/drawing/2014/main" id="{BDF61A5E-35A4-4F44-8928-055C230B0537}"/>
              </a:ext>
            </a:extLst>
          </p:cNvPr>
          <p:cNvSpPr txBox="1">
            <a:spLocks/>
          </p:cNvSpPr>
          <p:nvPr/>
        </p:nvSpPr>
        <p:spPr>
          <a:xfrm>
            <a:off x="120996" y="3564195"/>
            <a:ext cx="5070764" cy="1422281"/>
          </a:xfrm>
          <a:prstGeom prst="rect">
            <a:avLst/>
          </a:prstGeom>
        </p:spPr>
        <p:txBody>
          <a:bodyPr vert="horz" lIns="91440" tIns="45720" rIns="91440" bIns="45720" rtlCol="0" anchor="t">
            <a:noAutofit/>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600" b="1" dirty="0"/>
              <a:t>Gesture recognition</a:t>
            </a:r>
          </a:p>
        </p:txBody>
      </p:sp>
      <p:grpSp>
        <p:nvGrpSpPr>
          <p:cNvPr id="34" name="Group 33">
            <a:extLst>
              <a:ext uri="{FF2B5EF4-FFF2-40B4-BE49-F238E27FC236}">
                <a16:creationId xmlns:a16="http://schemas.microsoft.com/office/drawing/2014/main" id="{699D7FD7-851E-4F9D-8C98-48302933E9C1}"/>
              </a:ext>
            </a:extLst>
          </p:cNvPr>
          <p:cNvGrpSpPr/>
          <p:nvPr/>
        </p:nvGrpSpPr>
        <p:grpSpPr>
          <a:xfrm>
            <a:off x="6768348" y="2471397"/>
            <a:ext cx="2363175" cy="4201200"/>
            <a:chOff x="4182616" y="2471399"/>
            <a:chExt cx="2363175" cy="4201200"/>
          </a:xfrm>
        </p:grpSpPr>
        <p:pic>
          <p:nvPicPr>
            <p:cNvPr id="30" name="Picture 29" descr="A screenshot of a cell phone&#10;&#10;Description generated with very high confidence">
              <a:extLst>
                <a:ext uri="{FF2B5EF4-FFF2-40B4-BE49-F238E27FC236}">
                  <a16:creationId xmlns:a16="http://schemas.microsoft.com/office/drawing/2014/main" id="{CCEF5822-9AA5-4F39-AAE5-53180FB05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2616" y="2471399"/>
              <a:ext cx="2363175" cy="4201200"/>
            </a:xfrm>
            <a:prstGeom prst="rect">
              <a:avLst/>
            </a:prstGeom>
          </p:spPr>
        </p:pic>
        <p:sp>
          <p:nvSpPr>
            <p:cNvPr id="32" name="Title 1">
              <a:extLst>
                <a:ext uri="{FF2B5EF4-FFF2-40B4-BE49-F238E27FC236}">
                  <a16:creationId xmlns:a16="http://schemas.microsoft.com/office/drawing/2014/main" id="{8A8E0FCC-449B-410A-B0B8-B7B891F3AE30}"/>
                </a:ext>
              </a:extLst>
            </p:cNvPr>
            <p:cNvSpPr txBox="1">
              <a:spLocks/>
            </p:cNvSpPr>
            <p:nvPr/>
          </p:nvSpPr>
          <p:spPr>
            <a:xfrm>
              <a:off x="4183539" y="4275335"/>
              <a:ext cx="132040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ctr"/>
              <a:r>
                <a:rPr lang="en-PH" sz="1800" b="1" dirty="0"/>
                <a:t>DOUBLE TAP</a:t>
              </a:r>
              <a:endParaRPr lang="en-PH" sz="1400" b="1" dirty="0"/>
            </a:p>
          </p:txBody>
        </p:sp>
      </p:grpSp>
      <p:grpSp>
        <p:nvGrpSpPr>
          <p:cNvPr id="35" name="Group 34">
            <a:extLst>
              <a:ext uri="{FF2B5EF4-FFF2-40B4-BE49-F238E27FC236}">
                <a16:creationId xmlns:a16="http://schemas.microsoft.com/office/drawing/2014/main" id="{FDACD243-6617-437B-9A07-E54C27C008E2}"/>
              </a:ext>
            </a:extLst>
          </p:cNvPr>
          <p:cNvGrpSpPr/>
          <p:nvPr/>
        </p:nvGrpSpPr>
        <p:grpSpPr>
          <a:xfrm>
            <a:off x="9427559" y="2471398"/>
            <a:ext cx="2363175" cy="4201200"/>
            <a:chOff x="6774902" y="2471399"/>
            <a:chExt cx="2363175" cy="4201200"/>
          </a:xfrm>
        </p:grpSpPr>
        <p:pic>
          <p:nvPicPr>
            <p:cNvPr id="26" name="Picture 25" descr="A screenshot of a cell phone&#10;&#10;Description generated with very high confidence">
              <a:extLst>
                <a:ext uri="{FF2B5EF4-FFF2-40B4-BE49-F238E27FC236}">
                  <a16:creationId xmlns:a16="http://schemas.microsoft.com/office/drawing/2014/main" id="{2054D856-578D-4CAB-B8BA-36C81E787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4902" y="2471399"/>
              <a:ext cx="2363175" cy="4201200"/>
            </a:xfrm>
            <a:prstGeom prst="rect">
              <a:avLst/>
            </a:prstGeom>
          </p:spPr>
        </p:pic>
        <p:sp>
          <p:nvSpPr>
            <p:cNvPr id="33" name="Title 1">
              <a:extLst>
                <a:ext uri="{FF2B5EF4-FFF2-40B4-BE49-F238E27FC236}">
                  <a16:creationId xmlns:a16="http://schemas.microsoft.com/office/drawing/2014/main" id="{E9C2B901-306E-4976-BDF2-634E40419560}"/>
                </a:ext>
              </a:extLst>
            </p:cNvPr>
            <p:cNvSpPr txBox="1">
              <a:spLocks/>
            </p:cNvSpPr>
            <p:nvPr/>
          </p:nvSpPr>
          <p:spPr>
            <a:xfrm>
              <a:off x="6774902" y="4275335"/>
              <a:ext cx="132040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ctr"/>
              <a:r>
                <a:rPr lang="en-PH" sz="1800" b="1" dirty="0"/>
                <a:t>LONG PRESS</a:t>
              </a:r>
              <a:endParaRPr lang="en-PH" sz="1400" b="1" dirty="0"/>
            </a:p>
          </p:txBody>
        </p:sp>
      </p:grpSp>
      <p:grpSp>
        <p:nvGrpSpPr>
          <p:cNvPr id="37" name="Group 36">
            <a:extLst>
              <a:ext uri="{FF2B5EF4-FFF2-40B4-BE49-F238E27FC236}">
                <a16:creationId xmlns:a16="http://schemas.microsoft.com/office/drawing/2014/main" id="{6ECBAC43-C973-4428-9D5F-9FFF5246A434}"/>
              </a:ext>
            </a:extLst>
          </p:cNvPr>
          <p:cNvGrpSpPr/>
          <p:nvPr/>
        </p:nvGrpSpPr>
        <p:grpSpPr>
          <a:xfrm>
            <a:off x="4109137" y="2471398"/>
            <a:ext cx="2363175" cy="4201200"/>
            <a:chOff x="9367188" y="2471399"/>
            <a:chExt cx="2363175" cy="4201200"/>
          </a:xfrm>
        </p:grpSpPr>
        <p:pic>
          <p:nvPicPr>
            <p:cNvPr id="24" name="Picture 23">
              <a:extLst>
                <a:ext uri="{FF2B5EF4-FFF2-40B4-BE49-F238E27FC236}">
                  <a16:creationId xmlns:a16="http://schemas.microsoft.com/office/drawing/2014/main" id="{ABD7C69C-52D2-4E6E-87FE-31FF87CE85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7188" y="2471399"/>
              <a:ext cx="2363175" cy="4201200"/>
            </a:xfrm>
            <a:prstGeom prst="rect">
              <a:avLst/>
            </a:prstGeom>
          </p:spPr>
        </p:pic>
        <p:sp>
          <p:nvSpPr>
            <p:cNvPr id="36" name="Title 1">
              <a:extLst>
                <a:ext uri="{FF2B5EF4-FFF2-40B4-BE49-F238E27FC236}">
                  <a16:creationId xmlns:a16="http://schemas.microsoft.com/office/drawing/2014/main" id="{BFDD5F7B-506A-48AB-AB3E-4F69327868F2}"/>
                </a:ext>
              </a:extLst>
            </p:cNvPr>
            <p:cNvSpPr txBox="1">
              <a:spLocks/>
            </p:cNvSpPr>
            <p:nvPr/>
          </p:nvSpPr>
          <p:spPr>
            <a:xfrm>
              <a:off x="9367188" y="4275335"/>
              <a:ext cx="132040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ctr"/>
              <a:r>
                <a:rPr lang="en-PH" sz="1800" b="1" dirty="0"/>
                <a:t>Single tap</a:t>
              </a:r>
            </a:p>
          </p:txBody>
        </p:sp>
      </p:grpSp>
      <p:pic>
        <p:nvPicPr>
          <p:cNvPr id="39" name="Picture 38">
            <a:extLst>
              <a:ext uri="{FF2B5EF4-FFF2-40B4-BE49-F238E27FC236}">
                <a16:creationId xmlns:a16="http://schemas.microsoft.com/office/drawing/2014/main" id="{44958847-01E8-40CF-8A44-F0718E0926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9153" y="869310"/>
            <a:ext cx="957600" cy="957600"/>
          </a:xfrm>
          <a:prstGeom prst="rect">
            <a:avLst/>
          </a:prstGeom>
        </p:spPr>
      </p:pic>
    </p:spTree>
    <p:extLst>
      <p:ext uri="{BB962C8B-B14F-4D97-AF65-F5344CB8AC3E}">
        <p14:creationId xmlns:p14="http://schemas.microsoft.com/office/powerpoint/2010/main" val="326173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1000"/>
                                        <p:tgtEl>
                                          <p:spTgt spid="34"/>
                                        </p:tgtEl>
                                      </p:cBhvr>
                                    </p:animEffect>
                                    <p:anim calcmode="lin" valueType="num">
                                      <p:cBhvr>
                                        <p:cTn id="21" dur="1000" fill="hold"/>
                                        <p:tgtEl>
                                          <p:spTgt spid="34"/>
                                        </p:tgtEl>
                                        <p:attrNameLst>
                                          <p:attrName>ppt_x</p:attrName>
                                        </p:attrNameLst>
                                      </p:cBhvr>
                                      <p:tavLst>
                                        <p:tav tm="0">
                                          <p:val>
                                            <p:strVal val="#ppt_x"/>
                                          </p:val>
                                        </p:tav>
                                        <p:tav tm="100000">
                                          <p:val>
                                            <p:strVal val="#ppt_x"/>
                                          </p:val>
                                        </p:tav>
                                      </p:tavLst>
                                    </p:anim>
                                    <p:anim calcmode="lin" valueType="num">
                                      <p:cBhvr>
                                        <p:cTn id="2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166841" y="443829"/>
            <a:ext cx="7156985" cy="1232750"/>
          </a:xfrm>
        </p:spPr>
        <p:txBody>
          <a:bodyPr anchor="b">
            <a:normAutofit fontScale="90000"/>
          </a:bodyPr>
          <a:lstStyle/>
          <a:p>
            <a:pPr algn="l"/>
            <a:r>
              <a:rPr lang="en-PH" sz="6000" b="1" dirty="0">
                <a:solidFill>
                  <a:schemeClr val="bg1"/>
                </a:solidFill>
              </a:rPr>
              <a:t>Current Prototype</a:t>
            </a:r>
            <a:endParaRPr lang="en-PH" sz="6000" dirty="0">
              <a:solidFill>
                <a:schemeClr val="bg1"/>
              </a:solidFill>
            </a:endParaRPr>
          </a:p>
        </p:txBody>
      </p:sp>
      <p:grpSp>
        <p:nvGrpSpPr>
          <p:cNvPr id="9" name="Group 8">
            <a:extLst>
              <a:ext uri="{FF2B5EF4-FFF2-40B4-BE49-F238E27FC236}">
                <a16:creationId xmlns:a16="http://schemas.microsoft.com/office/drawing/2014/main" id="{4B365371-BDDA-48B2-97ED-9AA45CEAB583}"/>
              </a:ext>
            </a:extLst>
          </p:cNvPr>
          <p:cNvGrpSpPr/>
          <p:nvPr/>
        </p:nvGrpSpPr>
        <p:grpSpPr>
          <a:xfrm>
            <a:off x="5285587" y="2471399"/>
            <a:ext cx="6498423" cy="4201200"/>
            <a:chOff x="2846789" y="1328400"/>
            <a:chExt cx="6498423" cy="4201200"/>
          </a:xfrm>
        </p:grpSpPr>
        <p:grpSp>
          <p:nvGrpSpPr>
            <p:cNvPr id="8" name="Group 7">
              <a:extLst>
                <a:ext uri="{FF2B5EF4-FFF2-40B4-BE49-F238E27FC236}">
                  <a16:creationId xmlns:a16="http://schemas.microsoft.com/office/drawing/2014/main" id="{0FC66B4E-40F5-4D4C-8B58-6C59BD72BE70}"/>
                </a:ext>
              </a:extLst>
            </p:cNvPr>
            <p:cNvGrpSpPr/>
            <p:nvPr/>
          </p:nvGrpSpPr>
          <p:grpSpPr>
            <a:xfrm>
              <a:off x="2846789" y="1328400"/>
              <a:ext cx="6498423" cy="4201200"/>
              <a:chOff x="779163" y="2471399"/>
              <a:chExt cx="6498423" cy="4201200"/>
            </a:xfrm>
          </p:grpSpPr>
          <p:pic>
            <p:nvPicPr>
              <p:cNvPr id="4" name="Picture 3" descr="A screenshot of a cell phone&#10;&#10;Description generated with very high confidence">
                <a:extLst>
                  <a:ext uri="{FF2B5EF4-FFF2-40B4-BE49-F238E27FC236}">
                    <a16:creationId xmlns:a16="http://schemas.microsoft.com/office/drawing/2014/main" id="{8988E28A-E17C-4718-9B4C-CECEB8C09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411" y="2471399"/>
                <a:ext cx="2363175" cy="4201200"/>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EE091503-07D3-4853-9242-6DFDB0344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63" y="2471468"/>
                <a:ext cx="2363098" cy="4201063"/>
              </a:xfrm>
              <a:prstGeom prst="rect">
                <a:avLst/>
              </a:prstGeom>
            </p:spPr>
          </p:pic>
          <p:sp>
            <p:nvSpPr>
              <p:cNvPr id="7" name="Arrow: Right 6">
                <a:extLst>
                  <a:ext uri="{FF2B5EF4-FFF2-40B4-BE49-F238E27FC236}">
                    <a16:creationId xmlns:a16="http://schemas.microsoft.com/office/drawing/2014/main" id="{731BDF5E-2F6D-493E-9036-1B06E4D8352A}"/>
                  </a:ext>
                </a:extLst>
              </p:cNvPr>
              <p:cNvSpPr/>
              <p:nvPr/>
            </p:nvSpPr>
            <p:spPr>
              <a:xfrm>
                <a:off x="3523729" y="4278701"/>
                <a:ext cx="1009291" cy="586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8" name="Title 1">
              <a:extLst>
                <a:ext uri="{FF2B5EF4-FFF2-40B4-BE49-F238E27FC236}">
                  <a16:creationId xmlns:a16="http://schemas.microsoft.com/office/drawing/2014/main" id="{A10AFD38-568B-411E-9244-B372898B23FF}"/>
                </a:ext>
              </a:extLst>
            </p:cNvPr>
            <p:cNvSpPr txBox="1">
              <a:spLocks/>
            </p:cNvSpPr>
            <p:nvPr/>
          </p:nvSpPr>
          <p:spPr>
            <a:xfrm>
              <a:off x="5366875" y="2835674"/>
              <a:ext cx="1458248"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1800" b="1" dirty="0"/>
                <a:t>Leads to</a:t>
              </a:r>
              <a:endParaRPr lang="en-PH" sz="1400" b="1" dirty="0"/>
            </a:p>
          </p:txBody>
        </p:sp>
      </p:grpSp>
      <p:sp>
        <p:nvSpPr>
          <p:cNvPr id="23" name="Title 1">
            <a:extLst>
              <a:ext uri="{FF2B5EF4-FFF2-40B4-BE49-F238E27FC236}">
                <a16:creationId xmlns:a16="http://schemas.microsoft.com/office/drawing/2014/main" id="{BDF61A5E-35A4-4F44-8928-055C230B0537}"/>
              </a:ext>
            </a:extLst>
          </p:cNvPr>
          <p:cNvSpPr txBox="1">
            <a:spLocks/>
          </p:cNvSpPr>
          <p:nvPr/>
        </p:nvSpPr>
        <p:spPr>
          <a:xfrm>
            <a:off x="120996" y="3564195"/>
            <a:ext cx="5070764" cy="1422281"/>
          </a:xfrm>
          <a:prstGeom prst="rect">
            <a:avLst/>
          </a:prstGeom>
        </p:spPr>
        <p:txBody>
          <a:bodyPr vert="horz" lIns="91440" tIns="45720" rIns="91440" bIns="45720" rtlCol="0" anchor="t">
            <a:noAutofit/>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600" b="1" dirty="0"/>
              <a:t>FIREBASE IMPLEMENTATION</a:t>
            </a:r>
          </a:p>
        </p:txBody>
      </p:sp>
      <p:grpSp>
        <p:nvGrpSpPr>
          <p:cNvPr id="11" name="Group 10">
            <a:extLst>
              <a:ext uri="{FF2B5EF4-FFF2-40B4-BE49-F238E27FC236}">
                <a16:creationId xmlns:a16="http://schemas.microsoft.com/office/drawing/2014/main" id="{B945D603-4250-478D-BE9F-7396604BE78B}"/>
              </a:ext>
            </a:extLst>
          </p:cNvPr>
          <p:cNvGrpSpPr/>
          <p:nvPr/>
        </p:nvGrpSpPr>
        <p:grpSpPr>
          <a:xfrm>
            <a:off x="8529153" y="869310"/>
            <a:ext cx="3254857" cy="957600"/>
            <a:chOff x="8529153" y="869310"/>
            <a:chExt cx="3254857" cy="957600"/>
          </a:xfrm>
        </p:grpSpPr>
        <p:sp>
          <p:nvSpPr>
            <p:cNvPr id="21" name="Title 1">
              <a:extLst>
                <a:ext uri="{FF2B5EF4-FFF2-40B4-BE49-F238E27FC236}">
                  <a16:creationId xmlns:a16="http://schemas.microsoft.com/office/drawing/2014/main" id="{1356F7D4-B190-4F9E-8EA9-E03050E350D5}"/>
                </a:ext>
              </a:extLst>
            </p:cNvPr>
            <p:cNvSpPr txBox="1">
              <a:spLocks/>
            </p:cNvSpPr>
            <p:nvPr/>
          </p:nvSpPr>
          <p:spPr>
            <a:xfrm>
              <a:off x="9461613" y="1095555"/>
              <a:ext cx="2322397" cy="547416"/>
            </a:xfrm>
            <a:prstGeom prst="rect">
              <a:avLst/>
            </a:prstGeom>
          </p:spPr>
          <p:txBody>
            <a:bodyPr vert="horz" lIns="91440" tIns="45720" rIns="91440" bIns="45720" rtlCol="0" anchor="b">
              <a:normAutofit fontScale="9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bg1"/>
                  </a:solidFill>
                </a:rPr>
                <a:t>Front-end</a:t>
              </a:r>
              <a:endParaRPr lang="en-PH" sz="3600" dirty="0">
                <a:solidFill>
                  <a:schemeClr val="bg1"/>
                </a:solidFill>
              </a:endParaRPr>
            </a:p>
          </p:txBody>
        </p:sp>
        <p:pic>
          <p:nvPicPr>
            <p:cNvPr id="24" name="Picture 23">
              <a:extLst>
                <a:ext uri="{FF2B5EF4-FFF2-40B4-BE49-F238E27FC236}">
                  <a16:creationId xmlns:a16="http://schemas.microsoft.com/office/drawing/2014/main" id="{D5098D9C-A1A4-4480-BC0F-7CA9F0C764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153" y="869310"/>
              <a:ext cx="957600" cy="957600"/>
            </a:xfrm>
            <a:prstGeom prst="rect">
              <a:avLst/>
            </a:prstGeom>
          </p:spPr>
        </p:pic>
      </p:grpSp>
      <p:grpSp>
        <p:nvGrpSpPr>
          <p:cNvPr id="26" name="Group 25">
            <a:extLst>
              <a:ext uri="{FF2B5EF4-FFF2-40B4-BE49-F238E27FC236}">
                <a16:creationId xmlns:a16="http://schemas.microsoft.com/office/drawing/2014/main" id="{FB89D9CE-FD1C-409B-A033-E1D78595FCAF}"/>
              </a:ext>
            </a:extLst>
          </p:cNvPr>
          <p:cNvGrpSpPr/>
          <p:nvPr/>
        </p:nvGrpSpPr>
        <p:grpSpPr>
          <a:xfrm>
            <a:off x="8597791" y="-3146652"/>
            <a:ext cx="3186219" cy="956127"/>
            <a:chOff x="8597791" y="891199"/>
            <a:chExt cx="3186219" cy="956127"/>
          </a:xfrm>
        </p:grpSpPr>
        <p:sp>
          <p:nvSpPr>
            <p:cNvPr id="27" name="Title 1">
              <a:extLst>
                <a:ext uri="{FF2B5EF4-FFF2-40B4-BE49-F238E27FC236}">
                  <a16:creationId xmlns:a16="http://schemas.microsoft.com/office/drawing/2014/main" id="{A1834B7E-62E4-425C-9166-E4CD6F4092A0}"/>
                </a:ext>
              </a:extLst>
            </p:cNvPr>
            <p:cNvSpPr txBox="1">
              <a:spLocks/>
            </p:cNvSpPr>
            <p:nvPr/>
          </p:nvSpPr>
          <p:spPr>
            <a:xfrm>
              <a:off x="9461613" y="1095555"/>
              <a:ext cx="2322397" cy="547416"/>
            </a:xfrm>
            <a:prstGeom prst="rect">
              <a:avLst/>
            </a:prstGeom>
          </p:spPr>
          <p:txBody>
            <a:bodyPr vert="horz" lIns="91440" tIns="45720" rIns="91440" bIns="45720" rtlCol="0" anchor="b">
              <a:normAutofit fontScale="97500" lnSpcReduction="1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bg1"/>
                  </a:solidFill>
                </a:rPr>
                <a:t>Back-end</a:t>
              </a:r>
              <a:endParaRPr lang="en-PH" sz="3600" dirty="0">
                <a:solidFill>
                  <a:schemeClr val="bg1"/>
                </a:solidFill>
              </a:endParaRPr>
            </a:p>
          </p:txBody>
        </p:sp>
        <p:pic>
          <p:nvPicPr>
            <p:cNvPr id="32" name="Picture 31">
              <a:extLst>
                <a:ext uri="{FF2B5EF4-FFF2-40B4-BE49-F238E27FC236}">
                  <a16:creationId xmlns:a16="http://schemas.microsoft.com/office/drawing/2014/main" id="{AAB46C80-B866-41B5-AA69-DFE00DDA69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7791" y="891199"/>
              <a:ext cx="956127" cy="956127"/>
            </a:xfrm>
            <a:prstGeom prst="rect">
              <a:avLst/>
            </a:prstGeom>
          </p:spPr>
        </p:pic>
      </p:grpSp>
    </p:spTree>
    <p:extLst>
      <p:ext uri="{BB962C8B-B14F-4D97-AF65-F5344CB8AC3E}">
        <p14:creationId xmlns:p14="http://schemas.microsoft.com/office/powerpoint/2010/main" val="344021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166841" y="443829"/>
            <a:ext cx="7156985" cy="1232750"/>
          </a:xfrm>
        </p:spPr>
        <p:txBody>
          <a:bodyPr anchor="b">
            <a:normAutofit fontScale="90000"/>
          </a:bodyPr>
          <a:lstStyle/>
          <a:p>
            <a:pPr algn="l"/>
            <a:r>
              <a:rPr lang="en-PH" sz="6000" b="1" dirty="0">
                <a:solidFill>
                  <a:schemeClr val="bg1"/>
                </a:solidFill>
              </a:rPr>
              <a:t>Current Prototype</a:t>
            </a:r>
            <a:endParaRPr lang="en-PH" sz="6000" dirty="0">
              <a:solidFill>
                <a:schemeClr val="bg1"/>
              </a:solidFill>
            </a:endParaRPr>
          </a:p>
        </p:txBody>
      </p:sp>
      <p:pic>
        <p:nvPicPr>
          <p:cNvPr id="3" name="Picture 2">
            <a:extLst>
              <a:ext uri="{FF2B5EF4-FFF2-40B4-BE49-F238E27FC236}">
                <a16:creationId xmlns:a16="http://schemas.microsoft.com/office/drawing/2014/main" id="{91752CDD-DAFF-4940-AF2E-7F63AF61F1F3}"/>
              </a:ext>
            </a:extLst>
          </p:cNvPr>
          <p:cNvPicPr>
            <a:picLocks noChangeAspect="1"/>
          </p:cNvPicPr>
          <p:nvPr/>
        </p:nvPicPr>
        <p:blipFill>
          <a:blip r:embed="rId3"/>
          <a:stretch>
            <a:fillRect/>
          </a:stretch>
        </p:blipFill>
        <p:spPr>
          <a:xfrm>
            <a:off x="223930" y="3057915"/>
            <a:ext cx="5143846" cy="3169489"/>
          </a:xfrm>
          <a:prstGeom prst="rect">
            <a:avLst/>
          </a:prstGeom>
        </p:spPr>
      </p:pic>
      <p:pic>
        <p:nvPicPr>
          <p:cNvPr id="5" name="Picture 4">
            <a:extLst>
              <a:ext uri="{FF2B5EF4-FFF2-40B4-BE49-F238E27FC236}">
                <a16:creationId xmlns:a16="http://schemas.microsoft.com/office/drawing/2014/main" id="{F6F79511-1D95-48F8-8AD5-B0398F22ABC4}"/>
              </a:ext>
            </a:extLst>
          </p:cNvPr>
          <p:cNvPicPr>
            <a:picLocks noChangeAspect="1"/>
          </p:cNvPicPr>
          <p:nvPr/>
        </p:nvPicPr>
        <p:blipFill>
          <a:blip r:embed="rId4"/>
          <a:stretch>
            <a:fillRect/>
          </a:stretch>
        </p:blipFill>
        <p:spPr>
          <a:xfrm>
            <a:off x="5510241" y="3433714"/>
            <a:ext cx="6539293" cy="2417890"/>
          </a:xfrm>
          <a:prstGeom prst="rect">
            <a:avLst/>
          </a:prstGeom>
        </p:spPr>
      </p:pic>
      <p:sp>
        <p:nvSpPr>
          <p:cNvPr id="17" name="Title 1">
            <a:extLst>
              <a:ext uri="{FF2B5EF4-FFF2-40B4-BE49-F238E27FC236}">
                <a16:creationId xmlns:a16="http://schemas.microsoft.com/office/drawing/2014/main" id="{D783D73A-487F-4229-A6B1-97F62FE5903A}"/>
              </a:ext>
            </a:extLst>
          </p:cNvPr>
          <p:cNvSpPr txBox="1">
            <a:spLocks/>
          </p:cNvSpPr>
          <p:nvPr/>
        </p:nvSpPr>
        <p:spPr>
          <a:xfrm>
            <a:off x="369861" y="2609408"/>
            <a:ext cx="4851984" cy="448507"/>
          </a:xfrm>
          <a:prstGeom prst="rect">
            <a:avLst/>
          </a:prstGeom>
        </p:spPr>
        <p:txBody>
          <a:bodyPr vert="horz" lIns="91440" tIns="45720" rIns="91440" bIns="45720" rtlCol="0" anchor="t">
            <a:normAutofit fontScale="97500" lnSpcReduction="1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ctr"/>
            <a:r>
              <a:rPr lang="en-PH" sz="3000" b="1" dirty="0"/>
              <a:t>Real time database</a:t>
            </a:r>
          </a:p>
        </p:txBody>
      </p:sp>
      <p:sp>
        <p:nvSpPr>
          <p:cNvPr id="19" name="Title 1">
            <a:extLst>
              <a:ext uri="{FF2B5EF4-FFF2-40B4-BE49-F238E27FC236}">
                <a16:creationId xmlns:a16="http://schemas.microsoft.com/office/drawing/2014/main" id="{D29B1BC1-0A6A-422A-9B9E-EE15CCFFE689}"/>
              </a:ext>
            </a:extLst>
          </p:cNvPr>
          <p:cNvSpPr txBox="1">
            <a:spLocks/>
          </p:cNvSpPr>
          <p:nvPr/>
        </p:nvSpPr>
        <p:spPr>
          <a:xfrm>
            <a:off x="6353896" y="2980493"/>
            <a:ext cx="4851984" cy="448507"/>
          </a:xfrm>
          <a:prstGeom prst="rect">
            <a:avLst/>
          </a:prstGeom>
        </p:spPr>
        <p:txBody>
          <a:bodyPr vert="horz" lIns="91440" tIns="45720" rIns="91440" bIns="45720" rtlCol="0" anchor="t">
            <a:normAutofit fontScale="97500" lnSpcReduction="1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ctr"/>
            <a:r>
              <a:rPr lang="en-PH" sz="3000" b="1" dirty="0"/>
              <a:t>Authentication</a:t>
            </a:r>
          </a:p>
        </p:txBody>
      </p:sp>
      <p:grpSp>
        <p:nvGrpSpPr>
          <p:cNvPr id="15" name="Group 14">
            <a:extLst>
              <a:ext uri="{FF2B5EF4-FFF2-40B4-BE49-F238E27FC236}">
                <a16:creationId xmlns:a16="http://schemas.microsoft.com/office/drawing/2014/main" id="{F5F58DCC-C993-4372-9E0D-9DF6601C3018}"/>
              </a:ext>
            </a:extLst>
          </p:cNvPr>
          <p:cNvGrpSpPr/>
          <p:nvPr/>
        </p:nvGrpSpPr>
        <p:grpSpPr>
          <a:xfrm>
            <a:off x="8597791" y="891199"/>
            <a:ext cx="3186219" cy="956127"/>
            <a:chOff x="8597791" y="891199"/>
            <a:chExt cx="3186219" cy="956127"/>
          </a:xfrm>
        </p:grpSpPr>
        <p:sp>
          <p:nvSpPr>
            <p:cNvPr id="21" name="Title 1">
              <a:extLst>
                <a:ext uri="{FF2B5EF4-FFF2-40B4-BE49-F238E27FC236}">
                  <a16:creationId xmlns:a16="http://schemas.microsoft.com/office/drawing/2014/main" id="{1356F7D4-B190-4F9E-8EA9-E03050E350D5}"/>
                </a:ext>
              </a:extLst>
            </p:cNvPr>
            <p:cNvSpPr txBox="1">
              <a:spLocks/>
            </p:cNvSpPr>
            <p:nvPr/>
          </p:nvSpPr>
          <p:spPr>
            <a:xfrm>
              <a:off x="9461613" y="1095555"/>
              <a:ext cx="2322397" cy="547416"/>
            </a:xfrm>
            <a:prstGeom prst="rect">
              <a:avLst/>
            </a:prstGeom>
          </p:spPr>
          <p:txBody>
            <a:bodyPr vert="horz" lIns="91440" tIns="45720" rIns="91440" bIns="45720" rtlCol="0" anchor="b">
              <a:normAutofit fontScale="97500" lnSpcReduction="1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bg1"/>
                  </a:solidFill>
                </a:rPr>
                <a:t>Back-end</a:t>
              </a:r>
              <a:endParaRPr lang="en-PH" sz="3600" dirty="0">
                <a:solidFill>
                  <a:schemeClr val="bg1"/>
                </a:solidFill>
              </a:endParaRPr>
            </a:p>
          </p:txBody>
        </p:sp>
        <p:pic>
          <p:nvPicPr>
            <p:cNvPr id="20" name="Picture 19">
              <a:extLst>
                <a:ext uri="{FF2B5EF4-FFF2-40B4-BE49-F238E27FC236}">
                  <a16:creationId xmlns:a16="http://schemas.microsoft.com/office/drawing/2014/main" id="{12B7A255-3788-46AE-96C4-B6073A463D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7791" y="891199"/>
              <a:ext cx="956127" cy="956127"/>
            </a:xfrm>
            <a:prstGeom prst="rect">
              <a:avLst/>
            </a:prstGeom>
          </p:spPr>
        </p:pic>
      </p:grpSp>
      <p:grpSp>
        <p:nvGrpSpPr>
          <p:cNvPr id="22" name="Group 21">
            <a:extLst>
              <a:ext uri="{FF2B5EF4-FFF2-40B4-BE49-F238E27FC236}">
                <a16:creationId xmlns:a16="http://schemas.microsoft.com/office/drawing/2014/main" id="{7AD91ADE-576B-438E-8DB1-EDFC507E7299}"/>
              </a:ext>
            </a:extLst>
          </p:cNvPr>
          <p:cNvGrpSpPr/>
          <p:nvPr/>
        </p:nvGrpSpPr>
        <p:grpSpPr>
          <a:xfrm>
            <a:off x="8529153" y="10282714"/>
            <a:ext cx="3254857" cy="957600"/>
            <a:chOff x="8529153" y="869310"/>
            <a:chExt cx="3254857" cy="957600"/>
          </a:xfrm>
        </p:grpSpPr>
        <p:sp>
          <p:nvSpPr>
            <p:cNvPr id="23" name="Title 1">
              <a:extLst>
                <a:ext uri="{FF2B5EF4-FFF2-40B4-BE49-F238E27FC236}">
                  <a16:creationId xmlns:a16="http://schemas.microsoft.com/office/drawing/2014/main" id="{846291A4-0730-4329-A5D0-C251C0EDFA36}"/>
                </a:ext>
              </a:extLst>
            </p:cNvPr>
            <p:cNvSpPr txBox="1">
              <a:spLocks/>
            </p:cNvSpPr>
            <p:nvPr/>
          </p:nvSpPr>
          <p:spPr>
            <a:xfrm>
              <a:off x="9461613" y="1095555"/>
              <a:ext cx="2322397" cy="547416"/>
            </a:xfrm>
            <a:prstGeom prst="rect">
              <a:avLst/>
            </a:prstGeom>
          </p:spPr>
          <p:txBody>
            <a:bodyPr vert="horz" lIns="91440" tIns="45720" rIns="91440" bIns="45720" rtlCol="0" anchor="b">
              <a:normAutofit fontScale="9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bg1"/>
                  </a:solidFill>
                </a:rPr>
                <a:t>Front-end</a:t>
              </a:r>
              <a:endParaRPr lang="en-PH" sz="3600" dirty="0">
                <a:solidFill>
                  <a:schemeClr val="bg1"/>
                </a:solidFill>
              </a:endParaRPr>
            </a:p>
          </p:txBody>
        </p:sp>
        <p:pic>
          <p:nvPicPr>
            <p:cNvPr id="24" name="Picture 23">
              <a:extLst>
                <a:ext uri="{FF2B5EF4-FFF2-40B4-BE49-F238E27FC236}">
                  <a16:creationId xmlns:a16="http://schemas.microsoft.com/office/drawing/2014/main" id="{111893E1-019F-4A4C-8874-C269FD0AFE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9153" y="869310"/>
              <a:ext cx="957600" cy="957600"/>
            </a:xfrm>
            <a:prstGeom prst="rect">
              <a:avLst/>
            </a:prstGeom>
          </p:spPr>
        </p:pic>
      </p:grpSp>
      <p:grpSp>
        <p:nvGrpSpPr>
          <p:cNvPr id="25" name="Group 24">
            <a:extLst>
              <a:ext uri="{FF2B5EF4-FFF2-40B4-BE49-F238E27FC236}">
                <a16:creationId xmlns:a16="http://schemas.microsoft.com/office/drawing/2014/main" id="{8B9997D8-D1D4-47F2-B597-84995371230C}"/>
              </a:ext>
            </a:extLst>
          </p:cNvPr>
          <p:cNvGrpSpPr/>
          <p:nvPr/>
        </p:nvGrpSpPr>
        <p:grpSpPr>
          <a:xfrm>
            <a:off x="-3215807" y="869310"/>
            <a:ext cx="3254857" cy="957600"/>
            <a:chOff x="8529153" y="869310"/>
            <a:chExt cx="3254857" cy="957600"/>
          </a:xfrm>
        </p:grpSpPr>
        <p:sp>
          <p:nvSpPr>
            <p:cNvPr id="26" name="Title 1">
              <a:extLst>
                <a:ext uri="{FF2B5EF4-FFF2-40B4-BE49-F238E27FC236}">
                  <a16:creationId xmlns:a16="http://schemas.microsoft.com/office/drawing/2014/main" id="{9C81C039-CEBB-4544-A40C-496FFE1E919C}"/>
                </a:ext>
              </a:extLst>
            </p:cNvPr>
            <p:cNvSpPr txBox="1">
              <a:spLocks/>
            </p:cNvSpPr>
            <p:nvPr/>
          </p:nvSpPr>
          <p:spPr>
            <a:xfrm>
              <a:off x="9461613" y="1095555"/>
              <a:ext cx="2322397" cy="547416"/>
            </a:xfrm>
            <a:prstGeom prst="rect">
              <a:avLst/>
            </a:prstGeom>
          </p:spPr>
          <p:txBody>
            <a:bodyPr vert="horz" lIns="91440" tIns="45720" rIns="91440" bIns="45720" rtlCol="0" anchor="b">
              <a:normAutofit fontScale="90000"/>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PH" sz="3600" b="1" dirty="0">
                  <a:solidFill>
                    <a:schemeClr val="bg1"/>
                  </a:solidFill>
                </a:rPr>
                <a:t>Front-end</a:t>
              </a:r>
              <a:endParaRPr lang="en-PH" sz="3600" dirty="0">
                <a:solidFill>
                  <a:schemeClr val="bg1"/>
                </a:solidFill>
              </a:endParaRPr>
            </a:p>
          </p:txBody>
        </p:sp>
        <p:pic>
          <p:nvPicPr>
            <p:cNvPr id="27" name="Picture 26">
              <a:extLst>
                <a:ext uri="{FF2B5EF4-FFF2-40B4-BE49-F238E27FC236}">
                  <a16:creationId xmlns:a16="http://schemas.microsoft.com/office/drawing/2014/main" id="{1A206BF3-F610-46D8-A9F0-6435A0BCB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9153" y="869310"/>
              <a:ext cx="957600" cy="957600"/>
            </a:xfrm>
            <a:prstGeom prst="rect">
              <a:avLst/>
            </a:prstGeom>
          </p:spPr>
        </p:pic>
      </p:grpSp>
    </p:spTree>
    <p:extLst>
      <p:ext uri="{BB962C8B-B14F-4D97-AF65-F5344CB8AC3E}">
        <p14:creationId xmlns:p14="http://schemas.microsoft.com/office/powerpoint/2010/main" val="3075252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AEB88763EAA148BB42AA982DD2283F" ma:contentTypeVersion="2" ma:contentTypeDescription="Create a new document." ma:contentTypeScope="" ma:versionID="47663dece98284b197bd844cfb1e8568">
  <xsd:schema xmlns:xsd="http://www.w3.org/2001/XMLSchema" xmlns:xs="http://www.w3.org/2001/XMLSchema" xmlns:p="http://schemas.microsoft.com/office/2006/metadata/properties" xmlns:ns2="b1d565e4-1a63-42ff-b3a9-e2a731e8b76b" targetNamespace="http://schemas.microsoft.com/office/2006/metadata/properties" ma:root="true" ma:fieldsID="371663b5f61190adbdb1857f4e4619f5" ns2:_="">
    <xsd:import namespace="b1d565e4-1a63-42ff-b3a9-e2a731e8b76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565e4-1a63-42ff-b3a9-e2a731e8b76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A75872-B9D3-4023-91C6-9C501DDAAA8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b1d565e4-1a63-42ff-b3a9-e2a731e8b76b"/>
    <ds:schemaRef ds:uri="http://www.w3.org/XML/1998/namespace"/>
    <ds:schemaRef ds:uri="http://purl.org/dc/elements/1.1/"/>
  </ds:schemaRefs>
</ds:datastoreItem>
</file>

<file path=customXml/itemProps2.xml><?xml version="1.0" encoding="utf-8"?>
<ds:datastoreItem xmlns:ds="http://schemas.openxmlformats.org/officeDocument/2006/customXml" ds:itemID="{4DE6B998-8377-48A9-BB05-73F2C30E73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d565e4-1a63-42ff-b3a9-e2a731e8b7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2A7787-7A8C-4E29-B638-44ED0E83F5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Headlines</Template>
  <TotalTime>3728</TotalTime>
  <Words>1089</Words>
  <Application>Microsoft Office PowerPoint</Application>
  <PresentationFormat>Widescreen</PresentationFormat>
  <Paragraphs>159</Paragraphs>
  <Slides>10</Slides>
  <Notes>10</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Schoolbook</vt:lpstr>
      <vt:lpstr>Corbel</vt:lpstr>
      <vt:lpstr>Wingdings</vt:lpstr>
      <vt:lpstr>Headlines</vt:lpstr>
      <vt:lpstr>Identifying Hardware and Software Factors Affecting the Touchscreen Responsiveness of Android Smartphones </vt:lpstr>
      <vt:lpstr>Project Context</vt:lpstr>
      <vt:lpstr>Objectives</vt:lpstr>
      <vt:lpstr>Scope &amp; limitations</vt:lpstr>
      <vt:lpstr>Technical Background</vt:lpstr>
      <vt:lpstr>Plans for the Prototype</vt:lpstr>
      <vt:lpstr>Current Prototype</vt:lpstr>
      <vt:lpstr>Current Prototype</vt:lpstr>
      <vt:lpstr>Current Prototype</vt:lpstr>
      <vt:lpstr>Identifying Hardware and Software Factors Affecting the Touchscreen Responsiveness of Android Smartphones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Hardware and Software Factors Affecting the Touchscreen Responsiveness of Android Smartphones</dc:title>
  <dc:creator>Marc Adrian  Jimenez</dc:creator>
  <cp:lastModifiedBy>Marc Adrian  Jimenez</cp:lastModifiedBy>
  <cp:revision>19</cp:revision>
  <dcterms:created xsi:type="dcterms:W3CDTF">2017-08-29T19:16:49Z</dcterms:created>
  <dcterms:modified xsi:type="dcterms:W3CDTF">2017-10-28T05:36:01Z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0x0101000DAEB88763EAA148BB42AA982DD2283F</vt:lpwstr>
  </property>
</Properties>
</file>