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1"/>
  </p:notesMasterIdLst>
  <p:sldIdLst>
    <p:sldId id="256" r:id="rId5"/>
    <p:sldId id="257" r:id="rId6"/>
    <p:sldId id="259" r:id="rId7"/>
    <p:sldId id="260" r:id="rId8"/>
    <p:sldId id="258"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857" autoAdjust="0"/>
    <p:restoredTop sz="64747" autoAdjust="0"/>
  </p:normalViewPr>
  <p:slideViewPr>
    <p:cSldViewPr snapToGrid="0">
      <p:cViewPr varScale="1">
        <p:scale>
          <a:sx n="59" d="100"/>
          <a:sy n="59" d="100"/>
        </p:scale>
        <p:origin x="148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57AF6E-65C3-41B6-95DF-962E7939F508}" type="datetimeFigureOut">
              <a:rPr lang="en-PH" smtClean="0"/>
              <a:t>01/09/2017</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8DFEE1-4C4B-436D-87D9-7C61D5E8FBE3}" type="slidenum">
              <a:rPr lang="en-PH" smtClean="0"/>
              <a:t>‹#›</a:t>
            </a:fld>
            <a:endParaRPr lang="en-PH"/>
          </a:p>
        </p:txBody>
      </p:sp>
    </p:spTree>
    <p:extLst>
      <p:ext uri="{BB962C8B-B14F-4D97-AF65-F5344CB8AC3E}">
        <p14:creationId xmlns:p14="http://schemas.microsoft.com/office/powerpoint/2010/main" val="15826474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DF8DFEE1-4C4B-436D-87D9-7C61D5E8FBE3}" type="slidenum">
              <a:rPr lang="en-PH" smtClean="0"/>
              <a:t>1</a:t>
            </a:fld>
            <a:endParaRPr lang="en-PH"/>
          </a:p>
        </p:txBody>
      </p:sp>
    </p:spTree>
    <p:extLst>
      <p:ext uri="{BB962C8B-B14F-4D97-AF65-F5344CB8AC3E}">
        <p14:creationId xmlns:p14="http://schemas.microsoft.com/office/powerpoint/2010/main" val="4111490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sz="1200" b="1" kern="1200" dirty="0">
                <a:solidFill>
                  <a:schemeClr val="tx1"/>
                </a:solidFill>
                <a:effectLst/>
                <a:latin typeface="+mn-lt"/>
                <a:ea typeface="+mn-ea"/>
                <a:cs typeface="+mn-cs"/>
              </a:rPr>
              <a:t>The Challenges (</a:t>
            </a:r>
            <a:r>
              <a:rPr lang="en-US" sz="1200" b="1" kern="1200" dirty="0" err="1">
                <a:solidFill>
                  <a:schemeClr val="tx1"/>
                </a:solidFill>
                <a:effectLst/>
                <a:latin typeface="+mn-lt"/>
                <a:ea typeface="+mn-ea"/>
                <a:cs typeface="+mn-cs"/>
              </a:rPr>
              <a:t>shen</a:t>
            </a:r>
            <a:r>
              <a:rPr lang="en-US" sz="1200" b="1" kern="1200" dirty="0">
                <a:solidFill>
                  <a:schemeClr val="tx1"/>
                </a:solidFill>
                <a:effectLst/>
                <a:latin typeface="+mn-lt"/>
                <a:ea typeface="+mn-ea"/>
                <a:cs typeface="+mn-cs"/>
              </a:rPr>
              <a:t>)</a:t>
            </a:r>
            <a:endParaRPr lang="en-PH"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Android smartphone users still experiences touchscreen inaccuracy despite the manufacturers’ continuous efforts to enhance their products. According to the technology strategist of </a:t>
            </a:r>
            <a:r>
              <a:rPr lang="en-US" sz="1200" kern="1200" dirty="0" err="1">
                <a:solidFill>
                  <a:schemeClr val="tx1"/>
                </a:solidFill>
                <a:effectLst/>
                <a:latin typeface="+mn-lt"/>
                <a:ea typeface="+mn-ea"/>
                <a:cs typeface="+mn-cs"/>
              </a:rPr>
              <a:t>Synaptics</a:t>
            </a:r>
            <a:r>
              <a:rPr lang="en-US" sz="1200" kern="1200" dirty="0">
                <a:solidFill>
                  <a:schemeClr val="tx1"/>
                </a:solidFill>
                <a:effectLst/>
                <a:latin typeface="+mn-lt"/>
                <a:ea typeface="+mn-ea"/>
                <a:cs typeface="+mn-cs"/>
              </a:rPr>
              <a:t>, Andrew Hsu, touch-based mobile phones involve a lot of development work and quite a bit of engineering expertise to give consumers the excellent quality.</a:t>
            </a:r>
          </a:p>
          <a:p>
            <a:endParaRPr lang="en-PH" sz="1200" kern="1200" dirty="0">
              <a:solidFill>
                <a:schemeClr val="tx1"/>
              </a:solidFill>
              <a:effectLst/>
              <a:latin typeface="+mn-lt"/>
              <a:ea typeface="+mn-ea"/>
              <a:cs typeface="+mn-cs"/>
            </a:endParaRPr>
          </a:p>
          <a:p>
            <a:pPr lvl="2"/>
            <a:r>
              <a:rPr lang="en-US" sz="1200" b="1" kern="1200" dirty="0">
                <a:solidFill>
                  <a:schemeClr val="tx1"/>
                </a:solidFill>
                <a:effectLst/>
                <a:latin typeface="+mn-lt"/>
                <a:ea typeface="+mn-ea"/>
                <a:cs typeface="+mn-cs"/>
              </a:rPr>
              <a:t>The Opportunity (</a:t>
            </a:r>
            <a:r>
              <a:rPr lang="en-US" sz="1200" b="1" kern="1200" dirty="0" err="1">
                <a:solidFill>
                  <a:schemeClr val="tx1"/>
                </a:solidFill>
                <a:effectLst/>
                <a:latin typeface="+mn-lt"/>
                <a:ea typeface="+mn-ea"/>
                <a:cs typeface="+mn-cs"/>
              </a:rPr>
              <a:t>shen</a:t>
            </a:r>
            <a:r>
              <a:rPr lang="en-US" sz="1200" b="1" kern="1200" dirty="0">
                <a:solidFill>
                  <a:schemeClr val="tx1"/>
                </a:solidFill>
                <a:effectLst/>
                <a:latin typeface="+mn-lt"/>
                <a:ea typeface="+mn-ea"/>
                <a:cs typeface="+mn-cs"/>
              </a:rPr>
              <a:t>)</a:t>
            </a:r>
            <a:endParaRPr lang="en-PH"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This research can help to improve future android smartphones as this research can inform android smartphone manufacturers on areas to improve on their devices.</a:t>
            </a:r>
          </a:p>
          <a:p>
            <a:endParaRPr lang="en-PH" sz="1200" kern="1200" dirty="0">
              <a:solidFill>
                <a:schemeClr val="tx1"/>
              </a:solidFill>
              <a:effectLst/>
              <a:latin typeface="+mn-lt"/>
              <a:ea typeface="+mn-ea"/>
              <a:cs typeface="+mn-cs"/>
            </a:endParaRPr>
          </a:p>
          <a:p>
            <a:pPr lvl="2"/>
            <a:r>
              <a:rPr lang="en-US" sz="1200" b="1" kern="1200" dirty="0">
                <a:solidFill>
                  <a:schemeClr val="tx1"/>
                </a:solidFill>
                <a:effectLst/>
                <a:latin typeface="+mn-lt"/>
                <a:ea typeface="+mn-ea"/>
                <a:cs typeface="+mn-cs"/>
              </a:rPr>
              <a:t>Purpose and Description (</a:t>
            </a:r>
            <a:r>
              <a:rPr lang="en-US" sz="1200" b="1" kern="1200" dirty="0" err="1">
                <a:solidFill>
                  <a:schemeClr val="tx1"/>
                </a:solidFill>
                <a:effectLst/>
                <a:latin typeface="+mn-lt"/>
                <a:ea typeface="+mn-ea"/>
                <a:cs typeface="+mn-cs"/>
              </a:rPr>
              <a:t>thom</a:t>
            </a:r>
            <a:r>
              <a:rPr lang="en-US" sz="1200" b="1" kern="1200" dirty="0">
                <a:solidFill>
                  <a:schemeClr val="tx1"/>
                </a:solidFill>
                <a:effectLst/>
                <a:latin typeface="+mn-lt"/>
                <a:ea typeface="+mn-ea"/>
                <a:cs typeface="+mn-cs"/>
              </a:rPr>
              <a:t>)</a:t>
            </a:r>
            <a:endParaRPr lang="en-PH"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The purpose of this research is to identify the different hardware and software factors affecting the problems in android smartphone’s touchscreen responsiveness and accurateness. Also, this research will state how it affects the responsiveness and accurateness of android smartphone’s touchscreens.</a:t>
            </a:r>
            <a:endParaRPr lang="en-PH" sz="1200" kern="1200" dirty="0">
              <a:solidFill>
                <a:schemeClr val="tx1"/>
              </a:solidFill>
              <a:effectLst/>
              <a:latin typeface="+mn-lt"/>
              <a:ea typeface="+mn-ea"/>
              <a:cs typeface="+mn-cs"/>
            </a:endParaRPr>
          </a:p>
          <a:p>
            <a:endParaRPr lang="en-PH" dirty="0"/>
          </a:p>
        </p:txBody>
      </p:sp>
      <p:sp>
        <p:nvSpPr>
          <p:cNvPr id="4" name="Slide Number Placeholder 3"/>
          <p:cNvSpPr>
            <a:spLocks noGrp="1"/>
          </p:cNvSpPr>
          <p:nvPr>
            <p:ph type="sldNum" sz="quarter" idx="10"/>
          </p:nvPr>
        </p:nvSpPr>
        <p:spPr/>
        <p:txBody>
          <a:bodyPr/>
          <a:lstStyle/>
          <a:p>
            <a:fld id="{DF8DFEE1-4C4B-436D-87D9-7C61D5E8FBE3}" type="slidenum">
              <a:rPr lang="en-PH" smtClean="0"/>
              <a:t>2</a:t>
            </a:fld>
            <a:endParaRPr lang="en-PH"/>
          </a:p>
        </p:txBody>
      </p:sp>
    </p:spTree>
    <p:extLst>
      <p:ext uri="{BB962C8B-B14F-4D97-AF65-F5344CB8AC3E}">
        <p14:creationId xmlns:p14="http://schemas.microsoft.com/office/powerpoint/2010/main" val="1651641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Develop (Thom) – Data Gathering Tool utilizing simple gestures. Gathering (</a:t>
            </a:r>
            <a:r>
              <a:rPr lang="en-US" sz="1200" kern="1200" dirty="0">
                <a:solidFill>
                  <a:schemeClr val="tx1"/>
                </a:solidFill>
                <a:effectLst/>
                <a:latin typeface="+mn-lt"/>
                <a:ea typeface="+mn-ea"/>
                <a:cs typeface="+mn-cs"/>
              </a:rPr>
              <a:t>(x and y coordinates, time, touch size, and touch amplitude))</a:t>
            </a:r>
          </a:p>
          <a:p>
            <a:r>
              <a:rPr lang="en-US" sz="1200" kern="1200" dirty="0">
                <a:solidFill>
                  <a:schemeClr val="tx1"/>
                </a:solidFill>
                <a:effectLst/>
                <a:latin typeface="+mn-lt"/>
                <a:ea typeface="+mn-ea"/>
                <a:cs typeface="+mn-cs"/>
              </a:rPr>
              <a:t>* amplitude: </a:t>
            </a:r>
            <a:r>
              <a:rPr lang="en-PH" dirty="0"/>
              <a:t>the pressure axis is assumed to measure the signal amplitude, which is related to the size of the contact and the pressure applied.</a:t>
            </a:r>
            <a:endParaRPr lang="en-US" sz="1200" kern="1200" dirty="0">
              <a:solidFill>
                <a:schemeClr val="tx1"/>
              </a:solidFill>
              <a:effectLst/>
              <a:latin typeface="+mn-lt"/>
              <a:ea typeface="+mn-ea"/>
              <a:cs typeface="+mn-cs"/>
            </a:endParaRPr>
          </a:p>
          <a:p>
            <a:endParaRPr lang="en-PH" dirty="0"/>
          </a:p>
          <a:p>
            <a:r>
              <a:rPr lang="en-PH" dirty="0"/>
              <a:t>Identify (</a:t>
            </a:r>
            <a:r>
              <a:rPr lang="en-PH" dirty="0" err="1"/>
              <a:t>Jobie</a:t>
            </a:r>
            <a:r>
              <a:rPr lang="en-PH" dirty="0"/>
              <a:t>)</a:t>
            </a:r>
          </a:p>
          <a:p>
            <a:endParaRPr lang="en-PH" dirty="0"/>
          </a:p>
          <a:p>
            <a:r>
              <a:rPr lang="en-PH" dirty="0"/>
              <a:t>Analyze (</a:t>
            </a:r>
            <a:r>
              <a:rPr lang="en-PH" dirty="0" err="1"/>
              <a:t>Marcla</a:t>
            </a:r>
            <a:r>
              <a:rPr lang="en-PH" dirty="0"/>
              <a:t>) – </a:t>
            </a:r>
          </a:p>
          <a:p>
            <a:r>
              <a:rPr lang="en-PH" dirty="0"/>
              <a:t>To analyze the hardware and software factors affecting Android touchscreen responsiveness by comparing the different result sets with varying factors (will be stated later), we will be determining the effects it can do the </a:t>
            </a:r>
            <a:r>
              <a:rPr lang="en-PH" dirty="0" err="1"/>
              <a:t>the</a:t>
            </a:r>
            <a:r>
              <a:rPr lang="en-PH" dirty="0"/>
              <a:t> touchscreen responsiveness.</a:t>
            </a:r>
          </a:p>
          <a:p>
            <a:endParaRPr lang="en-PH" dirty="0"/>
          </a:p>
          <a:p>
            <a:r>
              <a:rPr lang="en-PH" dirty="0"/>
              <a:t>SOFTWARE FACTORS:</a:t>
            </a:r>
          </a:p>
          <a:p>
            <a:r>
              <a:rPr lang="en-PH" dirty="0"/>
              <a:t> - User Interface</a:t>
            </a:r>
          </a:p>
          <a:p>
            <a:r>
              <a:rPr lang="en-PH" dirty="0"/>
              <a:t> - Operating System</a:t>
            </a:r>
          </a:p>
          <a:p>
            <a:endParaRPr lang="en-PH" dirty="0"/>
          </a:p>
          <a:p>
            <a:r>
              <a:rPr lang="en-PH" dirty="0"/>
              <a:t>Hardware Factors:</a:t>
            </a:r>
          </a:p>
          <a:p>
            <a:r>
              <a:rPr lang="en-PH" dirty="0"/>
              <a:t> - GPU</a:t>
            </a:r>
          </a:p>
          <a:p>
            <a:r>
              <a:rPr lang="en-PH" dirty="0"/>
              <a:t> - RAM</a:t>
            </a:r>
          </a:p>
          <a:p>
            <a:r>
              <a:rPr lang="en-PH" dirty="0"/>
              <a:t> - Noise (Electronics)</a:t>
            </a:r>
          </a:p>
          <a:p>
            <a:r>
              <a:rPr lang="en-PH" dirty="0"/>
              <a:t> - Type of Touchscreen</a:t>
            </a:r>
          </a:p>
          <a:p>
            <a:endParaRPr lang="en-PH" dirty="0"/>
          </a:p>
        </p:txBody>
      </p:sp>
      <p:sp>
        <p:nvSpPr>
          <p:cNvPr id="4" name="Slide Number Placeholder 3"/>
          <p:cNvSpPr>
            <a:spLocks noGrp="1"/>
          </p:cNvSpPr>
          <p:nvPr>
            <p:ph type="sldNum" sz="quarter" idx="10"/>
          </p:nvPr>
        </p:nvSpPr>
        <p:spPr/>
        <p:txBody>
          <a:bodyPr/>
          <a:lstStyle/>
          <a:p>
            <a:fld id="{DF8DFEE1-4C4B-436D-87D9-7C61D5E8FBE3}" type="slidenum">
              <a:rPr lang="en-PH" smtClean="0"/>
              <a:t>3</a:t>
            </a:fld>
            <a:endParaRPr lang="en-PH"/>
          </a:p>
        </p:txBody>
      </p:sp>
    </p:spTree>
    <p:extLst>
      <p:ext uri="{BB962C8B-B14F-4D97-AF65-F5344CB8AC3E}">
        <p14:creationId xmlns:p14="http://schemas.microsoft.com/office/powerpoint/2010/main" val="3331321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HUMAN FACTORS (</a:t>
            </a:r>
            <a:r>
              <a:rPr lang="en-PH" dirty="0" err="1"/>
              <a:t>Marcla</a:t>
            </a:r>
            <a:r>
              <a:rPr lang="en-PH" dirty="0"/>
              <a:t>):</a:t>
            </a:r>
          </a:p>
          <a:p>
            <a:r>
              <a:rPr lang="en-PH" dirty="0"/>
              <a:t> - Posture, Finger Size, Melioration, Eye Behavior, Finger Movements</a:t>
            </a:r>
          </a:p>
          <a:p>
            <a:endParaRPr lang="en-PH" dirty="0"/>
          </a:p>
          <a:p>
            <a:r>
              <a:rPr lang="en-PH" dirty="0"/>
              <a:t>SOFTWARE FACTORS (</a:t>
            </a:r>
            <a:r>
              <a:rPr lang="en-PH" dirty="0" err="1"/>
              <a:t>Jobie</a:t>
            </a:r>
            <a:r>
              <a:rPr lang="en-PH" dirty="0"/>
              <a:t>):</a:t>
            </a:r>
          </a:p>
          <a:p>
            <a:r>
              <a:rPr lang="en-PH" dirty="0"/>
              <a:t> - User Interface</a:t>
            </a:r>
          </a:p>
          <a:p>
            <a:r>
              <a:rPr lang="en-PH" dirty="0"/>
              <a:t> - Operating System</a:t>
            </a:r>
          </a:p>
          <a:p>
            <a:endParaRPr lang="en-PH" dirty="0"/>
          </a:p>
          <a:p>
            <a:r>
              <a:rPr lang="en-PH" dirty="0"/>
              <a:t>Hardware Factors (Thom):</a:t>
            </a:r>
          </a:p>
          <a:p>
            <a:r>
              <a:rPr lang="en-PH" dirty="0"/>
              <a:t> - GPU</a:t>
            </a:r>
          </a:p>
          <a:p>
            <a:r>
              <a:rPr lang="en-PH" dirty="0"/>
              <a:t> - RAM</a:t>
            </a:r>
          </a:p>
          <a:p>
            <a:r>
              <a:rPr lang="en-PH" dirty="0"/>
              <a:t> - Noise (Electronics)</a:t>
            </a:r>
          </a:p>
          <a:p>
            <a:r>
              <a:rPr lang="en-PH" dirty="0"/>
              <a:t> - Type of Touchscreen</a:t>
            </a:r>
          </a:p>
          <a:p>
            <a:endParaRPr lang="en-PH" dirty="0"/>
          </a:p>
          <a:p>
            <a:r>
              <a:rPr lang="en-PH" dirty="0"/>
              <a:t>Operating System (Shen) – Android Mobile Phones</a:t>
            </a:r>
          </a:p>
          <a:p>
            <a:r>
              <a:rPr lang="en-PH" dirty="0"/>
              <a:t>OS Version (Shen) – Honeycomb or later</a:t>
            </a:r>
          </a:p>
        </p:txBody>
      </p:sp>
      <p:sp>
        <p:nvSpPr>
          <p:cNvPr id="4" name="Slide Number Placeholder 3"/>
          <p:cNvSpPr>
            <a:spLocks noGrp="1"/>
          </p:cNvSpPr>
          <p:nvPr>
            <p:ph type="sldNum" sz="quarter" idx="10"/>
          </p:nvPr>
        </p:nvSpPr>
        <p:spPr/>
        <p:txBody>
          <a:bodyPr/>
          <a:lstStyle/>
          <a:p>
            <a:fld id="{DF8DFEE1-4C4B-436D-87D9-7C61D5E8FBE3}" type="slidenum">
              <a:rPr lang="en-PH" smtClean="0"/>
              <a:t>4</a:t>
            </a:fld>
            <a:endParaRPr lang="en-PH"/>
          </a:p>
        </p:txBody>
      </p:sp>
    </p:spTree>
    <p:extLst>
      <p:ext uri="{BB962C8B-B14F-4D97-AF65-F5344CB8AC3E}">
        <p14:creationId xmlns:p14="http://schemas.microsoft.com/office/powerpoint/2010/main" val="171527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TUIO – a transmission protocol for the touch events, to be sent for interpretation.</a:t>
            </a:r>
          </a:p>
          <a:p>
            <a:endParaRPr lang="en-PH" dirty="0"/>
          </a:p>
          <a:p>
            <a:r>
              <a:rPr lang="en-PH" dirty="0"/>
              <a:t>Firebase – Googles Mobile Platform, with key features such as a database, to store the data that we need (time, x &amp; y coordinates, touch amplitude, touch size)</a:t>
            </a:r>
          </a:p>
          <a:p>
            <a:endParaRPr lang="en-PH" dirty="0"/>
          </a:p>
          <a:p>
            <a:r>
              <a:rPr lang="en-PH" dirty="0"/>
              <a:t>Java – language used in Android Studio (where we are developing our application)</a:t>
            </a:r>
          </a:p>
        </p:txBody>
      </p:sp>
      <p:sp>
        <p:nvSpPr>
          <p:cNvPr id="4" name="Slide Number Placeholder 3"/>
          <p:cNvSpPr>
            <a:spLocks noGrp="1"/>
          </p:cNvSpPr>
          <p:nvPr>
            <p:ph type="sldNum" sz="quarter" idx="10"/>
          </p:nvPr>
        </p:nvSpPr>
        <p:spPr/>
        <p:txBody>
          <a:bodyPr/>
          <a:lstStyle/>
          <a:p>
            <a:fld id="{DF8DFEE1-4C4B-436D-87D9-7C61D5E8FBE3}" type="slidenum">
              <a:rPr lang="en-PH" smtClean="0"/>
              <a:t>5</a:t>
            </a:fld>
            <a:endParaRPr lang="en-PH"/>
          </a:p>
        </p:txBody>
      </p:sp>
    </p:spTree>
    <p:extLst>
      <p:ext uri="{BB962C8B-B14F-4D97-AF65-F5344CB8AC3E}">
        <p14:creationId xmlns:p14="http://schemas.microsoft.com/office/powerpoint/2010/main" val="15487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b="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endParaRPr>
          </a:p>
          <a:p>
            <a:pPr lvl="0"/>
            <a:r>
              <a:rPr lang="en-US" sz="1200" b="1"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FLIP</a:t>
            </a:r>
            <a:r>
              <a:rPr lang="en-US"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 Time between press and detachment is less than 351ms &amp; slide of the finger is bigger than 100 pixels vertically </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a:t>
            </a:r>
            <a:r>
              <a:rPr lang="en-PH" sz="120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Cichoń</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a:t>
            </a:r>
            <a:r>
              <a:rPr lang="en-PH" sz="120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Sobecki</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&amp; </a:t>
            </a:r>
            <a:r>
              <a:rPr lang="en-PH" sz="120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Szymański</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2013)</a:t>
            </a:r>
            <a:r>
              <a:rPr lang="en-US"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a:t>
            </a:r>
          </a:p>
          <a:p>
            <a:pPr lvl="0"/>
            <a:endPar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endParaRPr>
          </a:p>
          <a:p>
            <a:pPr lvl="0"/>
            <a:r>
              <a:rPr lang="en-US" sz="1200" b="1"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SCROLL</a:t>
            </a:r>
            <a:r>
              <a:rPr lang="en-US"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 Finger moved at least 50 pixels in either direction </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a:t>
            </a:r>
            <a:r>
              <a:rPr lang="en-PH" sz="120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Cichoń</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a:t>
            </a:r>
            <a:r>
              <a:rPr lang="en-PH" sz="120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Sobecki</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&amp; </a:t>
            </a:r>
            <a:r>
              <a:rPr lang="en-PH" sz="120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Szymański</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2013)</a:t>
            </a:r>
            <a:r>
              <a:rPr lang="en-US"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a:t>
            </a:r>
          </a:p>
          <a:p>
            <a:pPr lvl="0"/>
            <a:endPar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endParaRPr>
          </a:p>
          <a:p>
            <a:pPr lvl="0"/>
            <a:r>
              <a:rPr lang="en-US" sz="1200" b="1"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DOUBLE TAPPING</a:t>
            </a:r>
            <a:r>
              <a:rPr lang="en-US"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first finger was pressed in less than 501ms &amp; slide of the finger is not more than 50 pixels </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a:t>
            </a:r>
            <a:r>
              <a:rPr lang="en-PH" sz="120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Cichoń</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a:t>
            </a:r>
            <a:r>
              <a:rPr lang="en-PH" sz="120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Sobecki</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&amp; </a:t>
            </a:r>
            <a:r>
              <a:rPr lang="en-PH" sz="120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Szymański</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2013)</a:t>
            </a:r>
            <a:r>
              <a:rPr lang="en-US"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a:t>
            </a:r>
          </a:p>
          <a:p>
            <a:pPr lvl="0"/>
            <a:endPar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endParaRPr>
          </a:p>
          <a:p>
            <a:pPr lvl="0"/>
            <a:r>
              <a:rPr lang="en-US" sz="1200" b="1"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TAP</a:t>
            </a:r>
            <a:r>
              <a:rPr lang="en-US"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 finger touches the screen for less than 1 second, and did not move for more than 50 pixels </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a:t>
            </a:r>
            <a:r>
              <a:rPr lang="en-PH" sz="120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Cichoń</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a:t>
            </a:r>
            <a:r>
              <a:rPr lang="en-PH" sz="120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Sobecki</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&amp; </a:t>
            </a:r>
            <a:r>
              <a:rPr lang="en-PH" sz="120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Szymański</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2013)</a:t>
            </a:r>
            <a:r>
              <a:rPr lang="en-US"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a:t>
            </a:r>
          </a:p>
          <a:p>
            <a:pPr lvl="0"/>
            <a:endPar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endParaRPr>
          </a:p>
          <a:p>
            <a:pPr lvl="0"/>
            <a:r>
              <a:rPr lang="en-US" sz="1200" b="1"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PRESS</a:t>
            </a:r>
            <a:r>
              <a:rPr lang="en-US"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 finger touches the screen for more than 1 second, and did not move for more than 50 pixels </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a:t>
            </a:r>
            <a:r>
              <a:rPr lang="en-PH" sz="120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Cichoń</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a:t>
            </a:r>
            <a:r>
              <a:rPr lang="en-PH" sz="120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Sobecki</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&amp; </a:t>
            </a:r>
            <a:r>
              <a:rPr lang="en-PH" sz="1200" kern="1200" dirty="0" err="1">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Szymański</a:t>
            </a:r>
            <a:r>
              <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 2013)</a:t>
            </a:r>
            <a:r>
              <a:rPr lang="en-US"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rPr>
              <a:t>.</a:t>
            </a:r>
            <a:endParaRPr lang="en-PH" sz="1200" kern="1200" dirty="0">
              <a:solidFill>
                <a:schemeClr val="tx1"/>
              </a:solidFill>
              <a:effectLst>
                <a:glow>
                  <a:srgbClr val="000000"/>
                </a:glow>
                <a:outerShdw blurRad="38100" dist="19050" dir="2700000" algn="tl">
                  <a:schemeClr val="dk1">
                    <a:alpha val="40000"/>
                  </a:schemeClr>
                </a:outerShdw>
                <a:reflection stA="0" endPos="0" fadeDir="0" sx="0" sy="0"/>
              </a:effectLst>
              <a:latin typeface="+mn-lt"/>
              <a:ea typeface="+mn-ea"/>
              <a:cs typeface="+mn-cs"/>
            </a:endParaRPr>
          </a:p>
          <a:p>
            <a:endParaRPr lang="en-PH" dirty="0"/>
          </a:p>
        </p:txBody>
      </p:sp>
      <p:sp>
        <p:nvSpPr>
          <p:cNvPr id="4" name="Slide Number Placeholder 3"/>
          <p:cNvSpPr>
            <a:spLocks noGrp="1"/>
          </p:cNvSpPr>
          <p:nvPr>
            <p:ph type="sldNum" sz="quarter" idx="10"/>
          </p:nvPr>
        </p:nvSpPr>
        <p:spPr/>
        <p:txBody>
          <a:bodyPr/>
          <a:lstStyle/>
          <a:p>
            <a:fld id="{DF8DFEE1-4C4B-436D-87D9-7C61D5E8FBE3}" type="slidenum">
              <a:rPr lang="en-PH" smtClean="0"/>
              <a:t>6</a:t>
            </a:fld>
            <a:endParaRPr lang="en-PH"/>
          </a:p>
        </p:txBody>
      </p:sp>
    </p:spTree>
    <p:extLst>
      <p:ext uri="{BB962C8B-B14F-4D97-AF65-F5344CB8AC3E}">
        <p14:creationId xmlns:p14="http://schemas.microsoft.com/office/powerpoint/2010/main" val="1886026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66CB4E9B-7167-4804-AE60-E9908EC959B1}" type="datetimeFigureOut">
              <a:rPr lang="en-PH" smtClean="0"/>
              <a:t>01/09/2017</a:t>
            </a:fld>
            <a:endParaRPr lang="en-PH"/>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PH"/>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1AFE77AC-0C5E-4CDE-A479-A7308015CB2B}" type="slidenum">
              <a:rPr lang="en-PH" smtClean="0"/>
              <a:t>‹#›</a:t>
            </a:fld>
            <a:endParaRPr lang="en-PH"/>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4245449"/>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CB4E9B-7167-4804-AE60-E9908EC959B1}" type="datetimeFigureOut">
              <a:rPr lang="en-PH" smtClean="0"/>
              <a:t>01/09/2017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AFE77AC-0C5E-4CDE-A479-A7308015CB2B}" type="slidenum">
              <a:rPr lang="en-PH" smtClean="0"/>
              <a:t>‹#›</a:t>
            </a:fld>
            <a:endParaRPr lang="en-PH"/>
          </a:p>
        </p:txBody>
      </p:sp>
    </p:spTree>
    <p:extLst>
      <p:ext uri="{BB962C8B-B14F-4D97-AF65-F5344CB8AC3E}">
        <p14:creationId xmlns:p14="http://schemas.microsoft.com/office/powerpoint/2010/main" val="3008126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66CB4E9B-7167-4804-AE60-E9908EC959B1}" type="datetimeFigureOut">
              <a:rPr lang="en-PH" smtClean="0"/>
              <a:t>01/09/2017</a:t>
            </a:fld>
            <a:endParaRPr lang="en-PH"/>
          </a:p>
        </p:txBody>
      </p:sp>
      <p:sp>
        <p:nvSpPr>
          <p:cNvPr id="5" name="Footer Placeholder 4"/>
          <p:cNvSpPr>
            <a:spLocks noGrp="1"/>
          </p:cNvSpPr>
          <p:nvPr>
            <p:ph type="ftr" sz="quarter" idx="11"/>
          </p:nvPr>
        </p:nvSpPr>
        <p:spPr>
          <a:xfrm>
            <a:off x="6536187" y="6315949"/>
            <a:ext cx="3814856" cy="365125"/>
          </a:xfrm>
        </p:spPr>
        <p:txBody>
          <a:bodyPr/>
          <a:lstStyle/>
          <a:p>
            <a:endParaRPr lang="en-PH"/>
          </a:p>
        </p:txBody>
      </p:sp>
      <p:sp>
        <p:nvSpPr>
          <p:cNvPr id="6" name="Slide Number Placeholder 5"/>
          <p:cNvSpPr>
            <a:spLocks noGrp="1"/>
          </p:cNvSpPr>
          <p:nvPr>
            <p:ph type="sldNum" sz="quarter" idx="12"/>
          </p:nvPr>
        </p:nvSpPr>
        <p:spPr>
          <a:xfrm>
            <a:off x="11784011" y="5607592"/>
            <a:ext cx="407988" cy="365125"/>
          </a:xfrm>
        </p:spPr>
        <p:txBody>
          <a:bodyPr/>
          <a:lstStyle/>
          <a:p>
            <a:fld id="{1AFE77AC-0C5E-4CDE-A479-A7308015CB2B}" type="slidenum">
              <a:rPr lang="en-PH" smtClean="0"/>
              <a:t>‹#›</a:t>
            </a:fld>
            <a:endParaRPr lang="en-PH"/>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9482208"/>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CB4E9B-7167-4804-AE60-E9908EC959B1}" type="datetimeFigureOut">
              <a:rPr lang="en-PH" smtClean="0"/>
              <a:t>01/09/2017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AFE77AC-0C5E-4CDE-A479-A7308015CB2B}" type="slidenum">
              <a:rPr lang="en-PH" smtClean="0"/>
              <a:t>‹#›</a:t>
            </a:fld>
            <a:endParaRPr lang="en-PH"/>
          </a:p>
        </p:txBody>
      </p:sp>
    </p:spTree>
    <p:extLst>
      <p:ext uri="{BB962C8B-B14F-4D97-AF65-F5344CB8AC3E}">
        <p14:creationId xmlns:p14="http://schemas.microsoft.com/office/powerpoint/2010/main" val="337210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66CB4E9B-7167-4804-AE60-E9908EC959B1}" type="datetimeFigureOut">
              <a:rPr lang="en-PH" smtClean="0"/>
              <a:t>01/09/2017</a:t>
            </a:fld>
            <a:endParaRPr lang="en-PH"/>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PH"/>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1AFE77AC-0C5E-4CDE-A479-A7308015CB2B}" type="slidenum">
              <a:rPr lang="en-PH" smtClean="0"/>
              <a:t>‹#›</a:t>
            </a:fld>
            <a:endParaRPr lang="en-PH"/>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2346079"/>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CB4E9B-7167-4804-AE60-E9908EC959B1}" type="datetimeFigureOut">
              <a:rPr lang="en-PH" smtClean="0"/>
              <a:t>01/09/2017</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1AFE77AC-0C5E-4CDE-A479-A7308015CB2B}" type="slidenum">
              <a:rPr lang="en-PH" smtClean="0"/>
              <a:t>‹#›</a:t>
            </a:fld>
            <a:endParaRPr lang="en-PH"/>
          </a:p>
        </p:txBody>
      </p:sp>
    </p:spTree>
    <p:extLst>
      <p:ext uri="{BB962C8B-B14F-4D97-AF65-F5344CB8AC3E}">
        <p14:creationId xmlns:p14="http://schemas.microsoft.com/office/powerpoint/2010/main" val="2525562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CB4E9B-7167-4804-AE60-E9908EC959B1}" type="datetimeFigureOut">
              <a:rPr lang="en-PH" smtClean="0"/>
              <a:t>01/09/2017</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1AFE77AC-0C5E-4CDE-A479-A7308015CB2B}" type="slidenum">
              <a:rPr lang="en-PH" smtClean="0"/>
              <a:t>‹#›</a:t>
            </a:fld>
            <a:endParaRPr lang="en-PH"/>
          </a:p>
        </p:txBody>
      </p:sp>
    </p:spTree>
    <p:extLst>
      <p:ext uri="{BB962C8B-B14F-4D97-AF65-F5344CB8AC3E}">
        <p14:creationId xmlns:p14="http://schemas.microsoft.com/office/powerpoint/2010/main" val="1219121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B4E9B-7167-4804-AE60-E9908EC959B1}" type="datetimeFigureOut">
              <a:rPr lang="en-PH" smtClean="0"/>
              <a:t>01/09/2017</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1AFE77AC-0C5E-4CDE-A479-A7308015CB2B}" type="slidenum">
              <a:rPr lang="en-PH" smtClean="0"/>
              <a:t>‹#›</a:t>
            </a:fld>
            <a:endParaRPr lang="en-PH"/>
          </a:p>
        </p:txBody>
      </p:sp>
    </p:spTree>
    <p:extLst>
      <p:ext uri="{BB962C8B-B14F-4D97-AF65-F5344CB8AC3E}">
        <p14:creationId xmlns:p14="http://schemas.microsoft.com/office/powerpoint/2010/main" val="2995876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CB4E9B-7167-4804-AE60-E9908EC959B1}" type="datetimeFigureOut">
              <a:rPr lang="en-PH" smtClean="0"/>
              <a:t>01/09/2017</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1AFE77AC-0C5E-4CDE-A479-A7308015CB2B}" type="slidenum">
              <a:rPr lang="en-PH" smtClean="0"/>
              <a:t>‹#›</a:t>
            </a:fld>
            <a:endParaRPr lang="en-PH"/>
          </a:p>
        </p:txBody>
      </p:sp>
    </p:spTree>
    <p:extLst>
      <p:ext uri="{BB962C8B-B14F-4D97-AF65-F5344CB8AC3E}">
        <p14:creationId xmlns:p14="http://schemas.microsoft.com/office/powerpoint/2010/main" val="969977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6CB4E9B-7167-4804-AE60-E9908EC959B1}" type="datetimeFigureOut">
              <a:rPr lang="en-PH" smtClean="0"/>
              <a:t>01/09/2017</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1AFE77AC-0C5E-4CDE-A479-A7308015CB2B}" type="slidenum">
              <a:rPr lang="en-PH" smtClean="0"/>
              <a:t>‹#›</a:t>
            </a:fld>
            <a:endParaRPr lang="en-PH"/>
          </a:p>
        </p:txBody>
      </p:sp>
    </p:spTree>
    <p:extLst>
      <p:ext uri="{BB962C8B-B14F-4D97-AF65-F5344CB8AC3E}">
        <p14:creationId xmlns:p14="http://schemas.microsoft.com/office/powerpoint/2010/main" val="1742426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6CB4E9B-7167-4804-AE60-E9908EC959B1}" type="datetimeFigureOut">
              <a:rPr lang="en-PH" smtClean="0"/>
              <a:t>01/09/2017</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1AFE77AC-0C5E-4CDE-A479-A7308015CB2B}" type="slidenum">
              <a:rPr lang="en-PH" smtClean="0"/>
              <a:t>‹#›</a:t>
            </a:fld>
            <a:endParaRPr lang="en-PH"/>
          </a:p>
        </p:txBody>
      </p:sp>
    </p:spTree>
    <p:extLst>
      <p:ext uri="{BB962C8B-B14F-4D97-AF65-F5344CB8AC3E}">
        <p14:creationId xmlns:p14="http://schemas.microsoft.com/office/powerpoint/2010/main" val="1713687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66CB4E9B-7167-4804-AE60-E9908EC959B1}" type="datetimeFigureOut">
              <a:rPr lang="en-PH" smtClean="0"/>
              <a:t>01/09/2017</a:t>
            </a:fld>
            <a:endParaRPr lang="en-PH"/>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PH"/>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1AFE77AC-0C5E-4CDE-A479-A7308015CB2B}" type="slidenum">
              <a:rPr lang="en-PH" smtClean="0"/>
              <a:t>‹#›</a:t>
            </a:fld>
            <a:endParaRPr lang="en-PH"/>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038097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A6805-9FF0-4B3D-A862-E7F2DD72CD6D}"/>
              </a:ext>
            </a:extLst>
          </p:cNvPr>
          <p:cNvSpPr>
            <a:spLocks noGrp="1"/>
          </p:cNvSpPr>
          <p:nvPr>
            <p:ph type="ctrTitle"/>
          </p:nvPr>
        </p:nvSpPr>
        <p:spPr>
          <a:xfrm>
            <a:off x="1088914" y="1268960"/>
            <a:ext cx="9293683" cy="4268965"/>
          </a:xfrm>
        </p:spPr>
        <p:txBody>
          <a:bodyPr>
            <a:noAutofit/>
          </a:bodyPr>
          <a:lstStyle/>
          <a:p>
            <a:r>
              <a:rPr lang="en-US" sz="4800" b="1" dirty="0"/>
              <a:t>Identifying Hardware and Software Factors Affecting the Touchscreen Responsiveness of Android Smartphones</a:t>
            </a:r>
            <a:br>
              <a:rPr lang="en-PH" sz="4800" dirty="0"/>
            </a:br>
            <a:endParaRPr lang="en-PH" sz="4800" dirty="0"/>
          </a:p>
        </p:txBody>
      </p:sp>
      <p:sp>
        <p:nvSpPr>
          <p:cNvPr id="3" name="Subtitle 2">
            <a:extLst>
              <a:ext uri="{FF2B5EF4-FFF2-40B4-BE49-F238E27FC236}">
                <a16:creationId xmlns:a16="http://schemas.microsoft.com/office/drawing/2014/main" id="{4DA019CF-7AD5-4A6E-84B0-8CFC8CB4210E}"/>
              </a:ext>
            </a:extLst>
          </p:cNvPr>
          <p:cNvSpPr>
            <a:spLocks noGrp="1"/>
          </p:cNvSpPr>
          <p:nvPr>
            <p:ph type="subTitle" idx="1"/>
          </p:nvPr>
        </p:nvSpPr>
        <p:spPr/>
        <p:txBody>
          <a:bodyPr>
            <a:normAutofit/>
          </a:bodyPr>
          <a:lstStyle/>
          <a:p>
            <a:r>
              <a:rPr lang="en-PH" dirty="0"/>
              <a:t>CORONEL | DELA CRUZ | JIMENEZ | LLANTOS</a:t>
            </a:r>
          </a:p>
        </p:txBody>
      </p:sp>
    </p:spTree>
    <p:extLst>
      <p:ext uri="{BB962C8B-B14F-4D97-AF65-F5344CB8AC3E}">
        <p14:creationId xmlns:p14="http://schemas.microsoft.com/office/powerpoint/2010/main" val="457864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CD975-25AA-4A33-B2FB-5B1AA900A0D3}"/>
              </a:ext>
            </a:extLst>
          </p:cNvPr>
          <p:cNvSpPr>
            <a:spLocks noGrp="1"/>
          </p:cNvSpPr>
          <p:nvPr>
            <p:ph type="title"/>
          </p:nvPr>
        </p:nvSpPr>
        <p:spPr>
          <a:xfrm>
            <a:off x="357447" y="365304"/>
            <a:ext cx="10390909" cy="1130988"/>
          </a:xfrm>
        </p:spPr>
        <p:txBody>
          <a:bodyPr>
            <a:normAutofit fontScale="90000"/>
          </a:bodyPr>
          <a:lstStyle/>
          <a:p>
            <a:r>
              <a:rPr lang="en-PH" sz="8000" b="1" dirty="0"/>
              <a:t>Project Context</a:t>
            </a:r>
          </a:p>
        </p:txBody>
      </p:sp>
      <p:sp>
        <p:nvSpPr>
          <p:cNvPr id="4" name="Title 1">
            <a:extLst>
              <a:ext uri="{FF2B5EF4-FFF2-40B4-BE49-F238E27FC236}">
                <a16:creationId xmlns:a16="http://schemas.microsoft.com/office/drawing/2014/main" id="{E5F97A4A-18D9-4BAC-A218-3AC4D227B2CC}"/>
              </a:ext>
            </a:extLst>
          </p:cNvPr>
          <p:cNvSpPr txBox="1">
            <a:spLocks/>
          </p:cNvSpPr>
          <p:nvPr/>
        </p:nvSpPr>
        <p:spPr>
          <a:xfrm>
            <a:off x="357447" y="1951754"/>
            <a:ext cx="2809701" cy="795706"/>
          </a:xfrm>
          <a:prstGeom prst="rect">
            <a:avLst/>
          </a:prstGeom>
        </p:spPr>
        <p:txBody>
          <a:bodyPr vert="horz" lIns="91440" tIns="45720" rIns="91440" bIns="45720" rtlCol="0" anchor="t">
            <a:normAutofit fontScale="97500"/>
          </a:bodyPr>
          <a:lstStyle>
            <a:lvl1pPr algn="r" defTabSz="914400" rtl="0" eaLnBrk="1" latinLnBrk="0" hangingPunct="1">
              <a:lnSpc>
                <a:spcPct val="85000"/>
              </a:lnSpc>
              <a:spcBef>
                <a:spcPct val="0"/>
              </a:spcBef>
              <a:buNone/>
              <a:defRPr sz="7700" b="0" i="1" kern="1200" cap="all" baseline="0">
                <a:solidFill>
                  <a:schemeClr val="tx1">
                    <a:lumMod val="85000"/>
                    <a:lumOff val="15000"/>
                  </a:schemeClr>
                </a:solidFill>
                <a:latin typeface="+mj-lt"/>
                <a:ea typeface="+mj-ea"/>
                <a:cs typeface="+mj-cs"/>
              </a:defRPr>
            </a:lvl1pPr>
          </a:lstStyle>
          <a:p>
            <a:pPr algn="l"/>
            <a:r>
              <a:rPr lang="en-PH" sz="2800" b="1" dirty="0"/>
              <a:t>The CHALLENGES</a:t>
            </a:r>
          </a:p>
        </p:txBody>
      </p:sp>
      <p:sp>
        <p:nvSpPr>
          <p:cNvPr id="5" name="TextBox 4">
            <a:extLst>
              <a:ext uri="{FF2B5EF4-FFF2-40B4-BE49-F238E27FC236}">
                <a16:creationId xmlns:a16="http://schemas.microsoft.com/office/drawing/2014/main" id="{786C76A1-B3BA-48FA-9CEA-24DAD5F76484}"/>
              </a:ext>
            </a:extLst>
          </p:cNvPr>
          <p:cNvSpPr txBox="1"/>
          <p:nvPr/>
        </p:nvSpPr>
        <p:spPr>
          <a:xfrm>
            <a:off x="943899" y="2747460"/>
            <a:ext cx="2254143" cy="461665"/>
          </a:xfrm>
          <a:prstGeom prst="rect">
            <a:avLst/>
          </a:prstGeom>
          <a:noFill/>
        </p:spPr>
        <p:txBody>
          <a:bodyPr wrap="none" rtlCol="0">
            <a:spAutoFit/>
          </a:bodyPr>
          <a:lstStyle/>
          <a:p>
            <a:pPr marL="285750" indent="-285750">
              <a:buFont typeface="Arial" panose="020B0604020202020204" pitchFamily="34" charset="0"/>
              <a:buChar char="•"/>
            </a:pPr>
            <a:r>
              <a:rPr lang="en-PH" sz="2400" dirty="0">
                <a:latin typeface="+mj-lt"/>
              </a:rPr>
              <a:t>Inaccuracies</a:t>
            </a:r>
          </a:p>
        </p:txBody>
      </p:sp>
      <p:sp>
        <p:nvSpPr>
          <p:cNvPr id="6" name="Title 1">
            <a:extLst>
              <a:ext uri="{FF2B5EF4-FFF2-40B4-BE49-F238E27FC236}">
                <a16:creationId xmlns:a16="http://schemas.microsoft.com/office/drawing/2014/main" id="{5410560C-911B-4B64-9A8A-083FBCE50E76}"/>
              </a:ext>
            </a:extLst>
          </p:cNvPr>
          <p:cNvSpPr txBox="1">
            <a:spLocks/>
          </p:cNvSpPr>
          <p:nvPr/>
        </p:nvSpPr>
        <p:spPr>
          <a:xfrm>
            <a:off x="4148050" y="2911874"/>
            <a:ext cx="2809701" cy="795706"/>
          </a:xfrm>
          <a:prstGeom prst="rect">
            <a:avLst/>
          </a:prstGeom>
        </p:spPr>
        <p:txBody>
          <a:bodyPr vert="horz" lIns="91440" tIns="45720" rIns="91440" bIns="45720" rtlCol="0" anchor="t">
            <a:normAutofit fontScale="90000"/>
          </a:bodyPr>
          <a:lstStyle>
            <a:lvl1pPr algn="r" defTabSz="914400" rtl="0" eaLnBrk="1" latinLnBrk="0" hangingPunct="1">
              <a:lnSpc>
                <a:spcPct val="85000"/>
              </a:lnSpc>
              <a:spcBef>
                <a:spcPct val="0"/>
              </a:spcBef>
              <a:buNone/>
              <a:defRPr sz="7700" b="0" i="1" kern="1200" cap="all" baseline="0">
                <a:solidFill>
                  <a:schemeClr val="tx1">
                    <a:lumMod val="85000"/>
                    <a:lumOff val="15000"/>
                  </a:schemeClr>
                </a:solidFill>
                <a:latin typeface="+mj-lt"/>
                <a:ea typeface="+mj-ea"/>
                <a:cs typeface="+mj-cs"/>
              </a:defRPr>
            </a:lvl1pPr>
          </a:lstStyle>
          <a:p>
            <a:pPr algn="l"/>
            <a:r>
              <a:rPr lang="en-PH" sz="2800" b="1" dirty="0"/>
              <a:t>The Opportunity</a:t>
            </a:r>
          </a:p>
        </p:txBody>
      </p:sp>
      <p:sp>
        <p:nvSpPr>
          <p:cNvPr id="7" name="Title 1">
            <a:extLst>
              <a:ext uri="{FF2B5EF4-FFF2-40B4-BE49-F238E27FC236}">
                <a16:creationId xmlns:a16="http://schemas.microsoft.com/office/drawing/2014/main" id="{E343C2BD-C2BA-4142-9F27-5CFC465AB216}"/>
              </a:ext>
            </a:extLst>
          </p:cNvPr>
          <p:cNvSpPr txBox="1">
            <a:spLocks/>
          </p:cNvSpPr>
          <p:nvPr/>
        </p:nvSpPr>
        <p:spPr>
          <a:xfrm>
            <a:off x="8342515" y="4032014"/>
            <a:ext cx="2809701" cy="795706"/>
          </a:xfrm>
          <a:prstGeom prst="rect">
            <a:avLst/>
          </a:prstGeom>
        </p:spPr>
        <p:txBody>
          <a:bodyPr vert="horz" lIns="91440" tIns="45720" rIns="91440" bIns="45720" rtlCol="0" anchor="t">
            <a:normAutofit fontScale="90000"/>
          </a:bodyPr>
          <a:lstStyle>
            <a:lvl1pPr algn="r" defTabSz="914400" rtl="0" eaLnBrk="1" latinLnBrk="0" hangingPunct="1">
              <a:lnSpc>
                <a:spcPct val="85000"/>
              </a:lnSpc>
              <a:spcBef>
                <a:spcPct val="0"/>
              </a:spcBef>
              <a:buNone/>
              <a:defRPr sz="7700" b="0" i="1" kern="1200" cap="all" baseline="0">
                <a:solidFill>
                  <a:schemeClr val="tx1">
                    <a:lumMod val="85000"/>
                    <a:lumOff val="15000"/>
                  </a:schemeClr>
                </a:solidFill>
                <a:latin typeface="+mj-lt"/>
                <a:ea typeface="+mj-ea"/>
                <a:cs typeface="+mj-cs"/>
              </a:defRPr>
            </a:lvl1pPr>
          </a:lstStyle>
          <a:p>
            <a:pPr algn="l"/>
            <a:r>
              <a:rPr lang="en-PH" sz="2800" b="1" dirty="0"/>
              <a:t>Purpose and Description</a:t>
            </a:r>
          </a:p>
        </p:txBody>
      </p:sp>
      <p:sp>
        <p:nvSpPr>
          <p:cNvPr id="12" name="TextBox 11">
            <a:extLst>
              <a:ext uri="{FF2B5EF4-FFF2-40B4-BE49-F238E27FC236}">
                <a16:creationId xmlns:a16="http://schemas.microsoft.com/office/drawing/2014/main" id="{7D43E5EC-2BCD-4357-A79A-92AA13BB51BF}"/>
              </a:ext>
            </a:extLst>
          </p:cNvPr>
          <p:cNvSpPr txBox="1"/>
          <p:nvPr/>
        </p:nvSpPr>
        <p:spPr>
          <a:xfrm>
            <a:off x="4734502" y="3707580"/>
            <a:ext cx="3446777" cy="461665"/>
          </a:xfrm>
          <a:prstGeom prst="rect">
            <a:avLst/>
          </a:prstGeom>
          <a:noFill/>
        </p:spPr>
        <p:txBody>
          <a:bodyPr wrap="none" rtlCol="0">
            <a:spAutoFit/>
          </a:bodyPr>
          <a:lstStyle/>
          <a:p>
            <a:pPr marL="285750" indent="-285750">
              <a:buFont typeface="Arial" panose="020B0604020202020204" pitchFamily="34" charset="0"/>
              <a:buChar char="•"/>
            </a:pPr>
            <a:r>
              <a:rPr lang="en-PH" sz="2400" dirty="0">
                <a:latin typeface="+mj-lt"/>
              </a:rPr>
              <a:t>Future Smartphones</a:t>
            </a:r>
          </a:p>
        </p:txBody>
      </p:sp>
      <p:sp>
        <p:nvSpPr>
          <p:cNvPr id="13" name="TextBox 12">
            <a:extLst>
              <a:ext uri="{FF2B5EF4-FFF2-40B4-BE49-F238E27FC236}">
                <a16:creationId xmlns:a16="http://schemas.microsoft.com/office/drawing/2014/main" id="{0B20C6CA-26B1-464B-902C-B3F76B6EBCE6}"/>
              </a:ext>
            </a:extLst>
          </p:cNvPr>
          <p:cNvSpPr txBox="1"/>
          <p:nvPr/>
        </p:nvSpPr>
        <p:spPr>
          <a:xfrm>
            <a:off x="8928965" y="4550064"/>
            <a:ext cx="1739033" cy="1569660"/>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PH" sz="2400" dirty="0">
                <a:latin typeface="+mj-lt"/>
              </a:rPr>
              <a:t>Identify</a:t>
            </a:r>
          </a:p>
          <a:p>
            <a:pPr marL="285750" indent="-285750">
              <a:lnSpc>
                <a:spcPct val="200000"/>
              </a:lnSpc>
              <a:buFont typeface="Arial" panose="020B0604020202020204" pitchFamily="34" charset="0"/>
              <a:buChar char="•"/>
            </a:pPr>
            <a:r>
              <a:rPr lang="en-PH" sz="2400" dirty="0">
                <a:latin typeface="+mj-lt"/>
              </a:rPr>
              <a:t>Effects</a:t>
            </a:r>
            <a:endParaRPr lang="en-PH" dirty="0">
              <a:latin typeface="+mj-lt"/>
            </a:endParaRPr>
          </a:p>
        </p:txBody>
      </p:sp>
    </p:spTree>
    <p:extLst>
      <p:ext uri="{BB962C8B-B14F-4D97-AF65-F5344CB8AC3E}">
        <p14:creationId xmlns:p14="http://schemas.microsoft.com/office/powerpoint/2010/main" val="1201264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0-#ppt_w/2"/>
                                          </p:val>
                                        </p:tav>
                                        <p:tav tm="100000">
                                          <p:val>
                                            <p:strVal val="#ppt_x"/>
                                          </p:val>
                                        </p:tav>
                                      </p:tavLst>
                                    </p:anim>
                                    <p:anim calcmode="lin" valueType="num">
                                      <p:cBhvr additive="base">
                                        <p:cTn id="22"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0-#ppt_w/2"/>
                                          </p:val>
                                        </p:tav>
                                        <p:tav tm="100000">
                                          <p:val>
                                            <p:strVal val="#ppt_x"/>
                                          </p:val>
                                        </p:tav>
                                      </p:tavLst>
                                    </p:anim>
                                    <p:anim calcmode="lin" valueType="num">
                                      <p:cBhvr additive="base">
                                        <p:cTn id="28" dur="500" fill="hold"/>
                                        <p:tgtEl>
                                          <p:spTgt spid="7"/>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0-#ppt_w/2"/>
                                          </p:val>
                                        </p:tav>
                                        <p:tav tm="100000">
                                          <p:val>
                                            <p:strVal val="#ppt_x"/>
                                          </p:val>
                                        </p:tav>
                                      </p:tavLst>
                                    </p:anim>
                                    <p:anim calcmode="lin" valueType="num">
                                      <p:cBhvr additive="base">
                                        <p:cTn id="32"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CD975-25AA-4A33-B2FB-5B1AA900A0D3}"/>
              </a:ext>
            </a:extLst>
          </p:cNvPr>
          <p:cNvSpPr>
            <a:spLocks noGrp="1"/>
          </p:cNvSpPr>
          <p:nvPr>
            <p:ph type="title"/>
          </p:nvPr>
        </p:nvSpPr>
        <p:spPr>
          <a:xfrm>
            <a:off x="3276600" y="365304"/>
            <a:ext cx="7471756" cy="1130988"/>
          </a:xfrm>
        </p:spPr>
        <p:txBody>
          <a:bodyPr>
            <a:normAutofit/>
          </a:bodyPr>
          <a:lstStyle/>
          <a:p>
            <a:r>
              <a:rPr lang="en-PH" sz="8000" b="1" dirty="0"/>
              <a:t>Objectives</a:t>
            </a:r>
          </a:p>
        </p:txBody>
      </p:sp>
      <p:sp>
        <p:nvSpPr>
          <p:cNvPr id="9" name="Title 1">
            <a:extLst>
              <a:ext uri="{FF2B5EF4-FFF2-40B4-BE49-F238E27FC236}">
                <a16:creationId xmlns:a16="http://schemas.microsoft.com/office/drawing/2014/main" id="{4B170A2E-E1F6-4F83-A174-12BAC2010117}"/>
              </a:ext>
            </a:extLst>
          </p:cNvPr>
          <p:cNvSpPr txBox="1">
            <a:spLocks/>
          </p:cNvSpPr>
          <p:nvPr/>
        </p:nvSpPr>
        <p:spPr>
          <a:xfrm>
            <a:off x="4163291" y="2566359"/>
            <a:ext cx="2812473" cy="593326"/>
          </a:xfrm>
          <a:prstGeom prst="rect">
            <a:avLst/>
          </a:prstGeom>
        </p:spPr>
        <p:txBody>
          <a:bodyPr vert="horz" lIns="91440" tIns="45720" rIns="91440" bIns="45720" rtlCol="0" anchor="t">
            <a:normAutofit fontScale="97500"/>
          </a:bodyPr>
          <a:lstStyle>
            <a:lvl1pPr algn="r" defTabSz="914400" rtl="0" eaLnBrk="1" latinLnBrk="0" hangingPunct="1">
              <a:lnSpc>
                <a:spcPct val="85000"/>
              </a:lnSpc>
              <a:spcBef>
                <a:spcPct val="0"/>
              </a:spcBef>
              <a:buNone/>
              <a:defRPr sz="7700" b="0" i="1" kern="1200" cap="all" baseline="0">
                <a:solidFill>
                  <a:schemeClr val="tx1">
                    <a:lumMod val="85000"/>
                    <a:lumOff val="15000"/>
                  </a:schemeClr>
                </a:solidFill>
                <a:latin typeface="+mj-lt"/>
                <a:ea typeface="+mj-ea"/>
                <a:cs typeface="+mj-cs"/>
              </a:defRPr>
            </a:lvl1pPr>
          </a:lstStyle>
          <a:p>
            <a:pPr algn="l"/>
            <a:r>
              <a:rPr lang="en-PH" sz="3700" b="1" dirty="0"/>
              <a:t>Support</a:t>
            </a:r>
            <a:endParaRPr lang="en-PH" sz="2800" b="1" dirty="0"/>
          </a:p>
        </p:txBody>
      </p:sp>
      <p:sp>
        <p:nvSpPr>
          <p:cNvPr id="10" name="Title 1">
            <a:extLst>
              <a:ext uri="{FF2B5EF4-FFF2-40B4-BE49-F238E27FC236}">
                <a16:creationId xmlns:a16="http://schemas.microsoft.com/office/drawing/2014/main" id="{2E2C132F-EB68-4975-84AB-64B3BD748BAF}"/>
              </a:ext>
            </a:extLst>
          </p:cNvPr>
          <p:cNvSpPr txBox="1">
            <a:spLocks/>
          </p:cNvSpPr>
          <p:nvPr/>
        </p:nvSpPr>
        <p:spPr>
          <a:xfrm>
            <a:off x="4727171" y="3159685"/>
            <a:ext cx="2812473" cy="593326"/>
          </a:xfrm>
          <a:prstGeom prst="rect">
            <a:avLst/>
          </a:prstGeom>
        </p:spPr>
        <p:txBody>
          <a:bodyPr vert="horz" lIns="91440" tIns="45720" rIns="91440" bIns="45720" rtlCol="0" anchor="t">
            <a:normAutofit fontScale="97500"/>
          </a:bodyPr>
          <a:lstStyle>
            <a:lvl1pPr algn="r" defTabSz="914400" rtl="0" eaLnBrk="1" latinLnBrk="0" hangingPunct="1">
              <a:lnSpc>
                <a:spcPct val="85000"/>
              </a:lnSpc>
              <a:spcBef>
                <a:spcPct val="0"/>
              </a:spcBef>
              <a:buNone/>
              <a:defRPr sz="7700" b="0" i="1" kern="1200" cap="all" baseline="0">
                <a:solidFill>
                  <a:schemeClr val="tx1">
                    <a:lumMod val="85000"/>
                    <a:lumOff val="15000"/>
                  </a:schemeClr>
                </a:solidFill>
                <a:latin typeface="+mj-lt"/>
                <a:ea typeface="+mj-ea"/>
                <a:cs typeface="+mj-cs"/>
              </a:defRPr>
            </a:lvl1pPr>
          </a:lstStyle>
          <a:p>
            <a:pPr algn="l"/>
            <a:r>
              <a:rPr lang="en-PH" sz="2800" dirty="0"/>
              <a:t>Hardware</a:t>
            </a:r>
          </a:p>
        </p:txBody>
      </p:sp>
      <p:sp>
        <p:nvSpPr>
          <p:cNvPr id="11" name="Title 1">
            <a:extLst>
              <a:ext uri="{FF2B5EF4-FFF2-40B4-BE49-F238E27FC236}">
                <a16:creationId xmlns:a16="http://schemas.microsoft.com/office/drawing/2014/main" id="{0B388F79-7892-46C7-A67C-B76A84EC5158}"/>
              </a:ext>
            </a:extLst>
          </p:cNvPr>
          <p:cNvSpPr txBox="1">
            <a:spLocks/>
          </p:cNvSpPr>
          <p:nvPr/>
        </p:nvSpPr>
        <p:spPr>
          <a:xfrm>
            <a:off x="5123411" y="3737771"/>
            <a:ext cx="2812473" cy="593326"/>
          </a:xfrm>
          <a:prstGeom prst="rect">
            <a:avLst/>
          </a:prstGeom>
        </p:spPr>
        <p:txBody>
          <a:bodyPr vert="horz" lIns="91440" tIns="45720" rIns="91440" bIns="45720" rtlCol="0" anchor="t">
            <a:normAutofit fontScale="97500"/>
          </a:bodyPr>
          <a:lstStyle>
            <a:lvl1pPr algn="r" defTabSz="914400" rtl="0" eaLnBrk="1" latinLnBrk="0" hangingPunct="1">
              <a:lnSpc>
                <a:spcPct val="85000"/>
              </a:lnSpc>
              <a:spcBef>
                <a:spcPct val="0"/>
              </a:spcBef>
              <a:buNone/>
              <a:defRPr sz="7700" b="0" i="1" kern="1200" cap="all" baseline="0">
                <a:solidFill>
                  <a:schemeClr val="tx1">
                    <a:lumMod val="85000"/>
                    <a:lumOff val="15000"/>
                  </a:schemeClr>
                </a:solidFill>
                <a:latin typeface="+mj-lt"/>
                <a:ea typeface="+mj-ea"/>
                <a:cs typeface="+mj-cs"/>
              </a:defRPr>
            </a:lvl1pPr>
          </a:lstStyle>
          <a:p>
            <a:pPr algn="l"/>
            <a:r>
              <a:rPr lang="en-PH" sz="2800" dirty="0"/>
              <a:t>Software</a:t>
            </a:r>
          </a:p>
        </p:txBody>
      </p:sp>
      <p:sp>
        <p:nvSpPr>
          <p:cNvPr id="12" name="Title 1">
            <a:extLst>
              <a:ext uri="{FF2B5EF4-FFF2-40B4-BE49-F238E27FC236}">
                <a16:creationId xmlns:a16="http://schemas.microsoft.com/office/drawing/2014/main" id="{B3C309EE-4521-4F5F-B4A9-44D2A1A85366}"/>
              </a:ext>
            </a:extLst>
          </p:cNvPr>
          <p:cNvSpPr txBox="1">
            <a:spLocks/>
          </p:cNvSpPr>
          <p:nvPr/>
        </p:nvSpPr>
        <p:spPr>
          <a:xfrm>
            <a:off x="7935884" y="4331097"/>
            <a:ext cx="2812473" cy="593326"/>
          </a:xfrm>
          <a:prstGeom prst="rect">
            <a:avLst/>
          </a:prstGeom>
        </p:spPr>
        <p:txBody>
          <a:bodyPr vert="horz" lIns="91440" tIns="45720" rIns="91440" bIns="45720" rtlCol="0" anchor="t">
            <a:normAutofit fontScale="97500"/>
          </a:bodyPr>
          <a:lstStyle>
            <a:lvl1pPr algn="r" defTabSz="914400" rtl="0" eaLnBrk="1" latinLnBrk="0" hangingPunct="1">
              <a:lnSpc>
                <a:spcPct val="85000"/>
              </a:lnSpc>
              <a:spcBef>
                <a:spcPct val="0"/>
              </a:spcBef>
              <a:buNone/>
              <a:defRPr sz="7700" b="0" i="1" kern="1200" cap="all" baseline="0">
                <a:solidFill>
                  <a:schemeClr val="tx1">
                    <a:lumMod val="85000"/>
                    <a:lumOff val="15000"/>
                  </a:schemeClr>
                </a:solidFill>
                <a:latin typeface="+mj-lt"/>
                <a:ea typeface="+mj-ea"/>
                <a:cs typeface="+mj-cs"/>
              </a:defRPr>
            </a:lvl1pPr>
          </a:lstStyle>
          <a:p>
            <a:pPr algn="l"/>
            <a:r>
              <a:rPr lang="en-PH" sz="3700" b="1" dirty="0"/>
              <a:t>Analyze</a:t>
            </a:r>
            <a:endParaRPr lang="en-PH" sz="2800" b="1" dirty="0"/>
          </a:p>
        </p:txBody>
      </p:sp>
      <p:sp>
        <p:nvSpPr>
          <p:cNvPr id="13" name="Title 1">
            <a:extLst>
              <a:ext uri="{FF2B5EF4-FFF2-40B4-BE49-F238E27FC236}">
                <a16:creationId xmlns:a16="http://schemas.microsoft.com/office/drawing/2014/main" id="{119299AC-2E9D-4E49-9579-191C391A888E}"/>
              </a:ext>
            </a:extLst>
          </p:cNvPr>
          <p:cNvSpPr txBox="1">
            <a:spLocks/>
          </p:cNvSpPr>
          <p:nvPr/>
        </p:nvSpPr>
        <p:spPr>
          <a:xfrm>
            <a:off x="8582892" y="4924423"/>
            <a:ext cx="2424546" cy="593326"/>
          </a:xfrm>
          <a:prstGeom prst="rect">
            <a:avLst/>
          </a:prstGeom>
        </p:spPr>
        <p:txBody>
          <a:bodyPr vert="horz" lIns="91440" tIns="45720" rIns="91440" bIns="45720" rtlCol="0" anchor="t">
            <a:normAutofit fontScale="97500"/>
          </a:bodyPr>
          <a:lstStyle>
            <a:lvl1pPr algn="r" defTabSz="914400" rtl="0" eaLnBrk="1" latinLnBrk="0" hangingPunct="1">
              <a:lnSpc>
                <a:spcPct val="85000"/>
              </a:lnSpc>
              <a:spcBef>
                <a:spcPct val="0"/>
              </a:spcBef>
              <a:buNone/>
              <a:defRPr sz="7700" b="0" i="1" kern="1200" cap="all" baseline="0">
                <a:solidFill>
                  <a:schemeClr val="tx1">
                    <a:lumMod val="85000"/>
                    <a:lumOff val="15000"/>
                  </a:schemeClr>
                </a:solidFill>
                <a:latin typeface="+mj-lt"/>
                <a:ea typeface="+mj-ea"/>
                <a:cs typeface="+mj-cs"/>
              </a:defRPr>
            </a:lvl1pPr>
          </a:lstStyle>
          <a:p>
            <a:pPr algn="l"/>
            <a:r>
              <a:rPr lang="en-PH" sz="2800" dirty="0"/>
              <a:t>Hardware</a:t>
            </a:r>
          </a:p>
        </p:txBody>
      </p:sp>
      <p:sp>
        <p:nvSpPr>
          <p:cNvPr id="14" name="Title 1">
            <a:extLst>
              <a:ext uri="{FF2B5EF4-FFF2-40B4-BE49-F238E27FC236}">
                <a16:creationId xmlns:a16="http://schemas.microsoft.com/office/drawing/2014/main" id="{E51CAAB8-1277-4935-A665-6B791A20C713}"/>
              </a:ext>
            </a:extLst>
          </p:cNvPr>
          <p:cNvSpPr txBox="1">
            <a:spLocks/>
          </p:cNvSpPr>
          <p:nvPr/>
        </p:nvSpPr>
        <p:spPr>
          <a:xfrm>
            <a:off x="9024851" y="5502509"/>
            <a:ext cx="2370513" cy="593326"/>
          </a:xfrm>
          <a:prstGeom prst="rect">
            <a:avLst/>
          </a:prstGeom>
        </p:spPr>
        <p:txBody>
          <a:bodyPr vert="horz" lIns="91440" tIns="45720" rIns="91440" bIns="45720" rtlCol="0" anchor="t">
            <a:normAutofit fontScale="97500"/>
          </a:bodyPr>
          <a:lstStyle>
            <a:lvl1pPr algn="r" defTabSz="914400" rtl="0" eaLnBrk="1" latinLnBrk="0" hangingPunct="1">
              <a:lnSpc>
                <a:spcPct val="85000"/>
              </a:lnSpc>
              <a:spcBef>
                <a:spcPct val="0"/>
              </a:spcBef>
              <a:buNone/>
              <a:defRPr sz="7700" b="0" i="1" kern="1200" cap="all" baseline="0">
                <a:solidFill>
                  <a:schemeClr val="tx1">
                    <a:lumMod val="85000"/>
                    <a:lumOff val="15000"/>
                  </a:schemeClr>
                </a:solidFill>
                <a:latin typeface="+mj-lt"/>
                <a:ea typeface="+mj-ea"/>
                <a:cs typeface="+mj-cs"/>
              </a:defRPr>
            </a:lvl1pPr>
          </a:lstStyle>
          <a:p>
            <a:pPr algn="l"/>
            <a:r>
              <a:rPr lang="en-PH" sz="2800" dirty="0"/>
              <a:t>Software</a:t>
            </a:r>
          </a:p>
        </p:txBody>
      </p:sp>
      <p:sp>
        <p:nvSpPr>
          <p:cNvPr id="15" name="Title 1">
            <a:extLst>
              <a:ext uri="{FF2B5EF4-FFF2-40B4-BE49-F238E27FC236}">
                <a16:creationId xmlns:a16="http://schemas.microsoft.com/office/drawing/2014/main" id="{2A4B3C41-4DE0-48FC-A643-BACAAA435B46}"/>
              </a:ext>
            </a:extLst>
          </p:cNvPr>
          <p:cNvSpPr txBox="1">
            <a:spLocks/>
          </p:cNvSpPr>
          <p:nvPr/>
        </p:nvSpPr>
        <p:spPr>
          <a:xfrm>
            <a:off x="904701" y="1971834"/>
            <a:ext cx="2812473" cy="593326"/>
          </a:xfrm>
          <a:prstGeom prst="rect">
            <a:avLst/>
          </a:prstGeom>
        </p:spPr>
        <p:txBody>
          <a:bodyPr vert="horz" lIns="91440" tIns="45720" rIns="91440" bIns="45720" rtlCol="0" anchor="t">
            <a:normAutofit fontScale="97500"/>
          </a:bodyPr>
          <a:lstStyle>
            <a:lvl1pPr algn="r" defTabSz="914400" rtl="0" eaLnBrk="1" latinLnBrk="0" hangingPunct="1">
              <a:lnSpc>
                <a:spcPct val="85000"/>
              </a:lnSpc>
              <a:spcBef>
                <a:spcPct val="0"/>
              </a:spcBef>
              <a:buNone/>
              <a:defRPr sz="7700" b="0" i="1" kern="1200" cap="all" baseline="0">
                <a:solidFill>
                  <a:schemeClr val="tx1">
                    <a:lumMod val="85000"/>
                    <a:lumOff val="15000"/>
                  </a:schemeClr>
                </a:solidFill>
                <a:latin typeface="+mj-lt"/>
                <a:ea typeface="+mj-ea"/>
                <a:cs typeface="+mj-cs"/>
              </a:defRPr>
            </a:lvl1pPr>
          </a:lstStyle>
          <a:p>
            <a:pPr algn="l"/>
            <a:r>
              <a:rPr lang="en-PH" sz="3700" b="1" dirty="0"/>
              <a:t>develop</a:t>
            </a:r>
            <a:endParaRPr lang="en-PH" sz="2800" b="1" dirty="0"/>
          </a:p>
        </p:txBody>
      </p:sp>
    </p:spTree>
    <p:extLst>
      <p:ext uri="{BB962C8B-B14F-4D97-AF65-F5344CB8AC3E}">
        <p14:creationId xmlns:p14="http://schemas.microsoft.com/office/powerpoint/2010/main" val="2618725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1+#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1+#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1+#ppt_w/2"/>
                                          </p:val>
                                        </p:tav>
                                        <p:tav tm="100000">
                                          <p:val>
                                            <p:strVal val="#ppt_x"/>
                                          </p:val>
                                        </p:tav>
                                      </p:tavLst>
                                    </p:anim>
                                    <p:anim calcmode="lin" valueType="num">
                                      <p:cBhvr additive="base">
                                        <p:cTn id="26"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1+#ppt_w/2"/>
                                          </p:val>
                                        </p:tav>
                                        <p:tav tm="100000">
                                          <p:val>
                                            <p:strVal val="#ppt_x"/>
                                          </p:val>
                                        </p:tav>
                                      </p:tavLst>
                                    </p:anim>
                                    <p:anim calcmode="lin" valueType="num">
                                      <p:cBhvr additive="base">
                                        <p:cTn id="32"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1+#ppt_w/2"/>
                                          </p:val>
                                        </p:tav>
                                        <p:tav tm="100000">
                                          <p:val>
                                            <p:strVal val="#ppt_x"/>
                                          </p:val>
                                        </p:tav>
                                      </p:tavLst>
                                    </p:anim>
                                    <p:anim calcmode="lin" valueType="num">
                                      <p:cBhvr additive="base">
                                        <p:cTn id="3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1+#ppt_w/2"/>
                                          </p:val>
                                        </p:tav>
                                        <p:tav tm="100000">
                                          <p:val>
                                            <p:strVal val="#ppt_x"/>
                                          </p:val>
                                        </p:tav>
                                      </p:tavLst>
                                    </p:anim>
                                    <p:anim calcmode="lin" valueType="num">
                                      <p:cBhvr additive="base">
                                        <p:cTn id="44"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CD975-25AA-4A33-B2FB-5B1AA900A0D3}"/>
              </a:ext>
            </a:extLst>
          </p:cNvPr>
          <p:cNvSpPr>
            <a:spLocks noGrp="1"/>
          </p:cNvSpPr>
          <p:nvPr>
            <p:ph type="title"/>
          </p:nvPr>
        </p:nvSpPr>
        <p:spPr>
          <a:xfrm>
            <a:off x="144780" y="334824"/>
            <a:ext cx="11902440" cy="1130988"/>
          </a:xfrm>
        </p:spPr>
        <p:txBody>
          <a:bodyPr>
            <a:normAutofit fontScale="90000"/>
          </a:bodyPr>
          <a:lstStyle/>
          <a:p>
            <a:r>
              <a:rPr lang="en-PH" sz="8000" b="1" dirty="0"/>
              <a:t>Scope &amp; limitations</a:t>
            </a:r>
          </a:p>
        </p:txBody>
      </p:sp>
      <p:sp>
        <p:nvSpPr>
          <p:cNvPr id="17" name="Title 1">
            <a:extLst>
              <a:ext uri="{FF2B5EF4-FFF2-40B4-BE49-F238E27FC236}">
                <a16:creationId xmlns:a16="http://schemas.microsoft.com/office/drawing/2014/main" id="{03D69C23-6638-4B5F-B541-275D117B2C86}"/>
              </a:ext>
            </a:extLst>
          </p:cNvPr>
          <p:cNvSpPr txBox="1">
            <a:spLocks/>
          </p:cNvSpPr>
          <p:nvPr/>
        </p:nvSpPr>
        <p:spPr>
          <a:xfrm>
            <a:off x="1464027" y="2367377"/>
            <a:ext cx="3057699" cy="593326"/>
          </a:xfrm>
          <a:prstGeom prst="rect">
            <a:avLst/>
          </a:prstGeom>
        </p:spPr>
        <p:txBody>
          <a:bodyPr vert="horz" lIns="91440" tIns="45720" rIns="91440" bIns="45720" rtlCol="0" anchor="t">
            <a:normAutofit fontScale="97500"/>
          </a:bodyPr>
          <a:lstStyle>
            <a:lvl1pPr algn="r" defTabSz="914400" rtl="0" eaLnBrk="1" latinLnBrk="0" hangingPunct="1">
              <a:lnSpc>
                <a:spcPct val="85000"/>
              </a:lnSpc>
              <a:spcBef>
                <a:spcPct val="0"/>
              </a:spcBef>
              <a:buNone/>
              <a:defRPr sz="7700" b="0" i="1" kern="1200" cap="all" baseline="0">
                <a:solidFill>
                  <a:schemeClr val="tx1">
                    <a:lumMod val="85000"/>
                    <a:lumOff val="15000"/>
                  </a:schemeClr>
                </a:solidFill>
                <a:latin typeface="+mj-lt"/>
                <a:ea typeface="+mj-ea"/>
                <a:cs typeface="+mj-cs"/>
              </a:defRPr>
            </a:lvl1pPr>
          </a:lstStyle>
          <a:p>
            <a:pPr algn="l"/>
            <a:r>
              <a:rPr lang="en-PH" sz="3200" dirty="0"/>
              <a:t>Software</a:t>
            </a:r>
            <a:endParaRPr lang="en-PH" sz="2400" dirty="0"/>
          </a:p>
        </p:txBody>
      </p:sp>
      <p:sp>
        <p:nvSpPr>
          <p:cNvPr id="18" name="Title 1">
            <a:extLst>
              <a:ext uri="{FF2B5EF4-FFF2-40B4-BE49-F238E27FC236}">
                <a16:creationId xmlns:a16="http://schemas.microsoft.com/office/drawing/2014/main" id="{41FF8F78-4C7B-4E7F-8ECE-40D345CE1400}"/>
              </a:ext>
            </a:extLst>
          </p:cNvPr>
          <p:cNvSpPr txBox="1">
            <a:spLocks/>
          </p:cNvSpPr>
          <p:nvPr/>
        </p:nvSpPr>
        <p:spPr>
          <a:xfrm>
            <a:off x="1816493" y="2960703"/>
            <a:ext cx="3194859" cy="593326"/>
          </a:xfrm>
          <a:prstGeom prst="rect">
            <a:avLst/>
          </a:prstGeom>
        </p:spPr>
        <p:txBody>
          <a:bodyPr vert="horz" lIns="91440" tIns="45720" rIns="91440" bIns="45720" rtlCol="0" anchor="t">
            <a:normAutofit fontScale="97500"/>
          </a:bodyPr>
          <a:lstStyle>
            <a:lvl1pPr algn="r" defTabSz="914400" rtl="0" eaLnBrk="1" latinLnBrk="0" hangingPunct="1">
              <a:lnSpc>
                <a:spcPct val="85000"/>
              </a:lnSpc>
              <a:spcBef>
                <a:spcPct val="0"/>
              </a:spcBef>
              <a:buNone/>
              <a:defRPr sz="7700" b="0" i="1" kern="1200" cap="all" baseline="0">
                <a:solidFill>
                  <a:schemeClr val="tx1">
                    <a:lumMod val="85000"/>
                    <a:lumOff val="15000"/>
                  </a:schemeClr>
                </a:solidFill>
                <a:latin typeface="+mj-lt"/>
                <a:ea typeface="+mj-ea"/>
                <a:cs typeface="+mj-cs"/>
              </a:defRPr>
            </a:lvl1pPr>
          </a:lstStyle>
          <a:p>
            <a:pPr algn="l"/>
            <a:r>
              <a:rPr lang="en-PH" sz="3200" dirty="0"/>
              <a:t>hardware</a:t>
            </a:r>
            <a:endParaRPr lang="en-PH" sz="2400" dirty="0"/>
          </a:p>
        </p:txBody>
      </p:sp>
      <p:sp>
        <p:nvSpPr>
          <p:cNvPr id="8" name="Title 1">
            <a:extLst>
              <a:ext uri="{FF2B5EF4-FFF2-40B4-BE49-F238E27FC236}">
                <a16:creationId xmlns:a16="http://schemas.microsoft.com/office/drawing/2014/main" id="{3821E27D-A82D-4CE2-9DD3-BAF29131C28A}"/>
              </a:ext>
            </a:extLst>
          </p:cNvPr>
          <p:cNvSpPr txBox="1">
            <a:spLocks/>
          </p:cNvSpPr>
          <p:nvPr/>
        </p:nvSpPr>
        <p:spPr>
          <a:xfrm>
            <a:off x="974401" y="1768263"/>
            <a:ext cx="3057699" cy="593326"/>
          </a:xfrm>
          <a:prstGeom prst="rect">
            <a:avLst/>
          </a:prstGeom>
        </p:spPr>
        <p:txBody>
          <a:bodyPr vert="horz" lIns="91440" tIns="45720" rIns="91440" bIns="45720" rtlCol="0" anchor="t">
            <a:normAutofit fontScale="97500"/>
          </a:bodyPr>
          <a:lstStyle>
            <a:lvl1pPr algn="r" defTabSz="914400" rtl="0" eaLnBrk="1" latinLnBrk="0" hangingPunct="1">
              <a:lnSpc>
                <a:spcPct val="85000"/>
              </a:lnSpc>
              <a:spcBef>
                <a:spcPct val="0"/>
              </a:spcBef>
              <a:buNone/>
              <a:defRPr sz="7700" b="0" i="1" kern="1200" cap="all" baseline="0">
                <a:solidFill>
                  <a:schemeClr val="tx1">
                    <a:lumMod val="85000"/>
                    <a:lumOff val="15000"/>
                  </a:schemeClr>
                </a:solidFill>
                <a:latin typeface="+mj-lt"/>
                <a:ea typeface="+mj-ea"/>
                <a:cs typeface="+mj-cs"/>
              </a:defRPr>
            </a:lvl1pPr>
          </a:lstStyle>
          <a:p>
            <a:pPr algn="l"/>
            <a:r>
              <a:rPr lang="en-PH" sz="3700" b="1" dirty="0"/>
              <a:t>Factors</a:t>
            </a:r>
            <a:endParaRPr lang="en-PH" sz="2800" b="1" dirty="0"/>
          </a:p>
        </p:txBody>
      </p:sp>
      <p:sp>
        <p:nvSpPr>
          <p:cNvPr id="9" name="Title 1">
            <a:extLst>
              <a:ext uri="{FF2B5EF4-FFF2-40B4-BE49-F238E27FC236}">
                <a16:creationId xmlns:a16="http://schemas.microsoft.com/office/drawing/2014/main" id="{5E91AF46-BA74-4070-A292-3270BDDC905A}"/>
              </a:ext>
            </a:extLst>
          </p:cNvPr>
          <p:cNvSpPr txBox="1">
            <a:spLocks/>
          </p:cNvSpPr>
          <p:nvPr/>
        </p:nvSpPr>
        <p:spPr>
          <a:xfrm>
            <a:off x="4521727" y="3684940"/>
            <a:ext cx="3138820" cy="873998"/>
          </a:xfrm>
          <a:prstGeom prst="rect">
            <a:avLst/>
          </a:prstGeom>
        </p:spPr>
        <p:txBody>
          <a:bodyPr vert="horz" lIns="91440" tIns="45720" rIns="91440" bIns="45720" rtlCol="0" anchor="t">
            <a:normAutofit fontScale="90000" lnSpcReduction="10000"/>
          </a:bodyPr>
          <a:lstStyle>
            <a:lvl1pPr algn="r" defTabSz="914400" rtl="0" eaLnBrk="1" latinLnBrk="0" hangingPunct="1">
              <a:lnSpc>
                <a:spcPct val="85000"/>
              </a:lnSpc>
              <a:spcBef>
                <a:spcPct val="0"/>
              </a:spcBef>
              <a:buNone/>
              <a:defRPr sz="7700" b="0" i="1" kern="1200" cap="all" baseline="0">
                <a:solidFill>
                  <a:schemeClr val="tx1">
                    <a:lumMod val="85000"/>
                    <a:lumOff val="15000"/>
                  </a:schemeClr>
                </a:solidFill>
                <a:latin typeface="+mj-lt"/>
                <a:ea typeface="+mj-ea"/>
                <a:cs typeface="+mj-cs"/>
              </a:defRPr>
            </a:lvl1pPr>
          </a:lstStyle>
          <a:p>
            <a:pPr algn="l"/>
            <a:r>
              <a:rPr lang="en-PH" sz="3700" b="1" dirty="0"/>
              <a:t>Operating system</a:t>
            </a:r>
            <a:endParaRPr lang="en-PH" sz="2800" b="1" dirty="0"/>
          </a:p>
        </p:txBody>
      </p:sp>
      <p:sp>
        <p:nvSpPr>
          <p:cNvPr id="10" name="Title 1">
            <a:extLst>
              <a:ext uri="{FF2B5EF4-FFF2-40B4-BE49-F238E27FC236}">
                <a16:creationId xmlns:a16="http://schemas.microsoft.com/office/drawing/2014/main" id="{AE0B9FDC-5922-47F4-88DE-7E0AD0F37798}"/>
              </a:ext>
            </a:extLst>
          </p:cNvPr>
          <p:cNvSpPr txBox="1">
            <a:spLocks/>
          </p:cNvSpPr>
          <p:nvPr/>
        </p:nvSpPr>
        <p:spPr>
          <a:xfrm>
            <a:off x="7660547" y="4671952"/>
            <a:ext cx="3484109" cy="838750"/>
          </a:xfrm>
          <a:prstGeom prst="rect">
            <a:avLst/>
          </a:prstGeom>
        </p:spPr>
        <p:txBody>
          <a:bodyPr vert="horz" lIns="91440" tIns="45720" rIns="91440" bIns="45720" rtlCol="0" anchor="t">
            <a:normAutofit fontScale="97500"/>
          </a:bodyPr>
          <a:lstStyle>
            <a:lvl1pPr algn="r" defTabSz="914400" rtl="0" eaLnBrk="1" latinLnBrk="0" hangingPunct="1">
              <a:lnSpc>
                <a:spcPct val="85000"/>
              </a:lnSpc>
              <a:spcBef>
                <a:spcPct val="0"/>
              </a:spcBef>
              <a:buNone/>
              <a:defRPr sz="7700" b="0" i="1" kern="1200" cap="all" baseline="0">
                <a:solidFill>
                  <a:schemeClr val="tx1">
                    <a:lumMod val="85000"/>
                    <a:lumOff val="15000"/>
                  </a:schemeClr>
                </a:solidFill>
                <a:latin typeface="+mj-lt"/>
                <a:ea typeface="+mj-ea"/>
                <a:cs typeface="+mj-cs"/>
              </a:defRPr>
            </a:lvl1pPr>
          </a:lstStyle>
          <a:p>
            <a:pPr algn="l"/>
            <a:r>
              <a:rPr lang="en-PH" sz="3700" b="1" dirty="0"/>
              <a:t>OS Version</a:t>
            </a:r>
            <a:endParaRPr lang="en-PH" sz="2800" b="1" dirty="0"/>
          </a:p>
        </p:txBody>
      </p:sp>
    </p:spTree>
    <p:extLst>
      <p:ext uri="{BB962C8B-B14F-4D97-AF65-F5344CB8AC3E}">
        <p14:creationId xmlns:p14="http://schemas.microsoft.com/office/powerpoint/2010/main" val="341393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1000"/>
                                        <p:tgtEl>
                                          <p:spTgt spid="17"/>
                                        </p:tgtEl>
                                      </p:cBhvr>
                                    </p:animEffect>
                                    <p:anim calcmode="lin" valueType="num">
                                      <p:cBhvr>
                                        <p:cTn id="15" dur="1000" fill="hold"/>
                                        <p:tgtEl>
                                          <p:spTgt spid="17"/>
                                        </p:tgtEl>
                                        <p:attrNameLst>
                                          <p:attrName>ppt_x</p:attrName>
                                        </p:attrNameLst>
                                      </p:cBhvr>
                                      <p:tavLst>
                                        <p:tav tm="0">
                                          <p:val>
                                            <p:strVal val="#ppt_x"/>
                                          </p:val>
                                        </p:tav>
                                        <p:tav tm="100000">
                                          <p:val>
                                            <p:strVal val="#ppt_x"/>
                                          </p:val>
                                        </p:tav>
                                      </p:tavLst>
                                    </p:anim>
                                    <p:anim calcmode="lin" valueType="num">
                                      <p:cBhvr>
                                        <p:cTn id="1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1000"/>
                                        <p:tgtEl>
                                          <p:spTgt spid="18"/>
                                        </p:tgtEl>
                                      </p:cBhvr>
                                    </p:animEffect>
                                    <p:anim calcmode="lin" valueType="num">
                                      <p:cBhvr>
                                        <p:cTn id="22" dur="1000" fill="hold"/>
                                        <p:tgtEl>
                                          <p:spTgt spid="18"/>
                                        </p:tgtEl>
                                        <p:attrNameLst>
                                          <p:attrName>ppt_x</p:attrName>
                                        </p:attrNameLst>
                                      </p:cBhvr>
                                      <p:tavLst>
                                        <p:tav tm="0">
                                          <p:val>
                                            <p:strVal val="#ppt_x"/>
                                          </p:val>
                                        </p:tav>
                                        <p:tav tm="100000">
                                          <p:val>
                                            <p:strVal val="#ppt_x"/>
                                          </p:val>
                                        </p:tav>
                                      </p:tavLst>
                                    </p:anim>
                                    <p:anim calcmode="lin" valueType="num">
                                      <p:cBhvr>
                                        <p:cTn id="23"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8" grpId="0"/>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title="Horizontal Rule Line"/>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 y="1676579"/>
            <a:ext cx="7534656"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Freeform 6" title="Page Number Shape"/>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FA8A195E-0CDA-4011-9D37-B8C104A8B7FB}"/>
              </a:ext>
            </a:extLst>
          </p:cNvPr>
          <p:cNvSpPr>
            <a:spLocks noGrp="1"/>
          </p:cNvSpPr>
          <p:nvPr>
            <p:ph type="title"/>
          </p:nvPr>
        </p:nvSpPr>
        <p:spPr>
          <a:xfrm>
            <a:off x="-849159" y="443829"/>
            <a:ext cx="10197506" cy="1232750"/>
          </a:xfrm>
        </p:spPr>
        <p:txBody>
          <a:bodyPr anchor="b">
            <a:normAutofit/>
          </a:bodyPr>
          <a:lstStyle/>
          <a:p>
            <a:r>
              <a:rPr lang="en-PH" sz="6000" b="1" dirty="0">
                <a:solidFill>
                  <a:schemeClr val="bg1"/>
                </a:solidFill>
              </a:rPr>
              <a:t>Technical Background</a:t>
            </a:r>
            <a:endParaRPr lang="en-PH" sz="6000" dirty="0">
              <a:solidFill>
                <a:schemeClr val="bg1"/>
              </a:solidFill>
            </a:endParaRPr>
          </a:p>
        </p:txBody>
      </p:sp>
      <p:grpSp>
        <p:nvGrpSpPr>
          <p:cNvPr id="21" name="Group 20">
            <a:extLst>
              <a:ext uri="{FF2B5EF4-FFF2-40B4-BE49-F238E27FC236}">
                <a16:creationId xmlns:a16="http://schemas.microsoft.com/office/drawing/2014/main" id="{89320C8A-864E-4E99-AC8D-A9E8022C0216}"/>
              </a:ext>
            </a:extLst>
          </p:cNvPr>
          <p:cNvGrpSpPr/>
          <p:nvPr/>
        </p:nvGrpSpPr>
        <p:grpSpPr>
          <a:xfrm>
            <a:off x="1634271" y="2285999"/>
            <a:ext cx="8923458" cy="3884756"/>
            <a:chOff x="1544048" y="1374126"/>
            <a:chExt cx="8923458" cy="3884756"/>
          </a:xfrm>
        </p:grpSpPr>
        <p:pic>
          <p:nvPicPr>
            <p:cNvPr id="5" name="Picture 4">
              <a:extLst>
                <a:ext uri="{FF2B5EF4-FFF2-40B4-BE49-F238E27FC236}">
                  <a16:creationId xmlns:a16="http://schemas.microsoft.com/office/drawing/2014/main" id="{3D3B89DD-872E-47CE-B28E-5F5B5FBEC4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4048" y="2556190"/>
              <a:ext cx="1925117" cy="1925117"/>
            </a:xfrm>
            <a:prstGeom prst="rect">
              <a:avLst/>
            </a:prstGeom>
          </p:spPr>
        </p:pic>
        <p:pic>
          <p:nvPicPr>
            <p:cNvPr id="13" name="Picture 12">
              <a:extLst>
                <a:ext uri="{FF2B5EF4-FFF2-40B4-BE49-F238E27FC236}">
                  <a16:creationId xmlns:a16="http://schemas.microsoft.com/office/drawing/2014/main" id="{6959379A-3DBD-4779-A722-6E2D981610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2999" y="2466000"/>
              <a:ext cx="1926000" cy="1926000"/>
            </a:xfrm>
            <a:prstGeom prst="rect">
              <a:avLst/>
            </a:prstGeom>
          </p:spPr>
        </p:pic>
        <p:pic>
          <p:nvPicPr>
            <p:cNvPr id="17" name="Picture 16" descr="A close up of a logo&#10;&#10;Description generated with very high confidence">
              <a:extLst>
                <a:ext uri="{FF2B5EF4-FFF2-40B4-BE49-F238E27FC236}">
                  <a16:creationId xmlns:a16="http://schemas.microsoft.com/office/drawing/2014/main" id="{9C2269FE-9324-45CA-862A-3B9D5136488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22833" y="1374126"/>
              <a:ext cx="1744673" cy="3197873"/>
            </a:xfrm>
            <a:prstGeom prst="rect">
              <a:avLst/>
            </a:prstGeom>
          </p:spPr>
        </p:pic>
        <p:sp>
          <p:nvSpPr>
            <p:cNvPr id="18" name="TextBox 17">
              <a:extLst>
                <a:ext uri="{FF2B5EF4-FFF2-40B4-BE49-F238E27FC236}">
                  <a16:creationId xmlns:a16="http://schemas.microsoft.com/office/drawing/2014/main" id="{2FB7CD6F-81B0-45C8-A461-FD9973BF3B15}"/>
                </a:ext>
              </a:extLst>
            </p:cNvPr>
            <p:cNvSpPr txBox="1"/>
            <p:nvPr/>
          </p:nvSpPr>
          <p:spPr>
            <a:xfrm>
              <a:off x="5550406" y="4797216"/>
              <a:ext cx="1091185" cy="461665"/>
            </a:xfrm>
            <a:prstGeom prst="rect">
              <a:avLst/>
            </a:prstGeom>
            <a:noFill/>
          </p:spPr>
          <p:txBody>
            <a:bodyPr wrap="square" rtlCol="0">
              <a:spAutoFit/>
            </a:bodyPr>
            <a:lstStyle/>
            <a:p>
              <a:r>
                <a:rPr lang="en-PH" sz="2400" b="1" dirty="0">
                  <a:latin typeface="+mj-lt"/>
                </a:rPr>
                <a:t>TUIO</a:t>
              </a:r>
            </a:p>
          </p:txBody>
        </p:sp>
        <p:sp>
          <p:nvSpPr>
            <p:cNvPr id="19" name="TextBox 18">
              <a:extLst>
                <a:ext uri="{FF2B5EF4-FFF2-40B4-BE49-F238E27FC236}">
                  <a16:creationId xmlns:a16="http://schemas.microsoft.com/office/drawing/2014/main" id="{F3A686B7-11DC-4A63-80C1-88F4EFFD2CC1}"/>
                </a:ext>
              </a:extLst>
            </p:cNvPr>
            <p:cNvSpPr txBox="1"/>
            <p:nvPr/>
          </p:nvSpPr>
          <p:spPr>
            <a:xfrm>
              <a:off x="1597693" y="4797217"/>
              <a:ext cx="2133600" cy="461665"/>
            </a:xfrm>
            <a:prstGeom prst="rect">
              <a:avLst/>
            </a:prstGeom>
            <a:noFill/>
          </p:spPr>
          <p:txBody>
            <a:bodyPr wrap="square" rtlCol="0">
              <a:spAutoFit/>
            </a:bodyPr>
            <a:lstStyle/>
            <a:p>
              <a:r>
                <a:rPr lang="en-PH" sz="2400" b="1" dirty="0">
                  <a:latin typeface="+mj-lt"/>
                </a:rPr>
                <a:t>FIREBASE</a:t>
              </a:r>
            </a:p>
          </p:txBody>
        </p:sp>
        <p:sp>
          <p:nvSpPr>
            <p:cNvPr id="20" name="TextBox 19">
              <a:extLst>
                <a:ext uri="{FF2B5EF4-FFF2-40B4-BE49-F238E27FC236}">
                  <a16:creationId xmlns:a16="http://schemas.microsoft.com/office/drawing/2014/main" id="{5A3D286E-6DB6-430D-83E0-1ACB9E235DFD}"/>
                </a:ext>
              </a:extLst>
            </p:cNvPr>
            <p:cNvSpPr txBox="1"/>
            <p:nvPr/>
          </p:nvSpPr>
          <p:spPr>
            <a:xfrm>
              <a:off x="9049576" y="4797216"/>
              <a:ext cx="1091185" cy="461665"/>
            </a:xfrm>
            <a:prstGeom prst="rect">
              <a:avLst/>
            </a:prstGeom>
            <a:noFill/>
          </p:spPr>
          <p:txBody>
            <a:bodyPr wrap="square" rtlCol="0">
              <a:spAutoFit/>
            </a:bodyPr>
            <a:lstStyle/>
            <a:p>
              <a:r>
                <a:rPr lang="en-PH" sz="2400" b="1" dirty="0">
                  <a:latin typeface="+mj-lt"/>
                </a:rPr>
                <a:t>JAVA</a:t>
              </a:r>
            </a:p>
          </p:txBody>
        </p:sp>
      </p:grpSp>
    </p:spTree>
    <p:extLst>
      <p:ext uri="{BB962C8B-B14F-4D97-AF65-F5344CB8AC3E}">
        <p14:creationId xmlns:p14="http://schemas.microsoft.com/office/powerpoint/2010/main" val="3270000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title="Horizontal Rule Line"/>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 y="1676579"/>
            <a:ext cx="7534656"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Freeform 6" title="Page Number Shape"/>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FA8A195E-0CDA-4011-9D37-B8C104A8B7FB}"/>
              </a:ext>
            </a:extLst>
          </p:cNvPr>
          <p:cNvSpPr>
            <a:spLocks noGrp="1"/>
          </p:cNvSpPr>
          <p:nvPr>
            <p:ph type="title"/>
          </p:nvPr>
        </p:nvSpPr>
        <p:spPr>
          <a:xfrm>
            <a:off x="166841" y="443829"/>
            <a:ext cx="3988599" cy="1232750"/>
          </a:xfrm>
        </p:spPr>
        <p:txBody>
          <a:bodyPr anchor="b">
            <a:normAutofit/>
          </a:bodyPr>
          <a:lstStyle/>
          <a:p>
            <a:pPr algn="l"/>
            <a:r>
              <a:rPr lang="en-PH" sz="6000" b="1" dirty="0">
                <a:solidFill>
                  <a:schemeClr val="bg1"/>
                </a:solidFill>
              </a:rPr>
              <a:t>Prototype</a:t>
            </a:r>
            <a:endParaRPr lang="en-PH" sz="6000" dirty="0">
              <a:solidFill>
                <a:schemeClr val="bg1"/>
              </a:solidFill>
            </a:endParaRPr>
          </a:p>
        </p:txBody>
      </p:sp>
      <p:pic>
        <p:nvPicPr>
          <p:cNvPr id="25" name="Picture 24" descr="A screenshot of a cell phone&#10;&#10;Description generated with very high confidence">
            <a:extLst>
              <a:ext uri="{FF2B5EF4-FFF2-40B4-BE49-F238E27FC236}">
                <a16:creationId xmlns:a16="http://schemas.microsoft.com/office/drawing/2014/main" id="{50DFBB18-1F9E-443A-A81B-318F68F000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841" y="2623840"/>
            <a:ext cx="2248520" cy="3997369"/>
          </a:xfrm>
          <a:prstGeom prst="rect">
            <a:avLst/>
          </a:prstGeom>
        </p:spPr>
      </p:pic>
      <p:pic>
        <p:nvPicPr>
          <p:cNvPr id="28" name="Picture 27">
            <a:extLst>
              <a:ext uri="{FF2B5EF4-FFF2-40B4-BE49-F238E27FC236}">
                <a16:creationId xmlns:a16="http://schemas.microsoft.com/office/drawing/2014/main" id="{4CD20C8D-E617-4236-91F0-85F35F1B30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82202" y="2623840"/>
            <a:ext cx="2248519" cy="3997369"/>
          </a:xfrm>
          <a:prstGeom prst="rect">
            <a:avLst/>
          </a:prstGeom>
        </p:spPr>
      </p:pic>
      <p:pic>
        <p:nvPicPr>
          <p:cNvPr id="29" name="Picture 28">
            <a:extLst>
              <a:ext uri="{FF2B5EF4-FFF2-40B4-BE49-F238E27FC236}">
                <a16:creationId xmlns:a16="http://schemas.microsoft.com/office/drawing/2014/main" id="{80E00113-3836-4431-9328-6592CA7A20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97562" y="2641384"/>
            <a:ext cx="2248519" cy="3979825"/>
          </a:xfrm>
          <a:prstGeom prst="rect">
            <a:avLst/>
          </a:prstGeom>
        </p:spPr>
      </p:pic>
      <p:pic>
        <p:nvPicPr>
          <p:cNvPr id="30" name="Picture 29">
            <a:extLst>
              <a:ext uri="{FF2B5EF4-FFF2-40B4-BE49-F238E27FC236}">
                <a16:creationId xmlns:a16="http://schemas.microsoft.com/office/drawing/2014/main" id="{A3AB1141-A1D7-46A3-B11D-1EA8EC44C61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12922" y="2641384"/>
            <a:ext cx="2228485" cy="3979825"/>
          </a:xfrm>
          <a:prstGeom prst="rect">
            <a:avLst/>
          </a:prstGeom>
        </p:spPr>
      </p:pic>
      <p:pic>
        <p:nvPicPr>
          <p:cNvPr id="31" name="Picture 30">
            <a:extLst>
              <a:ext uri="{FF2B5EF4-FFF2-40B4-BE49-F238E27FC236}">
                <a16:creationId xmlns:a16="http://schemas.microsoft.com/office/drawing/2014/main" id="{7584D2C1-9A96-4377-B59A-52AF56919B7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02461" y="2650420"/>
            <a:ext cx="2228485" cy="3961751"/>
          </a:xfrm>
          <a:prstGeom prst="rect">
            <a:avLst/>
          </a:prstGeom>
        </p:spPr>
      </p:pic>
    </p:spTree>
    <p:extLst>
      <p:ext uri="{BB962C8B-B14F-4D97-AF65-F5344CB8AC3E}">
        <p14:creationId xmlns:p14="http://schemas.microsoft.com/office/powerpoint/2010/main" val="3538551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DAEB88763EAA148BB42AA982DD2283F" ma:contentTypeVersion="2" ma:contentTypeDescription="Create a new document." ma:contentTypeScope="" ma:versionID="47663dece98284b197bd844cfb1e8568">
  <xsd:schema xmlns:xsd="http://www.w3.org/2001/XMLSchema" xmlns:xs="http://www.w3.org/2001/XMLSchema" xmlns:p="http://schemas.microsoft.com/office/2006/metadata/properties" xmlns:ns2="b1d565e4-1a63-42ff-b3a9-e2a731e8b76b" targetNamespace="http://schemas.microsoft.com/office/2006/metadata/properties" ma:root="true" ma:fieldsID="371663b5f61190adbdb1857f4e4619f5" ns2:_="">
    <xsd:import namespace="b1d565e4-1a63-42ff-b3a9-e2a731e8b76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d565e4-1a63-42ff-b3a9-e2a731e8b76b"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C2A7787-7A8C-4E29-B638-44ED0E83F58C}">
  <ds:schemaRefs>
    <ds:schemaRef ds:uri="http://schemas.microsoft.com/sharepoint/v3/contenttype/forms"/>
  </ds:schemaRefs>
</ds:datastoreItem>
</file>

<file path=customXml/itemProps2.xml><?xml version="1.0" encoding="utf-8"?>
<ds:datastoreItem xmlns:ds="http://schemas.openxmlformats.org/officeDocument/2006/customXml" ds:itemID="{4DE6B998-8377-48A9-BB05-73F2C30E73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1d565e4-1a63-42ff-b3a9-e2a731e8b76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A75872-B9D3-4023-91C6-9C501DDAAA86}">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schemas.microsoft.com/office/2006/metadata/properties"/>
    <ds:schemaRef ds:uri="b1d565e4-1a63-42ff-b3a9-e2a731e8b76b"/>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Headlines</Template>
  <TotalTime>885</TotalTime>
  <Words>496</Words>
  <Application>Microsoft Office PowerPoint</Application>
  <PresentationFormat>Widescreen</PresentationFormat>
  <Paragraphs>90</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Century Schoolbook</vt:lpstr>
      <vt:lpstr>Corbel</vt:lpstr>
      <vt:lpstr>Headlines</vt:lpstr>
      <vt:lpstr>Identifying Hardware and Software Factors Affecting the Touchscreen Responsiveness of Android Smartphones </vt:lpstr>
      <vt:lpstr>Project Context</vt:lpstr>
      <vt:lpstr>Objectives</vt:lpstr>
      <vt:lpstr>Scope &amp; limitations</vt:lpstr>
      <vt:lpstr>Technical Background</vt:lpstr>
      <vt:lpstr>Prototype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Identifying Hardware and Software Factors Affecting the Touchscreen Responsiveness of Android Smartphones</dc:title>
  <dc:creator>Marc Adrian  Jimenez</dc:creator>
  <cp:lastModifiedBy>Marc Adrian  Jimenez</cp:lastModifiedBy>
  <cp:revision>8</cp:revision>
  <dcterms:created xsi:type="dcterms:W3CDTF">2017-08-29T19:16:49Z</dcterms:created>
  <dcterms:modified xsi:type="dcterms:W3CDTF">2017-09-01T03:13:27Z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0x0101000DAEB88763EAA148BB42AA982DD2283F</vt:lpwstr>
  </property>
</Properties>
</file>