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2" r:id="rId5"/>
    <p:sldId id="261" r:id="rId6"/>
    <p:sldId id="260" r:id="rId7"/>
    <p:sldId id="259" r:id="rId8"/>
    <p:sldId id="258" r:id="rId9"/>
    <p:sldId id="264" r:id="rId10"/>
    <p:sldId id="265" r:id="rId11"/>
    <p:sldId id="266" r:id="rId12"/>
    <p:sldId id="267" r:id="rId13"/>
    <p:sldId id="268" r:id="rId14"/>
    <p:sldId id="269" r:id="rId15"/>
    <p:sldId id="270" r:id="rId16"/>
    <p:sldId id="271" r:id="rId17"/>
    <p:sldId id="272"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8/31/2016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8/31/2016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8/31/2016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69424" y="4836492"/>
            <a:ext cx="7197726" cy="1405467"/>
          </a:xfrm>
        </p:spPr>
        <p:txBody>
          <a:bodyPr>
            <a:normAutofit/>
          </a:bodyPr>
          <a:lstStyle/>
          <a:p>
            <a:pPr algn="ctr"/>
            <a:r>
              <a:rPr lang="en-PH" sz="3200" b="1" dirty="0"/>
              <a:t>Asia Pacific College</a:t>
            </a:r>
            <a:endParaRPr lang="en-US" sz="3200" dirty="0"/>
          </a:p>
        </p:txBody>
      </p:sp>
      <p:pic>
        <p:nvPicPr>
          <p:cNvPr id="4" name="Picture 3" descr="C:\Users\Administrator\Desktop\APC Logo.png"/>
          <p:cNvPicPr/>
          <p:nvPr/>
        </p:nvPicPr>
        <p:blipFill>
          <a:blip r:embed="rId2">
            <a:extLst>
              <a:ext uri="{28A0092B-C50C-407E-A947-70E740481C1C}">
                <a14:useLocalDpi xmlns:a14="http://schemas.microsoft.com/office/drawing/2010/main" val="0"/>
              </a:ext>
            </a:extLst>
          </a:blip>
          <a:srcRect/>
          <a:stretch>
            <a:fillRect/>
          </a:stretch>
        </p:blipFill>
        <p:spPr bwMode="auto">
          <a:xfrm>
            <a:off x="3923766" y="476520"/>
            <a:ext cx="4114800" cy="4114800"/>
          </a:xfrm>
          <a:prstGeom prst="rect">
            <a:avLst/>
          </a:prstGeom>
          <a:noFill/>
          <a:ln>
            <a:noFill/>
          </a:ln>
        </p:spPr>
      </p:pic>
    </p:spTree>
    <p:extLst>
      <p:ext uri="{BB962C8B-B14F-4D97-AF65-F5344CB8AC3E}">
        <p14:creationId xmlns:p14="http://schemas.microsoft.com/office/powerpoint/2010/main" val="3422688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03663444"/>
              </p:ext>
            </p:extLst>
          </p:nvPr>
        </p:nvGraphicFramePr>
        <p:xfrm>
          <a:off x="3026537" y="412126"/>
          <a:ext cx="5898523" cy="5823871"/>
        </p:xfrm>
        <a:graphic>
          <a:graphicData uri="http://schemas.openxmlformats.org/drawingml/2006/table">
            <a:tbl>
              <a:tblPr firstRow="1" firstCol="1" bandRow="1">
                <a:tableStyleId>{5C22544A-7EE6-4342-B048-85BDC9FD1C3A}</a:tableStyleId>
              </a:tblPr>
              <a:tblGrid>
                <a:gridCol w="2508966">
                  <a:extLst>
                    <a:ext uri="{9D8B030D-6E8A-4147-A177-3AD203B41FA5}">
                      <a16:colId xmlns:a16="http://schemas.microsoft.com/office/drawing/2014/main" val="2112287919"/>
                    </a:ext>
                  </a:extLst>
                </a:gridCol>
                <a:gridCol w="3389557">
                  <a:extLst>
                    <a:ext uri="{9D8B030D-6E8A-4147-A177-3AD203B41FA5}">
                      <a16:colId xmlns:a16="http://schemas.microsoft.com/office/drawing/2014/main" val="3733628232"/>
                    </a:ext>
                  </a:extLst>
                </a:gridCol>
              </a:tblGrid>
              <a:tr h="341190">
                <a:tc>
                  <a:txBody>
                    <a:bodyPr/>
                    <a:lstStyle/>
                    <a:p>
                      <a:pPr marL="0" marR="0" algn="ctr">
                        <a:lnSpc>
                          <a:spcPct val="150000"/>
                        </a:lnSpc>
                        <a:spcBef>
                          <a:spcPts val="0"/>
                        </a:spcBef>
                        <a:spcAft>
                          <a:spcPts val="0"/>
                        </a:spcAft>
                      </a:pPr>
                      <a:r>
                        <a:rPr lang="en-US" sz="1400">
                          <a:effectLst/>
                        </a:rPr>
                        <a:t>Use Case: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Post Online or Actual Campaign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8866715"/>
                  </a:ext>
                </a:extLst>
              </a:tr>
              <a:tr h="341190">
                <a:tc>
                  <a:txBody>
                    <a:bodyPr/>
                    <a:lstStyle/>
                    <a:p>
                      <a:pPr marL="0" marR="0" algn="ctr">
                        <a:lnSpc>
                          <a:spcPct val="150000"/>
                        </a:lnSpc>
                        <a:spcBef>
                          <a:spcPts val="0"/>
                        </a:spcBef>
                        <a:spcAft>
                          <a:spcPts val="0"/>
                        </a:spcAft>
                      </a:pPr>
                      <a:r>
                        <a:rPr lang="en-US" sz="1400">
                          <a:effectLst/>
                        </a:rPr>
                        <a:t>Scenario:</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Advertising by social media and giving flyers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8873736"/>
                  </a:ext>
                </a:extLst>
              </a:tr>
              <a:tr h="341190">
                <a:tc>
                  <a:txBody>
                    <a:bodyPr/>
                    <a:lstStyle/>
                    <a:p>
                      <a:pPr marL="0" marR="0" algn="ctr">
                        <a:lnSpc>
                          <a:spcPct val="150000"/>
                        </a:lnSpc>
                        <a:spcBef>
                          <a:spcPts val="0"/>
                        </a:spcBef>
                        <a:spcAft>
                          <a:spcPts val="0"/>
                        </a:spcAft>
                      </a:pPr>
                      <a:r>
                        <a:rPr lang="en-US" sz="1400">
                          <a:effectLst/>
                        </a:rPr>
                        <a:t>Triggering Events: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Campaign posting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307392"/>
                  </a:ext>
                </a:extLst>
              </a:tr>
              <a:tr h="341190">
                <a:tc>
                  <a:txBody>
                    <a:bodyPr/>
                    <a:lstStyle/>
                    <a:p>
                      <a:pPr marL="0" marR="0" algn="ctr">
                        <a:lnSpc>
                          <a:spcPct val="150000"/>
                        </a:lnSpc>
                        <a:spcBef>
                          <a:spcPts val="0"/>
                        </a:spcBef>
                        <a:spcAft>
                          <a:spcPts val="0"/>
                        </a:spcAft>
                      </a:pPr>
                      <a:r>
                        <a:rPr lang="en-US" sz="1400" dirty="0">
                          <a:effectLst/>
                        </a:rPr>
                        <a:t>Actor: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Admin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4861471"/>
                  </a:ext>
                </a:extLst>
              </a:tr>
              <a:tr h="341190">
                <a:tc>
                  <a:txBody>
                    <a:bodyPr/>
                    <a:lstStyle/>
                    <a:p>
                      <a:pPr marL="0" marR="0" algn="ctr">
                        <a:lnSpc>
                          <a:spcPct val="150000"/>
                        </a:lnSpc>
                        <a:spcBef>
                          <a:spcPts val="0"/>
                        </a:spcBef>
                        <a:spcAft>
                          <a:spcPts val="0"/>
                        </a:spcAft>
                      </a:pPr>
                      <a:r>
                        <a:rPr lang="en-US" sz="1400" dirty="0">
                          <a:effectLst/>
                        </a:rPr>
                        <a:t>Related Use Case: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None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34866167"/>
                  </a:ext>
                </a:extLst>
              </a:tr>
              <a:tr h="341190">
                <a:tc>
                  <a:txBody>
                    <a:bodyPr/>
                    <a:lstStyle/>
                    <a:p>
                      <a:pPr marL="0" marR="0" algn="ctr">
                        <a:lnSpc>
                          <a:spcPct val="150000"/>
                        </a:lnSpc>
                        <a:spcBef>
                          <a:spcPts val="0"/>
                        </a:spcBef>
                        <a:spcAft>
                          <a:spcPts val="0"/>
                        </a:spcAft>
                      </a:pPr>
                      <a:r>
                        <a:rPr lang="en-US" sz="1400">
                          <a:effectLst/>
                        </a:rPr>
                        <a:t>Stakeholders: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Admin/Donor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6213909"/>
                  </a:ext>
                </a:extLst>
              </a:tr>
              <a:tr h="721725">
                <a:tc>
                  <a:txBody>
                    <a:bodyPr/>
                    <a:lstStyle/>
                    <a:p>
                      <a:pPr marL="0" marR="0" algn="ctr">
                        <a:lnSpc>
                          <a:spcPct val="150000"/>
                        </a:lnSpc>
                        <a:spcBef>
                          <a:spcPts val="0"/>
                        </a:spcBef>
                        <a:spcAft>
                          <a:spcPts val="0"/>
                        </a:spcAft>
                      </a:pPr>
                      <a:r>
                        <a:rPr lang="en-US" sz="1400">
                          <a:effectLst/>
                        </a:rPr>
                        <a:t>Pre-Conditions: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A person that is willing to spend a day posting it in websites.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7639911"/>
                  </a:ext>
                </a:extLst>
              </a:tr>
              <a:tr h="341190">
                <a:tc>
                  <a:txBody>
                    <a:bodyPr/>
                    <a:lstStyle/>
                    <a:p>
                      <a:pPr marL="0" marR="0" algn="ctr">
                        <a:lnSpc>
                          <a:spcPct val="150000"/>
                        </a:lnSpc>
                        <a:spcBef>
                          <a:spcPts val="0"/>
                        </a:spcBef>
                        <a:spcAft>
                          <a:spcPts val="0"/>
                        </a:spcAft>
                      </a:pPr>
                      <a:r>
                        <a:rPr lang="en-US" sz="1400">
                          <a:effectLst/>
                        </a:rPr>
                        <a:t>Post-Conditions: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394739"/>
                  </a:ext>
                </a:extLst>
              </a:tr>
              <a:tr h="507380">
                <a:tc>
                  <a:txBody>
                    <a:bodyPr/>
                    <a:lstStyle/>
                    <a:p>
                      <a:pPr marL="0" marR="0" algn="ctr">
                        <a:lnSpc>
                          <a:spcPct val="150000"/>
                        </a:lnSpc>
                        <a:spcBef>
                          <a:spcPts val="0"/>
                        </a:spcBef>
                        <a:spcAft>
                          <a:spcPts val="0"/>
                        </a:spcAft>
                      </a:pPr>
                      <a:r>
                        <a:rPr lang="en-US" sz="1400">
                          <a:effectLst/>
                        </a:rPr>
                        <a:t>Flow of Events: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3600"/>
                    </a:p>
                  </a:txBody>
                  <a:tcPr marL="68580" marR="68580" marT="0" marB="0"/>
                </a:tc>
                <a:extLst>
                  <a:ext uri="{0D108BD9-81ED-4DB2-BD59-A6C34878D82A}">
                    <a16:rowId xmlns:a16="http://schemas.microsoft.com/office/drawing/2014/main" val="2340908416"/>
                  </a:ext>
                </a:extLst>
              </a:tr>
              <a:tr h="341190">
                <a:tc>
                  <a:txBody>
                    <a:bodyPr/>
                    <a:lstStyle/>
                    <a:p>
                      <a:pPr marL="0" marR="0" algn="ctr">
                        <a:lnSpc>
                          <a:spcPct val="150000"/>
                        </a:lnSpc>
                        <a:spcBef>
                          <a:spcPts val="0"/>
                        </a:spcBef>
                        <a:spcAft>
                          <a:spcPts val="0"/>
                        </a:spcAft>
                      </a:pPr>
                      <a:r>
                        <a:rPr lang="en-US" sz="1400">
                          <a:effectLst/>
                        </a:rPr>
                        <a:t>Actor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System</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497056"/>
                  </a:ext>
                </a:extLst>
              </a:tr>
              <a:tr h="1482796">
                <a:tc>
                  <a:txBody>
                    <a:bodyPr/>
                    <a:lstStyle/>
                    <a:p>
                      <a:pPr marL="0" marR="0" algn="ctr">
                        <a:lnSpc>
                          <a:spcPct val="150000"/>
                        </a:lnSpc>
                        <a:spcBef>
                          <a:spcPts val="0"/>
                        </a:spcBef>
                        <a:spcAft>
                          <a:spcPts val="0"/>
                        </a:spcAft>
                      </a:pPr>
                      <a:r>
                        <a:rPr lang="en-US" sz="1400">
                          <a:effectLst/>
                        </a:rPr>
                        <a:t>1. video clip advertising</a:t>
                      </a:r>
                      <a:endParaRPr lang="en-US" sz="2000">
                        <a:effectLst/>
                      </a:endParaRPr>
                    </a:p>
                    <a:p>
                      <a:pPr marL="0" marR="0" algn="ctr">
                        <a:lnSpc>
                          <a:spcPct val="150000"/>
                        </a:lnSpc>
                        <a:spcBef>
                          <a:spcPts val="0"/>
                        </a:spcBef>
                        <a:spcAft>
                          <a:spcPts val="0"/>
                        </a:spcAft>
                      </a:pPr>
                      <a:r>
                        <a:rPr lang="en-US" sz="1400">
                          <a:effectLst/>
                        </a:rPr>
                        <a:t>2. giving flyers</a:t>
                      </a:r>
                      <a:endParaRPr lang="en-US" sz="2000">
                        <a:effectLst/>
                      </a:endParaRPr>
                    </a:p>
                    <a:p>
                      <a:pPr marL="0" marR="0" algn="ctr">
                        <a:lnSpc>
                          <a:spcPct val="150000"/>
                        </a:lnSpc>
                        <a:spcBef>
                          <a:spcPts val="0"/>
                        </a:spcBef>
                        <a:spcAft>
                          <a:spcPts val="0"/>
                        </a:spcAft>
                      </a:pPr>
                      <a:r>
                        <a:rPr lang="en-US" sz="1400">
                          <a:effectLst/>
                        </a:rPr>
                        <a:t>3. posting our project in street</a:t>
                      </a:r>
                      <a:endParaRPr lang="en-US" sz="2000">
                        <a:effectLst/>
                      </a:endParaRPr>
                    </a:p>
                    <a:p>
                      <a:pPr marL="0" marR="0" algn="ctr">
                        <a:lnSpc>
                          <a:spcPct val="150000"/>
                        </a:lnSpc>
                        <a:spcBef>
                          <a:spcPts val="0"/>
                        </a:spcBef>
                        <a:spcAft>
                          <a:spcPts val="0"/>
                        </a:spcAft>
                      </a:pPr>
                      <a:r>
                        <a:rPr lang="en-US" sz="1400">
                          <a:effectLst/>
                        </a:rPr>
                        <a:t>4. social website campaign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1.1 The Website will display the video clips</a:t>
                      </a:r>
                      <a:endParaRPr lang="en-US" sz="2000">
                        <a:effectLst/>
                      </a:endParaRPr>
                    </a:p>
                    <a:p>
                      <a:pPr marL="0" marR="0" algn="ctr">
                        <a:lnSpc>
                          <a:spcPct val="150000"/>
                        </a:lnSpc>
                        <a:spcBef>
                          <a:spcPts val="0"/>
                        </a:spcBef>
                        <a:spcAft>
                          <a:spcPts val="0"/>
                        </a:spcAft>
                      </a:pPr>
                      <a:r>
                        <a:rPr lang="en-US" sz="1400">
                          <a:effectLst/>
                        </a:rPr>
                        <a:t>4.1 The website will be linked in social media sites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5585889"/>
                  </a:ext>
                </a:extLst>
              </a:tr>
              <a:tr h="341190">
                <a:tc>
                  <a:txBody>
                    <a:bodyPr/>
                    <a:lstStyle/>
                    <a:p>
                      <a:pPr marL="0" marR="0" algn="ctr">
                        <a:lnSpc>
                          <a:spcPct val="150000"/>
                        </a:lnSpc>
                        <a:spcBef>
                          <a:spcPts val="0"/>
                        </a:spcBef>
                        <a:spcAft>
                          <a:spcPts val="0"/>
                        </a:spcAft>
                      </a:pPr>
                      <a:r>
                        <a:rPr lang="en-US" sz="1400">
                          <a:effectLst/>
                        </a:rPr>
                        <a:t>Except Conditions: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9924107"/>
                  </a:ext>
                </a:extLst>
              </a:tr>
            </a:tbl>
          </a:graphicData>
        </a:graphic>
      </p:graphicFrame>
    </p:spTree>
    <p:extLst>
      <p:ext uri="{BB962C8B-B14F-4D97-AF65-F5344CB8AC3E}">
        <p14:creationId xmlns:p14="http://schemas.microsoft.com/office/powerpoint/2010/main" val="1899071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56174510"/>
              </p:ext>
            </p:extLst>
          </p:nvPr>
        </p:nvGraphicFramePr>
        <p:xfrm>
          <a:off x="2897747" y="528036"/>
          <a:ext cx="6233374" cy="5979732"/>
        </p:xfrm>
        <a:graphic>
          <a:graphicData uri="http://schemas.openxmlformats.org/drawingml/2006/table">
            <a:tbl>
              <a:tblPr firstRow="1" firstCol="1" bandRow="1">
                <a:tableStyleId>{5C22544A-7EE6-4342-B048-85BDC9FD1C3A}</a:tableStyleId>
              </a:tblPr>
              <a:tblGrid>
                <a:gridCol w="2045612">
                  <a:extLst>
                    <a:ext uri="{9D8B030D-6E8A-4147-A177-3AD203B41FA5}">
                      <a16:colId xmlns:a16="http://schemas.microsoft.com/office/drawing/2014/main" val="839353139"/>
                    </a:ext>
                  </a:extLst>
                </a:gridCol>
                <a:gridCol w="4187762">
                  <a:extLst>
                    <a:ext uri="{9D8B030D-6E8A-4147-A177-3AD203B41FA5}">
                      <a16:colId xmlns:a16="http://schemas.microsoft.com/office/drawing/2014/main" val="985382983"/>
                    </a:ext>
                  </a:extLst>
                </a:gridCol>
              </a:tblGrid>
              <a:tr h="283767">
                <a:tc>
                  <a:txBody>
                    <a:bodyPr/>
                    <a:lstStyle/>
                    <a:p>
                      <a:pPr marL="0" marR="0" algn="ctr">
                        <a:lnSpc>
                          <a:spcPct val="150000"/>
                        </a:lnSpc>
                        <a:spcBef>
                          <a:spcPts val="0"/>
                        </a:spcBef>
                        <a:spcAft>
                          <a:spcPts val="0"/>
                        </a:spcAft>
                      </a:pPr>
                      <a:r>
                        <a:rPr lang="en-US" sz="1400" dirty="0">
                          <a:effectLst/>
                        </a:rPr>
                        <a:t>Use Case: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Selection to Project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0411739"/>
                  </a:ext>
                </a:extLst>
              </a:tr>
              <a:tr h="283767">
                <a:tc>
                  <a:txBody>
                    <a:bodyPr/>
                    <a:lstStyle/>
                    <a:p>
                      <a:pPr marL="0" marR="0" algn="ctr">
                        <a:lnSpc>
                          <a:spcPct val="150000"/>
                        </a:lnSpc>
                        <a:spcBef>
                          <a:spcPts val="0"/>
                        </a:spcBef>
                        <a:spcAft>
                          <a:spcPts val="0"/>
                        </a:spcAft>
                      </a:pPr>
                      <a:r>
                        <a:rPr lang="en-US" sz="1400">
                          <a:effectLst/>
                        </a:rPr>
                        <a:t>Scenario:</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Donating money, supplies and even services.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7262435"/>
                  </a:ext>
                </a:extLst>
              </a:tr>
              <a:tr h="283767">
                <a:tc>
                  <a:txBody>
                    <a:bodyPr/>
                    <a:lstStyle/>
                    <a:p>
                      <a:pPr marL="0" marR="0" algn="ctr">
                        <a:lnSpc>
                          <a:spcPct val="150000"/>
                        </a:lnSpc>
                        <a:spcBef>
                          <a:spcPts val="0"/>
                        </a:spcBef>
                        <a:spcAft>
                          <a:spcPts val="0"/>
                        </a:spcAft>
                      </a:pPr>
                      <a:r>
                        <a:rPr lang="en-US" sz="1400">
                          <a:effectLst/>
                        </a:rPr>
                        <a:t>Triggering Events: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Donors response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1092020"/>
                  </a:ext>
                </a:extLst>
              </a:tr>
              <a:tr h="283767">
                <a:tc>
                  <a:txBody>
                    <a:bodyPr/>
                    <a:lstStyle/>
                    <a:p>
                      <a:pPr marL="0" marR="0" algn="ctr">
                        <a:lnSpc>
                          <a:spcPct val="150000"/>
                        </a:lnSpc>
                        <a:spcBef>
                          <a:spcPts val="0"/>
                        </a:spcBef>
                        <a:spcAft>
                          <a:spcPts val="0"/>
                        </a:spcAft>
                      </a:pPr>
                      <a:r>
                        <a:rPr lang="en-US" sz="1400">
                          <a:effectLst/>
                        </a:rPr>
                        <a:t>Actor: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Donor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0442357"/>
                  </a:ext>
                </a:extLst>
              </a:tr>
              <a:tr h="283767">
                <a:tc>
                  <a:txBody>
                    <a:bodyPr/>
                    <a:lstStyle/>
                    <a:p>
                      <a:pPr marL="0" marR="0" algn="ctr">
                        <a:lnSpc>
                          <a:spcPct val="150000"/>
                        </a:lnSpc>
                        <a:spcBef>
                          <a:spcPts val="0"/>
                        </a:spcBef>
                        <a:spcAft>
                          <a:spcPts val="0"/>
                        </a:spcAft>
                      </a:pPr>
                      <a:r>
                        <a:rPr lang="en-US" sz="1400">
                          <a:effectLst/>
                        </a:rPr>
                        <a:t>Related Use Case: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none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0793422"/>
                  </a:ext>
                </a:extLst>
              </a:tr>
              <a:tr h="283767">
                <a:tc>
                  <a:txBody>
                    <a:bodyPr/>
                    <a:lstStyle/>
                    <a:p>
                      <a:pPr marL="0" marR="0" algn="ctr">
                        <a:lnSpc>
                          <a:spcPct val="150000"/>
                        </a:lnSpc>
                        <a:spcBef>
                          <a:spcPts val="0"/>
                        </a:spcBef>
                        <a:spcAft>
                          <a:spcPts val="0"/>
                        </a:spcAft>
                      </a:pPr>
                      <a:r>
                        <a:rPr lang="en-US" sz="1400">
                          <a:effectLst/>
                        </a:rPr>
                        <a:t>Stakeholders: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Donor/Admin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9778760"/>
                  </a:ext>
                </a:extLst>
              </a:tr>
              <a:tr h="283767">
                <a:tc>
                  <a:txBody>
                    <a:bodyPr/>
                    <a:lstStyle/>
                    <a:p>
                      <a:pPr marL="0" marR="0" algn="ctr">
                        <a:lnSpc>
                          <a:spcPct val="150000"/>
                        </a:lnSpc>
                        <a:spcBef>
                          <a:spcPts val="0"/>
                        </a:spcBef>
                        <a:spcAft>
                          <a:spcPts val="0"/>
                        </a:spcAft>
                      </a:pPr>
                      <a:r>
                        <a:rPr lang="en-US" sz="1400">
                          <a:effectLst/>
                        </a:rPr>
                        <a:t>Pre-Conditions: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A person that is willing to help is a must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9401689"/>
                  </a:ext>
                </a:extLst>
              </a:tr>
              <a:tr h="283767">
                <a:tc>
                  <a:txBody>
                    <a:bodyPr/>
                    <a:lstStyle/>
                    <a:p>
                      <a:pPr marL="0" marR="0" algn="ctr">
                        <a:lnSpc>
                          <a:spcPct val="150000"/>
                        </a:lnSpc>
                        <a:spcBef>
                          <a:spcPts val="0"/>
                        </a:spcBef>
                        <a:spcAft>
                          <a:spcPts val="0"/>
                        </a:spcAft>
                      </a:pPr>
                      <a:r>
                        <a:rPr lang="en-US" sz="1400">
                          <a:effectLst/>
                        </a:rPr>
                        <a:t>Post-Conditions: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058452"/>
                  </a:ext>
                </a:extLst>
              </a:tr>
              <a:tr h="486457">
                <a:tc>
                  <a:txBody>
                    <a:bodyPr/>
                    <a:lstStyle/>
                    <a:p>
                      <a:pPr marL="0" marR="0" algn="ctr">
                        <a:lnSpc>
                          <a:spcPct val="150000"/>
                        </a:lnSpc>
                        <a:spcBef>
                          <a:spcPts val="0"/>
                        </a:spcBef>
                        <a:spcAft>
                          <a:spcPts val="0"/>
                        </a:spcAft>
                      </a:pPr>
                      <a:r>
                        <a:rPr lang="en-US" sz="1400">
                          <a:effectLst/>
                        </a:rPr>
                        <a:t>Flow of Events: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3600"/>
                    </a:p>
                  </a:txBody>
                  <a:tcPr marL="68580" marR="68580" marT="0" marB="0"/>
                </a:tc>
                <a:extLst>
                  <a:ext uri="{0D108BD9-81ED-4DB2-BD59-A6C34878D82A}">
                    <a16:rowId xmlns:a16="http://schemas.microsoft.com/office/drawing/2014/main" val="501839858"/>
                  </a:ext>
                </a:extLst>
              </a:tr>
              <a:tr h="283767">
                <a:tc>
                  <a:txBody>
                    <a:bodyPr/>
                    <a:lstStyle/>
                    <a:p>
                      <a:pPr marL="0" marR="0" algn="ctr">
                        <a:lnSpc>
                          <a:spcPct val="150000"/>
                        </a:lnSpc>
                        <a:spcBef>
                          <a:spcPts val="0"/>
                        </a:spcBef>
                        <a:spcAft>
                          <a:spcPts val="0"/>
                        </a:spcAft>
                      </a:pPr>
                      <a:r>
                        <a:rPr lang="en-US" sz="1400">
                          <a:effectLst/>
                        </a:rPr>
                        <a:t>Actor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System</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8151209"/>
                  </a:ext>
                </a:extLst>
              </a:tr>
              <a:tr h="2561522">
                <a:tc>
                  <a:txBody>
                    <a:bodyPr/>
                    <a:lstStyle/>
                    <a:p>
                      <a:pPr marL="0" marR="0" algn="ctr">
                        <a:lnSpc>
                          <a:spcPct val="150000"/>
                        </a:lnSpc>
                        <a:spcBef>
                          <a:spcPts val="0"/>
                        </a:spcBef>
                        <a:spcAft>
                          <a:spcPts val="0"/>
                        </a:spcAft>
                      </a:pPr>
                      <a:r>
                        <a:rPr lang="en-US" sz="1400" dirty="0">
                          <a:effectLst/>
                        </a:rPr>
                        <a:t>1. visits the website</a:t>
                      </a:r>
                      <a:endParaRPr lang="en-US" sz="2000" dirty="0">
                        <a:effectLst/>
                      </a:endParaRPr>
                    </a:p>
                    <a:p>
                      <a:pPr marL="0" marR="0" algn="ctr">
                        <a:lnSpc>
                          <a:spcPct val="150000"/>
                        </a:lnSpc>
                        <a:spcBef>
                          <a:spcPts val="0"/>
                        </a:spcBef>
                        <a:spcAft>
                          <a:spcPts val="0"/>
                        </a:spcAft>
                      </a:pPr>
                      <a:r>
                        <a:rPr lang="en-US" sz="1400" dirty="0">
                          <a:effectLst/>
                        </a:rPr>
                        <a:t>2. browse project gallery</a:t>
                      </a:r>
                      <a:endParaRPr lang="en-US" sz="2000" dirty="0">
                        <a:effectLst/>
                      </a:endParaRPr>
                    </a:p>
                    <a:p>
                      <a:pPr marL="0" marR="0" algn="ctr">
                        <a:lnSpc>
                          <a:spcPct val="150000"/>
                        </a:lnSpc>
                        <a:spcBef>
                          <a:spcPts val="0"/>
                        </a:spcBef>
                        <a:spcAft>
                          <a:spcPts val="0"/>
                        </a:spcAft>
                      </a:pPr>
                      <a:r>
                        <a:rPr lang="en-US" sz="1400" dirty="0">
                          <a:effectLst/>
                        </a:rPr>
                        <a:t>3. reading the project description</a:t>
                      </a:r>
                      <a:endParaRPr lang="en-US" sz="2000" dirty="0">
                        <a:effectLst/>
                      </a:endParaRPr>
                    </a:p>
                    <a:p>
                      <a:pPr marL="0" marR="0" algn="ctr">
                        <a:lnSpc>
                          <a:spcPct val="150000"/>
                        </a:lnSpc>
                        <a:spcBef>
                          <a:spcPts val="0"/>
                        </a:spcBef>
                        <a:spcAft>
                          <a:spcPts val="0"/>
                        </a:spcAft>
                      </a:pPr>
                      <a:r>
                        <a:rPr lang="en-US" sz="1400" dirty="0">
                          <a:effectLst/>
                        </a:rPr>
                        <a:t>4. ask the admins for further information about the project</a:t>
                      </a:r>
                      <a:endParaRPr lang="en-US" sz="2000" dirty="0">
                        <a:effectLst/>
                      </a:endParaRPr>
                    </a:p>
                    <a:p>
                      <a:pPr marL="0" marR="0" algn="ctr">
                        <a:lnSpc>
                          <a:spcPct val="150000"/>
                        </a:lnSpc>
                        <a:spcBef>
                          <a:spcPts val="0"/>
                        </a:spcBef>
                        <a:spcAft>
                          <a:spcPts val="0"/>
                        </a:spcAft>
                      </a:pPr>
                      <a:r>
                        <a:rPr lang="en-US" sz="14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2.1 the website will show the video clips and pictures about the project</a:t>
                      </a:r>
                      <a:endParaRPr lang="en-US" sz="2000">
                        <a:effectLst/>
                      </a:endParaRPr>
                    </a:p>
                    <a:p>
                      <a:pPr marL="0" marR="0" algn="ctr">
                        <a:lnSpc>
                          <a:spcPct val="150000"/>
                        </a:lnSpc>
                        <a:spcBef>
                          <a:spcPts val="0"/>
                        </a:spcBef>
                        <a:spcAft>
                          <a:spcPts val="0"/>
                        </a:spcAft>
                      </a:pPr>
                      <a:r>
                        <a:rPr lang="en-US" sz="1400">
                          <a:effectLst/>
                        </a:rPr>
                        <a:t>3.1 this explains who/what will be the projects subject, mission and vision</a:t>
                      </a:r>
                      <a:endParaRPr lang="en-US" sz="2000">
                        <a:effectLst/>
                      </a:endParaRPr>
                    </a:p>
                    <a:p>
                      <a:pPr marL="0" marR="0" algn="ctr">
                        <a:lnSpc>
                          <a:spcPct val="150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3625566"/>
                  </a:ext>
                </a:extLst>
              </a:tr>
              <a:tr h="283767">
                <a:tc>
                  <a:txBody>
                    <a:bodyPr/>
                    <a:lstStyle/>
                    <a:p>
                      <a:pPr marL="0" marR="0" algn="ctr">
                        <a:lnSpc>
                          <a:spcPct val="150000"/>
                        </a:lnSpc>
                        <a:spcBef>
                          <a:spcPts val="0"/>
                        </a:spcBef>
                        <a:spcAft>
                          <a:spcPts val="0"/>
                        </a:spcAft>
                      </a:pPr>
                      <a:r>
                        <a:rPr lang="en-US" sz="1400">
                          <a:effectLst/>
                        </a:rPr>
                        <a:t>Except Conditions: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rPr>
                        <a:t>We do not force anyone to donate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4264861"/>
                  </a:ext>
                </a:extLst>
              </a:tr>
            </a:tbl>
          </a:graphicData>
        </a:graphic>
      </p:graphicFrame>
    </p:spTree>
    <p:extLst>
      <p:ext uri="{BB962C8B-B14F-4D97-AF65-F5344CB8AC3E}">
        <p14:creationId xmlns:p14="http://schemas.microsoft.com/office/powerpoint/2010/main" val="4276739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72245088"/>
              </p:ext>
            </p:extLst>
          </p:nvPr>
        </p:nvGraphicFramePr>
        <p:xfrm>
          <a:off x="2977323" y="431602"/>
          <a:ext cx="6115050" cy="6265487"/>
        </p:xfrm>
        <a:graphic>
          <a:graphicData uri="http://schemas.openxmlformats.org/drawingml/2006/table">
            <a:tbl>
              <a:tblPr firstRow="1" firstCol="1" bandRow="1">
                <a:tableStyleId>{5C22544A-7EE6-4342-B048-85BDC9FD1C3A}</a:tableStyleId>
              </a:tblPr>
              <a:tblGrid>
                <a:gridCol w="2006781">
                  <a:extLst>
                    <a:ext uri="{9D8B030D-6E8A-4147-A177-3AD203B41FA5}">
                      <a16:colId xmlns:a16="http://schemas.microsoft.com/office/drawing/2014/main" val="2079874873"/>
                    </a:ext>
                  </a:extLst>
                </a:gridCol>
                <a:gridCol w="4108269">
                  <a:extLst>
                    <a:ext uri="{9D8B030D-6E8A-4147-A177-3AD203B41FA5}">
                      <a16:colId xmlns:a16="http://schemas.microsoft.com/office/drawing/2014/main" val="3996417225"/>
                    </a:ext>
                  </a:extLst>
                </a:gridCol>
              </a:tblGrid>
              <a:tr h="0">
                <a:tc>
                  <a:txBody>
                    <a:bodyPr/>
                    <a:lstStyle/>
                    <a:p>
                      <a:pPr marL="0" marR="0" algn="ctr">
                        <a:lnSpc>
                          <a:spcPct val="150000"/>
                        </a:lnSpc>
                        <a:spcBef>
                          <a:spcPts val="0"/>
                        </a:spcBef>
                        <a:spcAft>
                          <a:spcPts val="0"/>
                        </a:spcAft>
                      </a:pPr>
                      <a:r>
                        <a:rPr lang="en-US" sz="1400">
                          <a:effectLst/>
                        </a:rPr>
                        <a:t>Use Case: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Donors donation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0033318"/>
                  </a:ext>
                </a:extLst>
              </a:tr>
              <a:tr h="0">
                <a:tc>
                  <a:txBody>
                    <a:bodyPr/>
                    <a:lstStyle/>
                    <a:p>
                      <a:pPr marL="0" marR="0" algn="ctr">
                        <a:lnSpc>
                          <a:spcPct val="150000"/>
                        </a:lnSpc>
                        <a:spcBef>
                          <a:spcPts val="0"/>
                        </a:spcBef>
                        <a:spcAft>
                          <a:spcPts val="0"/>
                        </a:spcAft>
                      </a:pPr>
                      <a:r>
                        <a:rPr lang="en-US" sz="1400">
                          <a:effectLst/>
                        </a:rPr>
                        <a:t>Scenario:</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Building what the project is all about.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2331147"/>
                  </a:ext>
                </a:extLst>
              </a:tr>
              <a:tr h="0">
                <a:tc>
                  <a:txBody>
                    <a:bodyPr/>
                    <a:lstStyle/>
                    <a:p>
                      <a:pPr marL="0" marR="0" algn="ctr">
                        <a:lnSpc>
                          <a:spcPct val="150000"/>
                        </a:lnSpc>
                        <a:spcBef>
                          <a:spcPts val="0"/>
                        </a:spcBef>
                        <a:spcAft>
                          <a:spcPts val="0"/>
                        </a:spcAft>
                      </a:pPr>
                      <a:r>
                        <a:rPr lang="en-US" sz="1400">
                          <a:effectLst/>
                        </a:rPr>
                        <a:t>Triggering Events: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Proceed to project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6999828"/>
                  </a:ext>
                </a:extLst>
              </a:tr>
              <a:tr h="0">
                <a:tc>
                  <a:txBody>
                    <a:bodyPr/>
                    <a:lstStyle/>
                    <a:p>
                      <a:pPr marL="0" marR="0" algn="ctr">
                        <a:lnSpc>
                          <a:spcPct val="150000"/>
                        </a:lnSpc>
                        <a:spcBef>
                          <a:spcPts val="0"/>
                        </a:spcBef>
                        <a:spcAft>
                          <a:spcPts val="0"/>
                        </a:spcAft>
                      </a:pPr>
                      <a:r>
                        <a:rPr lang="en-US" sz="1400" dirty="0">
                          <a:effectLst/>
                        </a:rPr>
                        <a:t>Actor: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Admin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2164778"/>
                  </a:ext>
                </a:extLst>
              </a:tr>
              <a:tr h="0">
                <a:tc>
                  <a:txBody>
                    <a:bodyPr/>
                    <a:lstStyle/>
                    <a:p>
                      <a:pPr marL="0" marR="0" algn="ctr">
                        <a:lnSpc>
                          <a:spcPct val="150000"/>
                        </a:lnSpc>
                        <a:spcBef>
                          <a:spcPts val="0"/>
                        </a:spcBef>
                        <a:spcAft>
                          <a:spcPts val="0"/>
                        </a:spcAft>
                      </a:pPr>
                      <a:r>
                        <a:rPr lang="en-US" sz="1400">
                          <a:effectLst/>
                        </a:rPr>
                        <a:t>Related Use Case: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None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983174"/>
                  </a:ext>
                </a:extLst>
              </a:tr>
              <a:tr h="0">
                <a:tc>
                  <a:txBody>
                    <a:bodyPr/>
                    <a:lstStyle/>
                    <a:p>
                      <a:pPr marL="0" marR="0" algn="ctr">
                        <a:lnSpc>
                          <a:spcPct val="150000"/>
                        </a:lnSpc>
                        <a:spcBef>
                          <a:spcPts val="0"/>
                        </a:spcBef>
                        <a:spcAft>
                          <a:spcPts val="0"/>
                        </a:spcAft>
                      </a:pPr>
                      <a:r>
                        <a:rPr lang="en-US" sz="1400">
                          <a:effectLst/>
                        </a:rPr>
                        <a:t>Stakeholders: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Donor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1389596"/>
                  </a:ext>
                </a:extLst>
              </a:tr>
              <a:tr h="0">
                <a:tc>
                  <a:txBody>
                    <a:bodyPr/>
                    <a:lstStyle/>
                    <a:p>
                      <a:pPr marL="0" marR="0" algn="ctr">
                        <a:lnSpc>
                          <a:spcPct val="150000"/>
                        </a:lnSpc>
                        <a:spcBef>
                          <a:spcPts val="0"/>
                        </a:spcBef>
                        <a:spcAft>
                          <a:spcPts val="0"/>
                        </a:spcAft>
                      </a:pPr>
                      <a:r>
                        <a:rPr lang="en-US" sz="1400">
                          <a:effectLst/>
                        </a:rPr>
                        <a:t>Pre-Conditions: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Depends on amount of donation receive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8726961"/>
                  </a:ext>
                </a:extLst>
              </a:tr>
              <a:tr h="0">
                <a:tc>
                  <a:txBody>
                    <a:bodyPr/>
                    <a:lstStyle/>
                    <a:p>
                      <a:pPr marL="0" marR="0" algn="ctr">
                        <a:lnSpc>
                          <a:spcPct val="150000"/>
                        </a:lnSpc>
                        <a:spcBef>
                          <a:spcPts val="0"/>
                        </a:spcBef>
                        <a:spcAft>
                          <a:spcPts val="0"/>
                        </a:spcAft>
                      </a:pPr>
                      <a:r>
                        <a:rPr lang="en-US" sz="1400">
                          <a:effectLst/>
                        </a:rPr>
                        <a:t>Post-Conditions: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0880182"/>
                  </a:ext>
                </a:extLst>
              </a:tr>
              <a:tr h="0">
                <a:tc>
                  <a:txBody>
                    <a:bodyPr/>
                    <a:lstStyle/>
                    <a:p>
                      <a:pPr marL="0" marR="0" algn="ctr">
                        <a:lnSpc>
                          <a:spcPct val="150000"/>
                        </a:lnSpc>
                        <a:spcBef>
                          <a:spcPts val="0"/>
                        </a:spcBef>
                        <a:spcAft>
                          <a:spcPts val="0"/>
                        </a:spcAft>
                      </a:pPr>
                      <a:r>
                        <a:rPr lang="en-US" sz="1400">
                          <a:effectLst/>
                        </a:rPr>
                        <a:t>Flow of Events: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3600"/>
                    </a:p>
                  </a:txBody>
                  <a:tcPr marL="68580" marR="68580" marT="0" marB="0"/>
                </a:tc>
                <a:extLst>
                  <a:ext uri="{0D108BD9-81ED-4DB2-BD59-A6C34878D82A}">
                    <a16:rowId xmlns:a16="http://schemas.microsoft.com/office/drawing/2014/main" val="1284482677"/>
                  </a:ext>
                </a:extLst>
              </a:tr>
              <a:tr h="0">
                <a:tc>
                  <a:txBody>
                    <a:bodyPr/>
                    <a:lstStyle/>
                    <a:p>
                      <a:pPr marL="0" marR="0" algn="ctr">
                        <a:lnSpc>
                          <a:spcPct val="150000"/>
                        </a:lnSpc>
                        <a:spcBef>
                          <a:spcPts val="0"/>
                        </a:spcBef>
                        <a:spcAft>
                          <a:spcPts val="0"/>
                        </a:spcAft>
                      </a:pPr>
                      <a:r>
                        <a:rPr lang="en-US" sz="1400">
                          <a:effectLst/>
                        </a:rPr>
                        <a:t>Actor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System</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6941603"/>
                  </a:ext>
                </a:extLst>
              </a:tr>
              <a:tr h="0">
                <a:tc>
                  <a:txBody>
                    <a:bodyPr/>
                    <a:lstStyle/>
                    <a:p>
                      <a:pPr marL="0" marR="0" algn="ctr">
                        <a:lnSpc>
                          <a:spcPct val="150000"/>
                        </a:lnSpc>
                        <a:spcBef>
                          <a:spcPts val="0"/>
                        </a:spcBef>
                        <a:spcAft>
                          <a:spcPts val="0"/>
                        </a:spcAft>
                      </a:pPr>
                      <a:r>
                        <a:rPr lang="en-US" sz="1400">
                          <a:effectLst/>
                        </a:rPr>
                        <a:t>1. click the donate button</a:t>
                      </a:r>
                      <a:endParaRPr lang="en-US" sz="2000">
                        <a:effectLst/>
                      </a:endParaRPr>
                    </a:p>
                    <a:p>
                      <a:pPr marL="0" marR="0" algn="ctr">
                        <a:lnSpc>
                          <a:spcPct val="150000"/>
                        </a:lnSpc>
                        <a:spcBef>
                          <a:spcPts val="0"/>
                        </a:spcBef>
                        <a:spcAft>
                          <a:spcPts val="0"/>
                        </a:spcAft>
                      </a:pPr>
                      <a:r>
                        <a:rPr lang="en-US" sz="1400">
                          <a:effectLst/>
                        </a:rPr>
                        <a:t>2. fill up the donation form</a:t>
                      </a:r>
                      <a:endParaRPr lang="en-US" sz="2000">
                        <a:effectLst/>
                      </a:endParaRPr>
                    </a:p>
                    <a:p>
                      <a:pPr marL="0" marR="0" algn="ctr">
                        <a:lnSpc>
                          <a:spcPct val="150000"/>
                        </a:lnSpc>
                        <a:spcBef>
                          <a:spcPts val="0"/>
                        </a:spcBef>
                        <a:spcAft>
                          <a:spcPts val="0"/>
                        </a:spcAft>
                      </a:pPr>
                      <a:r>
                        <a:rPr lang="en-US" sz="1400">
                          <a:effectLst/>
                        </a:rPr>
                        <a:t>3. check the important information</a:t>
                      </a:r>
                      <a:endParaRPr lang="en-US" sz="2000">
                        <a:effectLst/>
                      </a:endParaRPr>
                    </a:p>
                    <a:p>
                      <a:pPr marL="0" marR="0" algn="ctr">
                        <a:lnSpc>
                          <a:spcPct val="150000"/>
                        </a:lnSpc>
                        <a:spcBef>
                          <a:spcPts val="0"/>
                        </a:spcBef>
                        <a:spcAft>
                          <a:spcPts val="0"/>
                        </a:spcAft>
                      </a:pPr>
                      <a:r>
                        <a:rPr lang="en-US" sz="1400">
                          <a:effectLst/>
                        </a:rPr>
                        <a:t>4. select the what to donate</a:t>
                      </a:r>
                      <a:endParaRPr lang="en-US" sz="2000">
                        <a:effectLst/>
                      </a:endParaRPr>
                    </a:p>
                    <a:p>
                      <a:pPr marL="0" marR="0" algn="ctr">
                        <a:lnSpc>
                          <a:spcPct val="150000"/>
                        </a:lnSpc>
                        <a:spcBef>
                          <a:spcPts val="0"/>
                        </a:spcBef>
                        <a:spcAft>
                          <a:spcPts val="0"/>
                        </a:spcAft>
                      </a:pPr>
                      <a:r>
                        <a:rPr lang="en-US" sz="1400">
                          <a:effectLst/>
                        </a:rPr>
                        <a:t>5. donate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rPr>
                        <a:t>1.1 the website will direct to the donation form</a:t>
                      </a:r>
                      <a:endParaRPr lang="en-US" sz="2000">
                        <a:effectLst/>
                      </a:endParaRPr>
                    </a:p>
                    <a:p>
                      <a:pPr marL="0" marR="0" algn="ctr">
                        <a:lnSpc>
                          <a:spcPct val="150000"/>
                        </a:lnSpc>
                        <a:spcBef>
                          <a:spcPts val="0"/>
                        </a:spcBef>
                        <a:spcAft>
                          <a:spcPts val="0"/>
                        </a:spcAft>
                      </a:pPr>
                      <a:r>
                        <a:rPr lang="en-US" sz="1400">
                          <a:effectLst/>
                        </a:rPr>
                        <a:t>2.1 will display the full information details of the donor</a:t>
                      </a:r>
                      <a:endParaRPr lang="en-US" sz="2000">
                        <a:effectLst/>
                      </a:endParaRPr>
                    </a:p>
                    <a:p>
                      <a:pPr marL="0" marR="0" algn="ctr">
                        <a:lnSpc>
                          <a:spcPct val="150000"/>
                        </a:lnSpc>
                        <a:spcBef>
                          <a:spcPts val="0"/>
                        </a:spcBef>
                        <a:spcAft>
                          <a:spcPts val="0"/>
                        </a:spcAft>
                      </a:pPr>
                      <a:r>
                        <a:rPr lang="en-US" sz="1400">
                          <a:effectLst/>
                        </a:rPr>
                        <a:t>4.1 will prompt the donor to contact the admin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2503602"/>
                  </a:ext>
                </a:extLst>
              </a:tr>
              <a:tr h="0">
                <a:tc>
                  <a:txBody>
                    <a:bodyPr/>
                    <a:lstStyle/>
                    <a:p>
                      <a:pPr marL="0" marR="0" algn="ctr">
                        <a:lnSpc>
                          <a:spcPct val="150000"/>
                        </a:lnSpc>
                        <a:spcBef>
                          <a:spcPts val="0"/>
                        </a:spcBef>
                        <a:spcAft>
                          <a:spcPts val="0"/>
                        </a:spcAft>
                      </a:pPr>
                      <a:r>
                        <a:rPr lang="en-US" sz="1400">
                          <a:effectLst/>
                        </a:rPr>
                        <a:t>Except Conditions: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2042266"/>
                  </a:ext>
                </a:extLst>
              </a:tr>
            </a:tbl>
          </a:graphicData>
        </a:graphic>
      </p:graphicFrame>
    </p:spTree>
    <p:extLst>
      <p:ext uri="{BB962C8B-B14F-4D97-AF65-F5344CB8AC3E}">
        <p14:creationId xmlns:p14="http://schemas.microsoft.com/office/powerpoint/2010/main" val="685044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55980613"/>
              </p:ext>
            </p:extLst>
          </p:nvPr>
        </p:nvGraphicFramePr>
        <p:xfrm>
          <a:off x="2846230" y="153385"/>
          <a:ext cx="6658377" cy="6537189"/>
        </p:xfrm>
        <a:graphic>
          <a:graphicData uri="http://schemas.openxmlformats.org/drawingml/2006/table">
            <a:tbl>
              <a:tblPr firstRow="1" firstCol="1" bandRow="1">
                <a:tableStyleId>{5C22544A-7EE6-4342-B048-85BDC9FD1C3A}</a:tableStyleId>
              </a:tblPr>
              <a:tblGrid>
                <a:gridCol w="2256393">
                  <a:extLst>
                    <a:ext uri="{9D8B030D-6E8A-4147-A177-3AD203B41FA5}">
                      <a16:colId xmlns:a16="http://schemas.microsoft.com/office/drawing/2014/main" val="3593236625"/>
                    </a:ext>
                  </a:extLst>
                </a:gridCol>
                <a:gridCol w="4401984">
                  <a:extLst>
                    <a:ext uri="{9D8B030D-6E8A-4147-A177-3AD203B41FA5}">
                      <a16:colId xmlns:a16="http://schemas.microsoft.com/office/drawing/2014/main" val="749510852"/>
                    </a:ext>
                  </a:extLst>
                </a:gridCol>
              </a:tblGrid>
              <a:tr h="305649">
                <a:tc>
                  <a:txBody>
                    <a:bodyPr/>
                    <a:lstStyle/>
                    <a:p>
                      <a:pPr marL="0" marR="0" algn="ctr">
                        <a:lnSpc>
                          <a:spcPct val="150000"/>
                        </a:lnSpc>
                        <a:spcBef>
                          <a:spcPts val="0"/>
                        </a:spcBef>
                        <a:spcAft>
                          <a:spcPts val="0"/>
                        </a:spcAft>
                      </a:pPr>
                      <a:r>
                        <a:rPr lang="en-US" sz="1400" dirty="0">
                          <a:effectLst/>
                        </a:rPr>
                        <a:t>Use Case: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1261" marR="41261" marT="0" marB="0"/>
                </a:tc>
                <a:tc>
                  <a:txBody>
                    <a:bodyPr/>
                    <a:lstStyle/>
                    <a:p>
                      <a:pPr marL="0" marR="0" algn="ctr">
                        <a:lnSpc>
                          <a:spcPct val="150000"/>
                        </a:lnSpc>
                        <a:spcBef>
                          <a:spcPts val="0"/>
                        </a:spcBef>
                        <a:spcAft>
                          <a:spcPts val="0"/>
                        </a:spcAft>
                      </a:pPr>
                      <a:r>
                        <a:rPr lang="en-US" sz="1400">
                          <a:effectLst/>
                        </a:rPr>
                        <a:t>Create Milestone Project Report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261" marR="41261" marT="0" marB="0"/>
                </a:tc>
                <a:extLst>
                  <a:ext uri="{0D108BD9-81ED-4DB2-BD59-A6C34878D82A}">
                    <a16:rowId xmlns:a16="http://schemas.microsoft.com/office/drawing/2014/main" val="92153000"/>
                  </a:ext>
                </a:extLst>
              </a:tr>
              <a:tr h="611297">
                <a:tc>
                  <a:txBody>
                    <a:bodyPr/>
                    <a:lstStyle/>
                    <a:p>
                      <a:pPr marL="0" marR="0" algn="ctr">
                        <a:lnSpc>
                          <a:spcPct val="150000"/>
                        </a:lnSpc>
                        <a:spcBef>
                          <a:spcPts val="0"/>
                        </a:spcBef>
                        <a:spcAft>
                          <a:spcPts val="0"/>
                        </a:spcAft>
                      </a:pPr>
                      <a:r>
                        <a:rPr lang="en-US" sz="1400">
                          <a:effectLst/>
                        </a:rPr>
                        <a:t>Scenario: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261" marR="41261" marT="0" marB="0"/>
                </a:tc>
                <a:tc>
                  <a:txBody>
                    <a:bodyPr/>
                    <a:lstStyle/>
                    <a:p>
                      <a:pPr marL="0" marR="0" algn="ctr">
                        <a:lnSpc>
                          <a:spcPct val="150000"/>
                        </a:lnSpc>
                        <a:spcBef>
                          <a:spcPts val="0"/>
                        </a:spcBef>
                        <a:spcAft>
                          <a:spcPts val="0"/>
                        </a:spcAft>
                      </a:pPr>
                      <a:r>
                        <a:rPr lang="en-US" sz="1400">
                          <a:effectLst/>
                        </a:rPr>
                        <a:t>Showing the project progress for donors to see where the donations go.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261" marR="41261" marT="0" marB="0"/>
                </a:tc>
                <a:extLst>
                  <a:ext uri="{0D108BD9-81ED-4DB2-BD59-A6C34878D82A}">
                    <a16:rowId xmlns:a16="http://schemas.microsoft.com/office/drawing/2014/main" val="1333046289"/>
                  </a:ext>
                </a:extLst>
              </a:tr>
              <a:tr h="305649">
                <a:tc>
                  <a:txBody>
                    <a:bodyPr/>
                    <a:lstStyle/>
                    <a:p>
                      <a:pPr marL="0" marR="0" algn="ctr">
                        <a:lnSpc>
                          <a:spcPct val="150000"/>
                        </a:lnSpc>
                        <a:spcBef>
                          <a:spcPts val="0"/>
                        </a:spcBef>
                        <a:spcAft>
                          <a:spcPts val="0"/>
                        </a:spcAft>
                      </a:pPr>
                      <a:r>
                        <a:rPr lang="en-US" sz="1400">
                          <a:effectLst/>
                        </a:rPr>
                        <a:t>Triggering Events: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261" marR="41261" marT="0" marB="0"/>
                </a:tc>
                <a:tc>
                  <a:txBody>
                    <a:bodyPr/>
                    <a:lstStyle/>
                    <a:p>
                      <a:pPr marL="0" marR="0" algn="ctr">
                        <a:lnSpc>
                          <a:spcPct val="150000"/>
                        </a:lnSpc>
                        <a:spcBef>
                          <a:spcPts val="0"/>
                        </a:spcBef>
                        <a:spcAft>
                          <a:spcPts val="0"/>
                        </a:spcAft>
                      </a:pPr>
                      <a:r>
                        <a:rPr lang="en-US" sz="1400">
                          <a:effectLst/>
                        </a:rPr>
                        <a:t>Accomplishment report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261" marR="41261" marT="0" marB="0"/>
                </a:tc>
                <a:extLst>
                  <a:ext uri="{0D108BD9-81ED-4DB2-BD59-A6C34878D82A}">
                    <a16:rowId xmlns:a16="http://schemas.microsoft.com/office/drawing/2014/main" val="4214497217"/>
                  </a:ext>
                </a:extLst>
              </a:tr>
              <a:tr h="305649">
                <a:tc>
                  <a:txBody>
                    <a:bodyPr/>
                    <a:lstStyle/>
                    <a:p>
                      <a:pPr marL="0" marR="0" algn="ctr">
                        <a:lnSpc>
                          <a:spcPct val="150000"/>
                        </a:lnSpc>
                        <a:spcBef>
                          <a:spcPts val="0"/>
                        </a:spcBef>
                        <a:spcAft>
                          <a:spcPts val="0"/>
                        </a:spcAft>
                      </a:pPr>
                      <a:r>
                        <a:rPr lang="en-US" sz="1400">
                          <a:effectLst/>
                        </a:rPr>
                        <a:t>Actor: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261" marR="41261" marT="0" marB="0"/>
                </a:tc>
                <a:tc>
                  <a:txBody>
                    <a:bodyPr/>
                    <a:lstStyle/>
                    <a:p>
                      <a:pPr marL="0" marR="0" algn="ctr">
                        <a:lnSpc>
                          <a:spcPct val="150000"/>
                        </a:lnSpc>
                        <a:spcBef>
                          <a:spcPts val="0"/>
                        </a:spcBef>
                        <a:spcAft>
                          <a:spcPts val="0"/>
                        </a:spcAft>
                      </a:pPr>
                      <a:r>
                        <a:rPr lang="en-US" sz="1400">
                          <a:effectLst/>
                        </a:rPr>
                        <a:t>Admin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261" marR="41261" marT="0" marB="0"/>
                </a:tc>
                <a:extLst>
                  <a:ext uri="{0D108BD9-81ED-4DB2-BD59-A6C34878D82A}">
                    <a16:rowId xmlns:a16="http://schemas.microsoft.com/office/drawing/2014/main" val="1561058623"/>
                  </a:ext>
                </a:extLst>
              </a:tr>
              <a:tr h="305649">
                <a:tc>
                  <a:txBody>
                    <a:bodyPr/>
                    <a:lstStyle/>
                    <a:p>
                      <a:pPr marL="0" marR="0" algn="ctr">
                        <a:lnSpc>
                          <a:spcPct val="150000"/>
                        </a:lnSpc>
                        <a:spcBef>
                          <a:spcPts val="0"/>
                        </a:spcBef>
                        <a:spcAft>
                          <a:spcPts val="0"/>
                        </a:spcAft>
                      </a:pPr>
                      <a:r>
                        <a:rPr lang="en-US" sz="1400">
                          <a:effectLst/>
                        </a:rPr>
                        <a:t>Related Use Case: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261" marR="41261" marT="0" marB="0"/>
                </a:tc>
                <a:tc>
                  <a:txBody>
                    <a:bodyPr/>
                    <a:lstStyle/>
                    <a:p>
                      <a:pPr marL="0" marR="0" algn="ctr">
                        <a:lnSpc>
                          <a:spcPct val="150000"/>
                        </a:lnSpc>
                        <a:spcBef>
                          <a:spcPts val="0"/>
                        </a:spcBef>
                        <a:spcAft>
                          <a:spcPts val="0"/>
                        </a:spcAft>
                      </a:pPr>
                      <a:r>
                        <a:rPr lang="en-US" sz="1400">
                          <a:effectLst/>
                        </a:rPr>
                        <a:t>None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261" marR="41261" marT="0" marB="0"/>
                </a:tc>
                <a:extLst>
                  <a:ext uri="{0D108BD9-81ED-4DB2-BD59-A6C34878D82A}">
                    <a16:rowId xmlns:a16="http://schemas.microsoft.com/office/drawing/2014/main" val="3952354874"/>
                  </a:ext>
                </a:extLst>
              </a:tr>
              <a:tr h="305649">
                <a:tc>
                  <a:txBody>
                    <a:bodyPr/>
                    <a:lstStyle/>
                    <a:p>
                      <a:pPr marL="0" marR="0" algn="ctr">
                        <a:lnSpc>
                          <a:spcPct val="150000"/>
                        </a:lnSpc>
                        <a:spcBef>
                          <a:spcPts val="0"/>
                        </a:spcBef>
                        <a:spcAft>
                          <a:spcPts val="0"/>
                        </a:spcAft>
                      </a:pPr>
                      <a:r>
                        <a:rPr lang="en-US" sz="1400">
                          <a:effectLst/>
                        </a:rPr>
                        <a:t>Stakeholders: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261" marR="41261" marT="0" marB="0"/>
                </a:tc>
                <a:tc>
                  <a:txBody>
                    <a:bodyPr/>
                    <a:lstStyle/>
                    <a:p>
                      <a:pPr marL="0" marR="0" algn="ctr">
                        <a:lnSpc>
                          <a:spcPct val="150000"/>
                        </a:lnSpc>
                        <a:spcBef>
                          <a:spcPts val="0"/>
                        </a:spcBef>
                        <a:spcAft>
                          <a:spcPts val="0"/>
                        </a:spcAft>
                      </a:pPr>
                      <a:r>
                        <a:rPr lang="en-US" sz="1400">
                          <a:effectLst/>
                        </a:rPr>
                        <a:t>Admin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261" marR="41261" marT="0" marB="0"/>
                </a:tc>
                <a:extLst>
                  <a:ext uri="{0D108BD9-81ED-4DB2-BD59-A6C34878D82A}">
                    <a16:rowId xmlns:a16="http://schemas.microsoft.com/office/drawing/2014/main" val="2130977774"/>
                  </a:ext>
                </a:extLst>
              </a:tr>
              <a:tr h="305649">
                <a:tc>
                  <a:txBody>
                    <a:bodyPr/>
                    <a:lstStyle/>
                    <a:p>
                      <a:pPr marL="0" marR="0" algn="ctr">
                        <a:lnSpc>
                          <a:spcPct val="150000"/>
                        </a:lnSpc>
                        <a:spcBef>
                          <a:spcPts val="0"/>
                        </a:spcBef>
                        <a:spcAft>
                          <a:spcPts val="0"/>
                        </a:spcAft>
                      </a:pPr>
                      <a:r>
                        <a:rPr lang="en-US" sz="1400">
                          <a:effectLst/>
                        </a:rPr>
                        <a:t>Pre-Conditions: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261" marR="41261" marT="0" marB="0"/>
                </a:tc>
                <a:tc>
                  <a:txBody>
                    <a:bodyPr/>
                    <a:lstStyle/>
                    <a:p>
                      <a:pPr marL="0" marR="0" algn="ctr">
                        <a:lnSpc>
                          <a:spcPct val="150000"/>
                        </a:lnSpc>
                        <a:spcBef>
                          <a:spcPts val="0"/>
                        </a:spcBef>
                        <a:spcAft>
                          <a:spcPts val="0"/>
                        </a:spcAft>
                      </a:pPr>
                      <a:r>
                        <a:rPr lang="en-US" sz="1400">
                          <a:effectLst/>
                        </a:rPr>
                        <a:t>Create Expenses Report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261" marR="41261" marT="0" marB="0"/>
                </a:tc>
                <a:extLst>
                  <a:ext uri="{0D108BD9-81ED-4DB2-BD59-A6C34878D82A}">
                    <a16:rowId xmlns:a16="http://schemas.microsoft.com/office/drawing/2014/main" val="2357318017"/>
                  </a:ext>
                </a:extLst>
              </a:tr>
              <a:tr h="305649">
                <a:tc>
                  <a:txBody>
                    <a:bodyPr/>
                    <a:lstStyle/>
                    <a:p>
                      <a:pPr marL="0" marR="0" algn="ctr">
                        <a:lnSpc>
                          <a:spcPct val="150000"/>
                        </a:lnSpc>
                        <a:spcBef>
                          <a:spcPts val="0"/>
                        </a:spcBef>
                        <a:spcAft>
                          <a:spcPts val="0"/>
                        </a:spcAft>
                      </a:pPr>
                      <a:r>
                        <a:rPr lang="en-US" sz="1400">
                          <a:effectLst/>
                        </a:rPr>
                        <a:t>Post-Conditions: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261" marR="41261" marT="0" marB="0"/>
                </a:tc>
                <a:tc>
                  <a:txBody>
                    <a:bodyPr/>
                    <a:lstStyle/>
                    <a:p>
                      <a:pPr marL="0" marR="0" algn="ctr">
                        <a:lnSpc>
                          <a:spcPct val="150000"/>
                        </a:lnSpc>
                        <a:spcBef>
                          <a:spcPts val="0"/>
                        </a:spcBef>
                        <a:spcAft>
                          <a:spcPts val="0"/>
                        </a:spcAft>
                      </a:pPr>
                      <a:r>
                        <a:rPr lang="en-US" sz="1400">
                          <a:effectLst/>
                        </a:rPr>
                        <a:t>The project will proceed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261" marR="41261" marT="0" marB="0"/>
                </a:tc>
                <a:extLst>
                  <a:ext uri="{0D108BD9-81ED-4DB2-BD59-A6C34878D82A}">
                    <a16:rowId xmlns:a16="http://schemas.microsoft.com/office/drawing/2014/main" val="970646226"/>
                  </a:ext>
                </a:extLst>
              </a:tr>
              <a:tr h="523969">
                <a:tc>
                  <a:txBody>
                    <a:bodyPr/>
                    <a:lstStyle/>
                    <a:p>
                      <a:pPr marL="0" marR="0" algn="ctr">
                        <a:lnSpc>
                          <a:spcPct val="150000"/>
                        </a:lnSpc>
                        <a:spcBef>
                          <a:spcPts val="0"/>
                        </a:spcBef>
                        <a:spcAft>
                          <a:spcPts val="0"/>
                        </a:spcAft>
                      </a:pPr>
                      <a:r>
                        <a:rPr lang="en-US" sz="1400">
                          <a:effectLst/>
                        </a:rPr>
                        <a:t>Flow of Events: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261" marR="41261" marT="0" marB="0"/>
                </a:tc>
                <a:tc>
                  <a:txBody>
                    <a:bodyPr/>
                    <a:lstStyle/>
                    <a:p>
                      <a:endParaRPr lang="en-US" sz="3600" dirty="0"/>
                    </a:p>
                  </a:txBody>
                  <a:tcPr marL="41261" marR="41261" marT="0" marB="0"/>
                </a:tc>
                <a:extLst>
                  <a:ext uri="{0D108BD9-81ED-4DB2-BD59-A6C34878D82A}">
                    <a16:rowId xmlns:a16="http://schemas.microsoft.com/office/drawing/2014/main" val="371247156"/>
                  </a:ext>
                </a:extLst>
              </a:tr>
              <a:tr h="305649">
                <a:tc>
                  <a:txBody>
                    <a:bodyPr/>
                    <a:lstStyle/>
                    <a:p>
                      <a:pPr marL="0" marR="0" algn="ctr">
                        <a:lnSpc>
                          <a:spcPct val="150000"/>
                        </a:lnSpc>
                        <a:spcBef>
                          <a:spcPts val="0"/>
                        </a:spcBef>
                        <a:spcAft>
                          <a:spcPts val="0"/>
                        </a:spcAft>
                      </a:pPr>
                      <a:r>
                        <a:rPr lang="en-US" sz="1400">
                          <a:effectLst/>
                        </a:rPr>
                        <a:t>Actor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261" marR="41261" marT="0" marB="0"/>
                </a:tc>
                <a:tc>
                  <a:txBody>
                    <a:bodyPr/>
                    <a:lstStyle/>
                    <a:p>
                      <a:pPr marL="0" marR="0" algn="ctr">
                        <a:lnSpc>
                          <a:spcPct val="150000"/>
                        </a:lnSpc>
                        <a:spcBef>
                          <a:spcPts val="0"/>
                        </a:spcBef>
                        <a:spcAft>
                          <a:spcPts val="0"/>
                        </a:spcAft>
                      </a:pPr>
                      <a:r>
                        <a:rPr lang="en-US" sz="1400">
                          <a:effectLst/>
                        </a:rPr>
                        <a:t>System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261" marR="41261" marT="0" marB="0"/>
                </a:tc>
                <a:extLst>
                  <a:ext uri="{0D108BD9-81ED-4DB2-BD59-A6C34878D82A}">
                    <a16:rowId xmlns:a16="http://schemas.microsoft.com/office/drawing/2014/main" val="2817212858"/>
                  </a:ext>
                </a:extLst>
              </a:tr>
              <a:tr h="2103332">
                <a:tc>
                  <a:txBody>
                    <a:bodyPr/>
                    <a:lstStyle/>
                    <a:p>
                      <a:pPr marL="0" marR="0" algn="ctr">
                        <a:lnSpc>
                          <a:spcPct val="150000"/>
                        </a:lnSpc>
                        <a:spcBef>
                          <a:spcPts val="0"/>
                        </a:spcBef>
                        <a:spcAft>
                          <a:spcPts val="0"/>
                        </a:spcAft>
                      </a:pPr>
                      <a:r>
                        <a:rPr lang="en-US" sz="1400">
                          <a:effectLst/>
                        </a:rPr>
                        <a:t>1. taking pictures about the project</a:t>
                      </a:r>
                      <a:endParaRPr lang="en-US" sz="1800">
                        <a:effectLst/>
                      </a:endParaRPr>
                    </a:p>
                    <a:p>
                      <a:pPr marL="0" marR="0" algn="ctr">
                        <a:lnSpc>
                          <a:spcPct val="150000"/>
                        </a:lnSpc>
                        <a:spcBef>
                          <a:spcPts val="0"/>
                        </a:spcBef>
                        <a:spcAft>
                          <a:spcPts val="0"/>
                        </a:spcAft>
                      </a:pPr>
                      <a:r>
                        <a:rPr lang="en-US" sz="1400">
                          <a:effectLst/>
                        </a:rPr>
                        <a:t>2. showing the project documentation</a:t>
                      </a:r>
                      <a:endParaRPr lang="en-US" sz="1800">
                        <a:effectLst/>
                      </a:endParaRPr>
                    </a:p>
                    <a:p>
                      <a:pPr marL="0" marR="0" algn="ctr">
                        <a:lnSpc>
                          <a:spcPct val="150000"/>
                        </a:lnSpc>
                        <a:spcBef>
                          <a:spcPts val="0"/>
                        </a:spcBef>
                        <a:spcAft>
                          <a:spcPts val="0"/>
                        </a:spcAft>
                      </a:pPr>
                      <a:r>
                        <a:rPr lang="en-US" sz="1400">
                          <a:effectLst/>
                        </a:rPr>
                        <a:t>3. video clip in gallery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261" marR="41261" marT="0" marB="0"/>
                </a:tc>
                <a:tc>
                  <a:txBody>
                    <a:bodyPr/>
                    <a:lstStyle/>
                    <a:p>
                      <a:pPr marL="0" marR="0" algn="ctr">
                        <a:lnSpc>
                          <a:spcPct val="150000"/>
                        </a:lnSpc>
                        <a:spcBef>
                          <a:spcPts val="0"/>
                        </a:spcBef>
                        <a:spcAft>
                          <a:spcPts val="0"/>
                        </a:spcAft>
                      </a:pPr>
                      <a:r>
                        <a:rPr lang="en-US" sz="1400" dirty="0">
                          <a:effectLst/>
                        </a:rPr>
                        <a:t>1.1 the website will display the projects milestones</a:t>
                      </a:r>
                      <a:endParaRPr lang="en-US" sz="1800" dirty="0">
                        <a:effectLst/>
                      </a:endParaRPr>
                    </a:p>
                    <a:p>
                      <a:pPr marL="0" marR="0" algn="ctr">
                        <a:lnSpc>
                          <a:spcPct val="150000"/>
                        </a:lnSpc>
                        <a:spcBef>
                          <a:spcPts val="0"/>
                        </a:spcBef>
                        <a:spcAft>
                          <a:spcPts val="0"/>
                        </a:spcAft>
                      </a:pPr>
                      <a:r>
                        <a:rPr lang="en-US" sz="1400" dirty="0">
                          <a:effectLst/>
                        </a:rPr>
                        <a:t>2.1 will display the full information when it was started and the current situation</a:t>
                      </a:r>
                      <a:endParaRPr lang="en-US" sz="1800" dirty="0">
                        <a:effectLst/>
                      </a:endParaRPr>
                    </a:p>
                    <a:p>
                      <a:pPr marL="0" marR="0" algn="ctr">
                        <a:lnSpc>
                          <a:spcPct val="150000"/>
                        </a:lnSpc>
                        <a:spcBef>
                          <a:spcPts val="0"/>
                        </a:spcBef>
                        <a:spcAft>
                          <a:spcPts val="0"/>
                        </a:spcAft>
                      </a:pPr>
                      <a:r>
                        <a:rPr lang="en-US" sz="1400" dirty="0">
                          <a:effectLst/>
                        </a:rPr>
                        <a:t>3.1 will display the video summary of the undergoing project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1261" marR="41261" marT="0" marB="0"/>
                </a:tc>
                <a:extLst>
                  <a:ext uri="{0D108BD9-81ED-4DB2-BD59-A6C34878D82A}">
                    <a16:rowId xmlns:a16="http://schemas.microsoft.com/office/drawing/2014/main" val="1782599925"/>
                  </a:ext>
                </a:extLst>
              </a:tr>
              <a:tr h="684817">
                <a:tc>
                  <a:txBody>
                    <a:bodyPr/>
                    <a:lstStyle/>
                    <a:p>
                      <a:pPr marL="0" marR="0" algn="ctr">
                        <a:lnSpc>
                          <a:spcPct val="150000"/>
                        </a:lnSpc>
                        <a:spcBef>
                          <a:spcPts val="0"/>
                        </a:spcBef>
                        <a:spcAft>
                          <a:spcPts val="0"/>
                        </a:spcAft>
                      </a:pPr>
                      <a:r>
                        <a:rPr lang="en-US" sz="1400">
                          <a:effectLst/>
                        </a:rPr>
                        <a:t>Except Conditions: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261" marR="41261" marT="0" marB="0"/>
                </a:tc>
                <a:tc>
                  <a:txBody>
                    <a:bodyPr/>
                    <a:lstStyle/>
                    <a:p>
                      <a:pPr marL="0" marR="0" algn="ctr">
                        <a:lnSpc>
                          <a:spcPct val="150000"/>
                        </a:lnSpc>
                        <a:spcBef>
                          <a:spcPts val="0"/>
                        </a:spcBef>
                        <a:spcAft>
                          <a:spcPts val="0"/>
                        </a:spcAft>
                      </a:pPr>
                      <a:r>
                        <a:rPr lang="en-US" sz="1400" dirty="0">
                          <a:effectLst/>
                        </a:rPr>
                        <a:t>The project may not proceed if the admin did not meet the defined project milestone.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1261" marR="41261" marT="0" marB="0"/>
                </a:tc>
                <a:extLst>
                  <a:ext uri="{0D108BD9-81ED-4DB2-BD59-A6C34878D82A}">
                    <a16:rowId xmlns:a16="http://schemas.microsoft.com/office/drawing/2014/main" val="3334052677"/>
                  </a:ext>
                </a:extLst>
              </a:tr>
            </a:tbl>
          </a:graphicData>
        </a:graphic>
      </p:graphicFrame>
    </p:spTree>
    <p:extLst>
      <p:ext uri="{BB962C8B-B14F-4D97-AF65-F5344CB8AC3E}">
        <p14:creationId xmlns:p14="http://schemas.microsoft.com/office/powerpoint/2010/main" val="4031077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66556767"/>
              </p:ext>
            </p:extLst>
          </p:nvPr>
        </p:nvGraphicFramePr>
        <p:xfrm>
          <a:off x="2653048" y="364255"/>
          <a:ext cx="6606862" cy="6119133"/>
        </p:xfrm>
        <a:graphic>
          <a:graphicData uri="http://schemas.openxmlformats.org/drawingml/2006/table">
            <a:tbl>
              <a:tblPr firstRow="1" firstCol="1" bandRow="1">
                <a:tableStyleId>{5C22544A-7EE6-4342-B048-85BDC9FD1C3A}</a:tableStyleId>
              </a:tblPr>
              <a:tblGrid>
                <a:gridCol w="2196529">
                  <a:extLst>
                    <a:ext uri="{9D8B030D-6E8A-4147-A177-3AD203B41FA5}">
                      <a16:colId xmlns:a16="http://schemas.microsoft.com/office/drawing/2014/main" val="4028195348"/>
                    </a:ext>
                  </a:extLst>
                </a:gridCol>
                <a:gridCol w="4410333">
                  <a:extLst>
                    <a:ext uri="{9D8B030D-6E8A-4147-A177-3AD203B41FA5}">
                      <a16:colId xmlns:a16="http://schemas.microsoft.com/office/drawing/2014/main" val="3888134801"/>
                    </a:ext>
                  </a:extLst>
                </a:gridCol>
              </a:tblGrid>
              <a:tr h="148479">
                <a:tc>
                  <a:txBody>
                    <a:bodyPr/>
                    <a:lstStyle/>
                    <a:p>
                      <a:pPr marL="0" marR="0" algn="ctr">
                        <a:lnSpc>
                          <a:spcPct val="150000"/>
                        </a:lnSpc>
                        <a:spcBef>
                          <a:spcPts val="0"/>
                        </a:spcBef>
                        <a:spcAft>
                          <a:spcPts val="0"/>
                        </a:spcAft>
                      </a:pPr>
                      <a:r>
                        <a:rPr lang="en-US" sz="1400">
                          <a:effectLst/>
                        </a:rPr>
                        <a:t>Use Case: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93" marR="49493" marT="0" marB="0"/>
                </a:tc>
                <a:tc>
                  <a:txBody>
                    <a:bodyPr/>
                    <a:lstStyle/>
                    <a:p>
                      <a:pPr marL="0" marR="0" algn="ctr">
                        <a:lnSpc>
                          <a:spcPct val="150000"/>
                        </a:lnSpc>
                        <a:spcBef>
                          <a:spcPts val="0"/>
                        </a:spcBef>
                        <a:spcAft>
                          <a:spcPts val="0"/>
                        </a:spcAft>
                      </a:pPr>
                      <a:r>
                        <a:rPr lang="en-US" sz="1400">
                          <a:effectLst/>
                        </a:rPr>
                        <a:t>Create Expenses Report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93" marR="49493" marT="0" marB="0"/>
                </a:tc>
                <a:extLst>
                  <a:ext uri="{0D108BD9-81ED-4DB2-BD59-A6C34878D82A}">
                    <a16:rowId xmlns:a16="http://schemas.microsoft.com/office/drawing/2014/main" val="3546304339"/>
                  </a:ext>
                </a:extLst>
              </a:tr>
              <a:tr h="148479">
                <a:tc>
                  <a:txBody>
                    <a:bodyPr/>
                    <a:lstStyle/>
                    <a:p>
                      <a:pPr marL="0" marR="0" algn="ctr">
                        <a:lnSpc>
                          <a:spcPct val="150000"/>
                        </a:lnSpc>
                        <a:spcBef>
                          <a:spcPts val="0"/>
                        </a:spcBef>
                        <a:spcAft>
                          <a:spcPts val="0"/>
                        </a:spcAft>
                      </a:pPr>
                      <a:r>
                        <a:rPr lang="en-US" sz="1400">
                          <a:effectLst/>
                        </a:rPr>
                        <a:t>Scenario: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93" marR="49493" marT="0" marB="0"/>
                </a:tc>
                <a:tc>
                  <a:txBody>
                    <a:bodyPr/>
                    <a:lstStyle/>
                    <a:p>
                      <a:pPr marL="0" marR="0" algn="ctr">
                        <a:lnSpc>
                          <a:spcPct val="150000"/>
                        </a:lnSpc>
                        <a:spcBef>
                          <a:spcPts val="0"/>
                        </a:spcBef>
                        <a:spcAft>
                          <a:spcPts val="0"/>
                        </a:spcAft>
                      </a:pPr>
                      <a:r>
                        <a:rPr lang="en-US" sz="1400">
                          <a:effectLst/>
                        </a:rPr>
                        <a:t>Showing the donations did take place.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93" marR="49493" marT="0" marB="0"/>
                </a:tc>
                <a:extLst>
                  <a:ext uri="{0D108BD9-81ED-4DB2-BD59-A6C34878D82A}">
                    <a16:rowId xmlns:a16="http://schemas.microsoft.com/office/drawing/2014/main" val="3895566675"/>
                  </a:ext>
                </a:extLst>
              </a:tr>
              <a:tr h="148479">
                <a:tc>
                  <a:txBody>
                    <a:bodyPr/>
                    <a:lstStyle/>
                    <a:p>
                      <a:pPr marL="0" marR="0" algn="ctr">
                        <a:lnSpc>
                          <a:spcPct val="150000"/>
                        </a:lnSpc>
                        <a:spcBef>
                          <a:spcPts val="0"/>
                        </a:spcBef>
                        <a:spcAft>
                          <a:spcPts val="0"/>
                        </a:spcAft>
                      </a:pPr>
                      <a:r>
                        <a:rPr lang="en-US" sz="1400">
                          <a:effectLst/>
                        </a:rPr>
                        <a:t>Triggering Events: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93" marR="49493" marT="0" marB="0"/>
                </a:tc>
                <a:tc>
                  <a:txBody>
                    <a:bodyPr/>
                    <a:lstStyle/>
                    <a:p>
                      <a:pPr marL="0" marR="0" algn="ctr">
                        <a:lnSpc>
                          <a:spcPct val="150000"/>
                        </a:lnSpc>
                        <a:spcBef>
                          <a:spcPts val="0"/>
                        </a:spcBef>
                        <a:spcAft>
                          <a:spcPts val="0"/>
                        </a:spcAft>
                      </a:pPr>
                      <a:r>
                        <a:rPr lang="en-US" sz="1400">
                          <a:effectLst/>
                        </a:rPr>
                        <a:t>Money spreading report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93" marR="49493" marT="0" marB="0"/>
                </a:tc>
                <a:extLst>
                  <a:ext uri="{0D108BD9-81ED-4DB2-BD59-A6C34878D82A}">
                    <a16:rowId xmlns:a16="http://schemas.microsoft.com/office/drawing/2014/main" val="1320648221"/>
                  </a:ext>
                </a:extLst>
              </a:tr>
              <a:tr h="148479">
                <a:tc>
                  <a:txBody>
                    <a:bodyPr/>
                    <a:lstStyle/>
                    <a:p>
                      <a:pPr marL="0" marR="0" algn="ctr">
                        <a:lnSpc>
                          <a:spcPct val="150000"/>
                        </a:lnSpc>
                        <a:spcBef>
                          <a:spcPts val="0"/>
                        </a:spcBef>
                        <a:spcAft>
                          <a:spcPts val="0"/>
                        </a:spcAft>
                      </a:pPr>
                      <a:r>
                        <a:rPr lang="en-US" sz="1400">
                          <a:effectLst/>
                        </a:rPr>
                        <a:t>Actor: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93" marR="49493" marT="0" marB="0"/>
                </a:tc>
                <a:tc>
                  <a:txBody>
                    <a:bodyPr/>
                    <a:lstStyle/>
                    <a:p>
                      <a:pPr marL="0" marR="0" algn="ctr">
                        <a:lnSpc>
                          <a:spcPct val="150000"/>
                        </a:lnSpc>
                        <a:spcBef>
                          <a:spcPts val="0"/>
                        </a:spcBef>
                        <a:spcAft>
                          <a:spcPts val="0"/>
                        </a:spcAft>
                      </a:pPr>
                      <a:r>
                        <a:rPr lang="en-US" sz="1400">
                          <a:effectLst/>
                        </a:rPr>
                        <a:t>Admin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93" marR="49493" marT="0" marB="0"/>
                </a:tc>
                <a:extLst>
                  <a:ext uri="{0D108BD9-81ED-4DB2-BD59-A6C34878D82A}">
                    <a16:rowId xmlns:a16="http://schemas.microsoft.com/office/drawing/2014/main" val="549748684"/>
                  </a:ext>
                </a:extLst>
              </a:tr>
              <a:tr h="148479">
                <a:tc>
                  <a:txBody>
                    <a:bodyPr/>
                    <a:lstStyle/>
                    <a:p>
                      <a:pPr marL="0" marR="0" algn="ctr">
                        <a:lnSpc>
                          <a:spcPct val="150000"/>
                        </a:lnSpc>
                        <a:spcBef>
                          <a:spcPts val="0"/>
                        </a:spcBef>
                        <a:spcAft>
                          <a:spcPts val="0"/>
                        </a:spcAft>
                      </a:pPr>
                      <a:r>
                        <a:rPr lang="en-US" sz="1400">
                          <a:effectLst/>
                        </a:rPr>
                        <a:t>Related Use Case: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93" marR="49493" marT="0" marB="0"/>
                </a:tc>
                <a:tc>
                  <a:txBody>
                    <a:bodyPr/>
                    <a:lstStyle/>
                    <a:p>
                      <a:pPr marL="0" marR="0" algn="ctr">
                        <a:lnSpc>
                          <a:spcPct val="150000"/>
                        </a:lnSpc>
                        <a:spcBef>
                          <a:spcPts val="0"/>
                        </a:spcBef>
                        <a:spcAft>
                          <a:spcPts val="0"/>
                        </a:spcAft>
                      </a:pPr>
                      <a:r>
                        <a:rPr lang="en-US" sz="1400">
                          <a:effectLst/>
                        </a:rPr>
                        <a:t>Profile of the project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93" marR="49493" marT="0" marB="0"/>
                </a:tc>
                <a:extLst>
                  <a:ext uri="{0D108BD9-81ED-4DB2-BD59-A6C34878D82A}">
                    <a16:rowId xmlns:a16="http://schemas.microsoft.com/office/drawing/2014/main" val="3736871210"/>
                  </a:ext>
                </a:extLst>
              </a:tr>
              <a:tr h="152146">
                <a:tc>
                  <a:txBody>
                    <a:bodyPr/>
                    <a:lstStyle/>
                    <a:p>
                      <a:pPr marL="0" marR="0" algn="ctr">
                        <a:lnSpc>
                          <a:spcPct val="150000"/>
                        </a:lnSpc>
                        <a:spcBef>
                          <a:spcPts val="0"/>
                        </a:spcBef>
                        <a:spcAft>
                          <a:spcPts val="0"/>
                        </a:spcAft>
                      </a:pPr>
                      <a:r>
                        <a:rPr lang="en-US" sz="1400">
                          <a:effectLst/>
                        </a:rPr>
                        <a:t>Stakeholders: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93" marR="49493" marT="0" marB="0"/>
                </a:tc>
                <a:tc>
                  <a:txBody>
                    <a:bodyPr/>
                    <a:lstStyle/>
                    <a:p>
                      <a:pPr marL="0" marR="0" algn="ctr">
                        <a:lnSpc>
                          <a:spcPct val="150000"/>
                        </a:lnSpc>
                        <a:spcBef>
                          <a:spcPts val="0"/>
                        </a:spcBef>
                        <a:spcAft>
                          <a:spcPts val="0"/>
                        </a:spcAft>
                      </a:pPr>
                      <a:r>
                        <a:rPr lang="en-US" sz="1400">
                          <a:effectLst/>
                        </a:rPr>
                        <a:t>Admin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93" marR="49493" marT="0" marB="0"/>
                </a:tc>
                <a:extLst>
                  <a:ext uri="{0D108BD9-81ED-4DB2-BD59-A6C34878D82A}">
                    <a16:rowId xmlns:a16="http://schemas.microsoft.com/office/drawing/2014/main" val="1573748328"/>
                  </a:ext>
                </a:extLst>
              </a:tr>
              <a:tr h="148479">
                <a:tc>
                  <a:txBody>
                    <a:bodyPr/>
                    <a:lstStyle/>
                    <a:p>
                      <a:pPr marL="0" marR="0" algn="ctr">
                        <a:lnSpc>
                          <a:spcPct val="150000"/>
                        </a:lnSpc>
                        <a:spcBef>
                          <a:spcPts val="0"/>
                        </a:spcBef>
                        <a:spcAft>
                          <a:spcPts val="0"/>
                        </a:spcAft>
                      </a:pPr>
                      <a:r>
                        <a:rPr lang="en-US" sz="1400">
                          <a:effectLst/>
                        </a:rPr>
                        <a:t>Pre-Conditions: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93" marR="49493" marT="0" marB="0"/>
                </a:tc>
                <a:tc>
                  <a:txBody>
                    <a:bodyPr/>
                    <a:lstStyle/>
                    <a:p>
                      <a:pPr marL="0" marR="0" algn="ctr">
                        <a:lnSpc>
                          <a:spcPct val="150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93" marR="49493" marT="0" marB="0"/>
                </a:tc>
                <a:extLst>
                  <a:ext uri="{0D108BD9-81ED-4DB2-BD59-A6C34878D82A}">
                    <a16:rowId xmlns:a16="http://schemas.microsoft.com/office/drawing/2014/main" val="3147724570"/>
                  </a:ext>
                </a:extLst>
              </a:tr>
              <a:tr h="148479">
                <a:tc>
                  <a:txBody>
                    <a:bodyPr/>
                    <a:lstStyle/>
                    <a:p>
                      <a:pPr marL="0" marR="0" algn="ctr">
                        <a:lnSpc>
                          <a:spcPct val="150000"/>
                        </a:lnSpc>
                        <a:spcBef>
                          <a:spcPts val="0"/>
                        </a:spcBef>
                        <a:spcAft>
                          <a:spcPts val="0"/>
                        </a:spcAft>
                      </a:pPr>
                      <a:r>
                        <a:rPr lang="en-US" sz="1400">
                          <a:effectLst/>
                        </a:rPr>
                        <a:t>Post-Conditions: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93" marR="49493" marT="0" marB="0"/>
                </a:tc>
                <a:tc>
                  <a:txBody>
                    <a:bodyPr/>
                    <a:lstStyle/>
                    <a:p>
                      <a:pPr marL="0" marR="0" algn="ctr">
                        <a:lnSpc>
                          <a:spcPct val="150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93" marR="49493" marT="0" marB="0"/>
                </a:tc>
                <a:extLst>
                  <a:ext uri="{0D108BD9-81ED-4DB2-BD59-A6C34878D82A}">
                    <a16:rowId xmlns:a16="http://schemas.microsoft.com/office/drawing/2014/main" val="1237421073"/>
                  </a:ext>
                </a:extLst>
              </a:tr>
              <a:tr h="423932">
                <a:tc>
                  <a:txBody>
                    <a:bodyPr/>
                    <a:lstStyle/>
                    <a:p>
                      <a:pPr marL="0" marR="0" algn="ctr">
                        <a:lnSpc>
                          <a:spcPct val="150000"/>
                        </a:lnSpc>
                        <a:spcBef>
                          <a:spcPts val="0"/>
                        </a:spcBef>
                        <a:spcAft>
                          <a:spcPts val="0"/>
                        </a:spcAft>
                      </a:pPr>
                      <a:r>
                        <a:rPr lang="en-US" sz="1400" dirty="0">
                          <a:effectLst/>
                        </a:rPr>
                        <a:t>Flow of Events: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9493" marR="49493" marT="0" marB="0"/>
                </a:tc>
                <a:tc>
                  <a:txBody>
                    <a:bodyPr/>
                    <a:lstStyle/>
                    <a:p>
                      <a:endParaRPr lang="en-US" sz="3600"/>
                    </a:p>
                  </a:txBody>
                  <a:tcPr marL="49493" marR="49493" marT="0" marB="0"/>
                </a:tc>
                <a:extLst>
                  <a:ext uri="{0D108BD9-81ED-4DB2-BD59-A6C34878D82A}">
                    <a16:rowId xmlns:a16="http://schemas.microsoft.com/office/drawing/2014/main" val="2430288990"/>
                  </a:ext>
                </a:extLst>
              </a:tr>
              <a:tr h="769893">
                <a:tc>
                  <a:txBody>
                    <a:bodyPr/>
                    <a:lstStyle/>
                    <a:p>
                      <a:pPr marL="0" marR="0" algn="ctr">
                        <a:lnSpc>
                          <a:spcPct val="150000"/>
                        </a:lnSpc>
                        <a:spcBef>
                          <a:spcPts val="0"/>
                        </a:spcBef>
                        <a:spcAft>
                          <a:spcPts val="0"/>
                        </a:spcAft>
                      </a:pPr>
                      <a:r>
                        <a:rPr lang="en-US" sz="1400">
                          <a:effectLst/>
                        </a:rPr>
                        <a:t>Actor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93" marR="49493" marT="0" marB="0"/>
                </a:tc>
                <a:tc>
                  <a:txBody>
                    <a:bodyPr/>
                    <a:lstStyle/>
                    <a:p>
                      <a:pPr marL="0" marR="0" algn="ctr">
                        <a:lnSpc>
                          <a:spcPct val="150000"/>
                        </a:lnSpc>
                        <a:spcBef>
                          <a:spcPts val="0"/>
                        </a:spcBef>
                        <a:spcAft>
                          <a:spcPts val="0"/>
                        </a:spcAft>
                      </a:pPr>
                      <a:r>
                        <a:rPr lang="en-US" sz="1400">
                          <a:effectLst/>
                        </a:rPr>
                        <a:t>System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93" marR="49493" marT="0" marB="0"/>
                </a:tc>
                <a:extLst>
                  <a:ext uri="{0D108BD9-81ED-4DB2-BD59-A6C34878D82A}">
                    <a16:rowId xmlns:a16="http://schemas.microsoft.com/office/drawing/2014/main" val="704206253"/>
                  </a:ext>
                </a:extLst>
              </a:tr>
              <a:tr h="769893">
                <a:tc>
                  <a:txBody>
                    <a:bodyPr/>
                    <a:lstStyle/>
                    <a:p>
                      <a:pPr marL="0" marR="0" algn="ctr">
                        <a:lnSpc>
                          <a:spcPct val="150000"/>
                        </a:lnSpc>
                        <a:spcBef>
                          <a:spcPts val="0"/>
                        </a:spcBef>
                        <a:spcAft>
                          <a:spcPts val="0"/>
                        </a:spcAft>
                      </a:pPr>
                      <a:r>
                        <a:rPr lang="en-US" sz="1400">
                          <a:effectLst/>
                        </a:rPr>
                        <a:t>1. computes all the expenses</a:t>
                      </a:r>
                      <a:endParaRPr lang="en-US" sz="1800">
                        <a:effectLst/>
                      </a:endParaRPr>
                    </a:p>
                    <a:p>
                      <a:pPr marL="0" marR="0" algn="ctr">
                        <a:lnSpc>
                          <a:spcPct val="150000"/>
                        </a:lnSpc>
                        <a:spcBef>
                          <a:spcPts val="0"/>
                        </a:spcBef>
                        <a:spcAft>
                          <a:spcPts val="0"/>
                        </a:spcAft>
                      </a:pPr>
                      <a:r>
                        <a:rPr lang="en-US" sz="1400">
                          <a:effectLst/>
                        </a:rPr>
                        <a:t>2. shows where the donations take place</a:t>
                      </a:r>
                      <a:endParaRPr lang="en-US" sz="1800">
                        <a:effectLst/>
                      </a:endParaRPr>
                    </a:p>
                    <a:p>
                      <a:pPr marL="0" marR="0" algn="ctr">
                        <a:lnSpc>
                          <a:spcPct val="150000"/>
                        </a:lnSpc>
                        <a:spcBef>
                          <a:spcPts val="0"/>
                        </a:spcBef>
                        <a:spcAft>
                          <a:spcPts val="0"/>
                        </a:spcAft>
                      </a:pPr>
                      <a:r>
                        <a:rPr lang="en-US" sz="1400">
                          <a:effectLst/>
                        </a:rPr>
                        <a:t>3. summary of all expenses</a:t>
                      </a:r>
                      <a:endParaRPr lang="en-US" sz="1800">
                        <a:effectLst/>
                      </a:endParaRPr>
                    </a:p>
                    <a:p>
                      <a:pPr marL="0" marR="0" algn="ctr">
                        <a:lnSpc>
                          <a:spcPct val="150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93" marR="49493" marT="0" marB="0"/>
                </a:tc>
                <a:tc>
                  <a:txBody>
                    <a:bodyPr/>
                    <a:lstStyle/>
                    <a:p>
                      <a:pPr marL="0" marR="0" algn="ctr">
                        <a:lnSpc>
                          <a:spcPct val="150000"/>
                        </a:lnSpc>
                        <a:spcBef>
                          <a:spcPts val="0"/>
                        </a:spcBef>
                        <a:spcAft>
                          <a:spcPts val="0"/>
                        </a:spcAft>
                      </a:pPr>
                      <a:r>
                        <a:rPr lang="en-US" sz="1400">
                          <a:effectLst/>
                        </a:rPr>
                        <a:t>3.1 the website will the display the summary of all expenses paid for the project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93" marR="49493" marT="0" marB="0"/>
                </a:tc>
                <a:extLst>
                  <a:ext uri="{0D108BD9-81ED-4DB2-BD59-A6C34878D82A}">
                    <a16:rowId xmlns:a16="http://schemas.microsoft.com/office/drawing/2014/main" val="1570601986"/>
                  </a:ext>
                </a:extLst>
              </a:tr>
              <a:tr h="148479">
                <a:tc>
                  <a:txBody>
                    <a:bodyPr/>
                    <a:lstStyle/>
                    <a:p>
                      <a:pPr marL="0" marR="0" algn="ctr">
                        <a:lnSpc>
                          <a:spcPct val="150000"/>
                        </a:lnSpc>
                        <a:spcBef>
                          <a:spcPts val="0"/>
                        </a:spcBef>
                        <a:spcAft>
                          <a:spcPts val="0"/>
                        </a:spcAft>
                      </a:pPr>
                      <a:r>
                        <a:rPr lang="en-US" sz="1400">
                          <a:effectLst/>
                        </a:rPr>
                        <a:t>Except Conditions: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93" marR="49493" marT="0" marB="0"/>
                </a:tc>
                <a:tc>
                  <a:txBody>
                    <a:bodyPr/>
                    <a:lstStyle/>
                    <a:p>
                      <a:pPr marL="0" marR="0" algn="ctr">
                        <a:lnSpc>
                          <a:spcPct val="150000"/>
                        </a:lnSpc>
                        <a:spcBef>
                          <a:spcPts val="0"/>
                        </a:spcBef>
                        <a:spcAft>
                          <a:spcPts val="0"/>
                        </a:spcAft>
                      </a:pPr>
                      <a:r>
                        <a:rPr lang="en-US" sz="14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9493" marR="49493" marT="0" marB="0"/>
                </a:tc>
                <a:extLst>
                  <a:ext uri="{0D108BD9-81ED-4DB2-BD59-A6C34878D82A}">
                    <a16:rowId xmlns:a16="http://schemas.microsoft.com/office/drawing/2014/main" val="1183719763"/>
                  </a:ext>
                </a:extLst>
              </a:tr>
            </a:tbl>
          </a:graphicData>
        </a:graphic>
      </p:graphicFrame>
    </p:spTree>
    <p:extLst>
      <p:ext uri="{BB962C8B-B14F-4D97-AF65-F5344CB8AC3E}">
        <p14:creationId xmlns:p14="http://schemas.microsoft.com/office/powerpoint/2010/main" val="858470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28542849"/>
              </p:ext>
            </p:extLst>
          </p:nvPr>
        </p:nvGraphicFramePr>
        <p:xfrm>
          <a:off x="2446985" y="528037"/>
          <a:ext cx="6233375" cy="5911403"/>
        </p:xfrm>
        <a:graphic>
          <a:graphicData uri="http://schemas.openxmlformats.org/drawingml/2006/table">
            <a:tbl>
              <a:tblPr firstRow="1" firstCol="1" bandRow="1">
                <a:tableStyleId>{5C22544A-7EE6-4342-B048-85BDC9FD1C3A}</a:tableStyleId>
              </a:tblPr>
              <a:tblGrid>
                <a:gridCol w="2641364">
                  <a:extLst>
                    <a:ext uri="{9D8B030D-6E8A-4147-A177-3AD203B41FA5}">
                      <a16:colId xmlns:a16="http://schemas.microsoft.com/office/drawing/2014/main" val="855433951"/>
                    </a:ext>
                  </a:extLst>
                </a:gridCol>
                <a:gridCol w="3592011">
                  <a:extLst>
                    <a:ext uri="{9D8B030D-6E8A-4147-A177-3AD203B41FA5}">
                      <a16:colId xmlns:a16="http://schemas.microsoft.com/office/drawing/2014/main" val="1854985775"/>
                    </a:ext>
                  </a:extLst>
                </a:gridCol>
              </a:tblGrid>
              <a:tr h="335748">
                <a:tc>
                  <a:txBody>
                    <a:bodyPr/>
                    <a:lstStyle/>
                    <a:p>
                      <a:pPr marL="0" marR="0" algn="ctr">
                        <a:lnSpc>
                          <a:spcPct val="150000"/>
                        </a:lnSpc>
                        <a:spcBef>
                          <a:spcPts val="0"/>
                        </a:spcBef>
                        <a:spcAft>
                          <a:spcPts val="0"/>
                        </a:spcAft>
                      </a:pPr>
                      <a:r>
                        <a:rPr lang="en-US" sz="1400">
                          <a:effectLst/>
                        </a:rPr>
                        <a:t>Use Case: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166" marR="49166" marT="0" marB="0"/>
                </a:tc>
                <a:tc>
                  <a:txBody>
                    <a:bodyPr/>
                    <a:lstStyle/>
                    <a:p>
                      <a:pPr marL="0" marR="0" algn="ctr">
                        <a:lnSpc>
                          <a:spcPct val="150000"/>
                        </a:lnSpc>
                        <a:spcBef>
                          <a:spcPts val="0"/>
                        </a:spcBef>
                        <a:spcAft>
                          <a:spcPts val="0"/>
                        </a:spcAft>
                      </a:pPr>
                      <a:r>
                        <a:rPr lang="en-US" sz="1400">
                          <a:effectLst/>
                        </a:rPr>
                        <a:t>Generate Project Report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166" marR="49166" marT="0" marB="0"/>
                </a:tc>
                <a:extLst>
                  <a:ext uri="{0D108BD9-81ED-4DB2-BD59-A6C34878D82A}">
                    <a16:rowId xmlns:a16="http://schemas.microsoft.com/office/drawing/2014/main" val="144902605"/>
                  </a:ext>
                </a:extLst>
              </a:tr>
              <a:tr h="335748">
                <a:tc>
                  <a:txBody>
                    <a:bodyPr/>
                    <a:lstStyle/>
                    <a:p>
                      <a:pPr marL="0" marR="0" algn="ctr">
                        <a:lnSpc>
                          <a:spcPct val="150000"/>
                        </a:lnSpc>
                        <a:spcBef>
                          <a:spcPts val="0"/>
                        </a:spcBef>
                        <a:spcAft>
                          <a:spcPts val="0"/>
                        </a:spcAft>
                      </a:pPr>
                      <a:r>
                        <a:rPr lang="en-US" sz="1400">
                          <a:effectLst/>
                        </a:rPr>
                        <a:t>Scenario: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166" marR="49166" marT="0" marB="0"/>
                </a:tc>
                <a:tc>
                  <a:txBody>
                    <a:bodyPr/>
                    <a:lstStyle/>
                    <a:p>
                      <a:pPr marL="0" marR="0" algn="ctr">
                        <a:lnSpc>
                          <a:spcPct val="150000"/>
                        </a:lnSpc>
                        <a:spcBef>
                          <a:spcPts val="0"/>
                        </a:spcBef>
                        <a:spcAft>
                          <a:spcPts val="0"/>
                        </a:spcAft>
                      </a:pPr>
                      <a:r>
                        <a:rPr lang="en-US" sz="1400">
                          <a:effectLst/>
                        </a:rPr>
                        <a:t>Showing the donations did take place.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166" marR="49166" marT="0" marB="0"/>
                </a:tc>
                <a:extLst>
                  <a:ext uri="{0D108BD9-81ED-4DB2-BD59-A6C34878D82A}">
                    <a16:rowId xmlns:a16="http://schemas.microsoft.com/office/drawing/2014/main" val="62915267"/>
                  </a:ext>
                </a:extLst>
              </a:tr>
              <a:tr h="335748">
                <a:tc>
                  <a:txBody>
                    <a:bodyPr/>
                    <a:lstStyle/>
                    <a:p>
                      <a:pPr marL="0" marR="0" algn="ctr">
                        <a:lnSpc>
                          <a:spcPct val="150000"/>
                        </a:lnSpc>
                        <a:spcBef>
                          <a:spcPts val="0"/>
                        </a:spcBef>
                        <a:spcAft>
                          <a:spcPts val="0"/>
                        </a:spcAft>
                      </a:pPr>
                      <a:r>
                        <a:rPr lang="en-US" sz="1400">
                          <a:effectLst/>
                        </a:rPr>
                        <a:t>Triggering Events: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166" marR="49166" marT="0" marB="0"/>
                </a:tc>
                <a:tc>
                  <a:txBody>
                    <a:bodyPr/>
                    <a:lstStyle/>
                    <a:p>
                      <a:pPr marL="0" marR="0" algn="ctr">
                        <a:lnSpc>
                          <a:spcPct val="150000"/>
                        </a:lnSpc>
                        <a:spcBef>
                          <a:spcPts val="0"/>
                        </a:spcBef>
                        <a:spcAft>
                          <a:spcPts val="0"/>
                        </a:spcAft>
                      </a:pPr>
                      <a:r>
                        <a:rPr lang="en-US" sz="1400">
                          <a:effectLst/>
                        </a:rPr>
                        <a:t>Money spreading report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166" marR="49166" marT="0" marB="0"/>
                </a:tc>
                <a:extLst>
                  <a:ext uri="{0D108BD9-81ED-4DB2-BD59-A6C34878D82A}">
                    <a16:rowId xmlns:a16="http://schemas.microsoft.com/office/drawing/2014/main" val="4091949971"/>
                  </a:ext>
                </a:extLst>
              </a:tr>
              <a:tr h="335748">
                <a:tc>
                  <a:txBody>
                    <a:bodyPr/>
                    <a:lstStyle/>
                    <a:p>
                      <a:pPr marL="0" marR="0" algn="ctr">
                        <a:lnSpc>
                          <a:spcPct val="150000"/>
                        </a:lnSpc>
                        <a:spcBef>
                          <a:spcPts val="0"/>
                        </a:spcBef>
                        <a:spcAft>
                          <a:spcPts val="0"/>
                        </a:spcAft>
                      </a:pPr>
                      <a:r>
                        <a:rPr lang="en-US" sz="1400">
                          <a:effectLst/>
                        </a:rPr>
                        <a:t>Actor: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166" marR="49166" marT="0" marB="0"/>
                </a:tc>
                <a:tc>
                  <a:txBody>
                    <a:bodyPr/>
                    <a:lstStyle/>
                    <a:p>
                      <a:pPr marL="0" marR="0" algn="ctr">
                        <a:lnSpc>
                          <a:spcPct val="150000"/>
                        </a:lnSpc>
                        <a:spcBef>
                          <a:spcPts val="0"/>
                        </a:spcBef>
                        <a:spcAft>
                          <a:spcPts val="0"/>
                        </a:spcAft>
                      </a:pPr>
                      <a:r>
                        <a:rPr lang="en-US" sz="1400">
                          <a:effectLst/>
                        </a:rPr>
                        <a:t>Admin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166" marR="49166" marT="0" marB="0"/>
                </a:tc>
                <a:extLst>
                  <a:ext uri="{0D108BD9-81ED-4DB2-BD59-A6C34878D82A}">
                    <a16:rowId xmlns:a16="http://schemas.microsoft.com/office/drawing/2014/main" val="1865945642"/>
                  </a:ext>
                </a:extLst>
              </a:tr>
              <a:tr h="335748">
                <a:tc>
                  <a:txBody>
                    <a:bodyPr/>
                    <a:lstStyle/>
                    <a:p>
                      <a:pPr marL="0" marR="0" algn="ctr">
                        <a:lnSpc>
                          <a:spcPct val="150000"/>
                        </a:lnSpc>
                        <a:spcBef>
                          <a:spcPts val="0"/>
                        </a:spcBef>
                        <a:spcAft>
                          <a:spcPts val="0"/>
                        </a:spcAft>
                      </a:pPr>
                      <a:r>
                        <a:rPr lang="en-US" sz="1400">
                          <a:effectLst/>
                        </a:rPr>
                        <a:t>Related Use Case: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166" marR="49166" marT="0" marB="0"/>
                </a:tc>
                <a:tc>
                  <a:txBody>
                    <a:bodyPr/>
                    <a:lstStyle/>
                    <a:p>
                      <a:pPr marL="0" marR="0" algn="ctr">
                        <a:lnSpc>
                          <a:spcPct val="150000"/>
                        </a:lnSpc>
                        <a:spcBef>
                          <a:spcPts val="0"/>
                        </a:spcBef>
                        <a:spcAft>
                          <a:spcPts val="0"/>
                        </a:spcAft>
                      </a:pPr>
                      <a:r>
                        <a:rPr lang="en-US" sz="1400">
                          <a:effectLst/>
                        </a:rPr>
                        <a:t>Profile of the project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166" marR="49166" marT="0" marB="0"/>
                </a:tc>
                <a:extLst>
                  <a:ext uri="{0D108BD9-81ED-4DB2-BD59-A6C34878D82A}">
                    <a16:rowId xmlns:a16="http://schemas.microsoft.com/office/drawing/2014/main" val="1744176910"/>
                  </a:ext>
                </a:extLst>
              </a:tr>
              <a:tr h="335748">
                <a:tc>
                  <a:txBody>
                    <a:bodyPr/>
                    <a:lstStyle/>
                    <a:p>
                      <a:pPr marL="0" marR="0" algn="ctr">
                        <a:lnSpc>
                          <a:spcPct val="150000"/>
                        </a:lnSpc>
                        <a:spcBef>
                          <a:spcPts val="0"/>
                        </a:spcBef>
                        <a:spcAft>
                          <a:spcPts val="0"/>
                        </a:spcAft>
                      </a:pPr>
                      <a:r>
                        <a:rPr lang="en-US" sz="1400">
                          <a:effectLst/>
                        </a:rPr>
                        <a:t>Stakeholders: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166" marR="49166" marT="0" marB="0"/>
                </a:tc>
                <a:tc>
                  <a:txBody>
                    <a:bodyPr/>
                    <a:lstStyle/>
                    <a:p>
                      <a:pPr marL="0" marR="0" algn="ctr">
                        <a:lnSpc>
                          <a:spcPct val="150000"/>
                        </a:lnSpc>
                        <a:spcBef>
                          <a:spcPts val="0"/>
                        </a:spcBef>
                        <a:spcAft>
                          <a:spcPts val="0"/>
                        </a:spcAft>
                      </a:pPr>
                      <a:r>
                        <a:rPr lang="en-US" sz="1400">
                          <a:effectLst/>
                        </a:rPr>
                        <a:t>Admin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166" marR="49166" marT="0" marB="0"/>
                </a:tc>
                <a:extLst>
                  <a:ext uri="{0D108BD9-81ED-4DB2-BD59-A6C34878D82A}">
                    <a16:rowId xmlns:a16="http://schemas.microsoft.com/office/drawing/2014/main" val="3687799969"/>
                  </a:ext>
                </a:extLst>
              </a:tr>
              <a:tr h="335748">
                <a:tc>
                  <a:txBody>
                    <a:bodyPr/>
                    <a:lstStyle/>
                    <a:p>
                      <a:pPr marL="0" marR="0" algn="ctr">
                        <a:lnSpc>
                          <a:spcPct val="150000"/>
                        </a:lnSpc>
                        <a:spcBef>
                          <a:spcPts val="0"/>
                        </a:spcBef>
                        <a:spcAft>
                          <a:spcPts val="0"/>
                        </a:spcAft>
                      </a:pPr>
                      <a:r>
                        <a:rPr lang="en-US" sz="1400">
                          <a:effectLst/>
                        </a:rPr>
                        <a:t>Pre-Conditions: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166" marR="49166" marT="0" marB="0"/>
                </a:tc>
                <a:tc>
                  <a:txBody>
                    <a:bodyPr/>
                    <a:lstStyle/>
                    <a:p>
                      <a:pPr marL="0" marR="0" algn="ctr">
                        <a:lnSpc>
                          <a:spcPct val="150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166" marR="49166" marT="0" marB="0"/>
                </a:tc>
                <a:extLst>
                  <a:ext uri="{0D108BD9-81ED-4DB2-BD59-A6C34878D82A}">
                    <a16:rowId xmlns:a16="http://schemas.microsoft.com/office/drawing/2014/main" val="4183279595"/>
                  </a:ext>
                </a:extLst>
              </a:tr>
              <a:tr h="335748">
                <a:tc>
                  <a:txBody>
                    <a:bodyPr/>
                    <a:lstStyle/>
                    <a:p>
                      <a:pPr marL="0" marR="0" algn="ctr">
                        <a:lnSpc>
                          <a:spcPct val="150000"/>
                        </a:lnSpc>
                        <a:spcBef>
                          <a:spcPts val="0"/>
                        </a:spcBef>
                        <a:spcAft>
                          <a:spcPts val="0"/>
                        </a:spcAft>
                      </a:pPr>
                      <a:r>
                        <a:rPr lang="en-US" sz="1400">
                          <a:effectLst/>
                        </a:rPr>
                        <a:t>Post-Conditions: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166" marR="49166" marT="0" marB="0"/>
                </a:tc>
                <a:tc>
                  <a:txBody>
                    <a:bodyPr/>
                    <a:lstStyle/>
                    <a:p>
                      <a:pPr marL="0" marR="0" algn="ctr">
                        <a:lnSpc>
                          <a:spcPct val="150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166" marR="49166" marT="0" marB="0"/>
                </a:tc>
                <a:extLst>
                  <a:ext uri="{0D108BD9-81ED-4DB2-BD59-A6C34878D82A}">
                    <a16:rowId xmlns:a16="http://schemas.microsoft.com/office/drawing/2014/main" val="2159014676"/>
                  </a:ext>
                </a:extLst>
              </a:tr>
              <a:tr h="575567">
                <a:tc>
                  <a:txBody>
                    <a:bodyPr/>
                    <a:lstStyle/>
                    <a:p>
                      <a:pPr marL="0" marR="0" algn="ctr">
                        <a:lnSpc>
                          <a:spcPct val="150000"/>
                        </a:lnSpc>
                        <a:spcBef>
                          <a:spcPts val="0"/>
                        </a:spcBef>
                        <a:spcAft>
                          <a:spcPts val="0"/>
                        </a:spcAft>
                      </a:pPr>
                      <a:r>
                        <a:rPr lang="en-US" sz="1400">
                          <a:effectLst/>
                        </a:rPr>
                        <a:t>Flow of Events: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166" marR="49166" marT="0" marB="0"/>
                </a:tc>
                <a:tc>
                  <a:txBody>
                    <a:bodyPr/>
                    <a:lstStyle/>
                    <a:p>
                      <a:endParaRPr lang="en-US" sz="3600"/>
                    </a:p>
                  </a:txBody>
                  <a:tcPr marL="49166" marR="49166" marT="0" marB="0"/>
                </a:tc>
                <a:extLst>
                  <a:ext uri="{0D108BD9-81ED-4DB2-BD59-A6C34878D82A}">
                    <a16:rowId xmlns:a16="http://schemas.microsoft.com/office/drawing/2014/main" val="3424268976"/>
                  </a:ext>
                </a:extLst>
              </a:tr>
              <a:tr h="1157052">
                <a:tc>
                  <a:txBody>
                    <a:bodyPr/>
                    <a:lstStyle/>
                    <a:p>
                      <a:pPr marL="0" marR="0" algn="ctr">
                        <a:lnSpc>
                          <a:spcPct val="150000"/>
                        </a:lnSpc>
                        <a:spcBef>
                          <a:spcPts val="0"/>
                        </a:spcBef>
                        <a:spcAft>
                          <a:spcPts val="0"/>
                        </a:spcAft>
                      </a:pPr>
                      <a:r>
                        <a:rPr lang="en-US" sz="1400">
                          <a:effectLst/>
                        </a:rPr>
                        <a:t>Actor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166" marR="49166" marT="0" marB="0"/>
                </a:tc>
                <a:tc>
                  <a:txBody>
                    <a:bodyPr/>
                    <a:lstStyle/>
                    <a:p>
                      <a:pPr marL="0" marR="0" algn="ctr">
                        <a:lnSpc>
                          <a:spcPct val="150000"/>
                        </a:lnSpc>
                        <a:spcBef>
                          <a:spcPts val="0"/>
                        </a:spcBef>
                        <a:spcAft>
                          <a:spcPts val="0"/>
                        </a:spcAft>
                      </a:pPr>
                      <a:r>
                        <a:rPr lang="en-US" sz="1400" dirty="0">
                          <a:effectLst/>
                        </a:rPr>
                        <a:t>System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9166" marR="49166" marT="0" marB="0"/>
                </a:tc>
                <a:extLst>
                  <a:ext uri="{0D108BD9-81ED-4DB2-BD59-A6C34878D82A}">
                    <a16:rowId xmlns:a16="http://schemas.microsoft.com/office/drawing/2014/main" val="2803432631"/>
                  </a:ext>
                </a:extLst>
              </a:tr>
              <a:tr h="1157052">
                <a:tc>
                  <a:txBody>
                    <a:bodyPr/>
                    <a:lstStyle/>
                    <a:p>
                      <a:pPr marL="0" marR="0" algn="ctr">
                        <a:lnSpc>
                          <a:spcPct val="150000"/>
                        </a:lnSpc>
                        <a:spcBef>
                          <a:spcPts val="0"/>
                        </a:spcBef>
                        <a:spcAft>
                          <a:spcPts val="0"/>
                        </a:spcAft>
                      </a:pPr>
                      <a:r>
                        <a:rPr lang="en-US" sz="1400">
                          <a:effectLst/>
                        </a:rPr>
                        <a:t>1. computes the total cost</a:t>
                      </a:r>
                      <a:endParaRPr lang="en-US" sz="1800">
                        <a:effectLst/>
                      </a:endParaRPr>
                    </a:p>
                    <a:p>
                      <a:pPr marL="0" marR="0" algn="ctr">
                        <a:lnSpc>
                          <a:spcPct val="150000"/>
                        </a:lnSpc>
                        <a:spcBef>
                          <a:spcPts val="0"/>
                        </a:spcBef>
                        <a:spcAft>
                          <a:spcPts val="0"/>
                        </a:spcAft>
                      </a:pPr>
                      <a:r>
                        <a:rPr lang="en-US" sz="1400">
                          <a:effectLst/>
                        </a:rPr>
                        <a:t>2. creates a summary of the whole project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166" marR="49166" marT="0" marB="0"/>
                </a:tc>
                <a:tc>
                  <a:txBody>
                    <a:bodyPr/>
                    <a:lstStyle/>
                    <a:p>
                      <a:pPr marL="0" marR="0" algn="ctr">
                        <a:lnSpc>
                          <a:spcPct val="150000"/>
                        </a:lnSpc>
                        <a:spcBef>
                          <a:spcPts val="0"/>
                        </a:spcBef>
                        <a:spcAft>
                          <a:spcPts val="0"/>
                        </a:spcAft>
                      </a:pPr>
                      <a:r>
                        <a:rPr lang="en-US" sz="1400">
                          <a:effectLst/>
                        </a:rPr>
                        <a:t>1.1 displays the cost of the project</a:t>
                      </a:r>
                      <a:endParaRPr lang="en-US" sz="1800">
                        <a:effectLst/>
                      </a:endParaRPr>
                    </a:p>
                    <a:p>
                      <a:pPr marL="0" marR="0" algn="ctr">
                        <a:lnSpc>
                          <a:spcPct val="150000"/>
                        </a:lnSpc>
                        <a:spcBef>
                          <a:spcPts val="0"/>
                        </a:spcBef>
                        <a:spcAft>
                          <a:spcPts val="0"/>
                        </a:spcAft>
                      </a:pPr>
                      <a:r>
                        <a:rPr lang="en-US" sz="1400">
                          <a:effectLst/>
                        </a:rPr>
                        <a:t>2.1 displays the whole project status to show where the donations go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166" marR="49166" marT="0" marB="0"/>
                </a:tc>
                <a:extLst>
                  <a:ext uri="{0D108BD9-81ED-4DB2-BD59-A6C34878D82A}">
                    <a16:rowId xmlns:a16="http://schemas.microsoft.com/office/drawing/2014/main" val="2031590773"/>
                  </a:ext>
                </a:extLst>
              </a:tr>
              <a:tr h="335748">
                <a:tc>
                  <a:txBody>
                    <a:bodyPr/>
                    <a:lstStyle/>
                    <a:p>
                      <a:pPr marL="0" marR="0" algn="ctr">
                        <a:lnSpc>
                          <a:spcPct val="150000"/>
                        </a:lnSpc>
                        <a:spcBef>
                          <a:spcPts val="0"/>
                        </a:spcBef>
                        <a:spcAft>
                          <a:spcPts val="0"/>
                        </a:spcAft>
                      </a:pPr>
                      <a:r>
                        <a:rPr lang="en-US" sz="1400">
                          <a:effectLst/>
                        </a:rPr>
                        <a:t>Except Conditions: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166" marR="49166" marT="0" marB="0"/>
                </a:tc>
                <a:tc>
                  <a:txBody>
                    <a:bodyPr/>
                    <a:lstStyle/>
                    <a:p>
                      <a:pPr marL="0" marR="0" algn="ctr">
                        <a:lnSpc>
                          <a:spcPct val="150000"/>
                        </a:lnSpc>
                        <a:spcBef>
                          <a:spcPts val="0"/>
                        </a:spcBef>
                        <a:spcAft>
                          <a:spcPts val="0"/>
                        </a:spcAft>
                      </a:pPr>
                      <a:r>
                        <a:rPr lang="en-US" sz="14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9166" marR="49166" marT="0" marB="0"/>
                </a:tc>
                <a:extLst>
                  <a:ext uri="{0D108BD9-81ED-4DB2-BD59-A6C34878D82A}">
                    <a16:rowId xmlns:a16="http://schemas.microsoft.com/office/drawing/2014/main" val="4289711578"/>
                  </a:ext>
                </a:extLst>
              </a:tr>
            </a:tbl>
          </a:graphicData>
        </a:graphic>
      </p:graphicFrame>
    </p:spTree>
    <p:extLst>
      <p:ext uri="{BB962C8B-B14F-4D97-AF65-F5344CB8AC3E}">
        <p14:creationId xmlns:p14="http://schemas.microsoft.com/office/powerpoint/2010/main" val="3483684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Entity Relationship Diagram</a:t>
            </a:r>
            <a:endParaRPr lang="en-US" dirty="0"/>
          </a:p>
        </p:txBody>
      </p:sp>
      <p:pic>
        <p:nvPicPr>
          <p:cNvPr id="4" name="Picture 3" descr="erd2.PNG"/>
          <p:cNvPicPr/>
          <p:nvPr/>
        </p:nvPicPr>
        <p:blipFill>
          <a:blip r:embed="rId2">
            <a:extLst>
              <a:ext uri="{28A0092B-C50C-407E-A947-70E740481C1C}">
                <a14:useLocalDpi xmlns:a14="http://schemas.microsoft.com/office/drawing/2010/main" val="0"/>
              </a:ext>
            </a:extLst>
          </a:blip>
          <a:srcRect/>
          <a:stretch>
            <a:fillRect/>
          </a:stretch>
        </p:blipFill>
        <p:spPr bwMode="auto">
          <a:xfrm>
            <a:off x="1990088" y="1772827"/>
            <a:ext cx="7522849" cy="4756762"/>
          </a:xfrm>
          <a:prstGeom prst="rect">
            <a:avLst/>
          </a:prstGeom>
          <a:noFill/>
          <a:ln>
            <a:noFill/>
          </a:ln>
        </p:spPr>
      </p:pic>
    </p:spTree>
    <p:extLst>
      <p:ext uri="{BB962C8B-B14F-4D97-AF65-F5344CB8AC3E}">
        <p14:creationId xmlns:p14="http://schemas.microsoft.com/office/powerpoint/2010/main" val="933654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rd3.PNG"/>
          <p:cNvPicPr/>
          <p:nvPr/>
        </p:nvPicPr>
        <p:blipFill>
          <a:blip r:embed="rId2">
            <a:extLst>
              <a:ext uri="{28A0092B-C50C-407E-A947-70E740481C1C}">
                <a14:useLocalDpi xmlns:a14="http://schemas.microsoft.com/office/drawing/2010/main" val="0"/>
              </a:ext>
            </a:extLst>
          </a:blip>
          <a:srcRect/>
          <a:stretch>
            <a:fillRect/>
          </a:stretch>
        </p:blipFill>
        <p:spPr bwMode="auto">
          <a:xfrm>
            <a:off x="1403797" y="450761"/>
            <a:ext cx="8255358" cy="5383369"/>
          </a:xfrm>
          <a:prstGeom prst="rect">
            <a:avLst/>
          </a:prstGeom>
          <a:noFill/>
          <a:ln>
            <a:noFill/>
          </a:ln>
        </p:spPr>
      </p:pic>
    </p:spTree>
    <p:extLst>
      <p:ext uri="{BB962C8B-B14F-4D97-AF65-F5344CB8AC3E}">
        <p14:creationId xmlns:p14="http://schemas.microsoft.com/office/powerpoint/2010/main" val="2666251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Data Flow Diagram</a:t>
            </a:r>
            <a:endParaRPr lang="en-US" dirty="0"/>
          </a:p>
        </p:txBody>
      </p:sp>
      <p:pic>
        <p:nvPicPr>
          <p:cNvPr id="4" name="Picture 3" descr="DFD2.0.PNG"/>
          <p:cNvPicPr/>
          <p:nvPr/>
        </p:nvPicPr>
        <p:blipFill>
          <a:blip r:embed="rId2">
            <a:extLst>
              <a:ext uri="{28A0092B-C50C-407E-A947-70E740481C1C}">
                <a14:useLocalDpi xmlns:a14="http://schemas.microsoft.com/office/drawing/2010/main" val="0"/>
              </a:ext>
            </a:extLst>
          </a:blip>
          <a:srcRect/>
          <a:stretch>
            <a:fillRect/>
          </a:stretch>
        </p:blipFill>
        <p:spPr bwMode="auto">
          <a:xfrm>
            <a:off x="883299" y="1913281"/>
            <a:ext cx="9736428" cy="3160995"/>
          </a:xfrm>
          <a:prstGeom prst="rect">
            <a:avLst/>
          </a:prstGeom>
          <a:noFill/>
          <a:ln>
            <a:noFill/>
          </a:ln>
        </p:spPr>
      </p:pic>
    </p:spTree>
    <p:extLst>
      <p:ext uri="{BB962C8B-B14F-4D97-AF65-F5344CB8AC3E}">
        <p14:creationId xmlns:p14="http://schemas.microsoft.com/office/powerpoint/2010/main" val="867628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649" y="2671889"/>
            <a:ext cx="10131425" cy="1456267"/>
          </a:xfrm>
        </p:spPr>
        <p:txBody>
          <a:bodyPr/>
          <a:lstStyle/>
          <a:p>
            <a:r>
              <a:rPr lang="en-PH" b="1" dirty="0"/>
              <a:t>Activity Diagram</a:t>
            </a:r>
            <a:endParaRPr lang="en-US" dirty="0"/>
          </a:p>
        </p:txBody>
      </p:sp>
      <p:pic>
        <p:nvPicPr>
          <p:cNvPr id="4" name="Picture 3" descr="ActivityDiagram2.PNG"/>
          <p:cNvPicPr/>
          <p:nvPr/>
        </p:nvPicPr>
        <p:blipFill>
          <a:blip r:embed="rId2">
            <a:extLst>
              <a:ext uri="{28A0092B-C50C-407E-A947-70E740481C1C}">
                <a14:useLocalDpi xmlns:a14="http://schemas.microsoft.com/office/drawing/2010/main" val="0"/>
              </a:ext>
            </a:extLst>
          </a:blip>
          <a:srcRect/>
          <a:stretch>
            <a:fillRect/>
          </a:stretch>
        </p:blipFill>
        <p:spPr bwMode="auto">
          <a:xfrm>
            <a:off x="5241701" y="412125"/>
            <a:ext cx="6297770" cy="5975796"/>
          </a:xfrm>
          <a:prstGeom prst="rect">
            <a:avLst/>
          </a:prstGeom>
          <a:noFill/>
          <a:ln>
            <a:noFill/>
          </a:ln>
        </p:spPr>
      </p:pic>
    </p:spTree>
    <p:extLst>
      <p:ext uri="{BB962C8B-B14F-4D97-AF65-F5344CB8AC3E}">
        <p14:creationId xmlns:p14="http://schemas.microsoft.com/office/powerpoint/2010/main" val="3769183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257" y="2451279"/>
            <a:ext cx="10131425" cy="1456267"/>
          </a:xfrm>
        </p:spPr>
        <p:txBody>
          <a:bodyPr>
            <a:noAutofit/>
          </a:bodyPr>
          <a:lstStyle/>
          <a:p>
            <a:pPr algn="ctr"/>
            <a:r>
              <a:rPr lang="en-PH" sz="8000" dirty="0" err="1"/>
              <a:t>Aruga</a:t>
            </a:r>
            <a:r>
              <a:rPr lang="en-PH" sz="8000" dirty="0"/>
              <a:t> at Kalinga</a:t>
            </a:r>
            <a:br>
              <a:rPr lang="en-PH" sz="8000" dirty="0"/>
            </a:br>
            <a:r>
              <a:rPr lang="en-PH" sz="8000" dirty="0"/>
              <a:t>Foundation Inc.</a:t>
            </a:r>
            <a:br>
              <a:rPr lang="en-PH" sz="8000" dirty="0"/>
            </a:br>
            <a:r>
              <a:rPr lang="en-PH" sz="8000" dirty="0"/>
              <a:t>Crowd Funding Site</a:t>
            </a:r>
            <a:endParaRPr lang="en-US" sz="8000" dirty="0"/>
          </a:p>
        </p:txBody>
      </p:sp>
    </p:spTree>
    <p:extLst>
      <p:ext uri="{BB962C8B-B14F-4D97-AF65-F5344CB8AC3E}">
        <p14:creationId xmlns:p14="http://schemas.microsoft.com/office/powerpoint/2010/main" val="155175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Project Context</a:t>
            </a:r>
            <a:endParaRPr lang="en-US" dirty="0"/>
          </a:p>
        </p:txBody>
      </p:sp>
      <p:sp>
        <p:nvSpPr>
          <p:cNvPr id="3" name="Content Placeholder 2"/>
          <p:cNvSpPr>
            <a:spLocks noGrp="1"/>
          </p:cNvSpPr>
          <p:nvPr>
            <p:ph idx="1"/>
          </p:nvPr>
        </p:nvSpPr>
        <p:spPr/>
        <p:txBody>
          <a:bodyPr>
            <a:normAutofit/>
          </a:bodyPr>
          <a:lstStyle/>
          <a:p>
            <a:pPr marL="0" indent="0">
              <a:buNone/>
            </a:pPr>
            <a:r>
              <a:rPr lang="en-PH" sz="2400" dirty="0"/>
              <a:t>	</a:t>
            </a:r>
            <a:r>
              <a:rPr lang="en-PH" sz="2400" dirty="0" err="1"/>
              <a:t>Aruga</a:t>
            </a:r>
            <a:r>
              <a:rPr lang="en-PH" sz="2400" dirty="0"/>
              <a:t> at Kalinga Foundation Inc. is a group of people who were aiming for a million dollars to help their beneficiaries, like giving scholars, feeding the street children, helping the poor and many more.  The charity wants to build a house for them to stay and live. Children and oldies from the street who doesn’t have permanent place to stay, they will adopt and support all their needs like sending children to school, feeding them, giving clothes and give them a place to stay.  For the students who are eager to learn and study but they don’t have enough money to support their studies a scholarship will be given. </a:t>
            </a:r>
            <a:endParaRPr lang="en-US" sz="2400" dirty="0"/>
          </a:p>
          <a:p>
            <a:pPr marL="0" indent="0">
              <a:buNone/>
            </a:pPr>
            <a:endParaRPr lang="en-US" sz="2400" dirty="0"/>
          </a:p>
        </p:txBody>
      </p:sp>
    </p:spTree>
    <p:extLst>
      <p:ext uri="{BB962C8B-B14F-4D97-AF65-F5344CB8AC3E}">
        <p14:creationId xmlns:p14="http://schemas.microsoft.com/office/powerpoint/2010/main" val="204722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Purpose and Description</a:t>
            </a:r>
            <a:endParaRPr lang="en-US" dirty="0"/>
          </a:p>
        </p:txBody>
      </p:sp>
      <p:sp>
        <p:nvSpPr>
          <p:cNvPr id="3" name="Content Placeholder 2"/>
          <p:cNvSpPr>
            <a:spLocks noGrp="1"/>
          </p:cNvSpPr>
          <p:nvPr>
            <p:ph idx="1"/>
          </p:nvPr>
        </p:nvSpPr>
        <p:spPr>
          <a:xfrm>
            <a:off x="685800" y="2065867"/>
            <a:ext cx="10131425" cy="2069206"/>
          </a:xfrm>
        </p:spPr>
        <p:txBody>
          <a:bodyPr>
            <a:normAutofit/>
          </a:bodyPr>
          <a:lstStyle/>
          <a:p>
            <a:pPr marL="0" indent="0">
              <a:buNone/>
            </a:pPr>
            <a:r>
              <a:rPr lang="en-PH" sz="2400" dirty="0"/>
              <a:t>	For the charity to gain their goal, they want to create a website wherein all the activities, needs, and the online donation will be found so that the person who is a far and willing to donate will have an easy access thru it. And so our client wants our group to create a crowd funding site.</a:t>
            </a:r>
            <a:endParaRPr lang="en-US" sz="2400" dirty="0"/>
          </a:p>
          <a:p>
            <a:pPr marL="0" indent="0">
              <a:buNone/>
            </a:pPr>
            <a:endParaRPr lang="en-US" sz="2400" dirty="0"/>
          </a:p>
        </p:txBody>
      </p:sp>
    </p:spTree>
    <p:extLst>
      <p:ext uri="{BB962C8B-B14F-4D97-AF65-F5344CB8AC3E}">
        <p14:creationId xmlns:p14="http://schemas.microsoft.com/office/powerpoint/2010/main" val="576556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Objectives</a:t>
            </a:r>
            <a:endParaRPr lang="en-US" dirty="0"/>
          </a:p>
        </p:txBody>
      </p:sp>
      <p:sp>
        <p:nvSpPr>
          <p:cNvPr id="3" name="Content Placeholder 2"/>
          <p:cNvSpPr>
            <a:spLocks noGrp="1"/>
          </p:cNvSpPr>
          <p:nvPr>
            <p:ph idx="1"/>
          </p:nvPr>
        </p:nvSpPr>
        <p:spPr>
          <a:xfrm>
            <a:off x="685801" y="2065867"/>
            <a:ext cx="10131425" cy="1257837"/>
          </a:xfrm>
        </p:spPr>
        <p:txBody>
          <a:bodyPr>
            <a:normAutofit/>
          </a:bodyPr>
          <a:lstStyle/>
          <a:p>
            <a:pPr marL="0" indent="0">
              <a:buNone/>
            </a:pPr>
            <a:r>
              <a:rPr lang="en-PH" sz="2400" dirty="0"/>
              <a:t>	The main objective of this project is to build a website that can advertise the foundation’s campaign, display progress of every activity, easiest way of donating and a regular update of the system for transparency of funds.</a:t>
            </a:r>
            <a:endParaRPr lang="en-US" sz="2400" dirty="0"/>
          </a:p>
        </p:txBody>
      </p:sp>
    </p:spTree>
    <p:extLst>
      <p:ext uri="{BB962C8B-B14F-4D97-AF65-F5344CB8AC3E}">
        <p14:creationId xmlns:p14="http://schemas.microsoft.com/office/powerpoint/2010/main" val="1173544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Scope and Limitations	</a:t>
            </a:r>
            <a:endParaRPr lang="en-US" dirty="0"/>
          </a:p>
        </p:txBody>
      </p:sp>
      <p:sp>
        <p:nvSpPr>
          <p:cNvPr id="3" name="Content Placeholder 2"/>
          <p:cNvSpPr>
            <a:spLocks noGrp="1"/>
          </p:cNvSpPr>
          <p:nvPr>
            <p:ph idx="1"/>
          </p:nvPr>
        </p:nvSpPr>
        <p:spPr>
          <a:xfrm>
            <a:off x="685801" y="1828800"/>
            <a:ext cx="10131425" cy="1502535"/>
          </a:xfrm>
        </p:spPr>
        <p:txBody>
          <a:bodyPr>
            <a:normAutofit/>
          </a:bodyPr>
          <a:lstStyle/>
          <a:p>
            <a:pPr marL="0" indent="0">
              <a:buNone/>
            </a:pPr>
            <a:r>
              <a:rPr lang="en-PH" sz="2400" dirty="0"/>
              <a:t>	The purpose of this project is to help them to establish the </a:t>
            </a:r>
            <a:r>
              <a:rPr lang="en-PH" sz="2400" dirty="0" err="1"/>
              <a:t>Aruga</a:t>
            </a:r>
            <a:r>
              <a:rPr lang="en-PH" sz="2400" dirty="0"/>
              <a:t> and Kalinga Foundation Inc.  by creating a crowd funding site thru online donation. All donations will be used for helping people in needs.</a:t>
            </a:r>
            <a:endParaRPr lang="en-US" sz="2400" dirty="0"/>
          </a:p>
          <a:p>
            <a:endParaRPr lang="en-US" sz="2400" dirty="0"/>
          </a:p>
        </p:txBody>
      </p:sp>
    </p:spTree>
    <p:extLst>
      <p:ext uri="{BB962C8B-B14F-4D97-AF65-F5344CB8AC3E}">
        <p14:creationId xmlns:p14="http://schemas.microsoft.com/office/powerpoint/2010/main" val="859992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680" y="2715675"/>
            <a:ext cx="10131425" cy="1456267"/>
          </a:xfrm>
        </p:spPr>
        <p:txBody>
          <a:bodyPr/>
          <a:lstStyle/>
          <a:p>
            <a:r>
              <a:rPr lang="en-PH" b="1" dirty="0"/>
              <a:t>Event Table</a:t>
            </a:r>
            <a:endParaRPr lang="en-US" dirty="0"/>
          </a:p>
        </p:txBody>
      </p:sp>
      <p:pic>
        <p:nvPicPr>
          <p:cNvPr id="4" name="Content Placeholder 3" descr="EventTable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54458" y="334849"/>
            <a:ext cx="7223760" cy="6217920"/>
          </a:xfrm>
          <a:prstGeom prst="rect">
            <a:avLst/>
          </a:prstGeom>
          <a:noFill/>
          <a:ln>
            <a:noFill/>
          </a:ln>
        </p:spPr>
      </p:pic>
    </p:spTree>
    <p:extLst>
      <p:ext uri="{BB962C8B-B14F-4D97-AF65-F5344CB8AC3E}">
        <p14:creationId xmlns:p14="http://schemas.microsoft.com/office/powerpoint/2010/main" val="480107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255" y="2761442"/>
            <a:ext cx="10131425" cy="1456267"/>
          </a:xfrm>
        </p:spPr>
        <p:txBody>
          <a:bodyPr/>
          <a:lstStyle/>
          <a:p>
            <a:r>
              <a:rPr lang="en-PH" b="1" dirty="0"/>
              <a:t>Use Case Diagram</a:t>
            </a:r>
            <a:endParaRPr lang="en-US" dirty="0"/>
          </a:p>
        </p:txBody>
      </p:sp>
      <p:pic>
        <p:nvPicPr>
          <p:cNvPr id="4" name="Picture 3" descr="UseCaseDiagram2.PNG"/>
          <p:cNvPicPr/>
          <p:nvPr/>
        </p:nvPicPr>
        <p:blipFill>
          <a:blip r:embed="rId2">
            <a:extLst>
              <a:ext uri="{28A0092B-C50C-407E-A947-70E740481C1C}">
                <a14:useLocalDpi xmlns:a14="http://schemas.microsoft.com/office/drawing/2010/main" val="0"/>
              </a:ext>
            </a:extLst>
          </a:blip>
          <a:srcRect/>
          <a:stretch>
            <a:fillRect/>
          </a:stretch>
        </p:blipFill>
        <p:spPr bwMode="auto">
          <a:xfrm>
            <a:off x="5227427" y="517776"/>
            <a:ext cx="5303520" cy="5943600"/>
          </a:xfrm>
          <a:prstGeom prst="rect">
            <a:avLst/>
          </a:prstGeom>
          <a:noFill/>
          <a:ln>
            <a:noFill/>
          </a:ln>
        </p:spPr>
      </p:pic>
    </p:spTree>
    <p:extLst>
      <p:ext uri="{BB962C8B-B14F-4D97-AF65-F5344CB8AC3E}">
        <p14:creationId xmlns:p14="http://schemas.microsoft.com/office/powerpoint/2010/main" val="3754603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043" y="2407288"/>
            <a:ext cx="10131425" cy="1456267"/>
          </a:xfrm>
        </p:spPr>
        <p:txBody>
          <a:bodyPr/>
          <a:lstStyle/>
          <a:p>
            <a:r>
              <a:rPr lang="en-PH" b="1" dirty="0"/>
              <a:t>Use Case</a:t>
            </a:r>
            <a:br>
              <a:rPr lang="en-PH" b="1" dirty="0"/>
            </a:br>
            <a:r>
              <a:rPr lang="en-PH" b="1" dirty="0"/>
              <a:t>Full description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35221219"/>
              </p:ext>
            </p:extLst>
          </p:nvPr>
        </p:nvGraphicFramePr>
        <p:xfrm>
          <a:off x="4971245" y="579545"/>
          <a:ext cx="6645498" cy="5884487"/>
        </p:xfrm>
        <a:graphic>
          <a:graphicData uri="http://schemas.openxmlformats.org/drawingml/2006/table">
            <a:tbl>
              <a:tblPr firstRow="1" firstCol="1" bandRow="1">
                <a:tableStyleId>{5C22544A-7EE6-4342-B048-85BDC9FD1C3A}</a:tableStyleId>
              </a:tblPr>
              <a:tblGrid>
                <a:gridCol w="2180098">
                  <a:extLst>
                    <a:ext uri="{9D8B030D-6E8A-4147-A177-3AD203B41FA5}">
                      <a16:colId xmlns:a16="http://schemas.microsoft.com/office/drawing/2014/main" val="1238355556"/>
                    </a:ext>
                  </a:extLst>
                </a:gridCol>
                <a:gridCol w="4465400">
                  <a:extLst>
                    <a:ext uri="{9D8B030D-6E8A-4147-A177-3AD203B41FA5}">
                      <a16:colId xmlns:a16="http://schemas.microsoft.com/office/drawing/2014/main" val="3140282026"/>
                    </a:ext>
                  </a:extLst>
                </a:gridCol>
              </a:tblGrid>
              <a:tr h="272773">
                <a:tc>
                  <a:txBody>
                    <a:bodyPr/>
                    <a:lstStyle/>
                    <a:p>
                      <a:pPr marL="0" marR="0" algn="ctr">
                        <a:lnSpc>
                          <a:spcPct val="150000"/>
                        </a:lnSpc>
                        <a:spcBef>
                          <a:spcPts val="0"/>
                        </a:spcBef>
                        <a:spcAft>
                          <a:spcPts val="0"/>
                        </a:spcAft>
                      </a:pPr>
                      <a:r>
                        <a:rPr lang="en-US" sz="1400" dirty="0">
                          <a:effectLst/>
                        </a:rPr>
                        <a:t>Use Case: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357" marR="66357" marT="0" marB="0"/>
                </a:tc>
                <a:tc>
                  <a:txBody>
                    <a:bodyPr/>
                    <a:lstStyle/>
                    <a:p>
                      <a:pPr marL="0" marR="0" algn="ctr">
                        <a:lnSpc>
                          <a:spcPct val="150000"/>
                        </a:lnSpc>
                        <a:spcBef>
                          <a:spcPts val="0"/>
                        </a:spcBef>
                        <a:spcAft>
                          <a:spcPts val="0"/>
                        </a:spcAft>
                      </a:pPr>
                      <a:r>
                        <a:rPr lang="en-US" sz="1400">
                          <a:effectLst/>
                        </a:rPr>
                        <a:t>Creates proposal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357" marR="66357" marT="0" marB="0"/>
                </a:tc>
                <a:extLst>
                  <a:ext uri="{0D108BD9-81ED-4DB2-BD59-A6C34878D82A}">
                    <a16:rowId xmlns:a16="http://schemas.microsoft.com/office/drawing/2014/main" val="383288084"/>
                  </a:ext>
                </a:extLst>
              </a:tr>
              <a:tr h="272773">
                <a:tc>
                  <a:txBody>
                    <a:bodyPr/>
                    <a:lstStyle/>
                    <a:p>
                      <a:pPr marL="0" marR="0" algn="ctr">
                        <a:lnSpc>
                          <a:spcPct val="150000"/>
                        </a:lnSpc>
                        <a:spcBef>
                          <a:spcPts val="0"/>
                        </a:spcBef>
                        <a:spcAft>
                          <a:spcPts val="0"/>
                        </a:spcAft>
                      </a:pPr>
                      <a:r>
                        <a:rPr lang="en-US" sz="1400">
                          <a:effectLst/>
                        </a:rPr>
                        <a:t>Scenario:</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357" marR="66357" marT="0" marB="0"/>
                </a:tc>
                <a:tc>
                  <a:txBody>
                    <a:bodyPr/>
                    <a:lstStyle/>
                    <a:p>
                      <a:pPr marL="0" marR="0" algn="ctr">
                        <a:lnSpc>
                          <a:spcPct val="150000"/>
                        </a:lnSpc>
                        <a:spcBef>
                          <a:spcPts val="0"/>
                        </a:spcBef>
                        <a:spcAft>
                          <a:spcPts val="0"/>
                        </a:spcAft>
                      </a:pPr>
                      <a:r>
                        <a:rPr lang="en-US" sz="1400">
                          <a:effectLst/>
                        </a:rPr>
                        <a:t>Creating and planning a project proposal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357" marR="66357" marT="0" marB="0"/>
                </a:tc>
                <a:extLst>
                  <a:ext uri="{0D108BD9-81ED-4DB2-BD59-A6C34878D82A}">
                    <a16:rowId xmlns:a16="http://schemas.microsoft.com/office/drawing/2014/main" val="2227728692"/>
                  </a:ext>
                </a:extLst>
              </a:tr>
              <a:tr h="272773">
                <a:tc>
                  <a:txBody>
                    <a:bodyPr/>
                    <a:lstStyle/>
                    <a:p>
                      <a:pPr marL="0" marR="0" algn="ctr">
                        <a:lnSpc>
                          <a:spcPct val="150000"/>
                        </a:lnSpc>
                        <a:spcBef>
                          <a:spcPts val="0"/>
                        </a:spcBef>
                        <a:spcAft>
                          <a:spcPts val="0"/>
                        </a:spcAft>
                      </a:pPr>
                      <a:r>
                        <a:rPr lang="en-US" sz="1400">
                          <a:effectLst/>
                        </a:rPr>
                        <a:t>Triggering Events: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357" marR="66357" marT="0" marB="0"/>
                </a:tc>
                <a:tc>
                  <a:txBody>
                    <a:bodyPr/>
                    <a:lstStyle/>
                    <a:p>
                      <a:pPr marL="0" marR="0" algn="ctr">
                        <a:lnSpc>
                          <a:spcPct val="150000"/>
                        </a:lnSpc>
                        <a:spcBef>
                          <a:spcPts val="0"/>
                        </a:spcBef>
                        <a:spcAft>
                          <a:spcPts val="0"/>
                        </a:spcAft>
                      </a:pPr>
                      <a:r>
                        <a:rPr lang="en-US" sz="1400" dirty="0">
                          <a:effectLst/>
                        </a:rPr>
                        <a:t>Project proposal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357" marR="66357" marT="0" marB="0"/>
                </a:tc>
                <a:extLst>
                  <a:ext uri="{0D108BD9-81ED-4DB2-BD59-A6C34878D82A}">
                    <a16:rowId xmlns:a16="http://schemas.microsoft.com/office/drawing/2014/main" val="1647917653"/>
                  </a:ext>
                </a:extLst>
              </a:tr>
              <a:tr h="272773">
                <a:tc>
                  <a:txBody>
                    <a:bodyPr/>
                    <a:lstStyle/>
                    <a:p>
                      <a:pPr marL="0" marR="0" algn="ctr">
                        <a:lnSpc>
                          <a:spcPct val="150000"/>
                        </a:lnSpc>
                        <a:spcBef>
                          <a:spcPts val="0"/>
                        </a:spcBef>
                        <a:spcAft>
                          <a:spcPts val="0"/>
                        </a:spcAft>
                      </a:pPr>
                      <a:r>
                        <a:rPr lang="en-US" sz="1400">
                          <a:effectLst/>
                        </a:rPr>
                        <a:t>Actor: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357" marR="66357" marT="0" marB="0"/>
                </a:tc>
                <a:tc>
                  <a:txBody>
                    <a:bodyPr/>
                    <a:lstStyle/>
                    <a:p>
                      <a:pPr marL="0" marR="0" algn="ctr">
                        <a:lnSpc>
                          <a:spcPct val="150000"/>
                        </a:lnSpc>
                        <a:spcBef>
                          <a:spcPts val="0"/>
                        </a:spcBef>
                        <a:spcAft>
                          <a:spcPts val="0"/>
                        </a:spcAft>
                      </a:pPr>
                      <a:r>
                        <a:rPr lang="en-US" sz="1400">
                          <a:effectLst/>
                        </a:rPr>
                        <a:t>Admin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357" marR="66357" marT="0" marB="0"/>
                </a:tc>
                <a:extLst>
                  <a:ext uri="{0D108BD9-81ED-4DB2-BD59-A6C34878D82A}">
                    <a16:rowId xmlns:a16="http://schemas.microsoft.com/office/drawing/2014/main" val="374717207"/>
                  </a:ext>
                </a:extLst>
              </a:tr>
              <a:tr h="272773">
                <a:tc>
                  <a:txBody>
                    <a:bodyPr/>
                    <a:lstStyle/>
                    <a:p>
                      <a:pPr marL="0" marR="0" algn="ctr">
                        <a:lnSpc>
                          <a:spcPct val="150000"/>
                        </a:lnSpc>
                        <a:spcBef>
                          <a:spcPts val="0"/>
                        </a:spcBef>
                        <a:spcAft>
                          <a:spcPts val="0"/>
                        </a:spcAft>
                      </a:pPr>
                      <a:r>
                        <a:rPr lang="en-US" sz="1400">
                          <a:effectLst/>
                        </a:rPr>
                        <a:t>Related Use Case: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357" marR="66357" marT="0" marB="0"/>
                </a:tc>
                <a:tc>
                  <a:txBody>
                    <a:bodyPr/>
                    <a:lstStyle/>
                    <a:p>
                      <a:pPr marL="0" marR="0" algn="ctr">
                        <a:lnSpc>
                          <a:spcPct val="150000"/>
                        </a:lnSpc>
                        <a:spcBef>
                          <a:spcPts val="0"/>
                        </a:spcBef>
                        <a:spcAft>
                          <a:spcPts val="0"/>
                        </a:spcAft>
                      </a:pPr>
                      <a:r>
                        <a:rPr lang="en-US" sz="1400">
                          <a:effectLst/>
                        </a:rPr>
                        <a:t>None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357" marR="66357" marT="0" marB="0"/>
                </a:tc>
                <a:extLst>
                  <a:ext uri="{0D108BD9-81ED-4DB2-BD59-A6C34878D82A}">
                    <a16:rowId xmlns:a16="http://schemas.microsoft.com/office/drawing/2014/main" val="2923130679"/>
                  </a:ext>
                </a:extLst>
              </a:tr>
              <a:tr h="272773">
                <a:tc>
                  <a:txBody>
                    <a:bodyPr/>
                    <a:lstStyle/>
                    <a:p>
                      <a:pPr marL="0" marR="0" algn="ctr">
                        <a:lnSpc>
                          <a:spcPct val="150000"/>
                        </a:lnSpc>
                        <a:spcBef>
                          <a:spcPts val="0"/>
                        </a:spcBef>
                        <a:spcAft>
                          <a:spcPts val="0"/>
                        </a:spcAft>
                      </a:pPr>
                      <a:r>
                        <a:rPr lang="en-US" sz="1400">
                          <a:effectLst/>
                        </a:rPr>
                        <a:t>Stakeholders: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357" marR="66357" marT="0" marB="0"/>
                </a:tc>
                <a:tc>
                  <a:txBody>
                    <a:bodyPr/>
                    <a:lstStyle/>
                    <a:p>
                      <a:pPr marL="0" marR="0" algn="ctr">
                        <a:lnSpc>
                          <a:spcPct val="150000"/>
                        </a:lnSpc>
                        <a:spcBef>
                          <a:spcPts val="0"/>
                        </a:spcBef>
                        <a:spcAft>
                          <a:spcPts val="0"/>
                        </a:spcAft>
                      </a:pPr>
                      <a:r>
                        <a:rPr lang="en-US" sz="1400">
                          <a:effectLst/>
                        </a:rPr>
                        <a:t>Admin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357" marR="66357" marT="0" marB="0"/>
                </a:tc>
                <a:extLst>
                  <a:ext uri="{0D108BD9-81ED-4DB2-BD59-A6C34878D82A}">
                    <a16:rowId xmlns:a16="http://schemas.microsoft.com/office/drawing/2014/main" val="687298116"/>
                  </a:ext>
                </a:extLst>
              </a:tr>
              <a:tr h="272773">
                <a:tc>
                  <a:txBody>
                    <a:bodyPr/>
                    <a:lstStyle/>
                    <a:p>
                      <a:pPr marL="0" marR="0" algn="ctr">
                        <a:lnSpc>
                          <a:spcPct val="150000"/>
                        </a:lnSpc>
                        <a:spcBef>
                          <a:spcPts val="0"/>
                        </a:spcBef>
                        <a:spcAft>
                          <a:spcPts val="0"/>
                        </a:spcAft>
                      </a:pPr>
                      <a:r>
                        <a:rPr lang="en-US" sz="1400">
                          <a:effectLst/>
                        </a:rPr>
                        <a:t>Pre-Conditions: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357" marR="66357" marT="0" marB="0"/>
                </a:tc>
                <a:tc>
                  <a:txBody>
                    <a:bodyPr/>
                    <a:lstStyle/>
                    <a:p>
                      <a:pPr marL="0" marR="0" algn="ctr">
                        <a:lnSpc>
                          <a:spcPct val="150000"/>
                        </a:lnSpc>
                        <a:spcBef>
                          <a:spcPts val="0"/>
                        </a:spcBef>
                        <a:spcAft>
                          <a:spcPts val="0"/>
                        </a:spcAft>
                      </a:pPr>
                      <a:r>
                        <a:rPr lang="en-US" sz="1400">
                          <a:effectLst/>
                        </a:rPr>
                        <a:t>There must be a subject for a project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357" marR="66357" marT="0" marB="0"/>
                </a:tc>
                <a:extLst>
                  <a:ext uri="{0D108BD9-81ED-4DB2-BD59-A6C34878D82A}">
                    <a16:rowId xmlns:a16="http://schemas.microsoft.com/office/drawing/2014/main" val="163226512"/>
                  </a:ext>
                </a:extLst>
              </a:tr>
              <a:tr h="272773">
                <a:tc>
                  <a:txBody>
                    <a:bodyPr/>
                    <a:lstStyle/>
                    <a:p>
                      <a:pPr marL="0" marR="0" algn="ctr">
                        <a:lnSpc>
                          <a:spcPct val="150000"/>
                        </a:lnSpc>
                        <a:spcBef>
                          <a:spcPts val="0"/>
                        </a:spcBef>
                        <a:spcAft>
                          <a:spcPts val="0"/>
                        </a:spcAft>
                      </a:pPr>
                      <a:r>
                        <a:rPr lang="en-US" sz="1400">
                          <a:effectLst/>
                        </a:rPr>
                        <a:t>Post-Conditions: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357" marR="66357" marT="0" marB="0"/>
                </a:tc>
                <a:tc>
                  <a:txBody>
                    <a:bodyPr/>
                    <a:lstStyle/>
                    <a:p>
                      <a:pPr marL="0" marR="0" algn="ctr">
                        <a:lnSpc>
                          <a:spcPct val="150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357" marR="66357" marT="0" marB="0"/>
                </a:tc>
                <a:extLst>
                  <a:ext uri="{0D108BD9-81ED-4DB2-BD59-A6C34878D82A}">
                    <a16:rowId xmlns:a16="http://schemas.microsoft.com/office/drawing/2014/main" val="2211533605"/>
                  </a:ext>
                </a:extLst>
              </a:tr>
              <a:tr h="363698">
                <a:tc>
                  <a:txBody>
                    <a:bodyPr/>
                    <a:lstStyle/>
                    <a:p>
                      <a:pPr marL="0" marR="0" algn="ctr">
                        <a:lnSpc>
                          <a:spcPct val="150000"/>
                        </a:lnSpc>
                        <a:spcBef>
                          <a:spcPts val="0"/>
                        </a:spcBef>
                        <a:spcAft>
                          <a:spcPts val="0"/>
                        </a:spcAft>
                      </a:pPr>
                      <a:r>
                        <a:rPr lang="en-US" sz="1400">
                          <a:effectLst/>
                        </a:rPr>
                        <a:t>Flow of Events: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357" marR="66357" marT="0" marB="0"/>
                </a:tc>
                <a:tc>
                  <a:txBody>
                    <a:bodyPr/>
                    <a:lstStyle/>
                    <a:p>
                      <a:endParaRPr lang="en-US" sz="3200"/>
                    </a:p>
                  </a:txBody>
                  <a:tcPr marL="66357" marR="66357" marT="0" marB="0"/>
                </a:tc>
                <a:extLst>
                  <a:ext uri="{0D108BD9-81ED-4DB2-BD59-A6C34878D82A}">
                    <a16:rowId xmlns:a16="http://schemas.microsoft.com/office/drawing/2014/main" val="3149147624"/>
                  </a:ext>
                </a:extLst>
              </a:tr>
              <a:tr h="272773">
                <a:tc>
                  <a:txBody>
                    <a:bodyPr/>
                    <a:lstStyle/>
                    <a:p>
                      <a:pPr marL="0" marR="0" algn="ctr">
                        <a:lnSpc>
                          <a:spcPct val="150000"/>
                        </a:lnSpc>
                        <a:spcBef>
                          <a:spcPts val="0"/>
                        </a:spcBef>
                        <a:spcAft>
                          <a:spcPts val="0"/>
                        </a:spcAft>
                      </a:pPr>
                      <a:r>
                        <a:rPr lang="en-US" sz="1400">
                          <a:effectLst/>
                        </a:rPr>
                        <a:t>Actor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357" marR="66357" marT="0" marB="0"/>
                </a:tc>
                <a:tc>
                  <a:txBody>
                    <a:bodyPr/>
                    <a:lstStyle/>
                    <a:p>
                      <a:pPr marL="0" marR="0" algn="ctr">
                        <a:lnSpc>
                          <a:spcPct val="150000"/>
                        </a:lnSpc>
                        <a:spcBef>
                          <a:spcPts val="0"/>
                        </a:spcBef>
                        <a:spcAft>
                          <a:spcPts val="0"/>
                        </a:spcAft>
                      </a:pPr>
                      <a:r>
                        <a:rPr lang="en-US" sz="1400">
                          <a:effectLst/>
                        </a:rPr>
                        <a:t>System</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357" marR="66357" marT="0" marB="0"/>
                </a:tc>
                <a:extLst>
                  <a:ext uri="{0D108BD9-81ED-4DB2-BD59-A6C34878D82A}">
                    <a16:rowId xmlns:a16="http://schemas.microsoft.com/office/drawing/2014/main" val="4104724921"/>
                  </a:ext>
                </a:extLst>
              </a:tr>
              <a:tr h="1944216">
                <a:tc>
                  <a:txBody>
                    <a:bodyPr/>
                    <a:lstStyle/>
                    <a:p>
                      <a:pPr marL="0" marR="0" algn="ctr">
                        <a:lnSpc>
                          <a:spcPct val="150000"/>
                        </a:lnSpc>
                        <a:spcBef>
                          <a:spcPts val="0"/>
                        </a:spcBef>
                        <a:spcAft>
                          <a:spcPts val="0"/>
                        </a:spcAft>
                      </a:pPr>
                      <a:r>
                        <a:rPr lang="en-US" sz="1400">
                          <a:effectLst/>
                        </a:rPr>
                        <a:t>1.Project admin will gather information for the project</a:t>
                      </a:r>
                      <a:endParaRPr lang="en-US" sz="2000">
                        <a:effectLst/>
                      </a:endParaRPr>
                    </a:p>
                    <a:p>
                      <a:pPr marL="0" marR="0" algn="ctr">
                        <a:lnSpc>
                          <a:spcPct val="150000"/>
                        </a:lnSpc>
                        <a:spcBef>
                          <a:spcPts val="0"/>
                        </a:spcBef>
                        <a:spcAft>
                          <a:spcPts val="0"/>
                        </a:spcAft>
                      </a:pPr>
                      <a:r>
                        <a:rPr lang="en-US" sz="1400">
                          <a:effectLst/>
                        </a:rPr>
                        <a:t>2. The project admin will propose a project</a:t>
                      </a:r>
                      <a:endParaRPr lang="en-US" sz="2000">
                        <a:effectLst/>
                      </a:endParaRPr>
                    </a:p>
                    <a:p>
                      <a:pPr marL="0" marR="0" algn="ctr">
                        <a:lnSpc>
                          <a:spcPct val="150000"/>
                        </a:lnSpc>
                        <a:spcBef>
                          <a:spcPts val="0"/>
                        </a:spcBef>
                        <a:spcAft>
                          <a:spcPts val="0"/>
                        </a:spcAft>
                      </a:pPr>
                      <a:r>
                        <a:rPr lang="en-US" sz="1400">
                          <a:effectLst/>
                        </a:rPr>
                        <a:t>3. Other admins will make decision if it’s okay</a:t>
                      </a:r>
                      <a:endParaRPr lang="en-US" sz="2000">
                        <a:effectLst/>
                      </a:endParaRPr>
                    </a:p>
                    <a:p>
                      <a:pPr marL="0" marR="0" algn="ctr">
                        <a:lnSpc>
                          <a:spcPct val="150000"/>
                        </a:lnSpc>
                        <a:spcBef>
                          <a:spcPts val="0"/>
                        </a:spcBef>
                        <a:spcAft>
                          <a:spcPts val="0"/>
                        </a:spcAft>
                      </a:pPr>
                      <a:r>
                        <a:rPr lang="en-US" sz="1400">
                          <a:effectLst/>
                        </a:rPr>
                        <a:t>4. Post it in website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357" marR="66357" marT="0" marB="0"/>
                </a:tc>
                <a:tc>
                  <a:txBody>
                    <a:bodyPr/>
                    <a:lstStyle/>
                    <a:p>
                      <a:pPr marL="0" marR="0" algn="ctr">
                        <a:lnSpc>
                          <a:spcPct val="150000"/>
                        </a:lnSpc>
                        <a:spcBef>
                          <a:spcPts val="0"/>
                        </a:spcBef>
                        <a:spcAft>
                          <a:spcPts val="0"/>
                        </a:spcAft>
                      </a:pPr>
                      <a:r>
                        <a:rPr lang="en-US" sz="1400" dirty="0">
                          <a:effectLst/>
                        </a:rPr>
                        <a:t>4.1 The Website will display the project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357" marR="66357" marT="0" marB="0"/>
                </a:tc>
                <a:extLst>
                  <a:ext uri="{0D108BD9-81ED-4DB2-BD59-A6C34878D82A}">
                    <a16:rowId xmlns:a16="http://schemas.microsoft.com/office/drawing/2014/main" val="3702137737"/>
                  </a:ext>
                </a:extLst>
              </a:tr>
              <a:tr h="272773">
                <a:tc>
                  <a:txBody>
                    <a:bodyPr/>
                    <a:lstStyle/>
                    <a:p>
                      <a:pPr marL="0" marR="0" algn="ctr">
                        <a:lnSpc>
                          <a:spcPct val="150000"/>
                        </a:lnSpc>
                        <a:spcBef>
                          <a:spcPts val="0"/>
                        </a:spcBef>
                        <a:spcAft>
                          <a:spcPts val="0"/>
                        </a:spcAft>
                      </a:pPr>
                      <a:r>
                        <a:rPr lang="en-US" sz="1400">
                          <a:effectLst/>
                        </a:rPr>
                        <a:t>Except Conditions: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6357" marR="66357" marT="0" marB="0"/>
                </a:tc>
                <a:tc>
                  <a:txBody>
                    <a:bodyPr/>
                    <a:lstStyle/>
                    <a:p>
                      <a:pPr marL="0" marR="0" algn="ctr">
                        <a:lnSpc>
                          <a:spcPct val="150000"/>
                        </a:lnSpc>
                        <a:spcBef>
                          <a:spcPts val="0"/>
                        </a:spcBef>
                        <a:spcAft>
                          <a:spcPts val="0"/>
                        </a:spcAft>
                      </a:pPr>
                      <a:r>
                        <a:rPr lang="en-US" sz="1400" dirty="0">
                          <a:effectLst/>
                        </a:rPr>
                        <a:t>The project may not proceed if the admin disapproves the proposal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357" marR="66357" marT="0" marB="0"/>
                </a:tc>
                <a:extLst>
                  <a:ext uri="{0D108BD9-81ED-4DB2-BD59-A6C34878D82A}">
                    <a16:rowId xmlns:a16="http://schemas.microsoft.com/office/drawing/2014/main" val="353255817"/>
                  </a:ext>
                </a:extLst>
              </a:tr>
            </a:tbl>
          </a:graphicData>
        </a:graphic>
      </p:graphicFrame>
    </p:spTree>
    <p:extLst>
      <p:ext uri="{BB962C8B-B14F-4D97-AF65-F5344CB8AC3E}">
        <p14:creationId xmlns:p14="http://schemas.microsoft.com/office/powerpoint/2010/main" val="616087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25</TotalTime>
  <Words>743</Words>
  <Application>Microsoft Office PowerPoint</Application>
  <PresentationFormat>Widescreen</PresentationFormat>
  <Paragraphs>205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Celestial</vt:lpstr>
      <vt:lpstr>PowerPoint Presentation</vt:lpstr>
      <vt:lpstr>Aruga at Kalinga Foundation Inc. Crowd Funding Site</vt:lpstr>
      <vt:lpstr>Project Context</vt:lpstr>
      <vt:lpstr>Purpose and Description</vt:lpstr>
      <vt:lpstr>Objectives</vt:lpstr>
      <vt:lpstr>Scope and Limitations </vt:lpstr>
      <vt:lpstr>Event Table</vt:lpstr>
      <vt:lpstr>Use Case Diagram</vt:lpstr>
      <vt:lpstr>Use Case Full description</vt:lpstr>
      <vt:lpstr>PowerPoint Presentation</vt:lpstr>
      <vt:lpstr>PowerPoint Presentation</vt:lpstr>
      <vt:lpstr>PowerPoint Presentation</vt:lpstr>
      <vt:lpstr>PowerPoint Presentation</vt:lpstr>
      <vt:lpstr>PowerPoint Presentation</vt:lpstr>
      <vt:lpstr>PowerPoint Presentation</vt:lpstr>
      <vt:lpstr>Entity Relationship Diagram</vt:lpstr>
      <vt:lpstr>PowerPoint Presentation</vt:lpstr>
      <vt:lpstr>Data Flow Diagram</vt:lpstr>
      <vt:lpstr>Activity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mervin</dc:creator>
  <cp:lastModifiedBy>mervin</cp:lastModifiedBy>
  <cp:revision>3</cp:revision>
  <dcterms:created xsi:type="dcterms:W3CDTF">2016-08-30T21:59:29Z</dcterms:created>
  <dcterms:modified xsi:type="dcterms:W3CDTF">2016-08-30T22:24:50Z</dcterms:modified>
</cp:coreProperties>
</file>