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9" r:id="rId4"/>
    <p:sldId id="260" r:id="rId5"/>
    <p:sldId id="261" r:id="rId6"/>
    <p:sldId id="339" r:id="rId7"/>
    <p:sldId id="263" r:id="rId8"/>
    <p:sldId id="313" r:id="rId9"/>
    <p:sldId id="262" r:id="rId10"/>
    <p:sldId id="265" r:id="rId11"/>
    <p:sldId id="266" r:id="rId12"/>
    <p:sldId id="315" r:id="rId13"/>
    <p:sldId id="271" r:id="rId14"/>
    <p:sldId id="272" r:id="rId15"/>
    <p:sldId id="273" r:id="rId16"/>
    <p:sldId id="274" r:id="rId17"/>
    <p:sldId id="276" r:id="rId18"/>
    <p:sldId id="275" r:id="rId19"/>
    <p:sldId id="278" r:id="rId20"/>
    <p:sldId id="314" r:id="rId21"/>
    <p:sldId id="279" r:id="rId22"/>
    <p:sldId id="280" r:id="rId23"/>
    <p:sldId id="282" r:id="rId24"/>
    <p:sldId id="281" r:id="rId25"/>
    <p:sldId id="283" r:id="rId26"/>
    <p:sldId id="285" r:id="rId27"/>
    <p:sldId id="284" r:id="rId28"/>
    <p:sldId id="316" r:id="rId29"/>
    <p:sldId id="287" r:id="rId30"/>
    <p:sldId id="317" r:id="rId31"/>
    <p:sldId id="294" r:id="rId32"/>
    <p:sldId id="293" r:id="rId33"/>
    <p:sldId id="292" r:id="rId34"/>
    <p:sldId id="291" r:id="rId35"/>
    <p:sldId id="290" r:id="rId36"/>
    <p:sldId id="289" r:id="rId37"/>
    <p:sldId id="296" r:id="rId38"/>
    <p:sldId id="301" r:id="rId39"/>
    <p:sldId id="318" r:id="rId40"/>
    <p:sldId id="300" r:id="rId41"/>
    <p:sldId id="299" r:id="rId42"/>
    <p:sldId id="298" r:id="rId43"/>
    <p:sldId id="297" r:id="rId44"/>
    <p:sldId id="303" r:id="rId45"/>
    <p:sldId id="302" r:id="rId46"/>
    <p:sldId id="305" r:id="rId47"/>
    <p:sldId id="264" r:id="rId48"/>
    <p:sldId id="320" r:id="rId49"/>
    <p:sldId id="326" r:id="rId50"/>
    <p:sldId id="321" r:id="rId51"/>
    <p:sldId id="304" r:id="rId52"/>
    <p:sldId id="306" r:id="rId53"/>
    <p:sldId id="307" r:id="rId54"/>
    <p:sldId id="327" r:id="rId55"/>
    <p:sldId id="328" r:id="rId56"/>
    <p:sldId id="329" r:id="rId57"/>
    <p:sldId id="319" r:id="rId58"/>
    <p:sldId id="330" r:id="rId59"/>
    <p:sldId id="331" r:id="rId60"/>
    <p:sldId id="332" r:id="rId61"/>
    <p:sldId id="333" r:id="rId62"/>
    <p:sldId id="334" r:id="rId63"/>
    <p:sldId id="335" r:id="rId64"/>
    <p:sldId id="337" r:id="rId65"/>
    <p:sldId id="34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0" d="100"/>
          <a:sy n="70" d="100"/>
        </p:scale>
        <p:origin x="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14/08/2019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83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14/08/2019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163907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14/08/2019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703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05EAC-2063-47EE-BB0D-7CA46D884AB7}" type="datetimeFigureOut">
              <a:rPr lang="en-PH" smtClean="0"/>
              <a:t>14/08/2019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90617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05EAC-2063-47EE-BB0D-7CA46D884AB7}" type="datetimeFigureOut">
              <a:rPr lang="en-PH" smtClean="0"/>
              <a:t>14/08/2019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E7BD525-AECF-436F-9528-2C73B033787D}"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4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05EAC-2063-47EE-BB0D-7CA46D884AB7}" type="datetimeFigureOut">
              <a:rPr lang="en-PH" smtClean="0"/>
              <a:t>14/08/2019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208284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05EAC-2063-47EE-BB0D-7CA46D884AB7}" type="datetimeFigureOut">
              <a:rPr lang="en-PH" smtClean="0"/>
              <a:t>14/08/2019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41394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05EAC-2063-47EE-BB0D-7CA46D884AB7}" type="datetimeFigureOut">
              <a:rPr lang="en-PH" smtClean="0"/>
              <a:t>14/08/2019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140665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A05EAC-2063-47EE-BB0D-7CA46D884AB7}" type="datetimeFigureOut">
              <a:rPr lang="en-PH" smtClean="0"/>
              <a:t>14/08/2019</a:t>
            </a:fld>
            <a:endParaRPr lang="en-PH"/>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H"/>
          </a:p>
        </p:txBody>
      </p:sp>
      <p:sp>
        <p:nvSpPr>
          <p:cNvPr id="9" name="Slide Number Placeholder 8"/>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15089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A05EAC-2063-47EE-BB0D-7CA46D884AB7}" type="datetimeFigureOut">
              <a:rPr lang="en-PH" smtClean="0"/>
              <a:t>14/08/2019</a:t>
            </a:fld>
            <a:endParaRPr lang="en-P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7BD525-AECF-436F-9528-2C73B033787D}" type="slidenum">
              <a:rPr lang="en-PH" smtClean="0"/>
              <a:t>‹#›</a:t>
            </a:fld>
            <a:endParaRPr lang="en-PH"/>
          </a:p>
        </p:txBody>
      </p:sp>
    </p:spTree>
    <p:extLst>
      <p:ext uri="{BB962C8B-B14F-4D97-AF65-F5344CB8AC3E}">
        <p14:creationId xmlns:p14="http://schemas.microsoft.com/office/powerpoint/2010/main" val="213071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A05EAC-2063-47EE-BB0D-7CA46D884AB7}" type="datetimeFigureOut">
              <a:rPr lang="en-PH" smtClean="0"/>
              <a:t>14/08/2019</a:t>
            </a:fld>
            <a:endParaRPr lang="en-PH"/>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7BD525-AECF-436F-9528-2C73B033787D}" type="slidenum">
              <a:rPr lang="en-PH" smtClean="0"/>
              <a:t>‹#›</a:t>
            </a:fld>
            <a:endParaRPr lang="en-PH"/>
          </a:p>
        </p:txBody>
      </p:sp>
    </p:spTree>
    <p:extLst>
      <p:ext uri="{BB962C8B-B14F-4D97-AF65-F5344CB8AC3E}">
        <p14:creationId xmlns:p14="http://schemas.microsoft.com/office/powerpoint/2010/main" val="384772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A05EAC-2063-47EE-BB0D-7CA46D884AB7}" type="datetimeFigureOut">
              <a:rPr lang="en-PH" smtClean="0"/>
              <a:t>14/08/2019</a:t>
            </a:fld>
            <a:endParaRPr lang="en-P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H"/>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7BD525-AECF-436F-9528-2C73B033787D}" type="slidenum">
              <a:rPr lang="en-PH" smtClean="0"/>
              <a:t>‹#›</a:t>
            </a:fld>
            <a:endParaRPr lang="en-P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49412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Bus Queuing System	</a:t>
            </a:r>
          </a:p>
        </p:txBody>
      </p:sp>
      <p:sp>
        <p:nvSpPr>
          <p:cNvPr id="3" name="Subtitle 2"/>
          <p:cNvSpPr>
            <a:spLocks noGrp="1"/>
          </p:cNvSpPr>
          <p:nvPr>
            <p:ph type="subTitle" idx="1"/>
          </p:nvPr>
        </p:nvSpPr>
        <p:spPr>
          <a:solidFill>
            <a:schemeClr val="bg1"/>
          </a:solidFill>
        </p:spPr>
        <p:txBody>
          <a:bodyPr>
            <a:normAutofit fontScale="92500" lnSpcReduction="10000"/>
          </a:bodyPr>
          <a:lstStyle/>
          <a:p>
            <a:r>
              <a:rPr lang="en-PH" dirty="0">
                <a:solidFill>
                  <a:schemeClr val="tx1"/>
                </a:solidFill>
                <a:latin typeface="Times New Roman" panose="02020603050405020304" pitchFamily="18" charset="0"/>
                <a:cs typeface="Times New Roman" panose="02020603050405020304" pitchFamily="18" charset="0"/>
              </a:rPr>
              <a:t>Serra, Vincent Franklin T.</a:t>
            </a:r>
            <a:br>
              <a:rPr lang="en-PH" dirty="0">
                <a:solidFill>
                  <a:schemeClr val="tx1"/>
                </a:solidFill>
                <a:latin typeface="Times New Roman" panose="02020603050405020304" pitchFamily="18" charset="0"/>
                <a:cs typeface="Times New Roman" panose="02020603050405020304" pitchFamily="18" charset="0"/>
              </a:rPr>
            </a:br>
            <a:r>
              <a:rPr lang="en-PH" dirty="0" err="1">
                <a:solidFill>
                  <a:schemeClr val="tx1"/>
                </a:solidFill>
                <a:latin typeface="Times New Roman" panose="02020603050405020304" pitchFamily="18" charset="0"/>
                <a:cs typeface="Times New Roman" panose="02020603050405020304" pitchFamily="18" charset="0"/>
              </a:rPr>
              <a:t>Magcayang</a:t>
            </a:r>
            <a:r>
              <a:rPr lang="en-PH" dirty="0">
                <a:solidFill>
                  <a:schemeClr val="tx1"/>
                </a:solidFill>
                <a:latin typeface="Times New Roman" panose="02020603050405020304" pitchFamily="18" charset="0"/>
                <a:cs typeface="Times New Roman" panose="02020603050405020304" pitchFamily="18" charset="0"/>
              </a:rPr>
              <a:t>, Aaron Jester</a:t>
            </a:r>
          </a:p>
          <a:p>
            <a:r>
              <a:rPr lang="en-PH" dirty="0">
                <a:solidFill>
                  <a:schemeClr val="tx1"/>
                </a:solidFill>
                <a:latin typeface="Times New Roman" panose="02020603050405020304" pitchFamily="18" charset="0"/>
                <a:cs typeface="Times New Roman" panose="02020603050405020304" pitchFamily="18" charset="0"/>
              </a:rPr>
              <a:t>Gomez, </a:t>
            </a:r>
            <a:r>
              <a:rPr lang="en-PH" dirty="0" err="1">
                <a:solidFill>
                  <a:schemeClr val="tx1"/>
                </a:solidFill>
                <a:latin typeface="Times New Roman" panose="02020603050405020304" pitchFamily="18" charset="0"/>
                <a:cs typeface="Times New Roman" panose="02020603050405020304" pitchFamily="18" charset="0"/>
              </a:rPr>
              <a:t>Raxell</a:t>
            </a:r>
            <a:endParaRPr lang="en-PH"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33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4203"/>
            <a:ext cx="10058400" cy="1450757"/>
          </a:xfrm>
        </p:spPr>
        <p:txBody>
          <a:bodyPr>
            <a:normAutofit/>
          </a:bodyPr>
          <a:lstStyle/>
          <a:p>
            <a:r>
              <a:rPr lang="en-PH" sz="2800" dirty="0"/>
              <a:t>Data Flow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994" y="-49260"/>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5" name="Picture 4" descr="C:\Users\MAERY401\Downloads\ERD &amp; Data Flow - Bus D0 (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848" y="1584960"/>
            <a:ext cx="10347089" cy="5273040"/>
          </a:xfrm>
          <a:prstGeom prst="rect">
            <a:avLst/>
          </a:prstGeom>
          <a:noFill/>
          <a:ln>
            <a:noFill/>
          </a:ln>
        </p:spPr>
      </p:pic>
    </p:spTree>
    <p:extLst>
      <p:ext uri="{BB962C8B-B14F-4D97-AF65-F5344CB8AC3E}">
        <p14:creationId xmlns:p14="http://schemas.microsoft.com/office/powerpoint/2010/main" val="43187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6962" y="904511"/>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r>
              <a:rPr lang="en-PH" dirty="0">
                <a:latin typeface="Microsoft YaHei" panose="020B0503020204020204" pitchFamily="34" charset="-122"/>
                <a:ea typeface="Microsoft YaHei" panose="020B0503020204020204" pitchFamily="34" charset="-122"/>
              </a:rPr>
              <a:t>User Registration</a:t>
            </a:r>
          </a:p>
        </p:txBody>
      </p:sp>
      <p:pic>
        <p:nvPicPr>
          <p:cNvPr id="9" name="Content Placeholder 8" descr="C:\Users\MAERY401\Downloads\Activity Diagram (Get matched image information) - signup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16592" y="1663384"/>
            <a:ext cx="6946274" cy="4849958"/>
          </a:xfrm>
          <a:prstGeom prst="rect">
            <a:avLst/>
          </a:prstGeom>
          <a:noFill/>
          <a:ln>
            <a:noFill/>
          </a:ln>
        </p:spPr>
      </p:pic>
    </p:spTree>
    <p:extLst>
      <p:ext uri="{BB962C8B-B14F-4D97-AF65-F5344CB8AC3E}">
        <p14:creationId xmlns:p14="http://schemas.microsoft.com/office/powerpoint/2010/main" val="281686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Activity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40126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a:xfrm>
            <a:off x="1188720" y="889131"/>
            <a:ext cx="10058400" cy="4023360"/>
          </a:xfrm>
        </p:spPr>
        <p:txBody>
          <a:bodyPr/>
          <a:lstStyle/>
          <a:p>
            <a:endParaRPr lang="en-PH" dirty="0"/>
          </a:p>
        </p:txBody>
      </p:sp>
      <p:pic>
        <p:nvPicPr>
          <p:cNvPr id="5" name="Picture 4" descr="C:\Users\MAERY401\Downloads\Activity Diagram (Get matched image information) - sign-in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0320" y="1674054"/>
            <a:ext cx="7258928" cy="4834011"/>
          </a:xfrm>
          <a:prstGeom prst="rect">
            <a:avLst/>
          </a:prstGeom>
          <a:noFill/>
          <a:ln>
            <a:noFill/>
          </a:ln>
        </p:spPr>
      </p:pic>
      <p:sp>
        <p:nvSpPr>
          <p:cNvPr id="4" name="Rectangle 3"/>
          <p:cNvSpPr/>
          <p:nvPr/>
        </p:nvSpPr>
        <p:spPr>
          <a:xfrm>
            <a:off x="1188720" y="1055183"/>
            <a:ext cx="6096000" cy="646331"/>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 </a:t>
            </a:r>
          </a:p>
          <a:p>
            <a:pPr lvl="0"/>
            <a:r>
              <a:rPr lang="en-PH" dirty="0">
                <a:latin typeface="Microsoft YaHei" panose="020B0503020204020204" pitchFamily="34" charset="-122"/>
                <a:ea typeface="Microsoft YaHei" panose="020B0503020204020204" pitchFamily="34" charset="-122"/>
              </a:rPr>
              <a:t>User Login</a:t>
            </a:r>
          </a:p>
        </p:txBody>
      </p:sp>
    </p:spTree>
    <p:extLst>
      <p:ext uri="{BB962C8B-B14F-4D97-AF65-F5344CB8AC3E}">
        <p14:creationId xmlns:p14="http://schemas.microsoft.com/office/powerpoint/2010/main" val="2182136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086" y="1674055"/>
            <a:ext cx="7253068" cy="4839287"/>
          </a:xfrm>
          <a:prstGeom prst="rect">
            <a:avLst/>
          </a:prstGeom>
          <a:noFill/>
          <a:ln>
            <a:noFill/>
          </a:ln>
        </p:spPr>
      </p:pic>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Reset Password</a:t>
            </a:r>
          </a:p>
        </p:txBody>
      </p:sp>
    </p:spTree>
    <p:extLst>
      <p:ext uri="{BB962C8B-B14F-4D97-AF65-F5344CB8AC3E}">
        <p14:creationId xmlns:p14="http://schemas.microsoft.com/office/powerpoint/2010/main" val="189432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425" y="1651424"/>
            <a:ext cx="7132320" cy="5044798"/>
          </a:xfrm>
          <a:prstGeom prst="rect">
            <a:avLst/>
          </a:prstGeom>
          <a:noFill/>
          <a:ln>
            <a:noFill/>
          </a:ln>
        </p:spPr>
      </p:pic>
      <p:sp>
        <p:nvSpPr>
          <p:cNvPr id="2" name="Content Placeholder 1"/>
          <p:cNvSpPr>
            <a:spLocks noGrp="1"/>
          </p:cNvSpPr>
          <p:nvPr>
            <p:ph idx="1"/>
          </p:nvPr>
        </p:nvSpPr>
        <p:spPr/>
        <p:txBody>
          <a:bodyPr/>
          <a:lstStyle/>
          <a:p>
            <a:endParaRPr lang="en-PH" dirty="0"/>
          </a:p>
        </p:txBody>
      </p:sp>
      <p:sp>
        <p:nvSpPr>
          <p:cNvPr id="6" name="Rectangle 5"/>
          <p:cNvSpPr/>
          <p:nvPr/>
        </p:nvSpPr>
        <p:spPr>
          <a:xfrm>
            <a:off x="1220364" y="1282092"/>
            <a:ext cx="1595309" cy="369332"/>
          </a:xfrm>
          <a:prstGeom prst="rect">
            <a:avLst/>
          </a:prstGeom>
        </p:spPr>
        <p:txBody>
          <a:bodyPr wrap="none">
            <a:spAutoFit/>
          </a:bodyPr>
          <a:lstStyle/>
          <a:p>
            <a:r>
              <a:rPr lang="en-PH" dirty="0">
                <a:latin typeface="Microsoft YaHei" panose="020B0503020204020204" pitchFamily="34" charset="-122"/>
                <a:ea typeface="Microsoft YaHei" panose="020B0503020204020204" pitchFamily="34" charset="-122"/>
              </a:rPr>
              <a:t>Bus Location</a:t>
            </a:r>
          </a:p>
        </p:txBody>
      </p:sp>
    </p:spTree>
    <p:extLst>
      <p:ext uri="{BB962C8B-B14F-4D97-AF65-F5344CB8AC3E}">
        <p14:creationId xmlns:p14="http://schemas.microsoft.com/office/powerpoint/2010/main" val="8465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Bus Schedule</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221" y="1519311"/>
            <a:ext cx="7258929" cy="5064369"/>
          </a:xfrm>
          <a:prstGeom prst="rect">
            <a:avLst/>
          </a:prstGeom>
          <a:noFill/>
          <a:ln>
            <a:noFill/>
          </a:ln>
        </p:spPr>
      </p:pic>
    </p:spTree>
    <p:extLst>
      <p:ext uri="{BB962C8B-B14F-4D97-AF65-F5344CB8AC3E}">
        <p14:creationId xmlns:p14="http://schemas.microsoft.com/office/powerpoint/2010/main" val="88450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Reserve</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0" y="1397056"/>
            <a:ext cx="7302500" cy="5035550"/>
          </a:xfrm>
          <a:prstGeom prst="rect">
            <a:avLst/>
          </a:prstGeom>
          <a:noFill/>
          <a:ln>
            <a:noFill/>
          </a:ln>
        </p:spPr>
      </p:pic>
    </p:spTree>
    <p:extLst>
      <p:ext uri="{BB962C8B-B14F-4D97-AF65-F5344CB8AC3E}">
        <p14:creationId xmlns:p14="http://schemas.microsoft.com/office/powerpoint/2010/main" val="377420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
        <p:nvSpPr>
          <p:cNvPr id="2" name="Content Placeholder 1"/>
          <p:cNvSpPr>
            <a:spLocks noGrp="1"/>
          </p:cNvSpPr>
          <p:nvPr>
            <p:ph idx="1"/>
          </p:nvPr>
        </p:nvSpPr>
        <p:spPr/>
        <p:txBody>
          <a:bodyPr/>
          <a:lstStyle/>
          <a:p>
            <a:endParaRPr lang="en-PH"/>
          </a:p>
        </p:txBody>
      </p:sp>
      <p:sp>
        <p:nvSpPr>
          <p:cNvPr id="4" name="Rectangle 3"/>
          <p:cNvSpPr/>
          <p:nvPr/>
        </p:nvSpPr>
        <p:spPr>
          <a:xfrm>
            <a:off x="1108417" y="1027724"/>
            <a:ext cx="6096000" cy="369332"/>
          </a:xfrm>
          <a:prstGeom prst="rect">
            <a:avLst/>
          </a:prstGeom>
        </p:spPr>
        <p:txBody>
          <a:bodyPr>
            <a:spAutoFit/>
          </a:bodyPr>
          <a:lstStyle/>
          <a:p>
            <a:r>
              <a:rPr lang="en-PH" dirty="0">
                <a:latin typeface="Microsoft YaHei" panose="020B0503020204020204" pitchFamily="34" charset="-122"/>
                <a:ea typeface="Microsoft YaHei" panose="020B0503020204020204" pitchFamily="34" charset="-122"/>
              </a:rPr>
              <a:t>Reservation Report</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7600" y="1511356"/>
            <a:ext cx="7264400" cy="5111750"/>
          </a:xfrm>
          <a:prstGeom prst="rect">
            <a:avLst/>
          </a:prstGeom>
          <a:noFill/>
          <a:ln>
            <a:noFill/>
          </a:ln>
        </p:spPr>
      </p:pic>
    </p:spTree>
    <p:extLst>
      <p:ext uri="{BB962C8B-B14F-4D97-AF65-F5344CB8AC3E}">
        <p14:creationId xmlns:p14="http://schemas.microsoft.com/office/powerpoint/2010/main" val="323108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User Registration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1602" y="1737360"/>
            <a:ext cx="6558598" cy="4574540"/>
          </a:xfrm>
          <a:prstGeom prst="rect">
            <a:avLst/>
          </a:prstGeom>
          <a:noFill/>
          <a:ln>
            <a:noFill/>
          </a:ln>
        </p:spPr>
      </p:pic>
    </p:spTree>
    <p:extLst>
      <p:ext uri="{BB962C8B-B14F-4D97-AF65-F5344CB8AC3E}">
        <p14:creationId xmlns:p14="http://schemas.microsoft.com/office/powerpoint/2010/main" val="221018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Project Context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309" y="-49260"/>
            <a:ext cx="2795451" cy="1786620"/>
          </a:xfrm>
        </p:spPr>
      </p:pic>
      <p:sp>
        <p:nvSpPr>
          <p:cNvPr id="3" name="TextBox 2"/>
          <p:cNvSpPr txBox="1"/>
          <p:nvPr/>
        </p:nvSpPr>
        <p:spPr>
          <a:xfrm>
            <a:off x="1069848" y="2093976"/>
            <a:ext cx="10177272" cy="1754326"/>
          </a:xfrm>
          <a:prstGeom prst="rect">
            <a:avLst/>
          </a:prstGeom>
          <a:noFill/>
        </p:spPr>
        <p:txBody>
          <a:bodyPr wrap="square" rtlCol="0">
            <a:spAutoFit/>
          </a:bodyPr>
          <a:lstStyle/>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Because of the growing population of Asia Pacific College, </a:t>
            </a:r>
          </a:p>
          <a:p>
            <a:pPr lvl="0"/>
            <a:r>
              <a:rPr lang="en-PH" dirty="0">
                <a:latin typeface="Microsoft YaHei" panose="020B0503020204020204" pitchFamily="34" charset="-122"/>
                <a:ea typeface="Microsoft YaHei" panose="020B0503020204020204" pitchFamily="34" charset="-122"/>
              </a:rPr>
              <a:t>surely there will be a lot of students/staffs that needs to line up in order to ride the shuttle. </a:t>
            </a:r>
          </a:p>
          <a:p>
            <a:pPr lvl="0"/>
            <a:r>
              <a:rPr lang="en-PH" dirty="0">
                <a:latin typeface="Microsoft YaHei" panose="020B0503020204020204" pitchFamily="34" charset="-122"/>
                <a:ea typeface="Microsoft YaHei" panose="020B0503020204020204" pitchFamily="34" charset="-122"/>
              </a:rPr>
              <a:t>The problem is, due to fear of not falling in line early, even though the shuttle’s not there, students/staffs will fall in line early as they can and won’t have the time to do the things that they need (</a:t>
            </a:r>
            <a:r>
              <a:rPr lang="en-PH" dirty="0" err="1">
                <a:latin typeface="Microsoft YaHei" panose="020B0503020204020204" pitchFamily="34" charset="-122"/>
                <a:ea typeface="Microsoft YaHei" panose="020B0503020204020204" pitchFamily="34" charset="-122"/>
              </a:rPr>
              <a:t>eg</a:t>
            </a:r>
            <a:r>
              <a:rPr lang="en-PH" dirty="0">
                <a:latin typeface="Microsoft YaHei" panose="020B0503020204020204" pitchFamily="34" charset="-122"/>
                <a:ea typeface="Microsoft YaHei" panose="020B0503020204020204" pitchFamily="34" charset="-122"/>
              </a:rPr>
              <a:t>. Eat, appointments with professors, projects meetings).</a:t>
            </a:r>
          </a:p>
          <a:p>
            <a:endParaRPr lang="en-PH" dirty="0"/>
          </a:p>
        </p:txBody>
      </p:sp>
    </p:spTree>
    <p:extLst>
      <p:ext uri="{BB962C8B-B14F-4D97-AF65-F5344CB8AC3E}">
        <p14:creationId xmlns:p14="http://schemas.microsoft.com/office/powerpoint/2010/main" val="280725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Sequence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283048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User Login</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735580" y="1598719"/>
            <a:ext cx="6421120" cy="4890981"/>
          </a:xfrm>
          <a:prstGeom prst="rect">
            <a:avLst/>
          </a:prstGeom>
          <a:noFill/>
          <a:ln>
            <a:noFill/>
          </a:ln>
        </p:spPr>
      </p:pic>
    </p:spTree>
    <p:extLst>
      <p:ext uri="{BB962C8B-B14F-4D97-AF65-F5344CB8AC3E}">
        <p14:creationId xmlns:p14="http://schemas.microsoft.com/office/powerpoint/2010/main" val="1768478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Reset Password</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2900" y="1515534"/>
            <a:ext cx="5867400" cy="4919556"/>
          </a:xfrm>
          <a:prstGeom prst="rect">
            <a:avLst/>
          </a:prstGeom>
          <a:noFill/>
          <a:ln>
            <a:noFill/>
          </a:ln>
        </p:spPr>
      </p:pic>
    </p:spTree>
    <p:extLst>
      <p:ext uri="{BB962C8B-B14F-4D97-AF65-F5344CB8AC3E}">
        <p14:creationId xmlns:p14="http://schemas.microsoft.com/office/powerpoint/2010/main" val="49470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Bus Location</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3800" y="1485899"/>
            <a:ext cx="6647180" cy="5017561"/>
          </a:xfrm>
          <a:prstGeom prst="rect">
            <a:avLst/>
          </a:prstGeom>
          <a:noFill/>
          <a:ln>
            <a:noFill/>
          </a:ln>
        </p:spPr>
      </p:pic>
    </p:spTree>
    <p:extLst>
      <p:ext uri="{BB962C8B-B14F-4D97-AF65-F5344CB8AC3E}">
        <p14:creationId xmlns:p14="http://schemas.microsoft.com/office/powerpoint/2010/main" val="255036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Bus Schedule</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8300" y="1587500"/>
            <a:ext cx="6426200" cy="4940300"/>
          </a:xfrm>
          <a:prstGeom prst="rect">
            <a:avLst/>
          </a:prstGeom>
          <a:noFill/>
          <a:ln>
            <a:noFill/>
          </a:ln>
        </p:spPr>
      </p:pic>
    </p:spTree>
    <p:extLst>
      <p:ext uri="{BB962C8B-B14F-4D97-AF65-F5344CB8AC3E}">
        <p14:creationId xmlns:p14="http://schemas.microsoft.com/office/powerpoint/2010/main" val="399787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Reserve</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962" y="1557020"/>
            <a:ext cx="6243638" cy="4818380"/>
          </a:xfrm>
          <a:prstGeom prst="rect">
            <a:avLst/>
          </a:prstGeom>
          <a:noFill/>
          <a:ln>
            <a:noFill/>
          </a:ln>
        </p:spPr>
      </p:pic>
    </p:spTree>
    <p:extLst>
      <p:ext uri="{BB962C8B-B14F-4D97-AF65-F5344CB8AC3E}">
        <p14:creationId xmlns:p14="http://schemas.microsoft.com/office/powerpoint/2010/main" val="2411442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Reservation Report</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8660" y="1583690"/>
            <a:ext cx="5806440" cy="4753610"/>
          </a:xfrm>
          <a:prstGeom prst="rect">
            <a:avLst/>
          </a:prstGeom>
          <a:noFill/>
          <a:ln>
            <a:noFill/>
          </a:ln>
        </p:spPr>
      </p:pic>
    </p:spTree>
    <p:extLst>
      <p:ext uri="{BB962C8B-B14F-4D97-AF65-F5344CB8AC3E}">
        <p14:creationId xmlns:p14="http://schemas.microsoft.com/office/powerpoint/2010/main" val="1074092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1800" dirty="0">
                <a:latin typeface="Microsoft YaHei" panose="020B0503020204020204" pitchFamily="34" charset="-122"/>
                <a:ea typeface="Microsoft YaHei" panose="020B0503020204020204" pitchFamily="34" charset="-122"/>
              </a:rPr>
              <a:t>Edit Bus</a:t>
            </a:r>
          </a:p>
        </p:txBody>
      </p:sp>
      <p:sp>
        <p:nvSpPr>
          <p:cNvPr id="3" name="Content Placeholder 2"/>
          <p:cNvSpPr>
            <a:spLocks noGrp="1"/>
          </p:cNvSpPr>
          <p:nvPr>
            <p:ph idx="1"/>
          </p:nvPr>
        </p:nvSpPr>
        <p:spPr/>
        <p:txBody>
          <a:bodyPr/>
          <a:lstStyle/>
          <a:p>
            <a:endParaRPr lang="en-PH"/>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020" y="1565910"/>
            <a:ext cx="6659880" cy="4784090"/>
          </a:xfrm>
          <a:prstGeom prst="rect">
            <a:avLst/>
          </a:prstGeom>
          <a:noFill/>
          <a:ln>
            <a:noFill/>
          </a:ln>
        </p:spPr>
      </p:pic>
    </p:spTree>
    <p:extLst>
      <p:ext uri="{BB962C8B-B14F-4D97-AF65-F5344CB8AC3E}">
        <p14:creationId xmlns:p14="http://schemas.microsoft.com/office/powerpoint/2010/main" val="287896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Entity Relationship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91051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pic>
        <p:nvPicPr>
          <p:cNvPr id="4" name="Picture 3" descr="C:\Users\MAERY401\Downloads\ERD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5410" y="1737360"/>
            <a:ext cx="7476490" cy="4549140"/>
          </a:xfrm>
          <a:prstGeom prst="rect">
            <a:avLst/>
          </a:prstGeom>
          <a:noFill/>
          <a:ln>
            <a:noFill/>
          </a:ln>
        </p:spPr>
      </p:pic>
    </p:spTree>
    <p:extLst>
      <p:ext uri="{BB962C8B-B14F-4D97-AF65-F5344CB8AC3E}">
        <p14:creationId xmlns:p14="http://schemas.microsoft.com/office/powerpoint/2010/main" val="114195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Project DESCRIPTION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869" y="-49260"/>
            <a:ext cx="2795451" cy="1786620"/>
          </a:xfrm>
        </p:spPr>
      </p:pic>
      <p:sp>
        <p:nvSpPr>
          <p:cNvPr id="3" name="TextBox 2"/>
          <p:cNvSpPr txBox="1"/>
          <p:nvPr/>
        </p:nvSpPr>
        <p:spPr>
          <a:xfrm>
            <a:off x="1069848" y="2093976"/>
            <a:ext cx="10177272" cy="2585323"/>
          </a:xfrm>
          <a:prstGeom prst="rect">
            <a:avLst/>
          </a:prstGeom>
          <a:noFill/>
        </p:spPr>
        <p:txBody>
          <a:bodyPr wrap="square" rtlCol="0">
            <a:spAutoFit/>
          </a:bodyPr>
          <a:lstStyle/>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Bus Queue Monitoring System will provide hassle-free, convenient application </a:t>
            </a:r>
          </a:p>
          <a:p>
            <a:pPr lvl="0"/>
            <a:r>
              <a:rPr lang="en-PH" dirty="0">
                <a:latin typeface="Microsoft YaHei" panose="020B0503020204020204" pitchFamily="34" charset="-122"/>
                <a:ea typeface="Microsoft YaHei" panose="020B0503020204020204" pitchFamily="34" charset="-122"/>
              </a:rPr>
              <a:t>so students can use the time for other important things to be done rather than queuing. Not only students have the benefits in this project but also the staffs/professors for they can use the time on their appointments with their students. They can buy food at the cafeteria instead of queueing. This project may also come to use. In addition, to obtain new knowledge of what/when is the most students that will queue will do their best to follow schedule in-case of emergency maintenance of other buses. To provide data of when are the most students/staffs queue in a specific time</a:t>
            </a:r>
          </a:p>
          <a:p>
            <a:endParaRPr lang="en-PH" dirty="0"/>
          </a:p>
        </p:txBody>
      </p:sp>
    </p:spTree>
    <p:extLst>
      <p:ext uri="{BB962C8B-B14F-4D97-AF65-F5344CB8AC3E}">
        <p14:creationId xmlns:p14="http://schemas.microsoft.com/office/powerpoint/2010/main" val="47253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State-Machine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61585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Registration</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51200" y="1846263"/>
            <a:ext cx="5082492" cy="4491037"/>
          </a:xfrm>
          <a:prstGeom prst="rect">
            <a:avLst/>
          </a:prstGeom>
          <a:noFill/>
          <a:ln>
            <a:noFill/>
          </a:ln>
        </p:spPr>
      </p:pic>
    </p:spTree>
    <p:extLst>
      <p:ext uri="{BB962C8B-B14F-4D97-AF65-F5344CB8AC3E}">
        <p14:creationId xmlns:p14="http://schemas.microsoft.com/office/powerpoint/2010/main" val="273601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Login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9700" y="1737359"/>
            <a:ext cx="6536690" cy="4688841"/>
          </a:xfrm>
          <a:prstGeom prst="rect">
            <a:avLst/>
          </a:prstGeom>
          <a:noFill/>
          <a:ln>
            <a:noFill/>
          </a:ln>
        </p:spPr>
      </p:pic>
    </p:spTree>
    <p:extLst>
      <p:ext uri="{BB962C8B-B14F-4D97-AF65-F5344CB8AC3E}">
        <p14:creationId xmlns:p14="http://schemas.microsoft.com/office/powerpoint/2010/main" val="1574010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Location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120" y="1731434"/>
            <a:ext cx="5928360" cy="4137660"/>
          </a:xfrm>
          <a:prstGeom prst="rect">
            <a:avLst/>
          </a:prstGeom>
          <a:noFill/>
          <a:ln>
            <a:noFill/>
          </a:ln>
        </p:spPr>
      </p:pic>
    </p:spTree>
    <p:extLst>
      <p:ext uri="{BB962C8B-B14F-4D97-AF65-F5344CB8AC3E}">
        <p14:creationId xmlns:p14="http://schemas.microsoft.com/office/powerpoint/2010/main" val="1607792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Schedule</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0220" y="1845734"/>
            <a:ext cx="5928360" cy="4137660"/>
          </a:xfrm>
          <a:prstGeom prst="rect">
            <a:avLst/>
          </a:prstGeom>
          <a:noFill/>
          <a:ln>
            <a:noFill/>
          </a:ln>
        </p:spPr>
      </p:pic>
    </p:spTree>
    <p:extLst>
      <p:ext uri="{BB962C8B-B14F-4D97-AF65-F5344CB8AC3E}">
        <p14:creationId xmlns:p14="http://schemas.microsoft.com/office/powerpoint/2010/main" val="663566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Reserve</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620" y="1788584"/>
            <a:ext cx="5928360" cy="4137660"/>
          </a:xfrm>
          <a:prstGeom prst="rect">
            <a:avLst/>
          </a:prstGeom>
          <a:noFill/>
          <a:ln>
            <a:noFill/>
          </a:ln>
        </p:spPr>
      </p:pic>
    </p:spTree>
    <p:extLst>
      <p:ext uri="{BB962C8B-B14F-4D97-AF65-F5344CB8AC3E}">
        <p14:creationId xmlns:p14="http://schemas.microsoft.com/office/powerpoint/2010/main" val="925672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Reservation Report</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810" y="1737360"/>
            <a:ext cx="6003290" cy="4131734"/>
          </a:xfrm>
          <a:prstGeom prst="rect">
            <a:avLst/>
          </a:prstGeom>
          <a:noFill/>
          <a:ln>
            <a:noFill/>
          </a:ln>
        </p:spPr>
      </p:pic>
    </p:spTree>
    <p:extLst>
      <p:ext uri="{BB962C8B-B14F-4D97-AF65-F5344CB8AC3E}">
        <p14:creationId xmlns:p14="http://schemas.microsoft.com/office/powerpoint/2010/main" val="3920695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Edit Bus</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710" y="1807634"/>
            <a:ext cx="5935980" cy="4099560"/>
          </a:xfrm>
          <a:prstGeom prst="rect">
            <a:avLst/>
          </a:prstGeom>
          <a:noFill/>
          <a:ln>
            <a:noFill/>
          </a:ln>
        </p:spPr>
      </p:pic>
    </p:spTree>
    <p:extLst>
      <p:ext uri="{BB962C8B-B14F-4D97-AF65-F5344CB8AC3E}">
        <p14:creationId xmlns:p14="http://schemas.microsoft.com/office/powerpoint/2010/main" val="3700533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Registration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737359"/>
            <a:ext cx="6122670" cy="4677201"/>
          </a:xfrm>
          <a:prstGeom prst="rect">
            <a:avLst/>
          </a:prstGeom>
          <a:noFill/>
          <a:ln>
            <a:noFill/>
          </a:ln>
        </p:spPr>
      </p:pic>
    </p:spTree>
    <p:extLst>
      <p:ext uri="{BB962C8B-B14F-4D97-AF65-F5344CB8AC3E}">
        <p14:creationId xmlns:p14="http://schemas.microsoft.com/office/powerpoint/2010/main" val="2232033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Timing Diagram</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197910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Objectives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246" y="-49260"/>
            <a:ext cx="2795451" cy="1786620"/>
          </a:xfrm>
        </p:spPr>
      </p:pic>
      <p:sp>
        <p:nvSpPr>
          <p:cNvPr id="3" name="TextBox 2"/>
          <p:cNvSpPr txBox="1"/>
          <p:nvPr/>
        </p:nvSpPr>
        <p:spPr>
          <a:xfrm>
            <a:off x="1069848" y="2093976"/>
            <a:ext cx="10177272" cy="1754326"/>
          </a:xfrm>
          <a:prstGeom prst="rect">
            <a:avLst/>
          </a:prstGeom>
          <a:noFill/>
        </p:spPr>
        <p:txBody>
          <a:bodyPr wrap="square" rtlCol="0">
            <a:spAutoFit/>
          </a:bodyPr>
          <a:lstStyle/>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To develop and create a convenient queuing system for Asia Pacific College students and staff </a:t>
            </a:r>
          </a:p>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To develop and create an application where students/staff can fall in line to ride the shuttle without going down. </a:t>
            </a:r>
          </a:p>
          <a:p>
            <a:pPr marL="285750" lvl="0" indent="-285750">
              <a:buFont typeface="Wingdings" panose="05000000000000000000" pitchFamily="2" charset="2"/>
              <a:buChar char="Ø"/>
            </a:pPr>
            <a:r>
              <a:rPr lang="en-PH" dirty="0">
                <a:latin typeface="Microsoft YaHei" panose="020B0503020204020204" pitchFamily="34" charset="-122"/>
                <a:ea typeface="Microsoft YaHei" panose="020B0503020204020204" pitchFamily="34" charset="-122"/>
              </a:rPr>
              <a:t>To lessen the students who fall in line to ride the bus.</a:t>
            </a:r>
          </a:p>
          <a:p>
            <a:pPr lvl="0"/>
            <a:endParaRPr lang="en-PH"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88963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User Login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800" y="1737360"/>
            <a:ext cx="6701790" cy="4722706"/>
          </a:xfrm>
          <a:prstGeom prst="rect">
            <a:avLst/>
          </a:prstGeom>
          <a:noFill/>
          <a:ln>
            <a:noFill/>
          </a:ln>
        </p:spPr>
      </p:pic>
    </p:spTree>
    <p:extLst>
      <p:ext uri="{BB962C8B-B14F-4D97-AF65-F5344CB8AC3E}">
        <p14:creationId xmlns:p14="http://schemas.microsoft.com/office/powerpoint/2010/main" val="4105272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Reset Password</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7785" y="1737360"/>
            <a:ext cx="7057390" cy="4555066"/>
          </a:xfrm>
          <a:prstGeom prst="rect">
            <a:avLst/>
          </a:prstGeom>
          <a:noFill/>
          <a:ln>
            <a:noFill/>
          </a:ln>
        </p:spPr>
      </p:pic>
    </p:spTree>
    <p:extLst>
      <p:ext uri="{BB962C8B-B14F-4D97-AF65-F5344CB8AC3E}">
        <p14:creationId xmlns:p14="http://schemas.microsoft.com/office/powerpoint/2010/main" val="1013081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Location</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3890" y="1981624"/>
            <a:ext cx="5845810" cy="4254076"/>
          </a:xfrm>
          <a:prstGeom prst="rect">
            <a:avLst/>
          </a:prstGeom>
          <a:noFill/>
          <a:ln>
            <a:noFill/>
          </a:ln>
        </p:spPr>
      </p:pic>
    </p:spTree>
    <p:extLst>
      <p:ext uri="{BB962C8B-B14F-4D97-AF65-F5344CB8AC3E}">
        <p14:creationId xmlns:p14="http://schemas.microsoft.com/office/powerpoint/2010/main" val="1580378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Bus Schedule</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5100" y="1968500"/>
            <a:ext cx="6248400" cy="4191000"/>
          </a:xfrm>
          <a:prstGeom prst="rect">
            <a:avLst/>
          </a:prstGeom>
          <a:noFill/>
          <a:ln>
            <a:noFill/>
          </a:ln>
        </p:spPr>
      </p:pic>
    </p:spTree>
    <p:extLst>
      <p:ext uri="{BB962C8B-B14F-4D97-AF65-F5344CB8AC3E}">
        <p14:creationId xmlns:p14="http://schemas.microsoft.com/office/powerpoint/2010/main" val="1720715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Reserve</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43201" y="1846263"/>
            <a:ext cx="6424156" cy="4452937"/>
          </a:xfrm>
          <a:prstGeom prst="rect">
            <a:avLst/>
          </a:prstGeom>
          <a:noFill/>
          <a:ln>
            <a:noFill/>
          </a:ln>
        </p:spPr>
      </p:pic>
    </p:spTree>
    <p:extLst>
      <p:ext uri="{BB962C8B-B14F-4D97-AF65-F5344CB8AC3E}">
        <p14:creationId xmlns:p14="http://schemas.microsoft.com/office/powerpoint/2010/main" val="3331752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Reservation Report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51244" y="1985963"/>
            <a:ext cx="6707056" cy="4249737"/>
          </a:xfrm>
          <a:prstGeom prst="rect">
            <a:avLst/>
          </a:prstGeom>
          <a:noFill/>
          <a:ln>
            <a:noFill/>
          </a:ln>
        </p:spPr>
      </p:pic>
    </p:spTree>
    <p:extLst>
      <p:ext uri="{BB962C8B-B14F-4D97-AF65-F5344CB8AC3E}">
        <p14:creationId xmlns:p14="http://schemas.microsoft.com/office/powerpoint/2010/main" val="1613510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Edit Bus</a:t>
            </a:r>
          </a:p>
        </p:txBody>
      </p:sp>
      <p:sp>
        <p:nvSpPr>
          <p:cNvPr id="3" name="Content Placeholder 2"/>
          <p:cNvSpPr>
            <a:spLocks noGrp="1"/>
          </p:cNvSpPr>
          <p:nvPr>
            <p:ph idx="1"/>
          </p:nvPr>
        </p:nvSpPr>
        <p:spPr/>
        <p:txBody>
          <a:bodyPr/>
          <a:lstStyle/>
          <a:p>
            <a:endParaRPr lang="en-PH"/>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0210" y="1769534"/>
            <a:ext cx="6460490" cy="4491566"/>
          </a:xfrm>
          <a:prstGeom prst="rect">
            <a:avLst/>
          </a:prstGeom>
          <a:noFill/>
          <a:ln>
            <a:noFill/>
          </a:ln>
        </p:spPr>
      </p:pic>
    </p:spTree>
    <p:extLst>
      <p:ext uri="{BB962C8B-B14F-4D97-AF65-F5344CB8AC3E}">
        <p14:creationId xmlns:p14="http://schemas.microsoft.com/office/powerpoint/2010/main" val="2921190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Context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184" y="-49260"/>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5" name="Picture 4" descr="A close up of a logo&#10;&#10;Description generated with very high confidence"/>
          <p:cNvPicPr/>
          <p:nvPr/>
        </p:nvPicPr>
        <p:blipFill rotWithShape="1">
          <a:blip r:embed="rId3" cstate="print">
            <a:extLst>
              <a:ext uri="{28A0092B-C50C-407E-A947-70E740481C1C}">
                <a14:useLocalDpi xmlns:a14="http://schemas.microsoft.com/office/drawing/2010/main" val="0"/>
              </a:ext>
            </a:extLst>
          </a:blip>
          <a:srcRect t="5985" r="1755" b="8080"/>
          <a:stretch/>
        </p:blipFill>
        <p:spPr bwMode="auto">
          <a:xfrm>
            <a:off x="3095898" y="2264365"/>
            <a:ext cx="5501640" cy="3222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5308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5475-44EA-4AD8-A04B-71B088EFF981}"/>
              </a:ext>
            </a:extLst>
          </p:cNvPr>
          <p:cNvSpPr>
            <a:spLocks noGrp="1"/>
          </p:cNvSpPr>
          <p:nvPr>
            <p:ph type="title"/>
          </p:nvPr>
        </p:nvSpPr>
        <p:spPr/>
        <p:txBody>
          <a:bodyPr/>
          <a:lstStyle/>
          <a:p>
            <a:r>
              <a:rPr lang="en-PH" dirty="0"/>
              <a:t>Deployment Diagram</a:t>
            </a:r>
          </a:p>
        </p:txBody>
      </p:sp>
      <p:pic>
        <p:nvPicPr>
          <p:cNvPr id="5" name="Content Placeholder 4">
            <a:extLst>
              <a:ext uri="{FF2B5EF4-FFF2-40B4-BE49-F238E27FC236}">
                <a16:creationId xmlns:a16="http://schemas.microsoft.com/office/drawing/2014/main" id="{126E3ED0-A43E-4CB8-9767-4DAC67287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400" y="1981200"/>
            <a:ext cx="6867525" cy="3752850"/>
          </a:xfrm>
        </p:spPr>
      </p:pic>
    </p:spTree>
    <p:extLst>
      <p:ext uri="{BB962C8B-B14F-4D97-AF65-F5344CB8AC3E}">
        <p14:creationId xmlns:p14="http://schemas.microsoft.com/office/powerpoint/2010/main" val="2964100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Component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1100" y="1846263"/>
            <a:ext cx="3990125" cy="4022725"/>
          </a:xfrm>
        </p:spPr>
      </p:pic>
    </p:spTree>
    <p:extLst>
      <p:ext uri="{BB962C8B-B14F-4D97-AF65-F5344CB8AC3E}">
        <p14:creationId xmlns:p14="http://schemas.microsoft.com/office/powerpoint/2010/main" val="13118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Scope and limitations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9932" y="-49260"/>
            <a:ext cx="2795451" cy="1786620"/>
          </a:xfrm>
        </p:spPr>
      </p:pic>
      <p:sp>
        <p:nvSpPr>
          <p:cNvPr id="3" name="TextBox 2"/>
          <p:cNvSpPr txBox="1"/>
          <p:nvPr/>
        </p:nvSpPr>
        <p:spPr>
          <a:xfrm>
            <a:off x="1069848" y="2093976"/>
            <a:ext cx="10177272" cy="3693319"/>
          </a:xfrm>
          <a:prstGeom prst="rect">
            <a:avLst/>
          </a:prstGeom>
          <a:noFill/>
        </p:spPr>
        <p:txBody>
          <a:bodyPr wrap="square" rtlCol="0">
            <a:spAutoFit/>
          </a:bodyPr>
          <a:lstStyle/>
          <a:p>
            <a:pPr marL="285750" lvl="0" indent="-285750">
              <a:buFont typeface="Arial" panose="020B0604020202020204" pitchFamily="34" charset="0"/>
              <a:buChar char="•"/>
            </a:pPr>
            <a:r>
              <a:rPr lang="en-PH" dirty="0"/>
              <a:t>It gives reservation number to users who are to use the bus services</a:t>
            </a:r>
          </a:p>
          <a:p>
            <a:pPr marL="285750" lvl="0" indent="-285750">
              <a:buFont typeface="Arial" panose="020B0604020202020204" pitchFamily="34" charset="0"/>
              <a:buChar char="•"/>
            </a:pPr>
            <a:r>
              <a:rPr lang="en-PH" dirty="0"/>
              <a:t>Asia Pacific College has the limited area of internet connectivity making the application not accessible (only for the students/staffs that doesn’t have mobile data) anywhere/anytime at the said school. </a:t>
            </a:r>
          </a:p>
          <a:p>
            <a:pPr lvl="0"/>
            <a:r>
              <a:rPr lang="en-PH" dirty="0"/>
              <a:t>      The Internet Connection will only be available in Cafeteria &amp; 7th floor (library)</a:t>
            </a:r>
          </a:p>
          <a:p>
            <a:pPr marL="285750" lvl="0" indent="-285750">
              <a:buFont typeface="Arial" panose="020B0604020202020204" pitchFamily="34" charset="0"/>
              <a:buChar char="•"/>
            </a:pPr>
            <a:r>
              <a:rPr lang="en-US" dirty="0"/>
              <a:t>In order for the tracker to work, the driver must always open the "send location" feature</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Limitations of the project (as of now)</a:t>
            </a:r>
          </a:p>
          <a:p>
            <a:pPr marL="285750" lvl="0" indent="-285750">
              <a:buFont typeface="Wingdings" panose="05000000000000000000" pitchFamily="2" charset="2"/>
              <a:buChar char="Ø"/>
            </a:pPr>
            <a:r>
              <a:rPr lang="en-US" dirty="0"/>
              <a:t>Account Error Checking</a:t>
            </a:r>
          </a:p>
          <a:p>
            <a:pPr marL="285750" lvl="0" indent="-285750">
              <a:buFont typeface="Wingdings" panose="05000000000000000000" pitchFamily="2" charset="2"/>
              <a:buChar char="Ø"/>
            </a:pPr>
            <a:r>
              <a:rPr lang="en-US" dirty="0"/>
              <a:t>Messy list of queue (not sorted)</a:t>
            </a:r>
          </a:p>
          <a:p>
            <a:pPr marL="285750" lvl="0" indent="-285750">
              <a:buFont typeface="Wingdings" panose="05000000000000000000" pitchFamily="2" charset="2"/>
              <a:buChar char="Ø"/>
            </a:pPr>
            <a:r>
              <a:rPr lang="en-US" dirty="0"/>
              <a:t>Limit of queue is only applicable per account</a:t>
            </a:r>
            <a:endParaRPr lang="en-PH" dirty="0"/>
          </a:p>
          <a:p>
            <a:pPr lvl="0"/>
            <a:endParaRPr lang="en-PH" dirty="0"/>
          </a:p>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97773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24DB-FBE4-4F6C-A55C-EEF9D3F09477}"/>
              </a:ext>
            </a:extLst>
          </p:cNvPr>
          <p:cNvSpPr>
            <a:spLocks noGrp="1"/>
          </p:cNvSpPr>
          <p:nvPr>
            <p:ph type="title"/>
          </p:nvPr>
        </p:nvSpPr>
        <p:spPr/>
        <p:txBody>
          <a:bodyPr/>
          <a:lstStyle/>
          <a:p>
            <a:r>
              <a:rPr lang="en-PH" dirty="0"/>
              <a:t>Package Diagram</a:t>
            </a:r>
          </a:p>
        </p:txBody>
      </p:sp>
      <p:pic>
        <p:nvPicPr>
          <p:cNvPr id="5" name="Content Placeholder 4">
            <a:extLst>
              <a:ext uri="{FF2B5EF4-FFF2-40B4-BE49-F238E27FC236}">
                <a16:creationId xmlns:a16="http://schemas.microsoft.com/office/drawing/2014/main" id="{6E362DCA-63CE-49DC-9BF0-9D6332F08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019" y="1846263"/>
            <a:ext cx="3566288" cy="4022725"/>
          </a:xfrm>
        </p:spPr>
      </p:pic>
    </p:spTree>
    <p:extLst>
      <p:ext uri="{BB962C8B-B14F-4D97-AF65-F5344CB8AC3E}">
        <p14:creationId xmlns:p14="http://schemas.microsoft.com/office/powerpoint/2010/main" val="3604716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Gap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655864"/>
              </p:ext>
            </p:extLst>
          </p:nvPr>
        </p:nvGraphicFramePr>
        <p:xfrm>
          <a:off x="520700" y="1737360"/>
          <a:ext cx="10634979" cy="4671713"/>
        </p:xfrm>
        <a:graphic>
          <a:graphicData uri="http://schemas.openxmlformats.org/drawingml/2006/table">
            <a:tbl>
              <a:tblPr firstRow="1" firstCol="1" bandRow="1">
                <a:tableStyleId>{5C22544A-7EE6-4342-B048-85BDC9FD1C3A}</a:tableStyleId>
              </a:tblPr>
              <a:tblGrid>
                <a:gridCol w="3544235">
                  <a:extLst>
                    <a:ext uri="{9D8B030D-6E8A-4147-A177-3AD203B41FA5}">
                      <a16:colId xmlns:a16="http://schemas.microsoft.com/office/drawing/2014/main" val="499625402"/>
                    </a:ext>
                  </a:extLst>
                </a:gridCol>
                <a:gridCol w="3545372">
                  <a:extLst>
                    <a:ext uri="{9D8B030D-6E8A-4147-A177-3AD203B41FA5}">
                      <a16:colId xmlns:a16="http://schemas.microsoft.com/office/drawing/2014/main" val="514633196"/>
                    </a:ext>
                  </a:extLst>
                </a:gridCol>
                <a:gridCol w="3545372">
                  <a:extLst>
                    <a:ext uri="{9D8B030D-6E8A-4147-A177-3AD203B41FA5}">
                      <a16:colId xmlns:a16="http://schemas.microsoft.com/office/drawing/2014/main" val="3509663746"/>
                    </a:ext>
                  </a:extLst>
                </a:gridCol>
              </a:tblGrid>
              <a:tr h="221407">
                <a:tc>
                  <a:txBody>
                    <a:bodyPr/>
                    <a:lstStyle/>
                    <a:p>
                      <a:pPr algn="ctr">
                        <a:lnSpc>
                          <a:spcPct val="107000"/>
                        </a:lnSpc>
                        <a:spcAft>
                          <a:spcPts val="0"/>
                        </a:spcAft>
                      </a:pPr>
                      <a:r>
                        <a:rPr lang="en-CA" sz="1800" dirty="0">
                          <a:effectLst/>
                        </a:rPr>
                        <a:t>User Requirements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800" dirty="0">
                          <a:effectLst/>
                        </a:rPr>
                        <a:t>Current System</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800">
                          <a:effectLst/>
                        </a:rPr>
                        <a:t>Proposed Changes</a:t>
                      </a:r>
                      <a:endParaRPr lang="en-PH"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0530706"/>
                  </a:ext>
                </a:extLst>
              </a:tr>
              <a:tr h="4391233">
                <a:tc>
                  <a:txBody>
                    <a:bodyPr/>
                    <a:lstStyle/>
                    <a:p>
                      <a:pPr marL="342900" lvl="0" indent="-342900" algn="l">
                        <a:lnSpc>
                          <a:spcPct val="107000"/>
                        </a:lnSpc>
                        <a:spcAft>
                          <a:spcPts val="0"/>
                        </a:spcAft>
                        <a:buFont typeface="Symbol" panose="05050102010706020507" pitchFamily="18" charset="2"/>
                        <a:buChar char=""/>
                      </a:pPr>
                      <a:r>
                        <a:rPr lang="en-CA" sz="1800" dirty="0">
                          <a:effectLst/>
                        </a:rPr>
                        <a:t>The user needs to have an Android phone and bus queuing system application</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user requires to have WIFI or data connection to use the application</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user requires to click queue through app to be able to ride a bus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n-CA" sz="1800" dirty="0">
                          <a:effectLst/>
                        </a:rPr>
                        <a:t>User queue to use bus services</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Users are not aware of the exact location and schedule of the bus</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Admins are not aware of the number of passengers riding the bus daily, weekly, monthly and/or yearly</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Users can cut in line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n-CA" sz="1800" dirty="0">
                          <a:effectLst/>
                        </a:rPr>
                        <a:t>The proposed application lets the user to create an account to be able to use the application</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user must have WIFI or data connection to be able to catch data in the database</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proposed application gives each user their corresponding queuing/reservation number to avoid cutting in line</a:t>
                      </a:r>
                      <a:endParaRPr lang="en-PH" sz="1800" dirty="0">
                        <a:effectLst/>
                      </a:endParaRPr>
                    </a:p>
                    <a:p>
                      <a:pPr marL="342900" lvl="0" indent="-342900" algn="l">
                        <a:lnSpc>
                          <a:spcPct val="107000"/>
                        </a:lnSpc>
                        <a:spcAft>
                          <a:spcPts val="0"/>
                        </a:spcAft>
                        <a:buFont typeface="Symbol" panose="05050102010706020507" pitchFamily="18" charset="2"/>
                        <a:buChar char=""/>
                      </a:pPr>
                      <a:r>
                        <a:rPr lang="en-CA" sz="1800" dirty="0">
                          <a:effectLst/>
                        </a:rPr>
                        <a:t>The proposed application provide reports for the administrator in order to monitor the number of bus users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077592"/>
                  </a:ext>
                </a:extLst>
              </a:tr>
            </a:tbl>
          </a:graphicData>
        </a:graphic>
      </p:graphicFrame>
    </p:spTree>
    <p:extLst>
      <p:ext uri="{BB962C8B-B14F-4D97-AF65-F5344CB8AC3E}">
        <p14:creationId xmlns:p14="http://schemas.microsoft.com/office/powerpoint/2010/main" val="29627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SWOT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584537"/>
              </p:ext>
            </p:extLst>
          </p:nvPr>
        </p:nvGraphicFramePr>
        <p:xfrm>
          <a:off x="254000" y="1737360"/>
          <a:ext cx="10901680" cy="4625340"/>
        </p:xfrm>
        <a:graphic>
          <a:graphicData uri="http://schemas.openxmlformats.org/drawingml/2006/table">
            <a:tbl>
              <a:tblPr firstRow="1" firstCol="1" bandRow="1">
                <a:tableStyleId>{5C22544A-7EE6-4342-B048-85BDC9FD1C3A}</a:tableStyleId>
              </a:tblPr>
              <a:tblGrid>
                <a:gridCol w="2724837">
                  <a:extLst>
                    <a:ext uri="{9D8B030D-6E8A-4147-A177-3AD203B41FA5}">
                      <a16:colId xmlns:a16="http://schemas.microsoft.com/office/drawing/2014/main" val="1160125720"/>
                    </a:ext>
                  </a:extLst>
                </a:gridCol>
                <a:gridCol w="2724837">
                  <a:extLst>
                    <a:ext uri="{9D8B030D-6E8A-4147-A177-3AD203B41FA5}">
                      <a16:colId xmlns:a16="http://schemas.microsoft.com/office/drawing/2014/main" val="3703871003"/>
                    </a:ext>
                  </a:extLst>
                </a:gridCol>
                <a:gridCol w="2726003">
                  <a:extLst>
                    <a:ext uri="{9D8B030D-6E8A-4147-A177-3AD203B41FA5}">
                      <a16:colId xmlns:a16="http://schemas.microsoft.com/office/drawing/2014/main" val="2230055120"/>
                    </a:ext>
                  </a:extLst>
                </a:gridCol>
                <a:gridCol w="2726003">
                  <a:extLst>
                    <a:ext uri="{9D8B030D-6E8A-4147-A177-3AD203B41FA5}">
                      <a16:colId xmlns:a16="http://schemas.microsoft.com/office/drawing/2014/main" val="244772756"/>
                    </a:ext>
                  </a:extLst>
                </a:gridCol>
              </a:tblGrid>
              <a:tr h="446014">
                <a:tc>
                  <a:txBody>
                    <a:bodyPr/>
                    <a:lstStyle/>
                    <a:p>
                      <a:pPr algn="ctr">
                        <a:lnSpc>
                          <a:spcPct val="107000"/>
                        </a:lnSpc>
                        <a:spcAft>
                          <a:spcPts val="0"/>
                        </a:spcAft>
                      </a:pPr>
                      <a:r>
                        <a:rPr lang="en-CA" sz="1100">
                          <a:effectLst/>
                        </a:rPr>
                        <a:t>Strength</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100">
                          <a:effectLst/>
                        </a:rPr>
                        <a:t>Weakness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100">
                          <a:effectLst/>
                        </a:rPr>
                        <a:t>Opportunities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100">
                          <a:effectLst/>
                        </a:rPr>
                        <a:t>Threats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4881091"/>
                  </a:ext>
                </a:extLst>
              </a:tr>
              <a:tr h="4179326">
                <a:tc>
                  <a:txBody>
                    <a:bodyPr/>
                    <a:lstStyle/>
                    <a:p>
                      <a:pPr marL="342900" lvl="0" indent="-342900">
                        <a:lnSpc>
                          <a:spcPct val="107000"/>
                        </a:lnSpc>
                        <a:spcAft>
                          <a:spcPts val="0"/>
                        </a:spcAft>
                        <a:buFont typeface="Symbol" panose="05050102010706020507" pitchFamily="18" charset="2"/>
                        <a:buChar char=""/>
                      </a:pPr>
                      <a:r>
                        <a:rPr lang="en-CA" sz="2400" dirty="0">
                          <a:effectLst/>
                        </a:rPr>
                        <a:t>Provides high level of convenience  </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Strongly acknowledge the rules and regulation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CA" sz="2400" dirty="0">
                          <a:effectLst/>
                        </a:rPr>
                        <a:t>Nonconformity with the current bus system</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Limited support from hardware/software providers</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Lack of Internet connection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CA" sz="2400" dirty="0">
                          <a:effectLst/>
                        </a:rPr>
                        <a:t>Demand for use of bus services</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Innovation</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CA" sz="2400" dirty="0">
                          <a:effectLst/>
                        </a:rPr>
                        <a:t>Competition</a:t>
                      </a:r>
                      <a:endParaRPr lang="en-PH" sz="2400" dirty="0">
                        <a:effectLst/>
                      </a:endParaRPr>
                    </a:p>
                    <a:p>
                      <a:pPr marL="342900" lvl="0" indent="-342900">
                        <a:lnSpc>
                          <a:spcPct val="107000"/>
                        </a:lnSpc>
                        <a:spcAft>
                          <a:spcPts val="0"/>
                        </a:spcAft>
                        <a:buFont typeface="Symbol" panose="05050102010706020507" pitchFamily="18" charset="2"/>
                        <a:buChar char=""/>
                      </a:pPr>
                      <a:r>
                        <a:rPr lang="en-CA" sz="2400" dirty="0">
                          <a:effectLst/>
                        </a:rPr>
                        <a:t>Users that are unengaged to the application </a:t>
                      </a:r>
                      <a:endParaRPr lang="en-PH"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514291"/>
                  </a:ext>
                </a:extLst>
              </a:tr>
            </a:tbl>
          </a:graphicData>
        </a:graphic>
      </p:graphicFrame>
    </p:spTree>
    <p:extLst>
      <p:ext uri="{BB962C8B-B14F-4D97-AF65-F5344CB8AC3E}">
        <p14:creationId xmlns:p14="http://schemas.microsoft.com/office/powerpoint/2010/main" val="4115978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 &amp; Recommendation</a:t>
            </a:r>
          </a:p>
        </p:txBody>
      </p:sp>
      <p:sp>
        <p:nvSpPr>
          <p:cNvPr id="3" name="Content Placeholder 2"/>
          <p:cNvSpPr>
            <a:spLocks noGrp="1"/>
          </p:cNvSpPr>
          <p:nvPr>
            <p:ph idx="1"/>
          </p:nvPr>
        </p:nvSpPr>
        <p:spPr/>
        <p:txBody>
          <a:bodyPr>
            <a:normAutofit lnSpcReduction="10000"/>
          </a:bodyPr>
          <a:lstStyle/>
          <a:p>
            <a:pPr marL="342900" lvl="0" indent="-342900">
              <a:lnSpc>
                <a:spcPct val="106000"/>
              </a:lnSpc>
              <a:spcAft>
                <a:spcPts val="0"/>
              </a:spcAft>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Conclusion</a:t>
            </a:r>
          </a:p>
          <a:p>
            <a:pPr marL="342900" lvl="0" indent="-342900">
              <a:lnSpc>
                <a:spcPct val="106000"/>
              </a:lnSpc>
              <a:spcAft>
                <a:spcPts val="0"/>
              </a:spcAft>
              <a:buFont typeface="Calibri" panose="020F0502020204030204" pitchFamily="34" charset="0"/>
              <a:buChar char="-"/>
            </a:pPr>
            <a:r>
              <a:rPr lang="en-PH" sz="16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This system provides a hassle-free bus queuing system for Asia Pacific College. With this kind of technology, it serves as an answer to the lessen long lines and avoid waiting times of students and faculty. </a:t>
            </a:r>
            <a:endParaRPr lang="en-PH"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Recommendation</a:t>
            </a:r>
          </a:p>
          <a:p>
            <a:pPr marL="342900" lvl="0" indent="-342900">
              <a:lnSpc>
                <a:spcPct val="106000"/>
              </a:lnSpc>
              <a:spcAft>
                <a:spcPts val="0"/>
              </a:spcAft>
              <a:buFont typeface="Calibri" panose="020F0502020204030204" pitchFamily="34" charset="0"/>
              <a:buChar char="-"/>
            </a:pPr>
            <a:r>
              <a:rPr lang="en-PH" dirty="0">
                <a:latin typeface="Calibri" panose="020F0502020204030204" pitchFamily="34" charset="0"/>
                <a:ea typeface="Calibri" panose="020F0502020204030204" pitchFamily="34" charset="0"/>
                <a:cs typeface="Calibri" panose="020F0502020204030204" pitchFamily="34" charset="0"/>
              </a:rPr>
              <a:t>With the evolution of technology, it is more convenient and time less process to do something if we, people, are to enhance and adopt it. Students and Employees of Asia Pacific College can be able to use their time effectively for the application provides technology-based queuing system which practice and value the rules and regulation of the institution.  For anyone who wants to upgrade our system. We highly recommend developing a web based application so students who doesn’t have access to the internet can also use the application.</a:t>
            </a:r>
            <a:endParaRPr lang="en-PH"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PH" b="1" dirty="0">
                <a:latin typeface="Calibri" panose="020F0502020204030204" pitchFamily="34" charset="0"/>
                <a:ea typeface="Calibri" panose="020F0502020204030204" pitchFamily="34" charset="0"/>
                <a:cs typeface="Times New Roman" panose="02020603050405020304" pitchFamily="18" charset="0"/>
              </a:rPr>
              <a:t> </a:t>
            </a:r>
            <a:endParaRPr lang="en-PH" dirty="0">
              <a:latin typeface="Calibri" panose="020F0502020204030204" pitchFamily="34" charset="0"/>
              <a:ea typeface="Calibri" panose="020F0502020204030204" pitchFamily="34" charset="0"/>
              <a:cs typeface="Times New Roman" panose="02020603050405020304" pitchFamily="18" charset="0"/>
            </a:endParaRPr>
          </a:p>
          <a:p>
            <a:endParaRPr lang="en-PH" dirty="0"/>
          </a:p>
        </p:txBody>
      </p:sp>
    </p:spTree>
    <p:extLst>
      <p:ext uri="{BB962C8B-B14F-4D97-AF65-F5344CB8AC3E}">
        <p14:creationId xmlns:p14="http://schemas.microsoft.com/office/powerpoint/2010/main" val="1956768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Data Gathering (Online) (50 recipients)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2"/>
          <a:stretch>
            <a:fillRect/>
          </a:stretch>
        </p:blipFill>
        <p:spPr>
          <a:xfrm>
            <a:off x="4023359" y="1737360"/>
            <a:ext cx="5011783" cy="4550629"/>
          </a:xfrm>
          <a:prstGeom prst="rect">
            <a:avLst/>
          </a:prstGeom>
        </p:spPr>
      </p:pic>
    </p:spTree>
    <p:extLst>
      <p:ext uri="{BB962C8B-B14F-4D97-AF65-F5344CB8AC3E}">
        <p14:creationId xmlns:p14="http://schemas.microsoft.com/office/powerpoint/2010/main" val="2893757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a:t>
            </a:r>
          </a:p>
        </p:txBody>
      </p:sp>
      <p:pic>
        <p:nvPicPr>
          <p:cNvPr id="1028" name="Picture 4" descr="https://scontent.fmnl14-1.fna.fbcdn.net/v/t1.15752-9/57431192_905761159765944_5221552390703939584_n.png?_nc_cat=110&amp;_nc_ht=scontent.fmnl14-1.fna&amp;oh=c465d70c336915b8f1e9f7772b05a523&amp;oe=5D30EEC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0927" y="1846263"/>
            <a:ext cx="367047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93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a:t>
            </a:r>
          </a:p>
        </p:txBody>
      </p:sp>
      <p:sp>
        <p:nvSpPr>
          <p:cNvPr id="3" name="Content Placeholder 2"/>
          <p:cNvSpPr>
            <a:spLocks noGrp="1"/>
          </p:cNvSpPr>
          <p:nvPr>
            <p:ph idx="1"/>
          </p:nvPr>
        </p:nvSpPr>
        <p:spPr/>
        <p:txBody>
          <a:bodyPr/>
          <a:lstStyle/>
          <a:p>
            <a:endParaRPr lang="en-PH"/>
          </a:p>
        </p:txBody>
      </p:sp>
      <p:pic>
        <p:nvPicPr>
          <p:cNvPr id="2050" name="Picture 2" descr="https://scontent.fmnl14-1.fna.fbcdn.net/v/t1.15752-9/57174940_2177645588995835_1076433604558454784_n.png?_nc_cat=105&amp;_nc_ht=scontent.fmnl14-1.fna&amp;oh=2f261cc427604d33e9db8b3aa9bc98fe&amp;oe=5D4C5F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355" y="2392997"/>
            <a:ext cx="73342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267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Prototype (Screenshots)</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944542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Sign up</a:t>
            </a:r>
          </a:p>
        </p:txBody>
      </p:sp>
      <p:pic>
        <p:nvPicPr>
          <p:cNvPr id="5" name="Content Placeholder 4">
            <a:extLst>
              <a:ext uri="{FF2B5EF4-FFF2-40B4-BE49-F238E27FC236}">
                <a16:creationId xmlns:a16="http://schemas.microsoft.com/office/drawing/2014/main" id="{0B2FD40D-1935-4F99-A2BB-C94EC8209C6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57350" y="549000"/>
            <a:ext cx="5760000" cy="5760000"/>
          </a:xfrm>
        </p:spPr>
      </p:pic>
    </p:spTree>
    <p:extLst>
      <p:ext uri="{BB962C8B-B14F-4D97-AF65-F5344CB8AC3E}">
        <p14:creationId xmlns:p14="http://schemas.microsoft.com/office/powerpoint/2010/main" val="301646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Driver</a:t>
            </a:r>
          </a:p>
        </p:txBody>
      </p:sp>
      <p:pic>
        <p:nvPicPr>
          <p:cNvPr id="5" name="Content Placeholder 4">
            <a:extLst>
              <a:ext uri="{FF2B5EF4-FFF2-40B4-BE49-F238E27FC236}">
                <a16:creationId xmlns:a16="http://schemas.microsoft.com/office/drawing/2014/main" id="{D5923836-1EB6-4C22-9218-3D6DB2C3320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1114" y="549000"/>
            <a:ext cx="5850731" cy="5760000"/>
          </a:xfrm>
        </p:spPr>
      </p:pic>
    </p:spTree>
    <p:extLst>
      <p:ext uri="{BB962C8B-B14F-4D97-AF65-F5344CB8AC3E}">
        <p14:creationId xmlns:p14="http://schemas.microsoft.com/office/powerpoint/2010/main" val="262509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07DC-7CBD-4C83-9AB8-89A54D99BD13}"/>
              </a:ext>
            </a:extLst>
          </p:cNvPr>
          <p:cNvSpPr>
            <a:spLocks noGrp="1"/>
          </p:cNvSpPr>
          <p:nvPr>
            <p:ph type="title"/>
          </p:nvPr>
        </p:nvSpPr>
        <p:spPr/>
        <p:txBody>
          <a:bodyPr/>
          <a:lstStyle/>
          <a:p>
            <a:r>
              <a:rPr lang="en-US" dirty="0"/>
              <a:t>Features</a:t>
            </a:r>
            <a:endParaRPr lang="en-PH" dirty="0"/>
          </a:p>
        </p:txBody>
      </p:sp>
      <p:sp>
        <p:nvSpPr>
          <p:cNvPr id="3" name="Content Placeholder 2">
            <a:extLst>
              <a:ext uri="{FF2B5EF4-FFF2-40B4-BE49-F238E27FC236}">
                <a16:creationId xmlns:a16="http://schemas.microsoft.com/office/drawing/2014/main" id="{76948056-E37B-410A-9B9E-65BBF6B51B8C}"/>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 Admin </a:t>
            </a:r>
          </a:p>
          <a:p>
            <a:pPr>
              <a:buFont typeface="Wingdings" panose="05000000000000000000" pitchFamily="2" charset="2"/>
              <a:buChar char="Ø"/>
            </a:pPr>
            <a:r>
              <a:rPr lang="en-US" dirty="0"/>
              <a:t>Change schedule</a:t>
            </a:r>
          </a:p>
          <a:p>
            <a:pPr>
              <a:buFont typeface="Wingdings" panose="05000000000000000000" pitchFamily="2" charset="2"/>
              <a:buChar char="Ø"/>
            </a:pPr>
            <a:r>
              <a:rPr lang="en-US" dirty="0"/>
              <a:t>Change driver</a:t>
            </a:r>
          </a:p>
          <a:p>
            <a:pPr>
              <a:buFont typeface="Wingdings" panose="05000000000000000000" pitchFamily="2" charset="2"/>
              <a:buChar char="Ø"/>
            </a:pPr>
            <a:r>
              <a:rPr lang="en-US" dirty="0"/>
              <a:t>View list of queued students/staffs (pending)</a:t>
            </a:r>
          </a:p>
          <a:p>
            <a:pPr>
              <a:buFont typeface="Arial" panose="020B0604020202020204" pitchFamily="34" charset="0"/>
              <a:buChar char="•"/>
            </a:pPr>
            <a:r>
              <a:rPr lang="en-US" dirty="0"/>
              <a:t> Driver</a:t>
            </a:r>
          </a:p>
          <a:p>
            <a:pPr>
              <a:buFont typeface="Wingdings" panose="05000000000000000000" pitchFamily="2" charset="2"/>
              <a:buChar char="Ø"/>
            </a:pPr>
            <a:r>
              <a:rPr lang="en-US" dirty="0"/>
              <a:t>Send Location</a:t>
            </a:r>
          </a:p>
          <a:p>
            <a:pPr>
              <a:buFont typeface="Wingdings" panose="05000000000000000000" pitchFamily="2" charset="2"/>
              <a:buChar char="Ø"/>
            </a:pPr>
            <a:r>
              <a:rPr lang="en-US" dirty="0"/>
              <a:t>View list of queued students/staffs per schedule</a:t>
            </a:r>
          </a:p>
          <a:p>
            <a:pPr>
              <a:buFont typeface="Arial" panose="020B0604020202020204" pitchFamily="34" charset="0"/>
              <a:buChar char="•"/>
            </a:pPr>
            <a:r>
              <a:rPr lang="en-US" dirty="0"/>
              <a:t> Users </a:t>
            </a:r>
          </a:p>
          <a:p>
            <a:pPr>
              <a:buFont typeface="Wingdings" panose="05000000000000000000" pitchFamily="2" charset="2"/>
              <a:buChar char="Ø"/>
            </a:pPr>
            <a:r>
              <a:rPr lang="en-US" dirty="0"/>
              <a:t>View the whereabouts of the shuttle</a:t>
            </a:r>
          </a:p>
          <a:p>
            <a:pPr>
              <a:buFont typeface="Wingdings" panose="05000000000000000000" pitchFamily="2" charset="2"/>
              <a:buChar char="Ø"/>
            </a:pPr>
            <a:r>
              <a:rPr lang="en-US" dirty="0"/>
              <a:t>Queue for a specific schedule</a:t>
            </a:r>
          </a:p>
          <a:p>
            <a:pPr>
              <a:buFont typeface="Wingdings" panose="05000000000000000000" pitchFamily="2" charset="2"/>
              <a:buChar char="Ø"/>
            </a:pPr>
            <a:r>
              <a:rPr lang="en-US" dirty="0"/>
              <a:t>View available schedule for the day</a:t>
            </a:r>
            <a:endParaRPr lang="en-PH" dirty="0"/>
          </a:p>
        </p:txBody>
      </p:sp>
    </p:spTree>
    <p:extLst>
      <p:ext uri="{BB962C8B-B14F-4D97-AF65-F5344CB8AC3E}">
        <p14:creationId xmlns:p14="http://schemas.microsoft.com/office/powerpoint/2010/main" val="3836868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Driver</a:t>
            </a:r>
          </a:p>
        </p:txBody>
      </p:sp>
      <p:pic>
        <p:nvPicPr>
          <p:cNvPr id="5" name="Content Placeholder 4">
            <a:extLst>
              <a:ext uri="{FF2B5EF4-FFF2-40B4-BE49-F238E27FC236}">
                <a16:creationId xmlns:a16="http://schemas.microsoft.com/office/drawing/2014/main" id="{51D898BD-299E-4D48-9BB4-003A7169F4A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3858" y="549000"/>
            <a:ext cx="5760000" cy="5760000"/>
          </a:xfrm>
        </p:spPr>
      </p:pic>
    </p:spTree>
    <p:extLst>
      <p:ext uri="{BB962C8B-B14F-4D97-AF65-F5344CB8AC3E}">
        <p14:creationId xmlns:p14="http://schemas.microsoft.com/office/powerpoint/2010/main" val="2998195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Student</a:t>
            </a:r>
          </a:p>
        </p:txBody>
      </p:sp>
      <p:pic>
        <p:nvPicPr>
          <p:cNvPr id="5" name="Content Placeholder 4">
            <a:extLst>
              <a:ext uri="{FF2B5EF4-FFF2-40B4-BE49-F238E27FC236}">
                <a16:creationId xmlns:a16="http://schemas.microsoft.com/office/drawing/2014/main" id="{D0D66000-73E3-49E9-A43A-CC887A7AD9B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33040" y="549000"/>
            <a:ext cx="5760000" cy="5760000"/>
          </a:xfrm>
        </p:spPr>
      </p:pic>
    </p:spTree>
    <p:extLst>
      <p:ext uri="{BB962C8B-B14F-4D97-AF65-F5344CB8AC3E}">
        <p14:creationId xmlns:p14="http://schemas.microsoft.com/office/powerpoint/2010/main" val="2760093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Student</a:t>
            </a:r>
          </a:p>
        </p:txBody>
      </p:sp>
      <p:pic>
        <p:nvPicPr>
          <p:cNvPr id="5" name="Content Placeholder 4">
            <a:extLst>
              <a:ext uri="{FF2B5EF4-FFF2-40B4-BE49-F238E27FC236}">
                <a16:creationId xmlns:a16="http://schemas.microsoft.com/office/drawing/2014/main" id="{9A7ABBED-78BA-4ED7-B4CA-8687596D5E2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3858" y="549000"/>
            <a:ext cx="5760720" cy="5760000"/>
          </a:xfrm>
        </p:spPr>
      </p:pic>
    </p:spTree>
    <p:extLst>
      <p:ext uri="{BB962C8B-B14F-4D97-AF65-F5344CB8AC3E}">
        <p14:creationId xmlns:p14="http://schemas.microsoft.com/office/powerpoint/2010/main" val="1535701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Student</a:t>
            </a:r>
          </a:p>
        </p:txBody>
      </p:sp>
      <p:pic>
        <p:nvPicPr>
          <p:cNvPr id="5" name="Content Placeholder 4">
            <a:extLst>
              <a:ext uri="{FF2B5EF4-FFF2-40B4-BE49-F238E27FC236}">
                <a16:creationId xmlns:a16="http://schemas.microsoft.com/office/drawing/2014/main" id="{0B3595B8-66DC-4DFD-821C-0F3D4D8167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01278" y="549000"/>
            <a:ext cx="5760000" cy="5760000"/>
          </a:xfrm>
        </p:spPr>
      </p:pic>
    </p:spTree>
    <p:extLst>
      <p:ext uri="{BB962C8B-B14F-4D97-AF65-F5344CB8AC3E}">
        <p14:creationId xmlns:p14="http://schemas.microsoft.com/office/powerpoint/2010/main" val="3680560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F8DA-3D2E-4E8F-B165-8D06E3DFF975}"/>
              </a:ext>
            </a:extLst>
          </p:cNvPr>
          <p:cNvSpPr>
            <a:spLocks noGrp="1"/>
          </p:cNvSpPr>
          <p:nvPr>
            <p:ph type="title"/>
          </p:nvPr>
        </p:nvSpPr>
        <p:spPr/>
        <p:txBody>
          <a:bodyPr/>
          <a:lstStyle/>
          <a:p>
            <a:r>
              <a:rPr lang="en-PH" dirty="0"/>
              <a:t>Admin</a:t>
            </a:r>
          </a:p>
        </p:txBody>
      </p:sp>
      <p:pic>
        <p:nvPicPr>
          <p:cNvPr id="5" name="Content Placeholder 4">
            <a:extLst>
              <a:ext uri="{FF2B5EF4-FFF2-40B4-BE49-F238E27FC236}">
                <a16:creationId xmlns:a16="http://schemas.microsoft.com/office/drawing/2014/main" id="{5B173DE1-DF33-4244-8D84-14CAECA826E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43821" y="549000"/>
            <a:ext cx="5760000" cy="5760000"/>
          </a:xfrm>
        </p:spPr>
      </p:pic>
    </p:spTree>
    <p:extLst>
      <p:ext uri="{BB962C8B-B14F-4D97-AF65-F5344CB8AC3E}">
        <p14:creationId xmlns:p14="http://schemas.microsoft.com/office/powerpoint/2010/main" val="322524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66AD-6A4F-438B-9D35-C2CF8D4CDF5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268E337-FCC8-4126-AE33-B9BE855FEDB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41971" y="644175"/>
            <a:ext cx="5760720" cy="5760720"/>
          </a:xfrm>
        </p:spPr>
      </p:pic>
    </p:spTree>
    <p:extLst>
      <p:ext uri="{BB962C8B-B14F-4D97-AF65-F5344CB8AC3E}">
        <p14:creationId xmlns:p14="http://schemas.microsoft.com/office/powerpoint/2010/main" val="79719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Event table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245" y="-49260"/>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737360"/>
            <a:ext cx="10149840" cy="4945663"/>
          </a:xfrm>
          <a:prstGeom prst="rect">
            <a:avLst/>
          </a:prstGeom>
        </p:spPr>
      </p:pic>
    </p:spTree>
    <p:extLst>
      <p:ext uri="{BB962C8B-B14F-4D97-AF65-F5344CB8AC3E}">
        <p14:creationId xmlns:p14="http://schemas.microsoft.com/office/powerpoint/2010/main" val="144659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List of Diagrams</a:t>
            </a:r>
          </a:p>
        </p:txBody>
      </p:sp>
      <p:sp>
        <p:nvSpPr>
          <p:cNvPr id="3" name="Subtitle 2"/>
          <p:cNvSpPr>
            <a:spLocks noGrp="1"/>
          </p:cNvSpPr>
          <p:nvPr>
            <p:ph type="subTitle" idx="1"/>
          </p:nvPr>
        </p:nvSpPr>
        <p:spPr/>
        <p:txBody>
          <a:bodyPr/>
          <a:lstStyle/>
          <a:p>
            <a:endParaRPr lang="en-PH"/>
          </a:p>
        </p:txBody>
      </p:sp>
    </p:spTree>
    <p:extLst>
      <p:ext uri="{BB962C8B-B14F-4D97-AF65-F5344CB8AC3E}">
        <p14:creationId xmlns:p14="http://schemas.microsoft.com/office/powerpoint/2010/main" val="306999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800" dirty="0"/>
              <a:t>Use Case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6057" y="-70013"/>
            <a:ext cx="2795451" cy="1786620"/>
          </a:xfrm>
        </p:spPr>
      </p:pic>
      <p:sp>
        <p:nvSpPr>
          <p:cNvPr id="3" name="TextBox 2"/>
          <p:cNvSpPr txBox="1"/>
          <p:nvPr/>
        </p:nvSpPr>
        <p:spPr>
          <a:xfrm>
            <a:off x="1069848" y="2093976"/>
            <a:ext cx="10177272" cy="646331"/>
          </a:xfrm>
          <a:prstGeom prst="rect">
            <a:avLst/>
          </a:prstGeom>
          <a:noFill/>
        </p:spPr>
        <p:txBody>
          <a:bodyPr wrap="square" rtlCol="0">
            <a:spAutoFit/>
          </a:bodyPr>
          <a:lstStyle/>
          <a:p>
            <a:r>
              <a:rPr lang="en-PH" dirty="0">
                <a:latin typeface="Microsoft YaHei" panose="020B0503020204020204" pitchFamily="34" charset="-122"/>
                <a:ea typeface="Microsoft YaHei" panose="020B0503020204020204" pitchFamily="34" charset="-122"/>
              </a:rPr>
              <a:t> </a:t>
            </a:r>
          </a:p>
          <a:p>
            <a:pPr lvl="0"/>
            <a:endParaRPr lang="en-PH" dirty="0">
              <a:latin typeface="Microsoft YaHei" panose="020B0503020204020204" pitchFamily="34" charset="-122"/>
              <a:ea typeface="Microsoft YaHei" panose="020B0503020204020204" pitchFamily="34" charset="-122"/>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905" y="1532965"/>
            <a:ext cx="10058400" cy="5325035"/>
          </a:xfrm>
          <a:prstGeom prst="rect">
            <a:avLst/>
          </a:prstGeom>
        </p:spPr>
      </p:pic>
    </p:spTree>
    <p:extLst>
      <p:ext uri="{BB962C8B-B14F-4D97-AF65-F5344CB8AC3E}">
        <p14:creationId xmlns:p14="http://schemas.microsoft.com/office/powerpoint/2010/main" val="28948777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255</TotalTime>
  <Words>830</Words>
  <Application>Microsoft Office PowerPoint</Application>
  <PresentationFormat>Widescreen</PresentationFormat>
  <Paragraphs>139</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Microsoft YaHei</vt:lpstr>
      <vt:lpstr>Arial</vt:lpstr>
      <vt:lpstr>Calibri</vt:lpstr>
      <vt:lpstr>Calibri Light</vt:lpstr>
      <vt:lpstr>Segoe UI</vt:lpstr>
      <vt:lpstr>Symbol</vt:lpstr>
      <vt:lpstr>Times New Roman</vt:lpstr>
      <vt:lpstr>Wingdings</vt:lpstr>
      <vt:lpstr>Retrospect</vt:lpstr>
      <vt:lpstr>Bus Queuing System </vt:lpstr>
      <vt:lpstr>Project Context</vt:lpstr>
      <vt:lpstr>Project DESCRIPTION</vt:lpstr>
      <vt:lpstr>Objectives</vt:lpstr>
      <vt:lpstr>Scope and limitations</vt:lpstr>
      <vt:lpstr>Features</vt:lpstr>
      <vt:lpstr>Event table</vt:lpstr>
      <vt:lpstr>List of Diagrams</vt:lpstr>
      <vt:lpstr>Use Case Diagram</vt:lpstr>
      <vt:lpstr>Data Flow Diagram</vt:lpstr>
      <vt:lpstr>PowerPoint Presentation</vt:lpstr>
      <vt:lpstr>Activity Diagram</vt:lpstr>
      <vt:lpstr>PowerPoint Presentation</vt:lpstr>
      <vt:lpstr>PowerPoint Presentation</vt:lpstr>
      <vt:lpstr>PowerPoint Presentation</vt:lpstr>
      <vt:lpstr>PowerPoint Presentation</vt:lpstr>
      <vt:lpstr>PowerPoint Presentation</vt:lpstr>
      <vt:lpstr>PowerPoint Presentation</vt:lpstr>
      <vt:lpstr>User Registration</vt:lpstr>
      <vt:lpstr>Sequence Diagram</vt:lpstr>
      <vt:lpstr>User Login</vt:lpstr>
      <vt:lpstr>Reset Password</vt:lpstr>
      <vt:lpstr>Bus Location</vt:lpstr>
      <vt:lpstr>Bus Schedule</vt:lpstr>
      <vt:lpstr>Reserve</vt:lpstr>
      <vt:lpstr>Reservation Report</vt:lpstr>
      <vt:lpstr>Edit Bus</vt:lpstr>
      <vt:lpstr>Entity Relationship Diagram</vt:lpstr>
      <vt:lpstr>PowerPoint Presentation</vt:lpstr>
      <vt:lpstr>State-Machine Diagram</vt:lpstr>
      <vt:lpstr>User Registration</vt:lpstr>
      <vt:lpstr>User Login</vt:lpstr>
      <vt:lpstr>Bus Location</vt:lpstr>
      <vt:lpstr>Bus Schedule</vt:lpstr>
      <vt:lpstr>Reserve</vt:lpstr>
      <vt:lpstr>Reservation Report</vt:lpstr>
      <vt:lpstr>Edit Bus</vt:lpstr>
      <vt:lpstr>User Registration</vt:lpstr>
      <vt:lpstr>Timing Diagram</vt:lpstr>
      <vt:lpstr>User Login</vt:lpstr>
      <vt:lpstr>Reset Password</vt:lpstr>
      <vt:lpstr>Bus Location</vt:lpstr>
      <vt:lpstr>Bus Schedule</vt:lpstr>
      <vt:lpstr>Reserve</vt:lpstr>
      <vt:lpstr>Reservation Report</vt:lpstr>
      <vt:lpstr>Edit Bus</vt:lpstr>
      <vt:lpstr>Context Diagram</vt:lpstr>
      <vt:lpstr>Deployment Diagram</vt:lpstr>
      <vt:lpstr>Component Diagram</vt:lpstr>
      <vt:lpstr>Package Diagram</vt:lpstr>
      <vt:lpstr>Gap Analysis</vt:lpstr>
      <vt:lpstr>SWOT Analysis</vt:lpstr>
      <vt:lpstr>Conclusion &amp; Recommendation</vt:lpstr>
      <vt:lpstr>Data Gathering (Online) (50 recipients)</vt:lpstr>
      <vt:lpstr>Results</vt:lpstr>
      <vt:lpstr>Results</vt:lpstr>
      <vt:lpstr>Prototype (Screenshots)</vt:lpstr>
      <vt:lpstr>Sign up</vt:lpstr>
      <vt:lpstr>Driver</vt:lpstr>
      <vt:lpstr>Driver</vt:lpstr>
      <vt:lpstr>Student</vt:lpstr>
      <vt:lpstr>Student</vt:lpstr>
      <vt:lpstr>Student</vt:lpstr>
      <vt:lpstr>Admin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Queuing System</dc:title>
  <dc:creator>Rams</dc:creator>
  <cp:lastModifiedBy>Rams</cp:lastModifiedBy>
  <cp:revision>29</cp:revision>
  <dcterms:created xsi:type="dcterms:W3CDTF">2019-03-05T01:39:49Z</dcterms:created>
  <dcterms:modified xsi:type="dcterms:W3CDTF">2019-08-14T05:52:35Z</dcterms:modified>
</cp:coreProperties>
</file>