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8" r:id="rId3"/>
    <p:sldId id="259" r:id="rId4"/>
    <p:sldId id="260" r:id="rId5"/>
    <p:sldId id="261" r:id="rId6"/>
    <p:sldId id="263" r:id="rId7"/>
    <p:sldId id="313" r:id="rId8"/>
    <p:sldId id="262" r:id="rId9"/>
    <p:sldId id="265" r:id="rId10"/>
    <p:sldId id="266" r:id="rId11"/>
    <p:sldId id="315" r:id="rId12"/>
    <p:sldId id="271" r:id="rId13"/>
    <p:sldId id="272" r:id="rId14"/>
    <p:sldId id="273" r:id="rId15"/>
    <p:sldId id="274" r:id="rId16"/>
    <p:sldId id="276" r:id="rId17"/>
    <p:sldId id="275" r:id="rId18"/>
    <p:sldId id="278" r:id="rId19"/>
    <p:sldId id="314" r:id="rId20"/>
    <p:sldId id="279" r:id="rId21"/>
    <p:sldId id="280" r:id="rId22"/>
    <p:sldId id="282" r:id="rId23"/>
    <p:sldId id="281" r:id="rId24"/>
    <p:sldId id="283" r:id="rId25"/>
    <p:sldId id="285" r:id="rId26"/>
    <p:sldId id="284" r:id="rId27"/>
    <p:sldId id="316" r:id="rId28"/>
    <p:sldId id="287" r:id="rId29"/>
    <p:sldId id="317" r:id="rId30"/>
    <p:sldId id="294" r:id="rId31"/>
    <p:sldId id="293" r:id="rId32"/>
    <p:sldId id="292" r:id="rId33"/>
    <p:sldId id="291" r:id="rId34"/>
    <p:sldId id="290" r:id="rId35"/>
    <p:sldId id="289" r:id="rId36"/>
    <p:sldId id="296" r:id="rId37"/>
    <p:sldId id="301" r:id="rId38"/>
    <p:sldId id="318" r:id="rId39"/>
    <p:sldId id="300" r:id="rId40"/>
    <p:sldId id="299" r:id="rId41"/>
    <p:sldId id="298" r:id="rId42"/>
    <p:sldId id="297" r:id="rId43"/>
    <p:sldId id="303" r:id="rId44"/>
    <p:sldId id="302" r:id="rId45"/>
    <p:sldId id="305" r:id="rId46"/>
    <p:sldId id="264" r:id="rId47"/>
    <p:sldId id="320" r:id="rId48"/>
    <p:sldId id="326" r:id="rId49"/>
    <p:sldId id="321" r:id="rId50"/>
    <p:sldId id="304" r:id="rId51"/>
    <p:sldId id="306" r:id="rId52"/>
    <p:sldId id="307" r:id="rId53"/>
    <p:sldId id="325" r:id="rId54"/>
    <p:sldId id="324" r:id="rId55"/>
    <p:sldId id="327" r:id="rId56"/>
    <p:sldId id="328" r:id="rId57"/>
    <p:sldId id="329" r:id="rId58"/>
    <p:sldId id="330" r:id="rId59"/>
    <p:sldId id="319" r:id="rId60"/>
    <p:sldId id="309" r:id="rId61"/>
    <p:sldId id="310" r:id="rId62"/>
    <p:sldId id="311" r:id="rId63"/>
    <p:sldId id="312" r:id="rId64"/>
    <p:sldId id="323" r:id="rId65"/>
    <p:sldId id="322"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varScale="1">
        <p:scale>
          <a:sx n="73" d="100"/>
          <a:sy n="73" d="100"/>
        </p:scale>
        <p:origin x="7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A05EAC-2063-47EE-BB0D-7CA46D884AB7}" type="datetimeFigureOut">
              <a:rPr lang="en-PH" smtClean="0"/>
              <a:t>16/04/2019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E7BD525-AECF-436F-9528-2C73B033787D}" type="slidenum">
              <a:rPr lang="en-PH" smtClean="0"/>
              <a:t>‹#›</a:t>
            </a:fld>
            <a:endParaRPr lang="en-PH"/>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833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05EAC-2063-47EE-BB0D-7CA46D884AB7}" type="datetimeFigureOut">
              <a:rPr lang="en-PH" smtClean="0"/>
              <a:t>16/04/2019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E7BD525-AECF-436F-9528-2C73B033787D}" type="slidenum">
              <a:rPr lang="en-PH" smtClean="0"/>
              <a:t>‹#›</a:t>
            </a:fld>
            <a:endParaRPr lang="en-PH"/>
          </a:p>
        </p:txBody>
      </p:sp>
    </p:spTree>
    <p:extLst>
      <p:ext uri="{BB962C8B-B14F-4D97-AF65-F5344CB8AC3E}">
        <p14:creationId xmlns:p14="http://schemas.microsoft.com/office/powerpoint/2010/main" val="1639077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05EAC-2063-47EE-BB0D-7CA46D884AB7}" type="datetimeFigureOut">
              <a:rPr lang="en-PH" smtClean="0"/>
              <a:t>16/04/2019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E7BD525-AECF-436F-9528-2C73B033787D}" type="slidenum">
              <a:rPr lang="en-PH" smtClean="0"/>
              <a:t>‹#›</a:t>
            </a:fld>
            <a:endParaRPr lang="en-PH"/>
          </a:p>
        </p:txBody>
      </p:sp>
    </p:spTree>
    <p:extLst>
      <p:ext uri="{BB962C8B-B14F-4D97-AF65-F5344CB8AC3E}">
        <p14:creationId xmlns:p14="http://schemas.microsoft.com/office/powerpoint/2010/main" val="370343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05EAC-2063-47EE-BB0D-7CA46D884AB7}" type="datetimeFigureOut">
              <a:rPr lang="en-PH" smtClean="0"/>
              <a:t>16/04/2019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E7BD525-AECF-436F-9528-2C73B033787D}" type="slidenum">
              <a:rPr lang="en-PH" smtClean="0"/>
              <a:t>‹#›</a:t>
            </a:fld>
            <a:endParaRPr lang="en-PH"/>
          </a:p>
        </p:txBody>
      </p:sp>
    </p:spTree>
    <p:extLst>
      <p:ext uri="{BB962C8B-B14F-4D97-AF65-F5344CB8AC3E}">
        <p14:creationId xmlns:p14="http://schemas.microsoft.com/office/powerpoint/2010/main" val="3906174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A05EAC-2063-47EE-BB0D-7CA46D884AB7}" type="datetimeFigureOut">
              <a:rPr lang="en-PH" smtClean="0"/>
              <a:t>16/04/2019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E7BD525-AECF-436F-9528-2C73B033787D}" type="slidenum">
              <a:rPr lang="en-PH" smtClean="0"/>
              <a:t>‹#›</a:t>
            </a:fld>
            <a:endParaRPr lang="en-PH"/>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6642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A05EAC-2063-47EE-BB0D-7CA46D884AB7}" type="datetimeFigureOut">
              <a:rPr lang="en-PH" smtClean="0"/>
              <a:t>16/04/2019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E7BD525-AECF-436F-9528-2C73B033787D}" type="slidenum">
              <a:rPr lang="en-PH" smtClean="0"/>
              <a:t>‹#›</a:t>
            </a:fld>
            <a:endParaRPr lang="en-PH"/>
          </a:p>
        </p:txBody>
      </p:sp>
    </p:spTree>
    <p:extLst>
      <p:ext uri="{BB962C8B-B14F-4D97-AF65-F5344CB8AC3E}">
        <p14:creationId xmlns:p14="http://schemas.microsoft.com/office/powerpoint/2010/main" val="2082846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A05EAC-2063-47EE-BB0D-7CA46D884AB7}" type="datetimeFigureOut">
              <a:rPr lang="en-PH" smtClean="0"/>
              <a:t>16/04/2019</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6E7BD525-AECF-436F-9528-2C73B033787D}" type="slidenum">
              <a:rPr lang="en-PH" smtClean="0"/>
              <a:t>‹#›</a:t>
            </a:fld>
            <a:endParaRPr lang="en-PH"/>
          </a:p>
        </p:txBody>
      </p:sp>
    </p:spTree>
    <p:extLst>
      <p:ext uri="{BB962C8B-B14F-4D97-AF65-F5344CB8AC3E}">
        <p14:creationId xmlns:p14="http://schemas.microsoft.com/office/powerpoint/2010/main" val="413949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A05EAC-2063-47EE-BB0D-7CA46D884AB7}" type="datetimeFigureOut">
              <a:rPr lang="en-PH" smtClean="0"/>
              <a:t>16/04/2019</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6E7BD525-AECF-436F-9528-2C73B033787D}" type="slidenum">
              <a:rPr lang="en-PH" smtClean="0"/>
              <a:t>‹#›</a:t>
            </a:fld>
            <a:endParaRPr lang="en-PH"/>
          </a:p>
        </p:txBody>
      </p:sp>
    </p:spTree>
    <p:extLst>
      <p:ext uri="{BB962C8B-B14F-4D97-AF65-F5344CB8AC3E}">
        <p14:creationId xmlns:p14="http://schemas.microsoft.com/office/powerpoint/2010/main" val="1406657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BA05EAC-2063-47EE-BB0D-7CA46D884AB7}" type="datetimeFigureOut">
              <a:rPr lang="en-PH" smtClean="0"/>
              <a:t>16/04/2019</a:t>
            </a:fld>
            <a:endParaRPr lang="en-PH"/>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PH"/>
          </a:p>
        </p:txBody>
      </p:sp>
      <p:sp>
        <p:nvSpPr>
          <p:cNvPr id="9" name="Slide Number Placeholder 8"/>
          <p:cNvSpPr>
            <a:spLocks noGrp="1"/>
          </p:cNvSpPr>
          <p:nvPr>
            <p:ph type="sldNum" sz="quarter" idx="12"/>
          </p:nvPr>
        </p:nvSpPr>
        <p:spPr/>
        <p:txBody>
          <a:bodyPr/>
          <a:lstStyle/>
          <a:p>
            <a:fld id="{6E7BD525-AECF-436F-9528-2C73B033787D}" type="slidenum">
              <a:rPr lang="en-PH" smtClean="0"/>
              <a:t>‹#›</a:t>
            </a:fld>
            <a:endParaRPr lang="en-PH"/>
          </a:p>
        </p:txBody>
      </p:sp>
    </p:spTree>
    <p:extLst>
      <p:ext uri="{BB962C8B-B14F-4D97-AF65-F5344CB8AC3E}">
        <p14:creationId xmlns:p14="http://schemas.microsoft.com/office/powerpoint/2010/main" val="3150898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BA05EAC-2063-47EE-BB0D-7CA46D884AB7}" type="datetimeFigureOut">
              <a:rPr lang="en-PH" smtClean="0"/>
              <a:t>16/04/2019</a:t>
            </a:fld>
            <a:endParaRPr lang="en-PH"/>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PH"/>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E7BD525-AECF-436F-9528-2C73B033787D}" type="slidenum">
              <a:rPr lang="en-PH" smtClean="0"/>
              <a:t>‹#›</a:t>
            </a:fld>
            <a:endParaRPr lang="en-PH"/>
          </a:p>
        </p:txBody>
      </p:sp>
    </p:spTree>
    <p:extLst>
      <p:ext uri="{BB962C8B-B14F-4D97-AF65-F5344CB8AC3E}">
        <p14:creationId xmlns:p14="http://schemas.microsoft.com/office/powerpoint/2010/main" val="2130716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BA05EAC-2063-47EE-BB0D-7CA46D884AB7}" type="datetimeFigureOut">
              <a:rPr lang="en-PH" smtClean="0"/>
              <a:t>16/04/2019</a:t>
            </a:fld>
            <a:endParaRPr lang="en-PH"/>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7BD525-AECF-436F-9528-2C73B033787D}" type="slidenum">
              <a:rPr lang="en-PH" smtClean="0"/>
              <a:t>‹#›</a:t>
            </a:fld>
            <a:endParaRPr lang="en-PH"/>
          </a:p>
        </p:txBody>
      </p:sp>
    </p:spTree>
    <p:extLst>
      <p:ext uri="{BB962C8B-B14F-4D97-AF65-F5344CB8AC3E}">
        <p14:creationId xmlns:p14="http://schemas.microsoft.com/office/powerpoint/2010/main" val="3847726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BA05EAC-2063-47EE-BB0D-7CA46D884AB7}" type="datetimeFigureOut">
              <a:rPr lang="en-PH" smtClean="0"/>
              <a:t>16/04/2019</a:t>
            </a:fld>
            <a:endParaRPr lang="en-PH"/>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PH"/>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E7BD525-AECF-436F-9528-2C73B033787D}" type="slidenum">
              <a:rPr lang="en-PH" smtClean="0"/>
              <a:t>‹#›</a:t>
            </a:fld>
            <a:endParaRPr lang="en-PH"/>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494120"/>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a:t>Bus Queuing System	</a:t>
            </a:r>
          </a:p>
        </p:txBody>
      </p:sp>
      <p:sp>
        <p:nvSpPr>
          <p:cNvPr id="3" name="Subtitle 2"/>
          <p:cNvSpPr>
            <a:spLocks noGrp="1"/>
          </p:cNvSpPr>
          <p:nvPr>
            <p:ph type="subTitle" idx="1"/>
          </p:nvPr>
        </p:nvSpPr>
        <p:spPr/>
        <p:txBody>
          <a:bodyPr>
            <a:normAutofit fontScale="92500" lnSpcReduction="10000"/>
          </a:bodyPr>
          <a:lstStyle/>
          <a:p>
            <a:r>
              <a:rPr lang="en-PH" dirty="0"/>
              <a:t>Serra, Vincent Franklin T.</a:t>
            </a:r>
            <a:br>
              <a:rPr lang="en-PH" dirty="0"/>
            </a:br>
            <a:r>
              <a:rPr lang="en-PH" dirty="0" err="1"/>
              <a:t>Magcayang</a:t>
            </a:r>
            <a:r>
              <a:rPr lang="en-PH" dirty="0"/>
              <a:t>, Aaron Jester</a:t>
            </a:r>
          </a:p>
          <a:p>
            <a:r>
              <a:rPr lang="en-PH" dirty="0"/>
              <a:t>Gomez, </a:t>
            </a:r>
            <a:r>
              <a:rPr lang="en-PH" dirty="0" err="1"/>
              <a:t>Raxell</a:t>
            </a:r>
            <a:endParaRPr lang="en-PH" dirty="0"/>
          </a:p>
        </p:txBody>
      </p:sp>
    </p:spTree>
    <p:extLst>
      <p:ext uri="{BB962C8B-B14F-4D97-AF65-F5344CB8AC3E}">
        <p14:creationId xmlns:p14="http://schemas.microsoft.com/office/powerpoint/2010/main" val="4049330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16962" y="904511"/>
            <a:ext cx="10177272" cy="646331"/>
          </a:xfrm>
          <a:prstGeom prst="rect">
            <a:avLst/>
          </a:prstGeom>
          <a:noFill/>
        </p:spPr>
        <p:txBody>
          <a:bodyPr wrap="square" rtlCol="0">
            <a:spAutoFit/>
          </a:bodyPr>
          <a:lstStyle/>
          <a:p>
            <a:r>
              <a:rPr lang="en-PH" dirty="0">
                <a:latin typeface="Microsoft YaHei" panose="020B0503020204020204" pitchFamily="34" charset="-122"/>
                <a:ea typeface="Microsoft YaHei" panose="020B0503020204020204" pitchFamily="34" charset="-122"/>
              </a:rPr>
              <a:t> </a:t>
            </a:r>
          </a:p>
          <a:p>
            <a:pPr lvl="0"/>
            <a:r>
              <a:rPr lang="en-PH" dirty="0">
                <a:latin typeface="Microsoft YaHei" panose="020B0503020204020204" pitchFamily="34" charset="-122"/>
                <a:ea typeface="Microsoft YaHei" panose="020B0503020204020204" pitchFamily="34" charset="-122"/>
              </a:rPr>
              <a:t>User Registration</a:t>
            </a:r>
          </a:p>
        </p:txBody>
      </p:sp>
      <p:pic>
        <p:nvPicPr>
          <p:cNvPr id="9" name="Content Placeholder 8" descr="C:\Users\MAERY401\Downloads\Activity Diagram (Get matched image information) - signup (2).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616592" y="1663384"/>
            <a:ext cx="6946274" cy="4849958"/>
          </a:xfrm>
          <a:prstGeom prst="rect">
            <a:avLst/>
          </a:prstGeom>
          <a:noFill/>
          <a:ln>
            <a:noFill/>
          </a:ln>
        </p:spPr>
      </p:pic>
    </p:spTree>
    <p:extLst>
      <p:ext uri="{BB962C8B-B14F-4D97-AF65-F5344CB8AC3E}">
        <p14:creationId xmlns:p14="http://schemas.microsoft.com/office/powerpoint/2010/main" val="28168661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a:t>Activity Diagram</a:t>
            </a:r>
          </a:p>
        </p:txBody>
      </p:sp>
      <p:sp>
        <p:nvSpPr>
          <p:cNvPr id="3" name="Subtitle 2"/>
          <p:cNvSpPr>
            <a:spLocks noGrp="1"/>
          </p:cNvSpPr>
          <p:nvPr>
            <p:ph type="subTitle" idx="1"/>
          </p:nvPr>
        </p:nvSpPr>
        <p:spPr/>
        <p:txBody>
          <a:bodyPr/>
          <a:lstStyle/>
          <a:p>
            <a:endParaRPr lang="en-PH"/>
          </a:p>
        </p:txBody>
      </p:sp>
    </p:spTree>
    <p:extLst>
      <p:ext uri="{BB962C8B-B14F-4D97-AF65-F5344CB8AC3E}">
        <p14:creationId xmlns:p14="http://schemas.microsoft.com/office/powerpoint/2010/main" val="40126555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9848" y="2093976"/>
            <a:ext cx="10177272" cy="646331"/>
          </a:xfrm>
          <a:prstGeom prst="rect">
            <a:avLst/>
          </a:prstGeom>
          <a:noFill/>
        </p:spPr>
        <p:txBody>
          <a:bodyPr wrap="square" rtlCol="0">
            <a:spAutoFit/>
          </a:bodyPr>
          <a:lstStyle/>
          <a:p>
            <a:r>
              <a:rPr lang="en-PH" dirty="0">
                <a:latin typeface="Microsoft YaHei" panose="020B0503020204020204" pitchFamily="34" charset="-122"/>
                <a:ea typeface="Microsoft YaHei" panose="020B0503020204020204" pitchFamily="34" charset="-122"/>
              </a:rPr>
              <a:t> </a:t>
            </a:r>
          </a:p>
          <a:p>
            <a:pPr lvl="0"/>
            <a:endParaRPr lang="en-PH" dirty="0">
              <a:latin typeface="Microsoft YaHei" panose="020B0503020204020204" pitchFamily="34" charset="-122"/>
              <a:ea typeface="Microsoft YaHei" panose="020B0503020204020204" pitchFamily="34" charset="-122"/>
            </a:endParaRPr>
          </a:p>
        </p:txBody>
      </p:sp>
      <p:sp>
        <p:nvSpPr>
          <p:cNvPr id="2" name="Content Placeholder 1"/>
          <p:cNvSpPr>
            <a:spLocks noGrp="1"/>
          </p:cNvSpPr>
          <p:nvPr>
            <p:ph idx="1"/>
          </p:nvPr>
        </p:nvSpPr>
        <p:spPr>
          <a:xfrm>
            <a:off x="1188720" y="889131"/>
            <a:ext cx="10058400" cy="4023360"/>
          </a:xfrm>
        </p:spPr>
        <p:txBody>
          <a:bodyPr/>
          <a:lstStyle/>
          <a:p>
            <a:endParaRPr lang="en-PH" dirty="0"/>
          </a:p>
        </p:txBody>
      </p:sp>
      <p:pic>
        <p:nvPicPr>
          <p:cNvPr id="5" name="Picture 4" descr="C:\Users\MAERY401\Downloads\Activity Diagram (Get matched image information) - sign-in (2).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60320" y="1674054"/>
            <a:ext cx="7258928" cy="4834011"/>
          </a:xfrm>
          <a:prstGeom prst="rect">
            <a:avLst/>
          </a:prstGeom>
          <a:noFill/>
          <a:ln>
            <a:noFill/>
          </a:ln>
        </p:spPr>
      </p:pic>
      <p:sp>
        <p:nvSpPr>
          <p:cNvPr id="4" name="Rectangle 3"/>
          <p:cNvSpPr/>
          <p:nvPr/>
        </p:nvSpPr>
        <p:spPr>
          <a:xfrm>
            <a:off x="1188720" y="1055183"/>
            <a:ext cx="6096000" cy="646331"/>
          </a:xfrm>
          <a:prstGeom prst="rect">
            <a:avLst/>
          </a:prstGeom>
        </p:spPr>
        <p:txBody>
          <a:bodyPr>
            <a:spAutoFit/>
          </a:bodyPr>
          <a:lstStyle/>
          <a:p>
            <a:r>
              <a:rPr lang="en-PH" dirty="0">
                <a:latin typeface="Microsoft YaHei" panose="020B0503020204020204" pitchFamily="34" charset="-122"/>
                <a:ea typeface="Microsoft YaHei" panose="020B0503020204020204" pitchFamily="34" charset="-122"/>
              </a:rPr>
              <a:t> </a:t>
            </a:r>
          </a:p>
          <a:p>
            <a:pPr lvl="0"/>
            <a:r>
              <a:rPr lang="en-PH" dirty="0">
                <a:latin typeface="Microsoft YaHei" panose="020B0503020204020204" pitchFamily="34" charset="-122"/>
                <a:ea typeface="Microsoft YaHei" panose="020B0503020204020204" pitchFamily="34" charset="-122"/>
              </a:rPr>
              <a:t>User Login</a:t>
            </a:r>
          </a:p>
        </p:txBody>
      </p:sp>
    </p:spTree>
    <p:extLst>
      <p:ext uri="{BB962C8B-B14F-4D97-AF65-F5344CB8AC3E}">
        <p14:creationId xmlns:p14="http://schemas.microsoft.com/office/powerpoint/2010/main" val="2182136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9848" y="2093976"/>
            <a:ext cx="10177272" cy="646331"/>
          </a:xfrm>
          <a:prstGeom prst="rect">
            <a:avLst/>
          </a:prstGeom>
          <a:noFill/>
        </p:spPr>
        <p:txBody>
          <a:bodyPr wrap="square" rtlCol="0">
            <a:spAutoFit/>
          </a:bodyPr>
          <a:lstStyle/>
          <a:p>
            <a:r>
              <a:rPr lang="en-PH" dirty="0">
                <a:latin typeface="Microsoft YaHei" panose="020B0503020204020204" pitchFamily="34" charset="-122"/>
                <a:ea typeface="Microsoft YaHei" panose="020B0503020204020204" pitchFamily="34" charset="-122"/>
              </a:rPr>
              <a:t> </a:t>
            </a:r>
          </a:p>
          <a:p>
            <a:pPr lvl="0"/>
            <a:endParaRPr lang="en-PH" dirty="0">
              <a:latin typeface="Microsoft YaHei" panose="020B0503020204020204" pitchFamily="34" charset="-122"/>
              <a:ea typeface="Microsoft YaHei" panose="020B0503020204020204" pitchFamily="34" charset="-122"/>
            </a:endParaRPr>
          </a:p>
        </p:txBody>
      </p:sp>
      <p:sp>
        <p:nvSpPr>
          <p:cNvPr id="2" name="Content Placeholder 1"/>
          <p:cNvSpPr>
            <a:spLocks noGrp="1"/>
          </p:cNvSpPr>
          <p:nvPr>
            <p:ph idx="1"/>
          </p:nvPr>
        </p:nvSpPr>
        <p:spPr/>
        <p:txBody>
          <a:bodyPr/>
          <a:lstStyle/>
          <a:p>
            <a:endParaRPr lang="en-PH"/>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6086" y="1674055"/>
            <a:ext cx="7253068" cy="4839287"/>
          </a:xfrm>
          <a:prstGeom prst="rect">
            <a:avLst/>
          </a:prstGeom>
          <a:noFill/>
          <a:ln>
            <a:noFill/>
          </a:ln>
        </p:spPr>
      </p:pic>
      <p:sp>
        <p:nvSpPr>
          <p:cNvPr id="4" name="Rectangle 3"/>
          <p:cNvSpPr/>
          <p:nvPr/>
        </p:nvSpPr>
        <p:spPr>
          <a:xfrm>
            <a:off x="1108417" y="1027724"/>
            <a:ext cx="6096000" cy="369332"/>
          </a:xfrm>
          <a:prstGeom prst="rect">
            <a:avLst/>
          </a:prstGeom>
        </p:spPr>
        <p:txBody>
          <a:bodyPr>
            <a:spAutoFit/>
          </a:bodyPr>
          <a:lstStyle/>
          <a:p>
            <a:r>
              <a:rPr lang="en-PH" dirty="0">
                <a:latin typeface="Microsoft YaHei" panose="020B0503020204020204" pitchFamily="34" charset="-122"/>
                <a:ea typeface="Microsoft YaHei" panose="020B0503020204020204" pitchFamily="34" charset="-122"/>
              </a:rPr>
              <a:t>Reset Password</a:t>
            </a:r>
          </a:p>
        </p:txBody>
      </p:sp>
    </p:spTree>
    <p:extLst>
      <p:ext uri="{BB962C8B-B14F-4D97-AF65-F5344CB8AC3E}">
        <p14:creationId xmlns:p14="http://schemas.microsoft.com/office/powerpoint/2010/main" val="18943284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9848" y="2093976"/>
            <a:ext cx="10177272" cy="646331"/>
          </a:xfrm>
          <a:prstGeom prst="rect">
            <a:avLst/>
          </a:prstGeom>
          <a:noFill/>
        </p:spPr>
        <p:txBody>
          <a:bodyPr wrap="square" rtlCol="0">
            <a:spAutoFit/>
          </a:bodyPr>
          <a:lstStyle/>
          <a:p>
            <a:r>
              <a:rPr lang="en-PH" dirty="0">
                <a:latin typeface="Microsoft YaHei" panose="020B0503020204020204" pitchFamily="34" charset="-122"/>
                <a:ea typeface="Microsoft YaHei" panose="020B0503020204020204" pitchFamily="34" charset="-122"/>
              </a:rPr>
              <a:t> </a:t>
            </a:r>
          </a:p>
          <a:p>
            <a:pPr lvl="0"/>
            <a:endParaRPr lang="en-PH" dirty="0">
              <a:latin typeface="Microsoft YaHei" panose="020B0503020204020204" pitchFamily="34" charset="-122"/>
              <a:ea typeface="Microsoft YaHei" panose="020B0503020204020204" pitchFamily="34" charset="-122"/>
            </a:endParaRP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6425" y="1651424"/>
            <a:ext cx="7132320" cy="5044798"/>
          </a:xfrm>
          <a:prstGeom prst="rect">
            <a:avLst/>
          </a:prstGeom>
          <a:noFill/>
          <a:ln>
            <a:noFill/>
          </a:ln>
        </p:spPr>
      </p:pic>
      <p:sp>
        <p:nvSpPr>
          <p:cNvPr id="2" name="Content Placeholder 1"/>
          <p:cNvSpPr>
            <a:spLocks noGrp="1"/>
          </p:cNvSpPr>
          <p:nvPr>
            <p:ph idx="1"/>
          </p:nvPr>
        </p:nvSpPr>
        <p:spPr/>
        <p:txBody>
          <a:bodyPr/>
          <a:lstStyle/>
          <a:p>
            <a:endParaRPr lang="en-PH" dirty="0"/>
          </a:p>
        </p:txBody>
      </p:sp>
      <p:sp>
        <p:nvSpPr>
          <p:cNvPr id="6" name="Rectangle 5"/>
          <p:cNvSpPr/>
          <p:nvPr/>
        </p:nvSpPr>
        <p:spPr>
          <a:xfrm>
            <a:off x="1220364" y="1282092"/>
            <a:ext cx="1595309" cy="369332"/>
          </a:xfrm>
          <a:prstGeom prst="rect">
            <a:avLst/>
          </a:prstGeom>
        </p:spPr>
        <p:txBody>
          <a:bodyPr wrap="none">
            <a:spAutoFit/>
          </a:bodyPr>
          <a:lstStyle/>
          <a:p>
            <a:r>
              <a:rPr lang="en-PH" dirty="0">
                <a:latin typeface="Microsoft YaHei" panose="020B0503020204020204" pitchFamily="34" charset="-122"/>
                <a:ea typeface="Microsoft YaHei" panose="020B0503020204020204" pitchFamily="34" charset="-122"/>
              </a:rPr>
              <a:t>Bus Location</a:t>
            </a:r>
          </a:p>
        </p:txBody>
      </p:sp>
    </p:spTree>
    <p:extLst>
      <p:ext uri="{BB962C8B-B14F-4D97-AF65-F5344CB8AC3E}">
        <p14:creationId xmlns:p14="http://schemas.microsoft.com/office/powerpoint/2010/main" val="8465764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9848" y="2093976"/>
            <a:ext cx="10177272" cy="646331"/>
          </a:xfrm>
          <a:prstGeom prst="rect">
            <a:avLst/>
          </a:prstGeom>
          <a:noFill/>
        </p:spPr>
        <p:txBody>
          <a:bodyPr wrap="square" rtlCol="0">
            <a:spAutoFit/>
          </a:bodyPr>
          <a:lstStyle/>
          <a:p>
            <a:r>
              <a:rPr lang="en-PH" dirty="0">
                <a:latin typeface="Microsoft YaHei" panose="020B0503020204020204" pitchFamily="34" charset="-122"/>
                <a:ea typeface="Microsoft YaHei" panose="020B0503020204020204" pitchFamily="34" charset="-122"/>
              </a:rPr>
              <a:t> </a:t>
            </a:r>
          </a:p>
          <a:p>
            <a:pPr lvl="0"/>
            <a:endParaRPr lang="en-PH" dirty="0">
              <a:latin typeface="Microsoft YaHei" panose="020B0503020204020204" pitchFamily="34" charset="-122"/>
              <a:ea typeface="Microsoft YaHei" panose="020B0503020204020204" pitchFamily="34" charset="-122"/>
            </a:endParaRPr>
          </a:p>
        </p:txBody>
      </p:sp>
      <p:sp>
        <p:nvSpPr>
          <p:cNvPr id="2" name="Content Placeholder 1"/>
          <p:cNvSpPr>
            <a:spLocks noGrp="1"/>
          </p:cNvSpPr>
          <p:nvPr>
            <p:ph idx="1"/>
          </p:nvPr>
        </p:nvSpPr>
        <p:spPr/>
        <p:txBody>
          <a:bodyPr/>
          <a:lstStyle/>
          <a:p>
            <a:endParaRPr lang="en-PH"/>
          </a:p>
        </p:txBody>
      </p:sp>
      <p:sp>
        <p:nvSpPr>
          <p:cNvPr id="4" name="Rectangle 3"/>
          <p:cNvSpPr/>
          <p:nvPr/>
        </p:nvSpPr>
        <p:spPr>
          <a:xfrm>
            <a:off x="1108417" y="1027724"/>
            <a:ext cx="6096000" cy="369332"/>
          </a:xfrm>
          <a:prstGeom prst="rect">
            <a:avLst/>
          </a:prstGeom>
        </p:spPr>
        <p:txBody>
          <a:bodyPr>
            <a:spAutoFit/>
          </a:bodyPr>
          <a:lstStyle/>
          <a:p>
            <a:r>
              <a:rPr lang="en-PH" dirty="0">
                <a:latin typeface="Microsoft YaHei" panose="020B0503020204020204" pitchFamily="34" charset="-122"/>
                <a:ea typeface="Microsoft YaHei" panose="020B0503020204020204" pitchFamily="34" charset="-122"/>
              </a:rPr>
              <a:t>Bus Schedule</a:t>
            </a: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4221" y="1519311"/>
            <a:ext cx="7258929" cy="5064369"/>
          </a:xfrm>
          <a:prstGeom prst="rect">
            <a:avLst/>
          </a:prstGeom>
          <a:noFill/>
          <a:ln>
            <a:noFill/>
          </a:ln>
        </p:spPr>
      </p:pic>
    </p:spTree>
    <p:extLst>
      <p:ext uri="{BB962C8B-B14F-4D97-AF65-F5344CB8AC3E}">
        <p14:creationId xmlns:p14="http://schemas.microsoft.com/office/powerpoint/2010/main" val="8845024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9848" y="2093976"/>
            <a:ext cx="10177272" cy="646331"/>
          </a:xfrm>
          <a:prstGeom prst="rect">
            <a:avLst/>
          </a:prstGeom>
          <a:noFill/>
        </p:spPr>
        <p:txBody>
          <a:bodyPr wrap="square" rtlCol="0">
            <a:spAutoFit/>
          </a:bodyPr>
          <a:lstStyle/>
          <a:p>
            <a:r>
              <a:rPr lang="en-PH" dirty="0">
                <a:latin typeface="Microsoft YaHei" panose="020B0503020204020204" pitchFamily="34" charset="-122"/>
                <a:ea typeface="Microsoft YaHei" panose="020B0503020204020204" pitchFamily="34" charset="-122"/>
              </a:rPr>
              <a:t> </a:t>
            </a:r>
          </a:p>
          <a:p>
            <a:pPr lvl="0"/>
            <a:endParaRPr lang="en-PH" dirty="0">
              <a:latin typeface="Microsoft YaHei" panose="020B0503020204020204" pitchFamily="34" charset="-122"/>
              <a:ea typeface="Microsoft YaHei" panose="020B0503020204020204" pitchFamily="34" charset="-122"/>
            </a:endParaRPr>
          </a:p>
        </p:txBody>
      </p:sp>
      <p:sp>
        <p:nvSpPr>
          <p:cNvPr id="2" name="Content Placeholder 1"/>
          <p:cNvSpPr>
            <a:spLocks noGrp="1"/>
          </p:cNvSpPr>
          <p:nvPr>
            <p:ph idx="1"/>
          </p:nvPr>
        </p:nvSpPr>
        <p:spPr/>
        <p:txBody>
          <a:bodyPr/>
          <a:lstStyle/>
          <a:p>
            <a:endParaRPr lang="en-PH"/>
          </a:p>
        </p:txBody>
      </p:sp>
      <p:sp>
        <p:nvSpPr>
          <p:cNvPr id="4" name="Rectangle 3"/>
          <p:cNvSpPr/>
          <p:nvPr/>
        </p:nvSpPr>
        <p:spPr>
          <a:xfrm>
            <a:off x="1108417" y="1027724"/>
            <a:ext cx="6096000" cy="369332"/>
          </a:xfrm>
          <a:prstGeom prst="rect">
            <a:avLst/>
          </a:prstGeom>
        </p:spPr>
        <p:txBody>
          <a:bodyPr>
            <a:spAutoFit/>
          </a:bodyPr>
          <a:lstStyle/>
          <a:p>
            <a:r>
              <a:rPr lang="en-PH" dirty="0">
                <a:latin typeface="Microsoft YaHei" panose="020B0503020204020204" pitchFamily="34" charset="-122"/>
                <a:ea typeface="Microsoft YaHei" panose="020B0503020204020204" pitchFamily="34" charset="-122"/>
              </a:rPr>
              <a:t>Reserve</a:t>
            </a: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49500" y="1397056"/>
            <a:ext cx="7302500" cy="5035550"/>
          </a:xfrm>
          <a:prstGeom prst="rect">
            <a:avLst/>
          </a:prstGeom>
          <a:noFill/>
          <a:ln>
            <a:noFill/>
          </a:ln>
        </p:spPr>
      </p:pic>
    </p:spTree>
    <p:extLst>
      <p:ext uri="{BB962C8B-B14F-4D97-AF65-F5344CB8AC3E}">
        <p14:creationId xmlns:p14="http://schemas.microsoft.com/office/powerpoint/2010/main" val="37742044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9848" y="2093976"/>
            <a:ext cx="10177272" cy="646331"/>
          </a:xfrm>
          <a:prstGeom prst="rect">
            <a:avLst/>
          </a:prstGeom>
          <a:noFill/>
        </p:spPr>
        <p:txBody>
          <a:bodyPr wrap="square" rtlCol="0">
            <a:spAutoFit/>
          </a:bodyPr>
          <a:lstStyle/>
          <a:p>
            <a:r>
              <a:rPr lang="en-PH" dirty="0">
                <a:latin typeface="Microsoft YaHei" panose="020B0503020204020204" pitchFamily="34" charset="-122"/>
                <a:ea typeface="Microsoft YaHei" panose="020B0503020204020204" pitchFamily="34" charset="-122"/>
              </a:rPr>
              <a:t> </a:t>
            </a:r>
          </a:p>
          <a:p>
            <a:pPr lvl="0"/>
            <a:endParaRPr lang="en-PH" dirty="0">
              <a:latin typeface="Microsoft YaHei" panose="020B0503020204020204" pitchFamily="34" charset="-122"/>
              <a:ea typeface="Microsoft YaHei" panose="020B0503020204020204" pitchFamily="34" charset="-122"/>
            </a:endParaRPr>
          </a:p>
        </p:txBody>
      </p:sp>
      <p:sp>
        <p:nvSpPr>
          <p:cNvPr id="2" name="Content Placeholder 1"/>
          <p:cNvSpPr>
            <a:spLocks noGrp="1"/>
          </p:cNvSpPr>
          <p:nvPr>
            <p:ph idx="1"/>
          </p:nvPr>
        </p:nvSpPr>
        <p:spPr/>
        <p:txBody>
          <a:bodyPr/>
          <a:lstStyle/>
          <a:p>
            <a:endParaRPr lang="en-PH"/>
          </a:p>
        </p:txBody>
      </p:sp>
      <p:sp>
        <p:nvSpPr>
          <p:cNvPr id="4" name="Rectangle 3"/>
          <p:cNvSpPr/>
          <p:nvPr/>
        </p:nvSpPr>
        <p:spPr>
          <a:xfrm>
            <a:off x="1108417" y="1027724"/>
            <a:ext cx="6096000" cy="369332"/>
          </a:xfrm>
          <a:prstGeom prst="rect">
            <a:avLst/>
          </a:prstGeom>
        </p:spPr>
        <p:txBody>
          <a:bodyPr>
            <a:spAutoFit/>
          </a:bodyPr>
          <a:lstStyle/>
          <a:p>
            <a:r>
              <a:rPr lang="en-PH" dirty="0">
                <a:latin typeface="Microsoft YaHei" panose="020B0503020204020204" pitchFamily="34" charset="-122"/>
                <a:ea typeface="Microsoft YaHei" panose="020B0503020204020204" pitchFamily="34" charset="-122"/>
              </a:rPr>
              <a:t>Reservation Report</a:t>
            </a: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87600" y="1511356"/>
            <a:ext cx="7264400" cy="5111750"/>
          </a:xfrm>
          <a:prstGeom prst="rect">
            <a:avLst/>
          </a:prstGeom>
          <a:noFill/>
          <a:ln>
            <a:noFill/>
          </a:ln>
        </p:spPr>
      </p:pic>
    </p:spTree>
    <p:extLst>
      <p:ext uri="{BB962C8B-B14F-4D97-AF65-F5344CB8AC3E}">
        <p14:creationId xmlns:p14="http://schemas.microsoft.com/office/powerpoint/2010/main" val="32310831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1800" dirty="0">
                <a:latin typeface="Microsoft YaHei" panose="020B0503020204020204" pitchFamily="34" charset="-122"/>
                <a:ea typeface="Microsoft YaHei" panose="020B0503020204020204" pitchFamily="34" charset="-122"/>
              </a:rPr>
              <a:t>User Registration</a:t>
            </a:r>
          </a:p>
        </p:txBody>
      </p:sp>
      <p:sp>
        <p:nvSpPr>
          <p:cNvPr id="3" name="Content Placeholder 2"/>
          <p:cNvSpPr>
            <a:spLocks noGrp="1"/>
          </p:cNvSpPr>
          <p:nvPr>
            <p:ph idx="1"/>
          </p:nvPr>
        </p:nvSpPr>
        <p:spPr/>
        <p:txBody>
          <a:bodyPr/>
          <a:lstStyle/>
          <a:p>
            <a:endParaRPr lang="en-PH"/>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661602" y="1737360"/>
            <a:ext cx="6558598" cy="4574540"/>
          </a:xfrm>
          <a:prstGeom prst="rect">
            <a:avLst/>
          </a:prstGeom>
          <a:noFill/>
          <a:ln>
            <a:noFill/>
          </a:ln>
        </p:spPr>
      </p:pic>
    </p:spTree>
    <p:extLst>
      <p:ext uri="{BB962C8B-B14F-4D97-AF65-F5344CB8AC3E}">
        <p14:creationId xmlns:p14="http://schemas.microsoft.com/office/powerpoint/2010/main" val="22101802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a:t>Sequence Diagram</a:t>
            </a:r>
          </a:p>
        </p:txBody>
      </p:sp>
      <p:sp>
        <p:nvSpPr>
          <p:cNvPr id="3" name="Subtitle 2"/>
          <p:cNvSpPr>
            <a:spLocks noGrp="1"/>
          </p:cNvSpPr>
          <p:nvPr>
            <p:ph type="subTitle" idx="1"/>
          </p:nvPr>
        </p:nvSpPr>
        <p:spPr/>
        <p:txBody>
          <a:bodyPr/>
          <a:lstStyle/>
          <a:p>
            <a:endParaRPr lang="en-PH"/>
          </a:p>
        </p:txBody>
      </p:sp>
    </p:spTree>
    <p:extLst>
      <p:ext uri="{BB962C8B-B14F-4D97-AF65-F5344CB8AC3E}">
        <p14:creationId xmlns:p14="http://schemas.microsoft.com/office/powerpoint/2010/main" val="2830483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800" dirty="0"/>
              <a:t>Project Context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8309" y="-49260"/>
            <a:ext cx="2795451" cy="1786620"/>
          </a:xfrm>
        </p:spPr>
      </p:pic>
      <p:sp>
        <p:nvSpPr>
          <p:cNvPr id="3" name="TextBox 2"/>
          <p:cNvSpPr txBox="1"/>
          <p:nvPr/>
        </p:nvSpPr>
        <p:spPr>
          <a:xfrm>
            <a:off x="1069848" y="2093976"/>
            <a:ext cx="10177272" cy="1754326"/>
          </a:xfrm>
          <a:prstGeom prst="rect">
            <a:avLst/>
          </a:prstGeom>
          <a:noFill/>
        </p:spPr>
        <p:txBody>
          <a:bodyPr wrap="square" rtlCol="0">
            <a:spAutoFit/>
          </a:bodyPr>
          <a:lstStyle/>
          <a:p>
            <a:pPr marL="285750" lvl="0" indent="-285750">
              <a:buFont typeface="Wingdings" panose="05000000000000000000" pitchFamily="2" charset="2"/>
              <a:buChar char="Ø"/>
            </a:pPr>
            <a:r>
              <a:rPr lang="en-PH" dirty="0">
                <a:latin typeface="Microsoft YaHei" panose="020B0503020204020204" pitchFamily="34" charset="-122"/>
                <a:ea typeface="Microsoft YaHei" panose="020B0503020204020204" pitchFamily="34" charset="-122"/>
              </a:rPr>
              <a:t>Because of the growing population of Asia Pacific College, </a:t>
            </a:r>
          </a:p>
          <a:p>
            <a:pPr lvl="0"/>
            <a:r>
              <a:rPr lang="en-PH" dirty="0">
                <a:latin typeface="Microsoft YaHei" panose="020B0503020204020204" pitchFamily="34" charset="-122"/>
                <a:ea typeface="Microsoft YaHei" panose="020B0503020204020204" pitchFamily="34" charset="-122"/>
              </a:rPr>
              <a:t>surely there will be a lot of students/staffs that needs to line up in order to ride the shuttle. </a:t>
            </a:r>
          </a:p>
          <a:p>
            <a:pPr lvl="0"/>
            <a:r>
              <a:rPr lang="en-PH" dirty="0">
                <a:latin typeface="Microsoft YaHei" panose="020B0503020204020204" pitchFamily="34" charset="-122"/>
                <a:ea typeface="Microsoft YaHei" panose="020B0503020204020204" pitchFamily="34" charset="-122"/>
              </a:rPr>
              <a:t>The problem is, due to fear of not falling in line early, even though the shuttle’s not there, students/staffs will fall in line early as they can and won’t have the time to do the things that they need (</a:t>
            </a:r>
            <a:r>
              <a:rPr lang="en-PH" dirty="0" err="1">
                <a:latin typeface="Microsoft YaHei" panose="020B0503020204020204" pitchFamily="34" charset="-122"/>
                <a:ea typeface="Microsoft YaHei" panose="020B0503020204020204" pitchFamily="34" charset="-122"/>
              </a:rPr>
              <a:t>eg</a:t>
            </a:r>
            <a:r>
              <a:rPr lang="en-PH" dirty="0">
                <a:latin typeface="Microsoft YaHei" panose="020B0503020204020204" pitchFamily="34" charset="-122"/>
                <a:ea typeface="Microsoft YaHei" panose="020B0503020204020204" pitchFamily="34" charset="-122"/>
              </a:rPr>
              <a:t>. Eat, appointments with professors, projects meetings).</a:t>
            </a:r>
          </a:p>
          <a:p>
            <a:endParaRPr lang="en-PH" dirty="0"/>
          </a:p>
        </p:txBody>
      </p:sp>
    </p:spTree>
    <p:extLst>
      <p:ext uri="{BB962C8B-B14F-4D97-AF65-F5344CB8AC3E}">
        <p14:creationId xmlns:p14="http://schemas.microsoft.com/office/powerpoint/2010/main" val="28072516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1800" dirty="0">
                <a:latin typeface="Microsoft YaHei" panose="020B0503020204020204" pitchFamily="34" charset="-122"/>
                <a:ea typeface="Microsoft YaHei" panose="020B0503020204020204" pitchFamily="34" charset="-122"/>
              </a:rPr>
              <a:t>User Login</a:t>
            </a:r>
          </a:p>
        </p:txBody>
      </p:sp>
      <p:sp>
        <p:nvSpPr>
          <p:cNvPr id="3" name="Content Placeholder 2"/>
          <p:cNvSpPr>
            <a:spLocks noGrp="1"/>
          </p:cNvSpPr>
          <p:nvPr>
            <p:ph idx="1"/>
          </p:nvPr>
        </p:nvSpPr>
        <p:spPr/>
        <p:txBody>
          <a:bodyPr/>
          <a:lstStyle/>
          <a:p>
            <a:endParaRPr lang="en-PH"/>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735580" y="1598719"/>
            <a:ext cx="6421120" cy="4890981"/>
          </a:xfrm>
          <a:prstGeom prst="rect">
            <a:avLst/>
          </a:prstGeom>
          <a:noFill/>
          <a:ln>
            <a:noFill/>
          </a:ln>
        </p:spPr>
      </p:pic>
    </p:spTree>
    <p:extLst>
      <p:ext uri="{BB962C8B-B14F-4D97-AF65-F5344CB8AC3E}">
        <p14:creationId xmlns:p14="http://schemas.microsoft.com/office/powerpoint/2010/main" val="17684781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1800" dirty="0">
                <a:latin typeface="Microsoft YaHei" panose="020B0503020204020204" pitchFamily="34" charset="-122"/>
                <a:ea typeface="Microsoft YaHei" panose="020B0503020204020204" pitchFamily="34" charset="-122"/>
              </a:rPr>
              <a:t>Reset Password</a:t>
            </a:r>
          </a:p>
        </p:txBody>
      </p:sp>
      <p:sp>
        <p:nvSpPr>
          <p:cNvPr id="3" name="Content Placeholder 2"/>
          <p:cNvSpPr>
            <a:spLocks noGrp="1"/>
          </p:cNvSpPr>
          <p:nvPr>
            <p:ph idx="1"/>
          </p:nvPr>
        </p:nvSpPr>
        <p:spPr/>
        <p:txBody>
          <a:bodyPr/>
          <a:lstStyle/>
          <a:p>
            <a:endParaRPr lang="en-PH"/>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2900" y="1515534"/>
            <a:ext cx="5867400" cy="4919556"/>
          </a:xfrm>
          <a:prstGeom prst="rect">
            <a:avLst/>
          </a:prstGeom>
          <a:noFill/>
          <a:ln>
            <a:noFill/>
          </a:ln>
        </p:spPr>
      </p:pic>
    </p:spTree>
    <p:extLst>
      <p:ext uri="{BB962C8B-B14F-4D97-AF65-F5344CB8AC3E}">
        <p14:creationId xmlns:p14="http://schemas.microsoft.com/office/powerpoint/2010/main" val="4947086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1800" dirty="0">
                <a:latin typeface="Microsoft YaHei" panose="020B0503020204020204" pitchFamily="34" charset="-122"/>
                <a:ea typeface="Microsoft YaHei" panose="020B0503020204020204" pitchFamily="34" charset="-122"/>
              </a:rPr>
              <a:t>Bus Location</a:t>
            </a:r>
          </a:p>
        </p:txBody>
      </p:sp>
      <p:sp>
        <p:nvSpPr>
          <p:cNvPr id="3" name="Content Placeholder 2"/>
          <p:cNvSpPr>
            <a:spLocks noGrp="1"/>
          </p:cNvSpPr>
          <p:nvPr>
            <p:ph idx="1"/>
          </p:nvPr>
        </p:nvSpPr>
        <p:spPr/>
        <p:txBody>
          <a:bodyPr/>
          <a:lstStyle/>
          <a:p>
            <a:endParaRPr lang="en-PH"/>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3800" y="1485899"/>
            <a:ext cx="6647180" cy="5017561"/>
          </a:xfrm>
          <a:prstGeom prst="rect">
            <a:avLst/>
          </a:prstGeom>
          <a:noFill/>
          <a:ln>
            <a:noFill/>
          </a:ln>
        </p:spPr>
      </p:pic>
    </p:spTree>
    <p:extLst>
      <p:ext uri="{BB962C8B-B14F-4D97-AF65-F5344CB8AC3E}">
        <p14:creationId xmlns:p14="http://schemas.microsoft.com/office/powerpoint/2010/main" val="25503668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1800" dirty="0">
                <a:latin typeface="Microsoft YaHei" panose="020B0503020204020204" pitchFamily="34" charset="-122"/>
                <a:ea typeface="Microsoft YaHei" panose="020B0503020204020204" pitchFamily="34" charset="-122"/>
              </a:rPr>
              <a:t>Bus Schedule</a:t>
            </a:r>
          </a:p>
        </p:txBody>
      </p:sp>
      <p:sp>
        <p:nvSpPr>
          <p:cNvPr id="3" name="Content Placeholder 2"/>
          <p:cNvSpPr>
            <a:spLocks noGrp="1"/>
          </p:cNvSpPr>
          <p:nvPr>
            <p:ph idx="1"/>
          </p:nvPr>
        </p:nvSpPr>
        <p:spPr/>
        <p:txBody>
          <a:bodyPr/>
          <a:lstStyle/>
          <a:p>
            <a:endParaRPr lang="en-PH"/>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8300" y="1587500"/>
            <a:ext cx="6426200" cy="4940300"/>
          </a:xfrm>
          <a:prstGeom prst="rect">
            <a:avLst/>
          </a:prstGeom>
          <a:noFill/>
          <a:ln>
            <a:noFill/>
          </a:ln>
        </p:spPr>
      </p:pic>
    </p:spTree>
    <p:extLst>
      <p:ext uri="{BB962C8B-B14F-4D97-AF65-F5344CB8AC3E}">
        <p14:creationId xmlns:p14="http://schemas.microsoft.com/office/powerpoint/2010/main" val="39978760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1800" dirty="0">
                <a:latin typeface="Microsoft YaHei" panose="020B0503020204020204" pitchFamily="34" charset="-122"/>
                <a:ea typeface="Microsoft YaHei" panose="020B0503020204020204" pitchFamily="34" charset="-122"/>
              </a:rPr>
              <a:t>Reserve</a:t>
            </a:r>
          </a:p>
        </p:txBody>
      </p:sp>
      <p:sp>
        <p:nvSpPr>
          <p:cNvPr id="3" name="Content Placeholder 2"/>
          <p:cNvSpPr>
            <a:spLocks noGrp="1"/>
          </p:cNvSpPr>
          <p:nvPr>
            <p:ph idx="1"/>
          </p:nvPr>
        </p:nvSpPr>
        <p:spPr/>
        <p:txBody>
          <a:bodyPr/>
          <a:lstStyle/>
          <a:p>
            <a:endParaRPr lang="en-PH"/>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1962" y="1557020"/>
            <a:ext cx="6243638" cy="4818380"/>
          </a:xfrm>
          <a:prstGeom prst="rect">
            <a:avLst/>
          </a:prstGeom>
          <a:noFill/>
          <a:ln>
            <a:noFill/>
          </a:ln>
        </p:spPr>
      </p:pic>
    </p:spTree>
    <p:extLst>
      <p:ext uri="{BB962C8B-B14F-4D97-AF65-F5344CB8AC3E}">
        <p14:creationId xmlns:p14="http://schemas.microsoft.com/office/powerpoint/2010/main" val="24114429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1800" dirty="0">
                <a:latin typeface="Microsoft YaHei" panose="020B0503020204020204" pitchFamily="34" charset="-122"/>
                <a:ea typeface="Microsoft YaHei" panose="020B0503020204020204" pitchFamily="34" charset="-122"/>
              </a:rPr>
              <a:t>Reservation Report</a:t>
            </a:r>
          </a:p>
        </p:txBody>
      </p:sp>
      <p:sp>
        <p:nvSpPr>
          <p:cNvPr id="3" name="Content Placeholder 2"/>
          <p:cNvSpPr>
            <a:spLocks noGrp="1"/>
          </p:cNvSpPr>
          <p:nvPr>
            <p:ph idx="1"/>
          </p:nvPr>
        </p:nvSpPr>
        <p:spPr/>
        <p:txBody>
          <a:bodyPr/>
          <a:lstStyle/>
          <a:p>
            <a:endParaRPr lang="en-PH"/>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48660" y="1583690"/>
            <a:ext cx="5806440" cy="4753610"/>
          </a:xfrm>
          <a:prstGeom prst="rect">
            <a:avLst/>
          </a:prstGeom>
          <a:noFill/>
          <a:ln>
            <a:noFill/>
          </a:ln>
        </p:spPr>
      </p:pic>
    </p:spTree>
    <p:extLst>
      <p:ext uri="{BB962C8B-B14F-4D97-AF65-F5344CB8AC3E}">
        <p14:creationId xmlns:p14="http://schemas.microsoft.com/office/powerpoint/2010/main" val="10740921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1800" dirty="0">
                <a:latin typeface="Microsoft YaHei" panose="020B0503020204020204" pitchFamily="34" charset="-122"/>
                <a:ea typeface="Microsoft YaHei" panose="020B0503020204020204" pitchFamily="34" charset="-122"/>
              </a:rPr>
              <a:t>Edit Bus</a:t>
            </a:r>
          </a:p>
        </p:txBody>
      </p:sp>
      <p:sp>
        <p:nvSpPr>
          <p:cNvPr id="3" name="Content Placeholder 2"/>
          <p:cNvSpPr>
            <a:spLocks noGrp="1"/>
          </p:cNvSpPr>
          <p:nvPr>
            <p:ph idx="1"/>
          </p:nvPr>
        </p:nvSpPr>
        <p:spPr/>
        <p:txBody>
          <a:bodyPr/>
          <a:lstStyle/>
          <a:p>
            <a:endParaRPr lang="en-PH"/>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00020" y="1565910"/>
            <a:ext cx="6659880" cy="4784090"/>
          </a:xfrm>
          <a:prstGeom prst="rect">
            <a:avLst/>
          </a:prstGeom>
          <a:noFill/>
          <a:ln>
            <a:noFill/>
          </a:ln>
        </p:spPr>
      </p:pic>
    </p:spTree>
    <p:extLst>
      <p:ext uri="{BB962C8B-B14F-4D97-AF65-F5344CB8AC3E}">
        <p14:creationId xmlns:p14="http://schemas.microsoft.com/office/powerpoint/2010/main" val="28789682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a:t>Entity Relationship Diagram</a:t>
            </a:r>
          </a:p>
        </p:txBody>
      </p:sp>
      <p:sp>
        <p:nvSpPr>
          <p:cNvPr id="3" name="Subtitle 2"/>
          <p:cNvSpPr>
            <a:spLocks noGrp="1"/>
          </p:cNvSpPr>
          <p:nvPr>
            <p:ph type="subTitle" idx="1"/>
          </p:nvPr>
        </p:nvSpPr>
        <p:spPr/>
        <p:txBody>
          <a:bodyPr/>
          <a:lstStyle/>
          <a:p>
            <a:endParaRPr lang="en-PH"/>
          </a:p>
        </p:txBody>
      </p:sp>
    </p:spTree>
    <p:extLst>
      <p:ext uri="{BB962C8B-B14F-4D97-AF65-F5344CB8AC3E}">
        <p14:creationId xmlns:p14="http://schemas.microsoft.com/office/powerpoint/2010/main" val="39105151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endParaRPr lang="en-PH"/>
          </a:p>
        </p:txBody>
      </p:sp>
      <p:pic>
        <p:nvPicPr>
          <p:cNvPr id="4" name="Picture 3" descr="C:\Users\MAERY401\Downloads\ERD (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45410" y="1737360"/>
            <a:ext cx="7476490" cy="4549140"/>
          </a:xfrm>
          <a:prstGeom prst="rect">
            <a:avLst/>
          </a:prstGeom>
          <a:noFill/>
          <a:ln>
            <a:noFill/>
          </a:ln>
        </p:spPr>
      </p:pic>
    </p:spTree>
    <p:extLst>
      <p:ext uri="{BB962C8B-B14F-4D97-AF65-F5344CB8AC3E}">
        <p14:creationId xmlns:p14="http://schemas.microsoft.com/office/powerpoint/2010/main" val="11419543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a:t>State-Machine Diagram</a:t>
            </a:r>
          </a:p>
        </p:txBody>
      </p:sp>
      <p:sp>
        <p:nvSpPr>
          <p:cNvPr id="3" name="Subtitle 2"/>
          <p:cNvSpPr>
            <a:spLocks noGrp="1"/>
          </p:cNvSpPr>
          <p:nvPr>
            <p:ph type="subTitle" idx="1"/>
          </p:nvPr>
        </p:nvSpPr>
        <p:spPr/>
        <p:txBody>
          <a:bodyPr/>
          <a:lstStyle/>
          <a:p>
            <a:endParaRPr lang="en-PH"/>
          </a:p>
        </p:txBody>
      </p:sp>
    </p:spTree>
    <p:extLst>
      <p:ext uri="{BB962C8B-B14F-4D97-AF65-F5344CB8AC3E}">
        <p14:creationId xmlns:p14="http://schemas.microsoft.com/office/powerpoint/2010/main" val="3615855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800" dirty="0"/>
              <a:t>Project DESCRIPTION</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6869" y="-49260"/>
            <a:ext cx="2795451" cy="1786620"/>
          </a:xfrm>
        </p:spPr>
      </p:pic>
      <p:sp>
        <p:nvSpPr>
          <p:cNvPr id="3" name="TextBox 2"/>
          <p:cNvSpPr txBox="1"/>
          <p:nvPr/>
        </p:nvSpPr>
        <p:spPr>
          <a:xfrm>
            <a:off x="1069848" y="2093976"/>
            <a:ext cx="10177272" cy="2585323"/>
          </a:xfrm>
          <a:prstGeom prst="rect">
            <a:avLst/>
          </a:prstGeom>
          <a:noFill/>
        </p:spPr>
        <p:txBody>
          <a:bodyPr wrap="square" rtlCol="0">
            <a:spAutoFit/>
          </a:bodyPr>
          <a:lstStyle/>
          <a:p>
            <a:pPr marL="285750" lvl="0" indent="-285750">
              <a:buFont typeface="Wingdings" panose="05000000000000000000" pitchFamily="2" charset="2"/>
              <a:buChar char="Ø"/>
            </a:pPr>
            <a:r>
              <a:rPr lang="en-PH" dirty="0">
                <a:latin typeface="Microsoft YaHei" panose="020B0503020204020204" pitchFamily="34" charset="-122"/>
                <a:ea typeface="Microsoft YaHei" panose="020B0503020204020204" pitchFamily="34" charset="-122"/>
              </a:rPr>
              <a:t>Bus Queue Monitoring System will provide hassle-free, convenient application </a:t>
            </a:r>
          </a:p>
          <a:p>
            <a:pPr lvl="0"/>
            <a:r>
              <a:rPr lang="en-PH" dirty="0">
                <a:latin typeface="Microsoft YaHei" panose="020B0503020204020204" pitchFamily="34" charset="-122"/>
                <a:ea typeface="Microsoft YaHei" panose="020B0503020204020204" pitchFamily="34" charset="-122"/>
              </a:rPr>
              <a:t>so students can use the time for other important things to be done rather than queuing. Not only students have the benefits in this project but also the staffs/professors for they can use the time on their appointments with their students. They can buy food at the cafeteria instead of queueing. This project may also come to use. In addition, to obtain new knowledge of what/when is the most students that will queue will do their best to follow schedule in-case of emergency maintenance of other buses. To provide data of when are the most students/staffs queue in a specific time</a:t>
            </a:r>
          </a:p>
          <a:p>
            <a:endParaRPr lang="en-PH" dirty="0"/>
          </a:p>
        </p:txBody>
      </p:sp>
    </p:spTree>
    <p:extLst>
      <p:ext uri="{BB962C8B-B14F-4D97-AF65-F5344CB8AC3E}">
        <p14:creationId xmlns:p14="http://schemas.microsoft.com/office/powerpoint/2010/main" val="4725385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User Registration</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251200" y="1846263"/>
            <a:ext cx="5082492" cy="4491037"/>
          </a:xfrm>
          <a:prstGeom prst="rect">
            <a:avLst/>
          </a:prstGeom>
          <a:noFill/>
          <a:ln>
            <a:noFill/>
          </a:ln>
        </p:spPr>
      </p:pic>
    </p:spTree>
    <p:extLst>
      <p:ext uri="{BB962C8B-B14F-4D97-AF65-F5344CB8AC3E}">
        <p14:creationId xmlns:p14="http://schemas.microsoft.com/office/powerpoint/2010/main" val="27360157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User Login</a:t>
            </a:r>
          </a:p>
        </p:txBody>
      </p:sp>
      <p:sp>
        <p:nvSpPr>
          <p:cNvPr id="3" name="Content Placeholder 2"/>
          <p:cNvSpPr>
            <a:spLocks noGrp="1"/>
          </p:cNvSpPr>
          <p:nvPr>
            <p:ph idx="1"/>
          </p:nvPr>
        </p:nvSpPr>
        <p:spPr/>
        <p:txBody>
          <a:bodyPr/>
          <a:lstStyle/>
          <a:p>
            <a:endParaRPr lang="en-PH"/>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79700" y="1737359"/>
            <a:ext cx="6536690" cy="4688841"/>
          </a:xfrm>
          <a:prstGeom prst="rect">
            <a:avLst/>
          </a:prstGeom>
          <a:noFill/>
          <a:ln>
            <a:noFill/>
          </a:ln>
        </p:spPr>
      </p:pic>
    </p:spTree>
    <p:extLst>
      <p:ext uri="{BB962C8B-B14F-4D97-AF65-F5344CB8AC3E}">
        <p14:creationId xmlns:p14="http://schemas.microsoft.com/office/powerpoint/2010/main" val="15740109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Bus Location</a:t>
            </a:r>
          </a:p>
        </p:txBody>
      </p:sp>
      <p:sp>
        <p:nvSpPr>
          <p:cNvPr id="3" name="Content Placeholder 2"/>
          <p:cNvSpPr>
            <a:spLocks noGrp="1"/>
          </p:cNvSpPr>
          <p:nvPr>
            <p:ph idx="1"/>
          </p:nvPr>
        </p:nvSpPr>
        <p:spPr/>
        <p:txBody>
          <a:bodyPr/>
          <a:lstStyle/>
          <a:p>
            <a:endParaRPr lang="en-PH"/>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92120" y="1731434"/>
            <a:ext cx="5928360" cy="4137660"/>
          </a:xfrm>
          <a:prstGeom prst="rect">
            <a:avLst/>
          </a:prstGeom>
          <a:noFill/>
          <a:ln>
            <a:noFill/>
          </a:ln>
        </p:spPr>
      </p:pic>
    </p:spTree>
    <p:extLst>
      <p:ext uri="{BB962C8B-B14F-4D97-AF65-F5344CB8AC3E}">
        <p14:creationId xmlns:p14="http://schemas.microsoft.com/office/powerpoint/2010/main" val="16077923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Bus Schedule</a:t>
            </a:r>
          </a:p>
        </p:txBody>
      </p:sp>
      <p:sp>
        <p:nvSpPr>
          <p:cNvPr id="3" name="Content Placeholder 2"/>
          <p:cNvSpPr>
            <a:spLocks noGrp="1"/>
          </p:cNvSpPr>
          <p:nvPr>
            <p:ph idx="1"/>
          </p:nvPr>
        </p:nvSpPr>
        <p:spPr/>
        <p:txBody>
          <a:bodyPr/>
          <a:lstStyle/>
          <a:p>
            <a:endParaRPr lang="en-PH"/>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0220" y="1845734"/>
            <a:ext cx="5928360" cy="4137660"/>
          </a:xfrm>
          <a:prstGeom prst="rect">
            <a:avLst/>
          </a:prstGeom>
          <a:noFill/>
          <a:ln>
            <a:noFill/>
          </a:ln>
        </p:spPr>
      </p:pic>
    </p:spTree>
    <p:extLst>
      <p:ext uri="{BB962C8B-B14F-4D97-AF65-F5344CB8AC3E}">
        <p14:creationId xmlns:p14="http://schemas.microsoft.com/office/powerpoint/2010/main" val="6635663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Reserve</a:t>
            </a:r>
          </a:p>
        </p:txBody>
      </p:sp>
      <p:sp>
        <p:nvSpPr>
          <p:cNvPr id="3" name="Content Placeholder 2"/>
          <p:cNvSpPr>
            <a:spLocks noGrp="1"/>
          </p:cNvSpPr>
          <p:nvPr>
            <p:ph idx="1"/>
          </p:nvPr>
        </p:nvSpPr>
        <p:spPr/>
        <p:txBody>
          <a:bodyPr/>
          <a:lstStyle/>
          <a:p>
            <a:endParaRPr lang="en-PH"/>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5620" y="1788584"/>
            <a:ext cx="5928360" cy="4137660"/>
          </a:xfrm>
          <a:prstGeom prst="rect">
            <a:avLst/>
          </a:prstGeom>
          <a:noFill/>
          <a:ln>
            <a:noFill/>
          </a:ln>
        </p:spPr>
      </p:pic>
    </p:spTree>
    <p:extLst>
      <p:ext uri="{BB962C8B-B14F-4D97-AF65-F5344CB8AC3E}">
        <p14:creationId xmlns:p14="http://schemas.microsoft.com/office/powerpoint/2010/main" val="9256721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Reservation Report</a:t>
            </a:r>
          </a:p>
        </p:txBody>
      </p:sp>
      <p:sp>
        <p:nvSpPr>
          <p:cNvPr id="3" name="Content Placeholder 2"/>
          <p:cNvSpPr>
            <a:spLocks noGrp="1"/>
          </p:cNvSpPr>
          <p:nvPr>
            <p:ph idx="1"/>
          </p:nvPr>
        </p:nvSpPr>
        <p:spPr/>
        <p:txBody>
          <a:bodyPr/>
          <a:lstStyle/>
          <a:p>
            <a:endParaRPr lang="en-PH"/>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1810" y="1737360"/>
            <a:ext cx="6003290" cy="4131734"/>
          </a:xfrm>
          <a:prstGeom prst="rect">
            <a:avLst/>
          </a:prstGeom>
          <a:noFill/>
          <a:ln>
            <a:noFill/>
          </a:ln>
        </p:spPr>
      </p:pic>
    </p:spTree>
    <p:extLst>
      <p:ext uri="{BB962C8B-B14F-4D97-AF65-F5344CB8AC3E}">
        <p14:creationId xmlns:p14="http://schemas.microsoft.com/office/powerpoint/2010/main" val="39206951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Edit Bus</a:t>
            </a:r>
          </a:p>
        </p:txBody>
      </p:sp>
      <p:sp>
        <p:nvSpPr>
          <p:cNvPr id="3" name="Content Placeholder 2"/>
          <p:cNvSpPr>
            <a:spLocks noGrp="1"/>
          </p:cNvSpPr>
          <p:nvPr>
            <p:ph idx="1"/>
          </p:nvPr>
        </p:nvSpPr>
        <p:spPr/>
        <p:txBody>
          <a:bodyPr/>
          <a:lstStyle/>
          <a:p>
            <a:endParaRPr lang="en-PH"/>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7710" y="1807634"/>
            <a:ext cx="5935980" cy="4099560"/>
          </a:xfrm>
          <a:prstGeom prst="rect">
            <a:avLst/>
          </a:prstGeom>
          <a:noFill/>
          <a:ln>
            <a:noFill/>
          </a:ln>
        </p:spPr>
      </p:pic>
    </p:spTree>
    <p:extLst>
      <p:ext uri="{BB962C8B-B14F-4D97-AF65-F5344CB8AC3E}">
        <p14:creationId xmlns:p14="http://schemas.microsoft.com/office/powerpoint/2010/main" val="37005335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User Registration</a:t>
            </a:r>
          </a:p>
        </p:txBody>
      </p:sp>
      <p:sp>
        <p:nvSpPr>
          <p:cNvPr id="3" name="Content Placeholder 2"/>
          <p:cNvSpPr>
            <a:spLocks noGrp="1"/>
          </p:cNvSpPr>
          <p:nvPr>
            <p:ph idx="1"/>
          </p:nvPr>
        </p:nvSpPr>
        <p:spPr/>
        <p:txBody>
          <a:bodyPr/>
          <a:lstStyle/>
          <a:p>
            <a:endParaRPr lang="en-PH"/>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1800" y="1737359"/>
            <a:ext cx="6122670" cy="4677201"/>
          </a:xfrm>
          <a:prstGeom prst="rect">
            <a:avLst/>
          </a:prstGeom>
          <a:noFill/>
          <a:ln>
            <a:noFill/>
          </a:ln>
        </p:spPr>
      </p:pic>
    </p:spTree>
    <p:extLst>
      <p:ext uri="{BB962C8B-B14F-4D97-AF65-F5344CB8AC3E}">
        <p14:creationId xmlns:p14="http://schemas.microsoft.com/office/powerpoint/2010/main" val="22320333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a:t>Timing Diagram</a:t>
            </a:r>
          </a:p>
        </p:txBody>
      </p:sp>
      <p:sp>
        <p:nvSpPr>
          <p:cNvPr id="3" name="Subtitle 2"/>
          <p:cNvSpPr>
            <a:spLocks noGrp="1"/>
          </p:cNvSpPr>
          <p:nvPr>
            <p:ph type="subTitle" idx="1"/>
          </p:nvPr>
        </p:nvSpPr>
        <p:spPr/>
        <p:txBody>
          <a:bodyPr/>
          <a:lstStyle/>
          <a:p>
            <a:endParaRPr lang="en-PH"/>
          </a:p>
        </p:txBody>
      </p:sp>
    </p:spTree>
    <p:extLst>
      <p:ext uri="{BB962C8B-B14F-4D97-AF65-F5344CB8AC3E}">
        <p14:creationId xmlns:p14="http://schemas.microsoft.com/office/powerpoint/2010/main" val="19791017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User Login</a:t>
            </a:r>
          </a:p>
        </p:txBody>
      </p:sp>
      <p:sp>
        <p:nvSpPr>
          <p:cNvPr id="3" name="Content Placeholder 2"/>
          <p:cNvSpPr>
            <a:spLocks noGrp="1"/>
          </p:cNvSpPr>
          <p:nvPr>
            <p:ph idx="1"/>
          </p:nvPr>
        </p:nvSpPr>
        <p:spPr/>
        <p:txBody>
          <a:bodyPr/>
          <a:lstStyle/>
          <a:p>
            <a:endParaRPr lang="en-PH"/>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6800" y="1737360"/>
            <a:ext cx="6701790" cy="4722706"/>
          </a:xfrm>
          <a:prstGeom prst="rect">
            <a:avLst/>
          </a:prstGeom>
          <a:noFill/>
          <a:ln>
            <a:noFill/>
          </a:ln>
        </p:spPr>
      </p:pic>
    </p:spTree>
    <p:extLst>
      <p:ext uri="{BB962C8B-B14F-4D97-AF65-F5344CB8AC3E}">
        <p14:creationId xmlns:p14="http://schemas.microsoft.com/office/powerpoint/2010/main" val="41052729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800" dirty="0"/>
              <a:t>Objectives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5246" y="-49260"/>
            <a:ext cx="2795451" cy="1786620"/>
          </a:xfrm>
        </p:spPr>
      </p:pic>
      <p:sp>
        <p:nvSpPr>
          <p:cNvPr id="3" name="TextBox 2"/>
          <p:cNvSpPr txBox="1"/>
          <p:nvPr/>
        </p:nvSpPr>
        <p:spPr>
          <a:xfrm>
            <a:off x="1069848" y="2093976"/>
            <a:ext cx="10177272" cy="1754326"/>
          </a:xfrm>
          <a:prstGeom prst="rect">
            <a:avLst/>
          </a:prstGeom>
          <a:noFill/>
        </p:spPr>
        <p:txBody>
          <a:bodyPr wrap="square" rtlCol="0">
            <a:spAutoFit/>
          </a:bodyPr>
          <a:lstStyle/>
          <a:p>
            <a:pPr marL="285750" lvl="0" indent="-285750">
              <a:buFont typeface="Wingdings" panose="05000000000000000000" pitchFamily="2" charset="2"/>
              <a:buChar char="Ø"/>
            </a:pPr>
            <a:r>
              <a:rPr lang="en-PH" dirty="0">
                <a:latin typeface="Microsoft YaHei" panose="020B0503020204020204" pitchFamily="34" charset="-122"/>
                <a:ea typeface="Microsoft YaHei" panose="020B0503020204020204" pitchFamily="34" charset="-122"/>
              </a:rPr>
              <a:t>To develop and create a convenient queuing system for Asia Pacific College students and staffs </a:t>
            </a:r>
          </a:p>
          <a:p>
            <a:pPr marL="285750" lvl="0" indent="-285750">
              <a:buFont typeface="Wingdings" panose="05000000000000000000" pitchFamily="2" charset="2"/>
              <a:buChar char="Ø"/>
            </a:pPr>
            <a:r>
              <a:rPr lang="en-PH" dirty="0">
                <a:latin typeface="Microsoft YaHei" panose="020B0503020204020204" pitchFamily="34" charset="-122"/>
                <a:ea typeface="Microsoft YaHei" panose="020B0503020204020204" pitchFamily="34" charset="-122"/>
              </a:rPr>
              <a:t>To develop and create an application where students/staffs can fall in line to ride the shuttle without going down. </a:t>
            </a:r>
          </a:p>
          <a:p>
            <a:pPr marL="285750" lvl="0" indent="-285750">
              <a:buFont typeface="Wingdings" panose="05000000000000000000" pitchFamily="2" charset="2"/>
              <a:buChar char="Ø"/>
            </a:pPr>
            <a:r>
              <a:rPr lang="en-PH" dirty="0">
                <a:latin typeface="Microsoft YaHei" panose="020B0503020204020204" pitchFamily="34" charset="-122"/>
                <a:ea typeface="Microsoft YaHei" panose="020B0503020204020204" pitchFamily="34" charset="-122"/>
              </a:rPr>
              <a:t>To lessen the students who fall in line to ride the bus.</a:t>
            </a:r>
          </a:p>
          <a:p>
            <a:pPr lvl="0"/>
            <a:endParaRPr lang="en-PH"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1889632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Reset Password</a:t>
            </a:r>
          </a:p>
        </p:txBody>
      </p:sp>
      <p:sp>
        <p:nvSpPr>
          <p:cNvPr id="3" name="Content Placeholder 2"/>
          <p:cNvSpPr>
            <a:spLocks noGrp="1"/>
          </p:cNvSpPr>
          <p:nvPr>
            <p:ph idx="1"/>
          </p:nvPr>
        </p:nvSpPr>
        <p:spPr/>
        <p:txBody>
          <a:bodyPr/>
          <a:lstStyle/>
          <a:p>
            <a:endParaRPr lang="en-PH"/>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7785" y="1737360"/>
            <a:ext cx="7057390" cy="4555066"/>
          </a:xfrm>
          <a:prstGeom prst="rect">
            <a:avLst/>
          </a:prstGeom>
          <a:noFill/>
          <a:ln>
            <a:noFill/>
          </a:ln>
        </p:spPr>
      </p:pic>
    </p:spTree>
    <p:extLst>
      <p:ext uri="{BB962C8B-B14F-4D97-AF65-F5344CB8AC3E}">
        <p14:creationId xmlns:p14="http://schemas.microsoft.com/office/powerpoint/2010/main" val="10130818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Bus Location</a:t>
            </a:r>
          </a:p>
        </p:txBody>
      </p:sp>
      <p:sp>
        <p:nvSpPr>
          <p:cNvPr id="3" name="Content Placeholder 2"/>
          <p:cNvSpPr>
            <a:spLocks noGrp="1"/>
          </p:cNvSpPr>
          <p:nvPr>
            <p:ph idx="1"/>
          </p:nvPr>
        </p:nvSpPr>
        <p:spPr/>
        <p:txBody>
          <a:bodyPr/>
          <a:lstStyle/>
          <a:p>
            <a:endParaRPr lang="en-PH"/>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3890" y="1981624"/>
            <a:ext cx="5845810" cy="4254076"/>
          </a:xfrm>
          <a:prstGeom prst="rect">
            <a:avLst/>
          </a:prstGeom>
          <a:noFill/>
          <a:ln>
            <a:noFill/>
          </a:ln>
        </p:spPr>
      </p:pic>
    </p:spTree>
    <p:extLst>
      <p:ext uri="{BB962C8B-B14F-4D97-AF65-F5344CB8AC3E}">
        <p14:creationId xmlns:p14="http://schemas.microsoft.com/office/powerpoint/2010/main" val="15803785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Bus Schedule</a:t>
            </a:r>
          </a:p>
        </p:txBody>
      </p:sp>
      <p:sp>
        <p:nvSpPr>
          <p:cNvPr id="3" name="Content Placeholder 2"/>
          <p:cNvSpPr>
            <a:spLocks noGrp="1"/>
          </p:cNvSpPr>
          <p:nvPr>
            <p:ph idx="1"/>
          </p:nvPr>
        </p:nvSpPr>
        <p:spPr/>
        <p:txBody>
          <a:bodyPr/>
          <a:lstStyle/>
          <a:p>
            <a:endParaRPr lang="en-PH"/>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05100" y="1968500"/>
            <a:ext cx="6248400" cy="4191000"/>
          </a:xfrm>
          <a:prstGeom prst="rect">
            <a:avLst/>
          </a:prstGeom>
          <a:noFill/>
          <a:ln>
            <a:noFill/>
          </a:ln>
        </p:spPr>
      </p:pic>
    </p:spTree>
    <p:extLst>
      <p:ext uri="{BB962C8B-B14F-4D97-AF65-F5344CB8AC3E}">
        <p14:creationId xmlns:p14="http://schemas.microsoft.com/office/powerpoint/2010/main" val="17207158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Reserve</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743201" y="1846263"/>
            <a:ext cx="6424156" cy="4452937"/>
          </a:xfrm>
          <a:prstGeom prst="rect">
            <a:avLst/>
          </a:prstGeom>
          <a:noFill/>
          <a:ln>
            <a:noFill/>
          </a:ln>
        </p:spPr>
      </p:pic>
    </p:spTree>
    <p:extLst>
      <p:ext uri="{BB962C8B-B14F-4D97-AF65-F5344CB8AC3E}">
        <p14:creationId xmlns:p14="http://schemas.microsoft.com/office/powerpoint/2010/main" val="33317525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Reservation Report</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51244" y="1985963"/>
            <a:ext cx="6707056" cy="4249737"/>
          </a:xfrm>
          <a:prstGeom prst="rect">
            <a:avLst/>
          </a:prstGeom>
          <a:noFill/>
          <a:ln>
            <a:noFill/>
          </a:ln>
        </p:spPr>
      </p:pic>
    </p:spTree>
    <p:extLst>
      <p:ext uri="{BB962C8B-B14F-4D97-AF65-F5344CB8AC3E}">
        <p14:creationId xmlns:p14="http://schemas.microsoft.com/office/powerpoint/2010/main" val="16135107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Edit Bus</a:t>
            </a:r>
          </a:p>
        </p:txBody>
      </p:sp>
      <p:sp>
        <p:nvSpPr>
          <p:cNvPr id="3" name="Content Placeholder 2"/>
          <p:cNvSpPr>
            <a:spLocks noGrp="1"/>
          </p:cNvSpPr>
          <p:nvPr>
            <p:ph idx="1"/>
          </p:nvPr>
        </p:nvSpPr>
        <p:spPr/>
        <p:txBody>
          <a:bodyPr/>
          <a:lstStyle/>
          <a:p>
            <a:endParaRPr lang="en-PH"/>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50210" y="1769534"/>
            <a:ext cx="6460490" cy="4491566"/>
          </a:xfrm>
          <a:prstGeom prst="rect">
            <a:avLst/>
          </a:prstGeom>
          <a:noFill/>
          <a:ln>
            <a:noFill/>
          </a:ln>
        </p:spPr>
      </p:pic>
    </p:spTree>
    <p:extLst>
      <p:ext uri="{BB962C8B-B14F-4D97-AF65-F5344CB8AC3E}">
        <p14:creationId xmlns:p14="http://schemas.microsoft.com/office/powerpoint/2010/main" val="29211907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800" dirty="0"/>
              <a:t>Context Diagram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2184" y="-49260"/>
            <a:ext cx="2795451" cy="1786620"/>
          </a:xfrm>
        </p:spPr>
      </p:pic>
      <p:sp>
        <p:nvSpPr>
          <p:cNvPr id="3" name="TextBox 2"/>
          <p:cNvSpPr txBox="1"/>
          <p:nvPr/>
        </p:nvSpPr>
        <p:spPr>
          <a:xfrm>
            <a:off x="1069848" y="2093976"/>
            <a:ext cx="10177272" cy="646331"/>
          </a:xfrm>
          <a:prstGeom prst="rect">
            <a:avLst/>
          </a:prstGeom>
          <a:noFill/>
        </p:spPr>
        <p:txBody>
          <a:bodyPr wrap="square" rtlCol="0">
            <a:spAutoFit/>
          </a:bodyPr>
          <a:lstStyle/>
          <a:p>
            <a:r>
              <a:rPr lang="en-PH" dirty="0">
                <a:latin typeface="Microsoft YaHei" panose="020B0503020204020204" pitchFamily="34" charset="-122"/>
                <a:ea typeface="Microsoft YaHei" panose="020B0503020204020204" pitchFamily="34" charset="-122"/>
              </a:rPr>
              <a:t> </a:t>
            </a:r>
          </a:p>
          <a:p>
            <a:pPr lvl="0"/>
            <a:endParaRPr lang="en-PH" dirty="0">
              <a:latin typeface="Microsoft YaHei" panose="020B0503020204020204" pitchFamily="34" charset="-122"/>
              <a:ea typeface="Microsoft YaHei" panose="020B0503020204020204" pitchFamily="34" charset="-122"/>
            </a:endParaRPr>
          </a:p>
        </p:txBody>
      </p:sp>
      <p:pic>
        <p:nvPicPr>
          <p:cNvPr id="5" name="Picture 4" descr="A close up of a logo&#10;&#10;Description generated with very high confidence"/>
          <p:cNvPicPr/>
          <p:nvPr/>
        </p:nvPicPr>
        <p:blipFill rotWithShape="1">
          <a:blip r:embed="rId3" cstate="print">
            <a:extLst>
              <a:ext uri="{28A0092B-C50C-407E-A947-70E740481C1C}">
                <a14:useLocalDpi xmlns:a14="http://schemas.microsoft.com/office/drawing/2010/main" val="0"/>
              </a:ext>
            </a:extLst>
          </a:blip>
          <a:srcRect t="5985" r="1755" b="8080"/>
          <a:stretch/>
        </p:blipFill>
        <p:spPr bwMode="auto">
          <a:xfrm>
            <a:off x="3095898" y="2264365"/>
            <a:ext cx="5501640" cy="322203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053086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65475-44EA-4AD8-A04B-71B088EFF981}"/>
              </a:ext>
            </a:extLst>
          </p:cNvPr>
          <p:cNvSpPr>
            <a:spLocks noGrp="1"/>
          </p:cNvSpPr>
          <p:nvPr>
            <p:ph type="title"/>
          </p:nvPr>
        </p:nvSpPr>
        <p:spPr/>
        <p:txBody>
          <a:bodyPr/>
          <a:lstStyle/>
          <a:p>
            <a:r>
              <a:rPr lang="en-PH" dirty="0"/>
              <a:t>Deployment Diagram</a:t>
            </a:r>
          </a:p>
        </p:txBody>
      </p:sp>
      <p:pic>
        <p:nvPicPr>
          <p:cNvPr id="5" name="Content Placeholder 4">
            <a:extLst>
              <a:ext uri="{FF2B5EF4-FFF2-40B4-BE49-F238E27FC236}">
                <a16:creationId xmlns:a16="http://schemas.microsoft.com/office/drawing/2014/main" id="{126E3ED0-A43E-4CB8-9767-4DAC672878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2400" y="1981200"/>
            <a:ext cx="6867525" cy="3752850"/>
          </a:xfrm>
        </p:spPr>
      </p:pic>
    </p:spTree>
    <p:extLst>
      <p:ext uri="{BB962C8B-B14F-4D97-AF65-F5344CB8AC3E}">
        <p14:creationId xmlns:p14="http://schemas.microsoft.com/office/powerpoint/2010/main" val="29641009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Component Diagram</a:t>
            </a:r>
            <a:endParaRPr lang="en-PH"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1100" y="1846263"/>
            <a:ext cx="3990125" cy="4022725"/>
          </a:xfrm>
        </p:spPr>
      </p:pic>
    </p:spTree>
    <p:extLst>
      <p:ext uri="{BB962C8B-B14F-4D97-AF65-F5344CB8AC3E}">
        <p14:creationId xmlns:p14="http://schemas.microsoft.com/office/powerpoint/2010/main" val="1311863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624DB-FBE4-4F6C-A55C-EEF9D3F09477}"/>
              </a:ext>
            </a:extLst>
          </p:cNvPr>
          <p:cNvSpPr>
            <a:spLocks noGrp="1"/>
          </p:cNvSpPr>
          <p:nvPr>
            <p:ph type="title"/>
          </p:nvPr>
        </p:nvSpPr>
        <p:spPr/>
        <p:txBody>
          <a:bodyPr/>
          <a:lstStyle/>
          <a:p>
            <a:r>
              <a:rPr lang="en-PH" dirty="0"/>
              <a:t>Package Diagram</a:t>
            </a:r>
          </a:p>
        </p:txBody>
      </p:sp>
      <p:pic>
        <p:nvPicPr>
          <p:cNvPr id="5" name="Content Placeholder 4">
            <a:extLst>
              <a:ext uri="{FF2B5EF4-FFF2-40B4-BE49-F238E27FC236}">
                <a16:creationId xmlns:a16="http://schemas.microsoft.com/office/drawing/2014/main" id="{6E362DCA-63CE-49DC-9BF0-9D6332F08B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3019" y="1846263"/>
            <a:ext cx="3566288" cy="4022725"/>
          </a:xfrm>
        </p:spPr>
      </p:pic>
    </p:spTree>
    <p:extLst>
      <p:ext uri="{BB962C8B-B14F-4D97-AF65-F5344CB8AC3E}">
        <p14:creationId xmlns:p14="http://schemas.microsoft.com/office/powerpoint/2010/main" val="3604716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800" dirty="0"/>
              <a:t>Scope and limitations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9932" y="-49260"/>
            <a:ext cx="2795451" cy="1786620"/>
          </a:xfrm>
        </p:spPr>
      </p:pic>
      <p:sp>
        <p:nvSpPr>
          <p:cNvPr id="3" name="TextBox 2"/>
          <p:cNvSpPr txBox="1"/>
          <p:nvPr/>
        </p:nvSpPr>
        <p:spPr>
          <a:xfrm>
            <a:off x="1069848" y="2093976"/>
            <a:ext cx="10177272" cy="2308324"/>
          </a:xfrm>
          <a:prstGeom prst="rect">
            <a:avLst/>
          </a:prstGeom>
          <a:noFill/>
        </p:spPr>
        <p:txBody>
          <a:bodyPr wrap="square" rtlCol="0">
            <a:spAutoFit/>
          </a:bodyPr>
          <a:lstStyle/>
          <a:p>
            <a:pPr marL="285750" lvl="0" indent="-285750">
              <a:buFont typeface="Arial" panose="020B0604020202020204" pitchFamily="34" charset="0"/>
              <a:buChar char="•"/>
            </a:pPr>
            <a:r>
              <a:rPr lang="en-PH" dirty="0" smtClean="0"/>
              <a:t>It </a:t>
            </a:r>
            <a:r>
              <a:rPr lang="en-PH" dirty="0"/>
              <a:t>gives reservation umber to users who are to use the bus services</a:t>
            </a:r>
          </a:p>
          <a:p>
            <a:pPr marL="285750" lvl="0" indent="-285750">
              <a:buFont typeface="Arial" panose="020B0604020202020204" pitchFamily="34" charset="0"/>
              <a:buChar char="•"/>
            </a:pPr>
            <a:r>
              <a:rPr lang="en-PH" dirty="0"/>
              <a:t>The following constraints apply to the Bus Queue System. As project planning beings and more constraints are identified, they will be added immediately. </a:t>
            </a:r>
          </a:p>
          <a:p>
            <a:pPr marL="285750" lvl="0" indent="-285750">
              <a:buFont typeface="Arial" panose="020B0604020202020204" pitchFamily="34" charset="0"/>
              <a:buChar char="•"/>
            </a:pPr>
            <a:r>
              <a:rPr lang="en-PH" dirty="0"/>
              <a:t>Asia Pacific College has the limited area of internet connectivity making the application not accessible (only for the students/staffs that doesn’t have mobile data) anywhere/anytime at the said school. </a:t>
            </a:r>
          </a:p>
          <a:p>
            <a:pPr lvl="0"/>
            <a:r>
              <a:rPr lang="en-PH" dirty="0"/>
              <a:t> </a:t>
            </a:r>
            <a:r>
              <a:rPr lang="en-PH" dirty="0" smtClean="0"/>
              <a:t>     The </a:t>
            </a:r>
            <a:r>
              <a:rPr lang="en-PH" dirty="0"/>
              <a:t>Internet Connection will only be available in Cafeteria &amp; 7th floor (library)</a:t>
            </a:r>
          </a:p>
          <a:p>
            <a:r>
              <a:rPr lang="en-PH" dirty="0">
                <a:latin typeface="Microsoft YaHei" panose="020B0503020204020204" pitchFamily="34" charset="-122"/>
                <a:ea typeface="Microsoft YaHei" panose="020B0503020204020204" pitchFamily="34" charset="-122"/>
              </a:rPr>
              <a:t> </a:t>
            </a:r>
          </a:p>
          <a:p>
            <a:pPr lvl="0"/>
            <a:endParaRPr lang="en-PH"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4977739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Gap Analysis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9655864"/>
              </p:ext>
            </p:extLst>
          </p:nvPr>
        </p:nvGraphicFramePr>
        <p:xfrm>
          <a:off x="520700" y="1737360"/>
          <a:ext cx="10634979" cy="4695952"/>
        </p:xfrm>
        <a:graphic>
          <a:graphicData uri="http://schemas.openxmlformats.org/drawingml/2006/table">
            <a:tbl>
              <a:tblPr firstRow="1" firstCol="1" bandRow="1">
                <a:tableStyleId>{5C22544A-7EE6-4342-B048-85BDC9FD1C3A}</a:tableStyleId>
              </a:tblPr>
              <a:tblGrid>
                <a:gridCol w="3544235">
                  <a:extLst>
                    <a:ext uri="{9D8B030D-6E8A-4147-A177-3AD203B41FA5}">
                      <a16:colId xmlns:a16="http://schemas.microsoft.com/office/drawing/2014/main" val="499625402"/>
                    </a:ext>
                  </a:extLst>
                </a:gridCol>
                <a:gridCol w="3545372">
                  <a:extLst>
                    <a:ext uri="{9D8B030D-6E8A-4147-A177-3AD203B41FA5}">
                      <a16:colId xmlns:a16="http://schemas.microsoft.com/office/drawing/2014/main" val="514633196"/>
                    </a:ext>
                  </a:extLst>
                </a:gridCol>
                <a:gridCol w="3545372">
                  <a:extLst>
                    <a:ext uri="{9D8B030D-6E8A-4147-A177-3AD203B41FA5}">
                      <a16:colId xmlns:a16="http://schemas.microsoft.com/office/drawing/2014/main" val="3509663746"/>
                    </a:ext>
                  </a:extLst>
                </a:gridCol>
              </a:tblGrid>
              <a:tr h="221407">
                <a:tc>
                  <a:txBody>
                    <a:bodyPr/>
                    <a:lstStyle/>
                    <a:p>
                      <a:pPr algn="ctr">
                        <a:lnSpc>
                          <a:spcPct val="107000"/>
                        </a:lnSpc>
                        <a:spcAft>
                          <a:spcPts val="0"/>
                        </a:spcAft>
                      </a:pPr>
                      <a:r>
                        <a:rPr lang="en-CA" sz="1800" dirty="0">
                          <a:effectLst/>
                        </a:rPr>
                        <a:t>User Requirements</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CA" sz="1800" dirty="0">
                          <a:effectLst/>
                        </a:rPr>
                        <a:t>Current System</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CA" sz="1800">
                          <a:effectLst/>
                        </a:rPr>
                        <a:t>Proposed Changes</a:t>
                      </a:r>
                      <a:endParaRPr lang="en-PH"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0530706"/>
                  </a:ext>
                </a:extLst>
              </a:tr>
              <a:tr h="4391233">
                <a:tc>
                  <a:txBody>
                    <a:bodyPr/>
                    <a:lstStyle/>
                    <a:p>
                      <a:pPr marL="342900" lvl="0" indent="-342900" algn="l">
                        <a:lnSpc>
                          <a:spcPct val="107000"/>
                        </a:lnSpc>
                        <a:spcAft>
                          <a:spcPts val="0"/>
                        </a:spcAft>
                        <a:buFont typeface="Symbol" panose="05050102010706020507" pitchFamily="18" charset="2"/>
                        <a:buChar char=""/>
                      </a:pPr>
                      <a:r>
                        <a:rPr lang="en-CA" sz="1800" dirty="0">
                          <a:effectLst/>
                        </a:rPr>
                        <a:t>The user needs to have an Android phone and bus queuing system application</a:t>
                      </a:r>
                      <a:endParaRPr lang="en-PH" sz="1800" dirty="0">
                        <a:effectLst/>
                      </a:endParaRPr>
                    </a:p>
                    <a:p>
                      <a:pPr marL="342900" lvl="0" indent="-342900" algn="l">
                        <a:lnSpc>
                          <a:spcPct val="107000"/>
                        </a:lnSpc>
                        <a:spcAft>
                          <a:spcPts val="0"/>
                        </a:spcAft>
                        <a:buFont typeface="Symbol" panose="05050102010706020507" pitchFamily="18" charset="2"/>
                        <a:buChar char=""/>
                      </a:pPr>
                      <a:r>
                        <a:rPr lang="en-CA" sz="1800" dirty="0">
                          <a:effectLst/>
                        </a:rPr>
                        <a:t>The user requires to have WIFI or data connection to use the application</a:t>
                      </a:r>
                      <a:endParaRPr lang="en-PH" sz="1800" dirty="0">
                        <a:effectLst/>
                      </a:endParaRPr>
                    </a:p>
                    <a:p>
                      <a:pPr marL="342900" lvl="0" indent="-342900" algn="l">
                        <a:lnSpc>
                          <a:spcPct val="107000"/>
                        </a:lnSpc>
                        <a:spcAft>
                          <a:spcPts val="0"/>
                        </a:spcAft>
                        <a:buFont typeface="Symbol" panose="05050102010706020507" pitchFamily="18" charset="2"/>
                        <a:buChar char=""/>
                      </a:pPr>
                      <a:r>
                        <a:rPr lang="en-CA" sz="1800" dirty="0">
                          <a:effectLst/>
                        </a:rPr>
                        <a:t>The user requires to click queue through app to be able to ride a bus</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Font typeface="Symbol" panose="05050102010706020507" pitchFamily="18" charset="2"/>
                        <a:buChar char=""/>
                      </a:pPr>
                      <a:r>
                        <a:rPr lang="en-CA" sz="1800" dirty="0">
                          <a:effectLst/>
                        </a:rPr>
                        <a:t>User queue to use bus services</a:t>
                      </a:r>
                      <a:endParaRPr lang="en-PH" sz="1800" dirty="0">
                        <a:effectLst/>
                      </a:endParaRPr>
                    </a:p>
                    <a:p>
                      <a:pPr marL="342900" lvl="0" indent="-342900" algn="l">
                        <a:lnSpc>
                          <a:spcPct val="107000"/>
                        </a:lnSpc>
                        <a:spcAft>
                          <a:spcPts val="0"/>
                        </a:spcAft>
                        <a:buFont typeface="Symbol" panose="05050102010706020507" pitchFamily="18" charset="2"/>
                        <a:buChar char=""/>
                      </a:pPr>
                      <a:r>
                        <a:rPr lang="en-CA" sz="1800" dirty="0">
                          <a:effectLst/>
                        </a:rPr>
                        <a:t>Users are not aware of the exact location and schedule of the bus</a:t>
                      </a:r>
                      <a:endParaRPr lang="en-PH" sz="1800" dirty="0">
                        <a:effectLst/>
                      </a:endParaRPr>
                    </a:p>
                    <a:p>
                      <a:pPr marL="342900" lvl="0" indent="-342900" algn="l">
                        <a:lnSpc>
                          <a:spcPct val="107000"/>
                        </a:lnSpc>
                        <a:spcAft>
                          <a:spcPts val="0"/>
                        </a:spcAft>
                        <a:buFont typeface="Symbol" panose="05050102010706020507" pitchFamily="18" charset="2"/>
                        <a:buChar char=""/>
                      </a:pPr>
                      <a:r>
                        <a:rPr lang="en-CA" sz="1800" dirty="0">
                          <a:effectLst/>
                        </a:rPr>
                        <a:t>Admins are not aware of the number of passengers riding the bus daily, weekly, monthly and/or yearly</a:t>
                      </a:r>
                      <a:endParaRPr lang="en-PH" sz="1800" dirty="0">
                        <a:effectLst/>
                      </a:endParaRPr>
                    </a:p>
                    <a:p>
                      <a:pPr marL="342900" lvl="0" indent="-342900" algn="l">
                        <a:lnSpc>
                          <a:spcPct val="107000"/>
                        </a:lnSpc>
                        <a:spcAft>
                          <a:spcPts val="0"/>
                        </a:spcAft>
                        <a:buFont typeface="Symbol" panose="05050102010706020507" pitchFamily="18" charset="2"/>
                        <a:buChar char=""/>
                      </a:pPr>
                      <a:r>
                        <a:rPr lang="en-CA" sz="1800" dirty="0">
                          <a:effectLst/>
                        </a:rPr>
                        <a:t>Users can cut in line </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Font typeface="Symbol" panose="05050102010706020507" pitchFamily="18" charset="2"/>
                        <a:buChar char=""/>
                      </a:pPr>
                      <a:r>
                        <a:rPr lang="en-CA" sz="1800" dirty="0">
                          <a:effectLst/>
                        </a:rPr>
                        <a:t>The proposed application lets the user to create an account to be able to use the application</a:t>
                      </a:r>
                      <a:endParaRPr lang="en-PH" sz="1800" dirty="0">
                        <a:effectLst/>
                      </a:endParaRPr>
                    </a:p>
                    <a:p>
                      <a:pPr marL="342900" lvl="0" indent="-342900" algn="l">
                        <a:lnSpc>
                          <a:spcPct val="107000"/>
                        </a:lnSpc>
                        <a:spcAft>
                          <a:spcPts val="0"/>
                        </a:spcAft>
                        <a:buFont typeface="Symbol" panose="05050102010706020507" pitchFamily="18" charset="2"/>
                        <a:buChar char=""/>
                      </a:pPr>
                      <a:r>
                        <a:rPr lang="en-CA" sz="1800" dirty="0">
                          <a:effectLst/>
                        </a:rPr>
                        <a:t>The user must have WIFI or data connection to be able to catch data in the database</a:t>
                      </a:r>
                      <a:endParaRPr lang="en-PH" sz="1800" dirty="0">
                        <a:effectLst/>
                      </a:endParaRPr>
                    </a:p>
                    <a:p>
                      <a:pPr marL="342900" lvl="0" indent="-342900" algn="l">
                        <a:lnSpc>
                          <a:spcPct val="107000"/>
                        </a:lnSpc>
                        <a:spcAft>
                          <a:spcPts val="0"/>
                        </a:spcAft>
                        <a:buFont typeface="Symbol" panose="05050102010706020507" pitchFamily="18" charset="2"/>
                        <a:buChar char=""/>
                      </a:pPr>
                      <a:r>
                        <a:rPr lang="en-CA" sz="1800" dirty="0">
                          <a:effectLst/>
                        </a:rPr>
                        <a:t>The proposed application gives each user their corresponding queuing/reservation number to avoid cutting in line</a:t>
                      </a:r>
                      <a:endParaRPr lang="en-PH" sz="1800" dirty="0">
                        <a:effectLst/>
                      </a:endParaRPr>
                    </a:p>
                    <a:p>
                      <a:pPr marL="342900" lvl="0" indent="-342900" algn="l">
                        <a:lnSpc>
                          <a:spcPct val="107000"/>
                        </a:lnSpc>
                        <a:spcAft>
                          <a:spcPts val="0"/>
                        </a:spcAft>
                        <a:buFont typeface="Symbol" panose="05050102010706020507" pitchFamily="18" charset="2"/>
                        <a:buChar char=""/>
                      </a:pPr>
                      <a:r>
                        <a:rPr lang="en-CA" sz="1800" dirty="0">
                          <a:effectLst/>
                        </a:rPr>
                        <a:t>The proposed application provide reports for the administrator in order to monitor the number of bus users</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4077592"/>
                  </a:ext>
                </a:extLst>
              </a:tr>
            </a:tbl>
          </a:graphicData>
        </a:graphic>
      </p:graphicFrame>
    </p:spTree>
    <p:extLst>
      <p:ext uri="{BB962C8B-B14F-4D97-AF65-F5344CB8AC3E}">
        <p14:creationId xmlns:p14="http://schemas.microsoft.com/office/powerpoint/2010/main" val="2962702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SWOT Analysis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40584537"/>
              </p:ext>
            </p:extLst>
          </p:nvPr>
        </p:nvGraphicFramePr>
        <p:xfrm>
          <a:off x="254000" y="1737360"/>
          <a:ext cx="10901680" cy="4625340"/>
        </p:xfrm>
        <a:graphic>
          <a:graphicData uri="http://schemas.openxmlformats.org/drawingml/2006/table">
            <a:tbl>
              <a:tblPr firstRow="1" firstCol="1" bandRow="1">
                <a:tableStyleId>{5C22544A-7EE6-4342-B048-85BDC9FD1C3A}</a:tableStyleId>
              </a:tblPr>
              <a:tblGrid>
                <a:gridCol w="2724837">
                  <a:extLst>
                    <a:ext uri="{9D8B030D-6E8A-4147-A177-3AD203B41FA5}">
                      <a16:colId xmlns:a16="http://schemas.microsoft.com/office/drawing/2014/main" val="1160125720"/>
                    </a:ext>
                  </a:extLst>
                </a:gridCol>
                <a:gridCol w="2724837">
                  <a:extLst>
                    <a:ext uri="{9D8B030D-6E8A-4147-A177-3AD203B41FA5}">
                      <a16:colId xmlns:a16="http://schemas.microsoft.com/office/drawing/2014/main" val="3703871003"/>
                    </a:ext>
                  </a:extLst>
                </a:gridCol>
                <a:gridCol w="2726003">
                  <a:extLst>
                    <a:ext uri="{9D8B030D-6E8A-4147-A177-3AD203B41FA5}">
                      <a16:colId xmlns:a16="http://schemas.microsoft.com/office/drawing/2014/main" val="2230055120"/>
                    </a:ext>
                  </a:extLst>
                </a:gridCol>
                <a:gridCol w="2726003">
                  <a:extLst>
                    <a:ext uri="{9D8B030D-6E8A-4147-A177-3AD203B41FA5}">
                      <a16:colId xmlns:a16="http://schemas.microsoft.com/office/drawing/2014/main" val="244772756"/>
                    </a:ext>
                  </a:extLst>
                </a:gridCol>
              </a:tblGrid>
              <a:tr h="446014">
                <a:tc>
                  <a:txBody>
                    <a:bodyPr/>
                    <a:lstStyle/>
                    <a:p>
                      <a:pPr algn="ctr">
                        <a:lnSpc>
                          <a:spcPct val="107000"/>
                        </a:lnSpc>
                        <a:spcAft>
                          <a:spcPts val="0"/>
                        </a:spcAft>
                      </a:pPr>
                      <a:r>
                        <a:rPr lang="en-CA" sz="1100">
                          <a:effectLst/>
                        </a:rPr>
                        <a:t>Strength</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CA" sz="1100">
                          <a:effectLst/>
                        </a:rPr>
                        <a:t>Weakness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CA" sz="1100">
                          <a:effectLst/>
                        </a:rPr>
                        <a:t>Opportunities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CA" sz="1100">
                          <a:effectLst/>
                        </a:rPr>
                        <a:t>Threats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4881091"/>
                  </a:ext>
                </a:extLst>
              </a:tr>
              <a:tr h="4179326">
                <a:tc>
                  <a:txBody>
                    <a:bodyPr/>
                    <a:lstStyle/>
                    <a:p>
                      <a:pPr marL="342900" lvl="0" indent="-342900">
                        <a:lnSpc>
                          <a:spcPct val="107000"/>
                        </a:lnSpc>
                        <a:spcAft>
                          <a:spcPts val="0"/>
                        </a:spcAft>
                        <a:buFont typeface="Symbol" panose="05050102010706020507" pitchFamily="18" charset="2"/>
                        <a:buChar char=""/>
                      </a:pPr>
                      <a:r>
                        <a:rPr lang="en-CA" sz="2400" dirty="0">
                          <a:effectLst/>
                        </a:rPr>
                        <a:t>Provides high level of convenience  </a:t>
                      </a:r>
                      <a:endParaRPr lang="en-PH" sz="2400" dirty="0">
                        <a:effectLst/>
                      </a:endParaRPr>
                    </a:p>
                    <a:p>
                      <a:pPr marL="342900" lvl="0" indent="-342900">
                        <a:lnSpc>
                          <a:spcPct val="107000"/>
                        </a:lnSpc>
                        <a:spcAft>
                          <a:spcPts val="0"/>
                        </a:spcAft>
                        <a:buFont typeface="Symbol" panose="05050102010706020507" pitchFamily="18" charset="2"/>
                        <a:buChar char=""/>
                      </a:pPr>
                      <a:r>
                        <a:rPr lang="en-CA" sz="2400" dirty="0">
                          <a:effectLst/>
                        </a:rPr>
                        <a:t>Strongly acknowledge the rules and regulation </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0"/>
                        </a:spcAft>
                        <a:buFont typeface="Symbol" panose="05050102010706020507" pitchFamily="18" charset="2"/>
                        <a:buChar char=""/>
                      </a:pPr>
                      <a:r>
                        <a:rPr lang="en-CA" sz="2400" dirty="0">
                          <a:effectLst/>
                        </a:rPr>
                        <a:t>Nonconformity with the current bus system</a:t>
                      </a:r>
                      <a:endParaRPr lang="en-PH" sz="2400" dirty="0">
                        <a:effectLst/>
                      </a:endParaRPr>
                    </a:p>
                    <a:p>
                      <a:pPr marL="342900" lvl="0" indent="-342900">
                        <a:lnSpc>
                          <a:spcPct val="107000"/>
                        </a:lnSpc>
                        <a:spcAft>
                          <a:spcPts val="0"/>
                        </a:spcAft>
                        <a:buFont typeface="Symbol" panose="05050102010706020507" pitchFamily="18" charset="2"/>
                        <a:buChar char=""/>
                      </a:pPr>
                      <a:r>
                        <a:rPr lang="en-CA" sz="2400" dirty="0">
                          <a:effectLst/>
                        </a:rPr>
                        <a:t>Limited support from hardware/software providers</a:t>
                      </a:r>
                      <a:endParaRPr lang="en-PH" sz="2400" dirty="0">
                        <a:effectLst/>
                      </a:endParaRPr>
                    </a:p>
                    <a:p>
                      <a:pPr marL="342900" lvl="0" indent="-342900">
                        <a:lnSpc>
                          <a:spcPct val="107000"/>
                        </a:lnSpc>
                        <a:spcAft>
                          <a:spcPts val="0"/>
                        </a:spcAft>
                        <a:buFont typeface="Symbol" panose="05050102010706020507" pitchFamily="18" charset="2"/>
                        <a:buChar char=""/>
                      </a:pPr>
                      <a:r>
                        <a:rPr lang="en-CA" sz="2400" dirty="0">
                          <a:effectLst/>
                        </a:rPr>
                        <a:t>Lack of Internet connection</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0"/>
                        </a:spcAft>
                        <a:buFont typeface="Symbol" panose="05050102010706020507" pitchFamily="18" charset="2"/>
                        <a:buChar char=""/>
                      </a:pPr>
                      <a:r>
                        <a:rPr lang="en-CA" sz="2400" dirty="0">
                          <a:effectLst/>
                        </a:rPr>
                        <a:t>Demand for use of bus services</a:t>
                      </a:r>
                      <a:endParaRPr lang="en-PH" sz="2400" dirty="0">
                        <a:effectLst/>
                      </a:endParaRPr>
                    </a:p>
                    <a:p>
                      <a:pPr marL="342900" lvl="0" indent="-342900">
                        <a:lnSpc>
                          <a:spcPct val="107000"/>
                        </a:lnSpc>
                        <a:spcAft>
                          <a:spcPts val="0"/>
                        </a:spcAft>
                        <a:buFont typeface="Symbol" panose="05050102010706020507" pitchFamily="18" charset="2"/>
                        <a:buChar char=""/>
                      </a:pPr>
                      <a:r>
                        <a:rPr lang="en-CA" sz="2400" dirty="0">
                          <a:effectLst/>
                        </a:rPr>
                        <a:t>Innovation</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0"/>
                        </a:spcAft>
                        <a:buFont typeface="Symbol" panose="05050102010706020507" pitchFamily="18" charset="2"/>
                        <a:buChar char=""/>
                      </a:pPr>
                      <a:r>
                        <a:rPr lang="en-CA" sz="2400" dirty="0">
                          <a:effectLst/>
                        </a:rPr>
                        <a:t>Competition</a:t>
                      </a:r>
                      <a:endParaRPr lang="en-PH" sz="2400" dirty="0">
                        <a:effectLst/>
                      </a:endParaRPr>
                    </a:p>
                    <a:p>
                      <a:pPr marL="342900" lvl="0" indent="-342900">
                        <a:lnSpc>
                          <a:spcPct val="107000"/>
                        </a:lnSpc>
                        <a:spcAft>
                          <a:spcPts val="0"/>
                        </a:spcAft>
                        <a:buFont typeface="Symbol" panose="05050102010706020507" pitchFamily="18" charset="2"/>
                        <a:buChar char=""/>
                      </a:pPr>
                      <a:r>
                        <a:rPr lang="en-CA" sz="2400" dirty="0">
                          <a:effectLst/>
                        </a:rPr>
                        <a:t>Users that are unengaged to the application </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4514291"/>
                  </a:ext>
                </a:extLst>
              </a:tr>
            </a:tbl>
          </a:graphicData>
        </a:graphic>
      </p:graphicFrame>
    </p:spTree>
    <p:extLst>
      <p:ext uri="{BB962C8B-B14F-4D97-AF65-F5344CB8AC3E}">
        <p14:creationId xmlns:p14="http://schemas.microsoft.com/office/powerpoint/2010/main" val="41159789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Conclusion &amp; Recommendation</a:t>
            </a:r>
          </a:p>
        </p:txBody>
      </p:sp>
      <p:sp>
        <p:nvSpPr>
          <p:cNvPr id="3" name="Content Placeholder 2"/>
          <p:cNvSpPr>
            <a:spLocks noGrp="1"/>
          </p:cNvSpPr>
          <p:nvPr>
            <p:ph idx="1"/>
          </p:nvPr>
        </p:nvSpPr>
        <p:spPr/>
        <p:txBody>
          <a:bodyPr>
            <a:normAutofit lnSpcReduction="10000"/>
          </a:bodyPr>
          <a:lstStyle/>
          <a:p>
            <a:pPr marL="342900" lvl="0" indent="-342900">
              <a:lnSpc>
                <a:spcPct val="106000"/>
              </a:lnSpc>
              <a:spcAft>
                <a:spcPts val="0"/>
              </a:spcAft>
              <a:buFont typeface="Symbol" panose="05050102010706020507" pitchFamily="18" charset="2"/>
              <a:buChar char=""/>
            </a:pPr>
            <a:r>
              <a:rPr lang="en-PH" dirty="0">
                <a:latin typeface="Calibri" panose="020F0502020204030204" pitchFamily="34" charset="0"/>
                <a:ea typeface="Calibri" panose="020F0502020204030204" pitchFamily="34" charset="0"/>
                <a:cs typeface="Times New Roman" panose="02020603050405020304" pitchFamily="18" charset="0"/>
              </a:rPr>
              <a:t>Conclusion</a:t>
            </a:r>
          </a:p>
          <a:p>
            <a:pPr marL="342900" lvl="0" indent="-342900">
              <a:lnSpc>
                <a:spcPct val="106000"/>
              </a:lnSpc>
              <a:spcAft>
                <a:spcPts val="0"/>
              </a:spcAft>
              <a:buFont typeface="Calibri" panose="020F0502020204030204" pitchFamily="34" charset="0"/>
              <a:buChar char="-"/>
            </a:pPr>
            <a:r>
              <a:rPr lang="en-PH" sz="16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This system provides a hassle-free bus queuing system for Asia Pacific College. With this kind of technology, it serves as an answer to the lessen long lines and avoid waiting times of students and faculty. </a:t>
            </a:r>
            <a:endParaRPr lang="en-PH"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0"/>
              </a:spcAft>
              <a:buFont typeface="Symbol" panose="05050102010706020507" pitchFamily="18" charset="2"/>
              <a:buChar char=""/>
            </a:pPr>
            <a:r>
              <a:rPr lang="en-PH" dirty="0">
                <a:latin typeface="Calibri" panose="020F0502020204030204" pitchFamily="34" charset="0"/>
                <a:ea typeface="Calibri" panose="020F0502020204030204" pitchFamily="34" charset="0"/>
                <a:cs typeface="Times New Roman" panose="02020603050405020304" pitchFamily="18" charset="0"/>
              </a:rPr>
              <a:t>Recommendation</a:t>
            </a:r>
          </a:p>
          <a:p>
            <a:pPr marL="342900" lvl="0" indent="-342900">
              <a:lnSpc>
                <a:spcPct val="106000"/>
              </a:lnSpc>
              <a:spcAft>
                <a:spcPts val="0"/>
              </a:spcAft>
              <a:buFont typeface="Calibri" panose="020F0502020204030204" pitchFamily="34" charset="0"/>
              <a:buChar char="-"/>
            </a:pPr>
            <a:r>
              <a:rPr lang="en-PH" dirty="0">
                <a:latin typeface="Calibri" panose="020F0502020204030204" pitchFamily="34" charset="0"/>
                <a:ea typeface="Calibri" panose="020F0502020204030204" pitchFamily="34" charset="0"/>
                <a:cs typeface="Calibri" panose="020F0502020204030204" pitchFamily="34" charset="0"/>
              </a:rPr>
              <a:t>With the evolution of technology, it is more convenient and time less process to do something if we, people, are to enhance and adopt it. Students and Employees of Asia Pacific College can be able to use their time effectively for the application provides technology-based queuing system which practice and value the rules and regulation of the institution.  For anyone who wants to upgrade our system. We highly recommend developing a web based application so students who doesn’t have access to the internet can also use the application.</a:t>
            </a:r>
            <a:endParaRPr lang="en-PH" dirty="0">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spcAft>
                <a:spcPts val="800"/>
              </a:spcAft>
            </a:pPr>
            <a:r>
              <a:rPr lang="en-PH" b="1" dirty="0">
                <a:latin typeface="Calibri" panose="020F0502020204030204" pitchFamily="34" charset="0"/>
                <a:ea typeface="Calibri" panose="020F0502020204030204" pitchFamily="34" charset="0"/>
                <a:cs typeface="Times New Roman" panose="02020603050405020304" pitchFamily="18" charset="0"/>
              </a:rPr>
              <a:t> </a:t>
            </a:r>
            <a:endParaRPr lang="en-PH" dirty="0">
              <a:latin typeface="Calibri" panose="020F0502020204030204" pitchFamily="34" charset="0"/>
              <a:ea typeface="Calibri" panose="020F0502020204030204" pitchFamily="34" charset="0"/>
              <a:cs typeface="Times New Roman" panose="02020603050405020304" pitchFamily="18" charset="0"/>
            </a:endParaRPr>
          </a:p>
          <a:p>
            <a:endParaRPr lang="en-PH" dirty="0"/>
          </a:p>
        </p:txBody>
      </p:sp>
    </p:spTree>
    <p:extLst>
      <p:ext uri="{BB962C8B-B14F-4D97-AF65-F5344CB8AC3E}">
        <p14:creationId xmlns:p14="http://schemas.microsoft.com/office/powerpoint/2010/main" val="19567683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Data Gathering (Bus Driver) </a:t>
            </a:r>
            <a:endParaRPr lang="en-PH" dirty="0"/>
          </a:p>
        </p:txBody>
      </p:sp>
      <p:sp>
        <p:nvSpPr>
          <p:cNvPr id="3" name="Content Placeholder 2"/>
          <p:cNvSpPr>
            <a:spLocks noGrp="1"/>
          </p:cNvSpPr>
          <p:nvPr>
            <p:ph idx="1"/>
          </p:nvPr>
        </p:nvSpPr>
        <p:spPr/>
        <p:txBody>
          <a:bodyPr>
            <a:normAutofit fontScale="70000" lnSpcReduction="20000"/>
          </a:bodyPr>
          <a:lstStyle/>
          <a:p>
            <a:r>
              <a:rPr lang="en-PH" dirty="0" smtClean="0"/>
              <a:t>Bus Driver : Mr. Rico</a:t>
            </a:r>
          </a:p>
          <a:p>
            <a:r>
              <a:rPr lang="en-PH" dirty="0" smtClean="0"/>
              <a:t>1. Bus Capacity</a:t>
            </a:r>
          </a:p>
          <a:p>
            <a:r>
              <a:rPr lang="en-PH" dirty="0" smtClean="0"/>
              <a:t>&gt;  Yellow (small) – 24</a:t>
            </a:r>
          </a:p>
          <a:p>
            <a:r>
              <a:rPr lang="en-PH" dirty="0"/>
              <a:t>&gt;</a:t>
            </a:r>
            <a:r>
              <a:rPr lang="en-PH" dirty="0" smtClean="0"/>
              <a:t> White w/ ram logo – 40</a:t>
            </a:r>
          </a:p>
          <a:p>
            <a:r>
              <a:rPr lang="en-PH" dirty="0" smtClean="0"/>
              <a:t>&gt;   White (small)- 33</a:t>
            </a:r>
          </a:p>
          <a:p>
            <a:r>
              <a:rPr lang="en-PH" dirty="0" smtClean="0"/>
              <a:t>&gt; Yellow (large) – 35</a:t>
            </a:r>
          </a:p>
          <a:p>
            <a:r>
              <a:rPr lang="en-PH" dirty="0" smtClean="0"/>
              <a:t>2. Do you think that the application will help improve the current bus process of APC?</a:t>
            </a:r>
          </a:p>
          <a:p>
            <a:r>
              <a:rPr lang="en-PH" dirty="0" smtClean="0"/>
              <a:t>&gt; yes, it will be easier for them to facilitate the students/staffs for they don’t need to call if there’s still slot inside.</a:t>
            </a:r>
          </a:p>
          <a:p>
            <a:r>
              <a:rPr lang="en-PH" dirty="0" smtClean="0"/>
              <a:t>3. Any thoughts about the dividing of reservation to non app users to app users? (ex. White with ram = 40 , 30 seats is for app users while 10 seats is for non app users) (not recorded, forgot to turn on the recorder)</a:t>
            </a:r>
          </a:p>
          <a:p>
            <a:r>
              <a:rPr lang="en-PH" dirty="0" smtClean="0"/>
              <a:t>&gt; It’s good because others still has the opportunity to ride the shuttle even though they are not using the application.</a:t>
            </a:r>
          </a:p>
          <a:p>
            <a:r>
              <a:rPr lang="en-PH" dirty="0" smtClean="0"/>
              <a:t>Comments: The group needs to broadcast that we will have an application like this to avoid confusion among the students/staffs.</a:t>
            </a:r>
          </a:p>
        </p:txBody>
      </p:sp>
    </p:spTree>
    <p:extLst>
      <p:ext uri="{BB962C8B-B14F-4D97-AF65-F5344CB8AC3E}">
        <p14:creationId xmlns:p14="http://schemas.microsoft.com/office/powerpoint/2010/main" val="8771978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Data Gathering (famous answers) (Survey) (50 recipients)</a:t>
            </a:r>
            <a:endParaRPr lang="en-PH" dirty="0"/>
          </a:p>
        </p:txBody>
      </p:sp>
      <p:sp>
        <p:nvSpPr>
          <p:cNvPr id="3" name="Content Placeholder 2"/>
          <p:cNvSpPr>
            <a:spLocks noGrp="1"/>
          </p:cNvSpPr>
          <p:nvPr>
            <p:ph idx="1"/>
          </p:nvPr>
        </p:nvSpPr>
        <p:spPr>
          <a:xfrm>
            <a:off x="1097280" y="1711234"/>
            <a:ext cx="10058400" cy="4023360"/>
          </a:xfrm>
        </p:spPr>
        <p:txBody>
          <a:bodyPr>
            <a:normAutofit lnSpcReduction="10000"/>
          </a:bodyPr>
          <a:lstStyle/>
          <a:p>
            <a:r>
              <a:rPr lang="en-PH" dirty="0" smtClean="0"/>
              <a:t>1. </a:t>
            </a:r>
            <a:r>
              <a:rPr lang="en-PH" dirty="0" err="1" smtClean="0"/>
              <a:t>Anong</a:t>
            </a:r>
            <a:r>
              <a:rPr lang="en-PH" dirty="0" smtClean="0"/>
              <a:t> </a:t>
            </a:r>
            <a:r>
              <a:rPr lang="en-PH" dirty="0" err="1" smtClean="0"/>
              <a:t>oras</a:t>
            </a:r>
            <a:r>
              <a:rPr lang="en-PH" dirty="0" smtClean="0"/>
              <a:t> </a:t>
            </a:r>
            <a:r>
              <a:rPr lang="en-PH" dirty="0" err="1" smtClean="0"/>
              <a:t>ka</a:t>
            </a:r>
            <a:r>
              <a:rPr lang="en-PH" dirty="0" smtClean="0"/>
              <a:t> </a:t>
            </a:r>
            <a:r>
              <a:rPr lang="en-PH" dirty="0" err="1" smtClean="0"/>
              <a:t>nakarating</a:t>
            </a:r>
            <a:r>
              <a:rPr lang="en-PH" dirty="0" smtClean="0"/>
              <a:t> </a:t>
            </a:r>
            <a:r>
              <a:rPr lang="en-PH" dirty="0" err="1" smtClean="0"/>
              <a:t>sa</a:t>
            </a:r>
            <a:r>
              <a:rPr lang="en-PH" dirty="0" smtClean="0"/>
              <a:t> pila?</a:t>
            </a:r>
          </a:p>
          <a:p>
            <a:r>
              <a:rPr lang="en-PH" dirty="0" smtClean="0"/>
              <a:t>2. </a:t>
            </a:r>
            <a:r>
              <a:rPr lang="en-PH" dirty="0" err="1" smtClean="0"/>
              <a:t>Anong</a:t>
            </a:r>
            <a:r>
              <a:rPr lang="en-PH" dirty="0" smtClean="0"/>
              <a:t> </a:t>
            </a:r>
            <a:r>
              <a:rPr lang="en-PH" dirty="0" err="1" smtClean="0"/>
              <a:t>oras</a:t>
            </a:r>
            <a:r>
              <a:rPr lang="en-PH" dirty="0" smtClean="0"/>
              <a:t> </a:t>
            </a:r>
            <a:r>
              <a:rPr lang="en-PH" dirty="0" err="1" smtClean="0"/>
              <a:t>ka</a:t>
            </a:r>
            <a:r>
              <a:rPr lang="en-PH" dirty="0" smtClean="0"/>
              <a:t> </a:t>
            </a:r>
            <a:r>
              <a:rPr lang="en-PH" dirty="0" err="1" smtClean="0"/>
              <a:t>nakapasok</a:t>
            </a:r>
            <a:r>
              <a:rPr lang="en-PH" dirty="0" smtClean="0"/>
              <a:t> </a:t>
            </a:r>
            <a:r>
              <a:rPr lang="en-PH" dirty="0" err="1" smtClean="0"/>
              <a:t>sa</a:t>
            </a:r>
            <a:r>
              <a:rPr lang="en-PH" dirty="0" smtClean="0"/>
              <a:t> pila?</a:t>
            </a:r>
          </a:p>
          <a:p>
            <a:r>
              <a:rPr lang="en-PH" dirty="0" smtClean="0"/>
              <a:t>3. </a:t>
            </a:r>
            <a:r>
              <a:rPr lang="en-PH" dirty="0" err="1" smtClean="0"/>
              <a:t>Ilang</a:t>
            </a:r>
            <a:r>
              <a:rPr lang="en-PH" dirty="0" smtClean="0"/>
              <a:t> </a:t>
            </a:r>
            <a:r>
              <a:rPr lang="en-PH" dirty="0" err="1" smtClean="0"/>
              <a:t>minuto</a:t>
            </a:r>
            <a:r>
              <a:rPr lang="en-PH" dirty="0" smtClean="0"/>
              <a:t> </a:t>
            </a:r>
            <a:r>
              <a:rPr lang="en-PH" dirty="0" err="1" smtClean="0"/>
              <a:t>ka</a:t>
            </a:r>
            <a:r>
              <a:rPr lang="en-PH" dirty="0" smtClean="0"/>
              <a:t> nag-</a:t>
            </a:r>
            <a:r>
              <a:rPr lang="en-PH" dirty="0" err="1" smtClean="0"/>
              <a:t>intay</a:t>
            </a:r>
            <a:r>
              <a:rPr lang="en-PH" dirty="0" smtClean="0"/>
              <a:t>?</a:t>
            </a:r>
          </a:p>
          <a:p>
            <a:r>
              <a:rPr lang="en-PH" b="1" dirty="0" smtClean="0"/>
              <a:t>&gt; 10 </a:t>
            </a:r>
            <a:r>
              <a:rPr lang="en-PH" b="1" dirty="0" err="1" smtClean="0"/>
              <a:t>mins</a:t>
            </a:r>
            <a:r>
              <a:rPr lang="en-PH" b="1" dirty="0" smtClean="0"/>
              <a:t> +</a:t>
            </a:r>
          </a:p>
          <a:p>
            <a:r>
              <a:rPr lang="en-PH" dirty="0" smtClean="0"/>
              <a:t>4. </a:t>
            </a:r>
            <a:r>
              <a:rPr lang="en-PH" dirty="0" err="1" smtClean="0"/>
              <a:t>Ano</a:t>
            </a:r>
            <a:r>
              <a:rPr lang="en-PH" dirty="0" smtClean="0"/>
              <a:t> </a:t>
            </a:r>
            <a:r>
              <a:rPr lang="en-PH" dirty="0" err="1" smtClean="0"/>
              <a:t>yung</a:t>
            </a:r>
            <a:r>
              <a:rPr lang="en-PH" dirty="0" smtClean="0"/>
              <a:t> </a:t>
            </a:r>
            <a:r>
              <a:rPr lang="en-PH" dirty="0" err="1" smtClean="0"/>
              <a:t>mga</a:t>
            </a:r>
            <a:r>
              <a:rPr lang="en-PH" dirty="0" smtClean="0"/>
              <a:t> </a:t>
            </a:r>
            <a:r>
              <a:rPr lang="en-PH" dirty="0" err="1" smtClean="0"/>
              <a:t>dapat</a:t>
            </a:r>
            <a:r>
              <a:rPr lang="en-PH" dirty="0" smtClean="0"/>
              <a:t> </a:t>
            </a:r>
            <a:r>
              <a:rPr lang="en-PH" dirty="0" err="1" smtClean="0"/>
              <a:t>sanang</a:t>
            </a:r>
            <a:r>
              <a:rPr lang="en-PH" dirty="0" smtClean="0"/>
              <a:t> </a:t>
            </a:r>
            <a:r>
              <a:rPr lang="en-PH" dirty="0" err="1" smtClean="0"/>
              <a:t>mga</a:t>
            </a:r>
            <a:r>
              <a:rPr lang="en-PH" dirty="0" smtClean="0"/>
              <a:t> </a:t>
            </a:r>
            <a:r>
              <a:rPr lang="en-PH" dirty="0" err="1" smtClean="0"/>
              <a:t>nagawa</a:t>
            </a:r>
            <a:r>
              <a:rPr lang="en-PH" dirty="0" smtClean="0"/>
              <a:t> </a:t>
            </a:r>
            <a:r>
              <a:rPr lang="en-PH" dirty="0" err="1" smtClean="0"/>
              <a:t>mo</a:t>
            </a:r>
            <a:r>
              <a:rPr lang="en-PH" dirty="0" smtClean="0"/>
              <a:t> </a:t>
            </a:r>
            <a:r>
              <a:rPr lang="en-PH" dirty="0" err="1" smtClean="0"/>
              <a:t>sa</a:t>
            </a:r>
            <a:r>
              <a:rPr lang="en-PH" dirty="0" smtClean="0"/>
              <a:t> </a:t>
            </a:r>
            <a:r>
              <a:rPr lang="en-PH" dirty="0" err="1" smtClean="0"/>
              <a:t>oras</a:t>
            </a:r>
            <a:r>
              <a:rPr lang="en-PH" dirty="0" smtClean="0"/>
              <a:t> ng </a:t>
            </a:r>
            <a:r>
              <a:rPr lang="en-PH" dirty="0" err="1" smtClean="0"/>
              <a:t>iyong</a:t>
            </a:r>
            <a:r>
              <a:rPr lang="en-PH" dirty="0" smtClean="0"/>
              <a:t> </a:t>
            </a:r>
            <a:r>
              <a:rPr lang="en-PH" dirty="0" err="1" smtClean="0"/>
              <a:t>pag-iintay</a:t>
            </a:r>
            <a:r>
              <a:rPr lang="en-PH" dirty="0" smtClean="0"/>
              <a:t>?</a:t>
            </a:r>
          </a:p>
          <a:p>
            <a:r>
              <a:rPr lang="en-PH" b="1" dirty="0" smtClean="0"/>
              <a:t>&gt; buys food, appointments with professors, studying</a:t>
            </a:r>
          </a:p>
          <a:p>
            <a:r>
              <a:rPr lang="en-PH" dirty="0" smtClean="0"/>
              <a:t>5. Sa </a:t>
            </a:r>
            <a:r>
              <a:rPr lang="en-PH" dirty="0" err="1" smtClean="0"/>
              <a:t>tingin</a:t>
            </a:r>
            <a:r>
              <a:rPr lang="en-PH" dirty="0" smtClean="0"/>
              <a:t> </a:t>
            </a:r>
            <a:r>
              <a:rPr lang="en-PH" dirty="0" err="1" smtClean="0"/>
              <a:t>mo</a:t>
            </a:r>
            <a:r>
              <a:rPr lang="en-PH" dirty="0" smtClean="0"/>
              <a:t> </a:t>
            </a:r>
            <a:r>
              <a:rPr lang="en-PH" dirty="0" err="1" smtClean="0"/>
              <a:t>ba</a:t>
            </a:r>
            <a:r>
              <a:rPr lang="en-PH" dirty="0" smtClean="0"/>
              <a:t>, </a:t>
            </a:r>
            <a:r>
              <a:rPr lang="en-PH" dirty="0" err="1" smtClean="0"/>
              <a:t>kailangan</a:t>
            </a:r>
            <a:r>
              <a:rPr lang="en-PH" dirty="0" smtClean="0"/>
              <a:t> ng application </a:t>
            </a:r>
            <a:r>
              <a:rPr lang="en-PH" dirty="0" err="1" smtClean="0"/>
              <a:t>nga</a:t>
            </a:r>
            <a:r>
              <a:rPr lang="en-PH" dirty="0" smtClean="0"/>
              <a:t> </a:t>
            </a:r>
            <a:r>
              <a:rPr lang="en-PH" dirty="0" err="1" smtClean="0"/>
              <a:t>makakapag</a:t>
            </a:r>
            <a:r>
              <a:rPr lang="en-PH" dirty="0" smtClean="0"/>
              <a:t>-queue </a:t>
            </a:r>
            <a:r>
              <a:rPr lang="en-PH" dirty="0" err="1" smtClean="0"/>
              <a:t>sayo</a:t>
            </a:r>
            <a:r>
              <a:rPr lang="en-PH" dirty="0" smtClean="0"/>
              <a:t> </a:t>
            </a:r>
            <a:r>
              <a:rPr lang="en-PH" dirty="0" err="1" smtClean="0"/>
              <a:t>kahit</a:t>
            </a:r>
            <a:r>
              <a:rPr lang="en-PH" dirty="0" smtClean="0"/>
              <a:t> </a:t>
            </a:r>
            <a:r>
              <a:rPr lang="en-PH" dirty="0" err="1" smtClean="0"/>
              <a:t>nasang</a:t>
            </a:r>
            <a:r>
              <a:rPr lang="en-PH" dirty="0" smtClean="0"/>
              <a:t> </a:t>
            </a:r>
            <a:r>
              <a:rPr lang="en-PH" dirty="0" err="1" smtClean="0"/>
              <a:t>lugar</a:t>
            </a:r>
            <a:r>
              <a:rPr lang="en-PH" dirty="0" smtClean="0"/>
              <a:t> </a:t>
            </a:r>
            <a:r>
              <a:rPr lang="en-PH" dirty="0" err="1" smtClean="0"/>
              <a:t>ka</a:t>
            </a:r>
            <a:r>
              <a:rPr lang="en-PH" dirty="0" smtClean="0"/>
              <a:t> man ng school, </a:t>
            </a:r>
            <a:r>
              <a:rPr lang="en-PH" dirty="0" err="1" smtClean="0"/>
              <a:t>Bakit</a:t>
            </a:r>
            <a:r>
              <a:rPr lang="en-PH" dirty="0" smtClean="0"/>
              <a:t>?</a:t>
            </a:r>
          </a:p>
          <a:p>
            <a:r>
              <a:rPr lang="en-PH" b="1" dirty="0" smtClean="0"/>
              <a:t>&gt; Yes, for us to be able to manage our time wisely</a:t>
            </a:r>
            <a:r>
              <a:rPr lang="en-PH" b="1" dirty="0" smtClean="0"/>
              <a:t>.</a:t>
            </a:r>
          </a:p>
          <a:p>
            <a:r>
              <a:rPr lang="en-PH" dirty="0" smtClean="0"/>
              <a:t>PS. Monday, Tuesday, Thursday, Friday (1:30PM-5:30PM) has the most </a:t>
            </a:r>
            <a:r>
              <a:rPr lang="en-PH" smtClean="0"/>
              <a:t>hassle timeslot.</a:t>
            </a:r>
            <a:endParaRPr lang="en-PH" dirty="0" smtClean="0"/>
          </a:p>
          <a:p>
            <a:endParaRPr lang="en-PH" dirty="0" smtClean="0"/>
          </a:p>
        </p:txBody>
      </p:sp>
    </p:spTree>
    <p:extLst>
      <p:ext uri="{BB962C8B-B14F-4D97-AF65-F5344CB8AC3E}">
        <p14:creationId xmlns:p14="http://schemas.microsoft.com/office/powerpoint/2010/main" val="8111736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Data Gathering (Online) (50 recipients)</a:t>
            </a:r>
            <a:endParaRPr lang="en-PH" dirty="0"/>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2"/>
          <a:stretch>
            <a:fillRect/>
          </a:stretch>
        </p:blipFill>
        <p:spPr>
          <a:xfrm>
            <a:off x="4023359" y="1737360"/>
            <a:ext cx="5011783" cy="4550629"/>
          </a:xfrm>
          <a:prstGeom prst="rect">
            <a:avLst/>
          </a:prstGeom>
        </p:spPr>
      </p:pic>
    </p:spTree>
    <p:extLst>
      <p:ext uri="{BB962C8B-B14F-4D97-AF65-F5344CB8AC3E}">
        <p14:creationId xmlns:p14="http://schemas.microsoft.com/office/powerpoint/2010/main" val="28937570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Results</a:t>
            </a:r>
            <a:endParaRPr lang="en-PH" dirty="0"/>
          </a:p>
        </p:txBody>
      </p:sp>
      <p:pic>
        <p:nvPicPr>
          <p:cNvPr id="1028" name="Picture 4" descr="https://scontent.fmnl14-1.fna.fbcdn.net/v/t1.15752-9/57431192_905761159765944_5221552390703939584_n.png?_nc_cat=110&amp;_nc_ht=scontent.fmnl14-1.fna&amp;oh=c465d70c336915b8f1e9f7772b05a523&amp;oe=5D30EEC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90927" y="1846263"/>
            <a:ext cx="3670472"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4934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Results</a:t>
            </a:r>
            <a:endParaRPr lang="en-PH" dirty="0"/>
          </a:p>
        </p:txBody>
      </p:sp>
      <p:sp>
        <p:nvSpPr>
          <p:cNvPr id="3" name="Content Placeholder 2"/>
          <p:cNvSpPr>
            <a:spLocks noGrp="1"/>
          </p:cNvSpPr>
          <p:nvPr>
            <p:ph idx="1"/>
          </p:nvPr>
        </p:nvSpPr>
        <p:spPr/>
        <p:txBody>
          <a:bodyPr/>
          <a:lstStyle/>
          <a:p>
            <a:endParaRPr lang="en-PH"/>
          </a:p>
        </p:txBody>
      </p:sp>
      <p:pic>
        <p:nvPicPr>
          <p:cNvPr id="2050" name="Picture 2" descr="https://scontent.fmnl14-1.fna.fbcdn.net/v/t1.15752-9/57174940_2177645588995835_1076433604558454784_n.png?_nc_cat=105&amp;_nc_ht=scontent.fmnl14-1.fna&amp;oh=2f261cc427604d33e9db8b3aa9bc98fe&amp;oe=5D4C5F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9355" y="2392997"/>
            <a:ext cx="7334250" cy="2447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2673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Results</a:t>
            </a:r>
            <a:endParaRPr lang="en-PH" dirty="0"/>
          </a:p>
        </p:txBody>
      </p:sp>
      <p:sp>
        <p:nvSpPr>
          <p:cNvPr id="3" name="Content Placeholder 2"/>
          <p:cNvSpPr>
            <a:spLocks noGrp="1"/>
          </p:cNvSpPr>
          <p:nvPr>
            <p:ph idx="1"/>
          </p:nvPr>
        </p:nvSpPr>
        <p:spPr/>
        <p:txBody>
          <a:bodyPr/>
          <a:lstStyle/>
          <a:p>
            <a:endParaRPr lang="en-PH"/>
          </a:p>
        </p:txBody>
      </p:sp>
      <p:pic>
        <p:nvPicPr>
          <p:cNvPr id="3074" name="Picture 2" descr="https://scontent.fmnl14-1.fna.fbcdn.net/v/t1.15752-9/57180213_630050854122791_1768007838401036288_n.png?_nc_cat=108&amp;_nc_ht=scontent.fmnl14-1.fna&amp;oh=23906f0e746c95090f9ea6b8c18c1ee1&amp;oe=5D476E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0764" y="1845734"/>
            <a:ext cx="8277225" cy="4352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95271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a:t>Prototype (Screenshots)</a:t>
            </a:r>
          </a:p>
        </p:txBody>
      </p:sp>
      <p:sp>
        <p:nvSpPr>
          <p:cNvPr id="3" name="Subtitle 2"/>
          <p:cNvSpPr>
            <a:spLocks noGrp="1"/>
          </p:cNvSpPr>
          <p:nvPr>
            <p:ph type="subTitle" idx="1"/>
          </p:nvPr>
        </p:nvSpPr>
        <p:spPr/>
        <p:txBody>
          <a:bodyPr/>
          <a:lstStyle/>
          <a:p>
            <a:endParaRPr lang="en-PH"/>
          </a:p>
        </p:txBody>
      </p:sp>
    </p:spTree>
    <p:extLst>
      <p:ext uri="{BB962C8B-B14F-4D97-AF65-F5344CB8AC3E}">
        <p14:creationId xmlns:p14="http://schemas.microsoft.com/office/powerpoint/2010/main" val="3944542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800" dirty="0"/>
              <a:t>Event table</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5245" y="-49260"/>
            <a:ext cx="2795451" cy="1786620"/>
          </a:xfrm>
        </p:spPr>
      </p:pic>
      <p:sp>
        <p:nvSpPr>
          <p:cNvPr id="3" name="TextBox 2"/>
          <p:cNvSpPr txBox="1"/>
          <p:nvPr/>
        </p:nvSpPr>
        <p:spPr>
          <a:xfrm>
            <a:off x="1069848" y="2093976"/>
            <a:ext cx="10177272" cy="646331"/>
          </a:xfrm>
          <a:prstGeom prst="rect">
            <a:avLst/>
          </a:prstGeom>
          <a:noFill/>
        </p:spPr>
        <p:txBody>
          <a:bodyPr wrap="square" rtlCol="0">
            <a:spAutoFit/>
          </a:bodyPr>
          <a:lstStyle/>
          <a:p>
            <a:r>
              <a:rPr lang="en-PH" dirty="0">
                <a:latin typeface="Microsoft YaHei" panose="020B0503020204020204" pitchFamily="34" charset="-122"/>
                <a:ea typeface="Microsoft YaHei" panose="020B0503020204020204" pitchFamily="34" charset="-122"/>
              </a:rPr>
              <a:t> </a:t>
            </a:r>
          </a:p>
          <a:p>
            <a:pPr lvl="0"/>
            <a:endParaRPr lang="en-PH" dirty="0">
              <a:latin typeface="Microsoft YaHei" panose="020B0503020204020204" pitchFamily="34" charset="-122"/>
              <a:ea typeface="Microsoft YaHei" panose="020B0503020204020204" pitchFamily="34" charset="-122"/>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737360"/>
            <a:ext cx="10149840" cy="4945663"/>
          </a:xfrm>
          <a:prstGeom prst="rect">
            <a:avLst/>
          </a:prstGeom>
        </p:spPr>
      </p:pic>
    </p:spTree>
    <p:extLst>
      <p:ext uri="{BB962C8B-B14F-4D97-AF65-F5344CB8AC3E}">
        <p14:creationId xmlns:p14="http://schemas.microsoft.com/office/powerpoint/2010/main" val="144659068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Login Interface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5000" y="1846263"/>
            <a:ext cx="6108700" cy="4516437"/>
          </a:xfrm>
        </p:spPr>
      </p:pic>
    </p:spTree>
    <p:extLst>
      <p:ext uri="{BB962C8B-B14F-4D97-AF65-F5344CB8AC3E}">
        <p14:creationId xmlns:p14="http://schemas.microsoft.com/office/powerpoint/2010/main" val="12173386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Register as Student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4500" y="1737360"/>
            <a:ext cx="6489700" cy="4599940"/>
          </a:xfrm>
        </p:spPr>
      </p:pic>
    </p:spTree>
    <p:extLst>
      <p:ext uri="{BB962C8B-B14F-4D97-AF65-F5344CB8AC3E}">
        <p14:creationId xmlns:p14="http://schemas.microsoft.com/office/powerpoint/2010/main" val="418713552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Employee Registration</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0582" y="1737360"/>
            <a:ext cx="6284118" cy="4599940"/>
          </a:xfrm>
        </p:spPr>
      </p:pic>
    </p:spTree>
    <p:extLst>
      <p:ext uri="{BB962C8B-B14F-4D97-AF65-F5344CB8AC3E}">
        <p14:creationId xmlns:p14="http://schemas.microsoft.com/office/powerpoint/2010/main" val="11549790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Home Page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9782" y="1737360"/>
            <a:ext cx="6284118" cy="4599940"/>
          </a:xfrm>
        </p:spPr>
      </p:pic>
    </p:spTree>
    <p:extLst>
      <p:ext uri="{BB962C8B-B14F-4D97-AF65-F5344CB8AC3E}">
        <p14:creationId xmlns:p14="http://schemas.microsoft.com/office/powerpoint/2010/main" val="163725613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dirty="0"/>
          </a:p>
        </p:txBody>
      </p:sp>
      <p:sp>
        <p:nvSpPr>
          <p:cNvPr id="3" name="Content Placeholder 2"/>
          <p:cNvSpPr>
            <a:spLocks noGrp="1"/>
          </p:cNvSpPr>
          <p:nvPr>
            <p:ph idx="1"/>
          </p:nvPr>
        </p:nvSpPr>
        <p:spPr/>
        <p:txBody>
          <a:bodyPr/>
          <a:lstStyle/>
          <a:p>
            <a:endParaRPr lang="en-PH"/>
          </a:p>
        </p:txBody>
      </p:sp>
      <p:pic>
        <p:nvPicPr>
          <p:cNvPr id="1026" name="Picture 2" descr="https://scontent.fmnl14-1.fna.fbcdn.net/v/t1.15752-9/s2048x2048/54256587_2204834172914472_3096937601014169600_n.jpg?_nc_cat=106&amp;_nc_ht=scontent.fmnl14-1.fna&amp;oh=5ce14cbcab0ef1aba775dade6957fdcb&amp;oe=5D39854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9477" y="600891"/>
            <a:ext cx="2973530" cy="5573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08310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D1A82-2D66-4B29-9767-20A57638D11C}"/>
              </a:ext>
            </a:extLst>
          </p:cNvPr>
          <p:cNvSpPr>
            <a:spLocks noGrp="1"/>
          </p:cNvSpPr>
          <p:nvPr>
            <p:ph type="title"/>
          </p:nvPr>
        </p:nvSpPr>
        <p:spPr/>
        <p:txBody>
          <a:bodyPr/>
          <a:lstStyle/>
          <a:p>
            <a:endParaRPr lang="en-PH" dirty="0"/>
          </a:p>
        </p:txBody>
      </p:sp>
      <p:sp>
        <p:nvSpPr>
          <p:cNvPr id="3" name="Content Placeholder 2">
            <a:extLst>
              <a:ext uri="{FF2B5EF4-FFF2-40B4-BE49-F238E27FC236}">
                <a16:creationId xmlns:a16="http://schemas.microsoft.com/office/drawing/2014/main" id="{2436EFD0-81B6-4CD5-A26B-47EF5F0C9E55}"/>
              </a:ext>
            </a:extLst>
          </p:cNvPr>
          <p:cNvSpPr>
            <a:spLocks noGrp="1"/>
          </p:cNvSpPr>
          <p:nvPr>
            <p:ph idx="1"/>
          </p:nvPr>
        </p:nvSpPr>
        <p:spPr/>
        <p:txBody>
          <a:bodyPr/>
          <a:lstStyle/>
          <a:p>
            <a:endParaRPr lang="en-PH"/>
          </a:p>
        </p:txBody>
      </p:sp>
      <p:pic>
        <p:nvPicPr>
          <p:cNvPr id="1026" name="Picture 2" descr="Image result for steam authenticator">
            <a:extLst>
              <a:ext uri="{FF2B5EF4-FFF2-40B4-BE49-F238E27FC236}">
                <a16:creationId xmlns:a16="http://schemas.microsoft.com/office/drawing/2014/main" id="{7DAD0176-BA76-4E9F-8BA4-BD73C9F932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25" y="471488"/>
            <a:ext cx="3333750" cy="591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701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a:t>List of Diagrams</a:t>
            </a:r>
          </a:p>
        </p:txBody>
      </p:sp>
      <p:sp>
        <p:nvSpPr>
          <p:cNvPr id="3" name="Subtitle 2"/>
          <p:cNvSpPr>
            <a:spLocks noGrp="1"/>
          </p:cNvSpPr>
          <p:nvPr>
            <p:ph type="subTitle" idx="1"/>
          </p:nvPr>
        </p:nvSpPr>
        <p:spPr/>
        <p:txBody>
          <a:bodyPr/>
          <a:lstStyle/>
          <a:p>
            <a:endParaRPr lang="en-PH"/>
          </a:p>
        </p:txBody>
      </p:sp>
    </p:spTree>
    <p:extLst>
      <p:ext uri="{BB962C8B-B14F-4D97-AF65-F5344CB8AC3E}">
        <p14:creationId xmlns:p14="http://schemas.microsoft.com/office/powerpoint/2010/main" val="30699980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800" dirty="0"/>
              <a:t>Use Case Diagram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6057" y="-70013"/>
            <a:ext cx="2795451" cy="1786620"/>
          </a:xfrm>
        </p:spPr>
      </p:pic>
      <p:sp>
        <p:nvSpPr>
          <p:cNvPr id="3" name="TextBox 2"/>
          <p:cNvSpPr txBox="1"/>
          <p:nvPr/>
        </p:nvSpPr>
        <p:spPr>
          <a:xfrm>
            <a:off x="1069848" y="2093976"/>
            <a:ext cx="10177272" cy="646331"/>
          </a:xfrm>
          <a:prstGeom prst="rect">
            <a:avLst/>
          </a:prstGeom>
          <a:noFill/>
        </p:spPr>
        <p:txBody>
          <a:bodyPr wrap="square" rtlCol="0">
            <a:spAutoFit/>
          </a:bodyPr>
          <a:lstStyle/>
          <a:p>
            <a:r>
              <a:rPr lang="en-PH" dirty="0">
                <a:latin typeface="Microsoft YaHei" panose="020B0503020204020204" pitchFamily="34" charset="-122"/>
                <a:ea typeface="Microsoft YaHei" panose="020B0503020204020204" pitchFamily="34" charset="-122"/>
              </a:rPr>
              <a:t> </a:t>
            </a:r>
          </a:p>
          <a:p>
            <a:pPr lvl="0"/>
            <a:endParaRPr lang="en-PH" dirty="0">
              <a:latin typeface="Microsoft YaHei" panose="020B0503020204020204" pitchFamily="34" charset="-122"/>
              <a:ea typeface="Microsoft YaHei" panose="020B0503020204020204" pitchFamily="34" charset="-122"/>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3905" y="1532965"/>
            <a:ext cx="10058400" cy="5325035"/>
          </a:xfrm>
          <a:prstGeom prst="rect">
            <a:avLst/>
          </a:prstGeom>
        </p:spPr>
      </p:pic>
    </p:spTree>
    <p:extLst>
      <p:ext uri="{BB962C8B-B14F-4D97-AF65-F5344CB8AC3E}">
        <p14:creationId xmlns:p14="http://schemas.microsoft.com/office/powerpoint/2010/main" val="2894877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34203"/>
            <a:ext cx="10058400" cy="1450757"/>
          </a:xfrm>
        </p:spPr>
        <p:txBody>
          <a:bodyPr>
            <a:normAutofit/>
          </a:bodyPr>
          <a:lstStyle/>
          <a:p>
            <a:r>
              <a:rPr lang="en-PH" sz="2800" dirty="0"/>
              <a:t>Data Flow Diagram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2994" y="-49260"/>
            <a:ext cx="2795451" cy="1786620"/>
          </a:xfrm>
        </p:spPr>
      </p:pic>
      <p:sp>
        <p:nvSpPr>
          <p:cNvPr id="3" name="TextBox 2"/>
          <p:cNvSpPr txBox="1"/>
          <p:nvPr/>
        </p:nvSpPr>
        <p:spPr>
          <a:xfrm>
            <a:off x="1069848" y="2093976"/>
            <a:ext cx="10177272" cy="646331"/>
          </a:xfrm>
          <a:prstGeom prst="rect">
            <a:avLst/>
          </a:prstGeom>
          <a:noFill/>
        </p:spPr>
        <p:txBody>
          <a:bodyPr wrap="square" rtlCol="0">
            <a:spAutoFit/>
          </a:bodyPr>
          <a:lstStyle/>
          <a:p>
            <a:r>
              <a:rPr lang="en-PH" dirty="0">
                <a:latin typeface="Microsoft YaHei" panose="020B0503020204020204" pitchFamily="34" charset="-122"/>
                <a:ea typeface="Microsoft YaHei" panose="020B0503020204020204" pitchFamily="34" charset="-122"/>
              </a:rPr>
              <a:t> </a:t>
            </a:r>
          </a:p>
          <a:p>
            <a:pPr lvl="0"/>
            <a:endParaRPr lang="en-PH" dirty="0">
              <a:latin typeface="Microsoft YaHei" panose="020B0503020204020204" pitchFamily="34" charset="-122"/>
              <a:ea typeface="Microsoft YaHei" panose="020B0503020204020204" pitchFamily="34" charset="-122"/>
            </a:endParaRPr>
          </a:p>
        </p:txBody>
      </p:sp>
      <p:pic>
        <p:nvPicPr>
          <p:cNvPr id="5" name="Picture 4" descr="C:\Users\MAERY401\Downloads\ERD &amp; Data Flow - Bus D0 (3).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9848" y="1584960"/>
            <a:ext cx="10347089" cy="5273040"/>
          </a:xfrm>
          <a:prstGeom prst="rect">
            <a:avLst/>
          </a:prstGeom>
          <a:noFill/>
          <a:ln>
            <a:noFill/>
          </a:ln>
        </p:spPr>
      </p:pic>
    </p:spTree>
    <p:extLst>
      <p:ext uri="{BB962C8B-B14F-4D97-AF65-F5344CB8AC3E}">
        <p14:creationId xmlns:p14="http://schemas.microsoft.com/office/powerpoint/2010/main" val="43187211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219</TotalTime>
  <Words>1060</Words>
  <Application>Microsoft Office PowerPoint</Application>
  <PresentationFormat>Widescreen</PresentationFormat>
  <Paragraphs>141</Paragraphs>
  <Slides>65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65</vt:i4>
      </vt:variant>
    </vt:vector>
  </HeadingPairs>
  <TitlesOfParts>
    <vt:vector size="74" baseType="lpstr">
      <vt:lpstr>Microsoft YaHei</vt:lpstr>
      <vt:lpstr>Arial</vt:lpstr>
      <vt:lpstr>Calibri</vt:lpstr>
      <vt:lpstr>Calibri Light</vt:lpstr>
      <vt:lpstr>Segoe UI</vt:lpstr>
      <vt:lpstr>Symbol</vt:lpstr>
      <vt:lpstr>Times New Roman</vt:lpstr>
      <vt:lpstr>Wingdings</vt:lpstr>
      <vt:lpstr>Retrospect</vt:lpstr>
      <vt:lpstr>Bus Queuing System </vt:lpstr>
      <vt:lpstr>Project Context</vt:lpstr>
      <vt:lpstr>Project DESCRIPTION</vt:lpstr>
      <vt:lpstr>Objectives</vt:lpstr>
      <vt:lpstr>Scope and limitations</vt:lpstr>
      <vt:lpstr>Event table</vt:lpstr>
      <vt:lpstr>List of Diagrams</vt:lpstr>
      <vt:lpstr>Use Case Diagram</vt:lpstr>
      <vt:lpstr>Data Flow Diagram</vt:lpstr>
      <vt:lpstr>PowerPoint Presentation</vt:lpstr>
      <vt:lpstr>Activity Diagram</vt:lpstr>
      <vt:lpstr>PowerPoint Presentation</vt:lpstr>
      <vt:lpstr>PowerPoint Presentation</vt:lpstr>
      <vt:lpstr>PowerPoint Presentation</vt:lpstr>
      <vt:lpstr>PowerPoint Presentation</vt:lpstr>
      <vt:lpstr>PowerPoint Presentation</vt:lpstr>
      <vt:lpstr>PowerPoint Presentation</vt:lpstr>
      <vt:lpstr>User Registration</vt:lpstr>
      <vt:lpstr>Sequence Diagram</vt:lpstr>
      <vt:lpstr>User Login</vt:lpstr>
      <vt:lpstr>Reset Password</vt:lpstr>
      <vt:lpstr>Bus Location</vt:lpstr>
      <vt:lpstr>Bus Schedule</vt:lpstr>
      <vt:lpstr>Reserve</vt:lpstr>
      <vt:lpstr>Reservation Report</vt:lpstr>
      <vt:lpstr>Edit Bus</vt:lpstr>
      <vt:lpstr>Entity Relationship Diagram</vt:lpstr>
      <vt:lpstr>PowerPoint Presentation</vt:lpstr>
      <vt:lpstr>State-Machine Diagram</vt:lpstr>
      <vt:lpstr>User Registration</vt:lpstr>
      <vt:lpstr>User Login</vt:lpstr>
      <vt:lpstr>Bus Location</vt:lpstr>
      <vt:lpstr>Bus Schedule</vt:lpstr>
      <vt:lpstr>Reserve</vt:lpstr>
      <vt:lpstr>Reservation Report</vt:lpstr>
      <vt:lpstr>Edit Bus</vt:lpstr>
      <vt:lpstr>User Registration</vt:lpstr>
      <vt:lpstr>Timing Diagram</vt:lpstr>
      <vt:lpstr>User Login</vt:lpstr>
      <vt:lpstr>Reset Password</vt:lpstr>
      <vt:lpstr>Bus Location</vt:lpstr>
      <vt:lpstr>Bus Schedule</vt:lpstr>
      <vt:lpstr>Reserve</vt:lpstr>
      <vt:lpstr>Reservation Report</vt:lpstr>
      <vt:lpstr>Edit Bus</vt:lpstr>
      <vt:lpstr>Context Diagram</vt:lpstr>
      <vt:lpstr>Deployment Diagram</vt:lpstr>
      <vt:lpstr>Component Diagram</vt:lpstr>
      <vt:lpstr>Package Diagram</vt:lpstr>
      <vt:lpstr>Gap Analysis</vt:lpstr>
      <vt:lpstr>SWOT Analysis</vt:lpstr>
      <vt:lpstr>Conclusion &amp; Recommendation</vt:lpstr>
      <vt:lpstr>Data Gathering (Bus Driver) </vt:lpstr>
      <vt:lpstr>Data Gathering (famous answers) (Survey) (50 recipients)</vt:lpstr>
      <vt:lpstr>Data Gathering (Online) (50 recipients)</vt:lpstr>
      <vt:lpstr>Results</vt:lpstr>
      <vt:lpstr>Results</vt:lpstr>
      <vt:lpstr>Results</vt:lpstr>
      <vt:lpstr>Prototype (Screenshots)</vt:lpstr>
      <vt:lpstr>Login Interface</vt:lpstr>
      <vt:lpstr>Register as Student</vt:lpstr>
      <vt:lpstr>Employee Registration</vt:lpstr>
      <vt:lpstr>Home Page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Queuing System</dc:title>
  <dc:creator>Rams</dc:creator>
  <cp:lastModifiedBy>Rams</cp:lastModifiedBy>
  <cp:revision>22</cp:revision>
  <dcterms:created xsi:type="dcterms:W3CDTF">2019-03-05T01:39:49Z</dcterms:created>
  <dcterms:modified xsi:type="dcterms:W3CDTF">2019-04-16T05:06:07Z</dcterms:modified>
</cp:coreProperties>
</file>