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42916C-67A9-4C42-BB16-E2DCAC547A6B}" type="datetimeFigureOut">
              <a:rPr lang="en-PH" smtClean="0"/>
              <a:t>13 Dec 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7885E09-DF26-4BD9-9AFE-0231666466E6}" type="slidenum">
              <a:rPr lang="en-PH" smtClean="0"/>
              <a:t>‹#›</a:t>
            </a:fld>
            <a:endParaRPr lang="en-PH"/>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646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FD42916C-67A9-4C42-BB16-E2DCAC547A6B}" type="datetimeFigureOut">
              <a:rPr lang="en-PH" smtClean="0"/>
              <a:t>13 Dec 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7885E09-DF26-4BD9-9AFE-0231666466E6}" type="slidenum">
              <a:rPr lang="en-PH" smtClean="0"/>
              <a:t>‹#›</a:t>
            </a:fld>
            <a:endParaRPr lang="en-PH"/>
          </a:p>
        </p:txBody>
      </p:sp>
    </p:spTree>
    <p:extLst>
      <p:ext uri="{BB962C8B-B14F-4D97-AF65-F5344CB8AC3E}">
        <p14:creationId xmlns:p14="http://schemas.microsoft.com/office/powerpoint/2010/main" val="251174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42916C-67A9-4C42-BB16-E2DCAC547A6B}" type="datetimeFigureOut">
              <a:rPr lang="en-PH" smtClean="0"/>
              <a:t>13 Dec 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7885E09-DF26-4BD9-9AFE-0231666466E6}" type="slidenum">
              <a:rPr lang="en-PH" smtClean="0"/>
              <a:t>‹#›</a:t>
            </a:fld>
            <a:endParaRPr lang="en-PH"/>
          </a:p>
        </p:txBody>
      </p:sp>
    </p:spTree>
    <p:extLst>
      <p:ext uri="{BB962C8B-B14F-4D97-AF65-F5344CB8AC3E}">
        <p14:creationId xmlns:p14="http://schemas.microsoft.com/office/powerpoint/2010/main" val="2114414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42916C-67A9-4C42-BB16-E2DCAC547A6B}" type="datetimeFigureOut">
              <a:rPr lang="en-PH" smtClean="0"/>
              <a:t>13 Dec 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7885E09-DF26-4BD9-9AFE-0231666466E6}" type="slidenum">
              <a:rPr lang="en-PH" smtClean="0"/>
              <a:t>‹#›</a:t>
            </a:fld>
            <a:endParaRPr lang="en-PH"/>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88915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42916C-67A9-4C42-BB16-E2DCAC547A6B}" type="datetimeFigureOut">
              <a:rPr lang="en-PH" smtClean="0"/>
              <a:t>13 Dec 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7885E09-DF26-4BD9-9AFE-0231666466E6}" type="slidenum">
              <a:rPr lang="en-PH" smtClean="0"/>
              <a:t>‹#›</a:t>
            </a:fld>
            <a:endParaRPr lang="en-PH"/>
          </a:p>
        </p:txBody>
      </p:sp>
    </p:spTree>
    <p:extLst>
      <p:ext uri="{BB962C8B-B14F-4D97-AF65-F5344CB8AC3E}">
        <p14:creationId xmlns:p14="http://schemas.microsoft.com/office/powerpoint/2010/main" val="3016705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42916C-67A9-4C42-BB16-E2DCAC547A6B}" type="datetimeFigureOut">
              <a:rPr lang="en-PH" smtClean="0"/>
              <a:t>13 Dec 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7885E09-DF26-4BD9-9AFE-0231666466E6}" type="slidenum">
              <a:rPr lang="en-PH" smtClean="0"/>
              <a:t>‹#›</a:t>
            </a:fld>
            <a:endParaRPr lang="en-PH"/>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8376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42916C-67A9-4C42-BB16-E2DCAC547A6B}" type="datetimeFigureOut">
              <a:rPr lang="en-PH" smtClean="0"/>
              <a:t>13 Dec 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7885E09-DF26-4BD9-9AFE-0231666466E6}" type="slidenum">
              <a:rPr lang="en-PH" smtClean="0"/>
              <a:t>‹#›</a:t>
            </a:fld>
            <a:endParaRPr lang="en-PH"/>
          </a:p>
        </p:txBody>
      </p:sp>
    </p:spTree>
    <p:extLst>
      <p:ext uri="{BB962C8B-B14F-4D97-AF65-F5344CB8AC3E}">
        <p14:creationId xmlns:p14="http://schemas.microsoft.com/office/powerpoint/2010/main" val="3076137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42916C-67A9-4C42-BB16-E2DCAC547A6B}" type="datetimeFigureOut">
              <a:rPr lang="en-PH" smtClean="0"/>
              <a:t>13 Dec 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7885E09-DF26-4BD9-9AFE-0231666466E6}" type="slidenum">
              <a:rPr lang="en-PH" smtClean="0"/>
              <a:t>‹#›</a:t>
            </a:fld>
            <a:endParaRPr lang="en-PH"/>
          </a:p>
        </p:txBody>
      </p:sp>
    </p:spTree>
    <p:extLst>
      <p:ext uri="{BB962C8B-B14F-4D97-AF65-F5344CB8AC3E}">
        <p14:creationId xmlns:p14="http://schemas.microsoft.com/office/powerpoint/2010/main" val="19784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42916C-67A9-4C42-BB16-E2DCAC547A6B}" type="datetimeFigureOut">
              <a:rPr lang="en-PH" smtClean="0"/>
              <a:t>13 Dec 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7885E09-DF26-4BD9-9AFE-0231666466E6}" type="slidenum">
              <a:rPr lang="en-PH" smtClean="0"/>
              <a:t>‹#›</a:t>
            </a:fld>
            <a:endParaRPr lang="en-PH"/>
          </a:p>
        </p:txBody>
      </p:sp>
    </p:spTree>
    <p:extLst>
      <p:ext uri="{BB962C8B-B14F-4D97-AF65-F5344CB8AC3E}">
        <p14:creationId xmlns:p14="http://schemas.microsoft.com/office/powerpoint/2010/main" val="283222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42916C-67A9-4C42-BB16-E2DCAC547A6B}" type="datetimeFigureOut">
              <a:rPr lang="en-PH" smtClean="0"/>
              <a:t>13 Dec 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7885E09-DF26-4BD9-9AFE-0231666466E6}" type="slidenum">
              <a:rPr lang="en-PH" smtClean="0"/>
              <a:t>‹#›</a:t>
            </a:fld>
            <a:endParaRPr lang="en-PH"/>
          </a:p>
        </p:txBody>
      </p:sp>
    </p:spTree>
    <p:extLst>
      <p:ext uri="{BB962C8B-B14F-4D97-AF65-F5344CB8AC3E}">
        <p14:creationId xmlns:p14="http://schemas.microsoft.com/office/powerpoint/2010/main" val="331169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42916C-67A9-4C42-BB16-E2DCAC547A6B}" type="datetimeFigureOut">
              <a:rPr lang="en-PH" smtClean="0"/>
              <a:t>13 Dec 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7885E09-DF26-4BD9-9AFE-0231666466E6}" type="slidenum">
              <a:rPr lang="en-PH" smtClean="0"/>
              <a:t>‹#›</a:t>
            </a:fld>
            <a:endParaRPr lang="en-PH"/>
          </a:p>
        </p:txBody>
      </p:sp>
    </p:spTree>
    <p:extLst>
      <p:ext uri="{BB962C8B-B14F-4D97-AF65-F5344CB8AC3E}">
        <p14:creationId xmlns:p14="http://schemas.microsoft.com/office/powerpoint/2010/main" val="409960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42916C-67A9-4C42-BB16-E2DCAC547A6B}" type="datetimeFigureOut">
              <a:rPr lang="en-PH" smtClean="0"/>
              <a:t>13 Dec 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7885E09-DF26-4BD9-9AFE-0231666466E6}" type="slidenum">
              <a:rPr lang="en-PH" smtClean="0"/>
              <a:t>‹#›</a:t>
            </a:fld>
            <a:endParaRPr lang="en-PH"/>
          </a:p>
        </p:txBody>
      </p:sp>
    </p:spTree>
    <p:extLst>
      <p:ext uri="{BB962C8B-B14F-4D97-AF65-F5344CB8AC3E}">
        <p14:creationId xmlns:p14="http://schemas.microsoft.com/office/powerpoint/2010/main" val="1478696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42916C-67A9-4C42-BB16-E2DCAC547A6B}" type="datetimeFigureOut">
              <a:rPr lang="en-PH" smtClean="0"/>
              <a:t>13 Dec 2018</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7885E09-DF26-4BD9-9AFE-0231666466E6}" type="slidenum">
              <a:rPr lang="en-PH" smtClean="0"/>
              <a:t>‹#›</a:t>
            </a:fld>
            <a:endParaRPr lang="en-PH"/>
          </a:p>
        </p:txBody>
      </p:sp>
    </p:spTree>
    <p:extLst>
      <p:ext uri="{BB962C8B-B14F-4D97-AF65-F5344CB8AC3E}">
        <p14:creationId xmlns:p14="http://schemas.microsoft.com/office/powerpoint/2010/main" val="2708123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42916C-67A9-4C42-BB16-E2DCAC547A6B}" type="datetimeFigureOut">
              <a:rPr lang="en-PH" smtClean="0"/>
              <a:t>13 Dec 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7885E09-DF26-4BD9-9AFE-0231666466E6}" type="slidenum">
              <a:rPr lang="en-PH" smtClean="0"/>
              <a:t>‹#›</a:t>
            </a:fld>
            <a:endParaRPr lang="en-PH"/>
          </a:p>
        </p:txBody>
      </p:sp>
    </p:spTree>
    <p:extLst>
      <p:ext uri="{BB962C8B-B14F-4D97-AF65-F5344CB8AC3E}">
        <p14:creationId xmlns:p14="http://schemas.microsoft.com/office/powerpoint/2010/main" val="41193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2916C-67A9-4C42-BB16-E2DCAC547A6B}" type="datetimeFigureOut">
              <a:rPr lang="en-PH" smtClean="0"/>
              <a:t>13 Dec 2018</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67885E09-DF26-4BD9-9AFE-0231666466E6}" type="slidenum">
              <a:rPr lang="en-PH" smtClean="0"/>
              <a:t>‹#›</a:t>
            </a:fld>
            <a:endParaRPr lang="en-PH"/>
          </a:p>
        </p:txBody>
      </p:sp>
    </p:spTree>
    <p:extLst>
      <p:ext uri="{BB962C8B-B14F-4D97-AF65-F5344CB8AC3E}">
        <p14:creationId xmlns:p14="http://schemas.microsoft.com/office/powerpoint/2010/main" val="1251565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42916C-67A9-4C42-BB16-E2DCAC547A6B}" type="datetimeFigureOut">
              <a:rPr lang="en-PH" smtClean="0"/>
              <a:t>13 Dec 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7885E09-DF26-4BD9-9AFE-0231666466E6}" type="slidenum">
              <a:rPr lang="en-PH" smtClean="0"/>
              <a:t>‹#›</a:t>
            </a:fld>
            <a:endParaRPr lang="en-PH"/>
          </a:p>
        </p:txBody>
      </p:sp>
    </p:spTree>
    <p:extLst>
      <p:ext uri="{BB962C8B-B14F-4D97-AF65-F5344CB8AC3E}">
        <p14:creationId xmlns:p14="http://schemas.microsoft.com/office/powerpoint/2010/main" val="150424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42916C-67A9-4C42-BB16-E2DCAC547A6B}" type="datetimeFigureOut">
              <a:rPr lang="en-PH" smtClean="0"/>
              <a:t>13 Dec 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7885E09-DF26-4BD9-9AFE-0231666466E6}" type="slidenum">
              <a:rPr lang="en-PH" smtClean="0"/>
              <a:t>‹#›</a:t>
            </a:fld>
            <a:endParaRPr lang="en-PH"/>
          </a:p>
        </p:txBody>
      </p:sp>
    </p:spTree>
    <p:extLst>
      <p:ext uri="{BB962C8B-B14F-4D97-AF65-F5344CB8AC3E}">
        <p14:creationId xmlns:p14="http://schemas.microsoft.com/office/powerpoint/2010/main" val="527685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7000"/>
                <a:hueMod val="92000"/>
                <a:satMod val="169000"/>
                <a:lumMod val="164000"/>
              </a:schemeClr>
            </a:gs>
            <a:gs pos="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D42916C-67A9-4C42-BB16-E2DCAC547A6B}" type="datetimeFigureOut">
              <a:rPr lang="en-PH" smtClean="0"/>
              <a:t>13 Dec 2018</a:t>
            </a:fld>
            <a:endParaRPr lang="en-PH"/>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PH"/>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7885E09-DF26-4BD9-9AFE-0231666466E6}" type="slidenum">
              <a:rPr lang="en-PH" smtClean="0"/>
              <a:t>‹#›</a:t>
            </a:fld>
            <a:endParaRPr lang="en-PH"/>
          </a:p>
        </p:txBody>
      </p:sp>
    </p:spTree>
    <p:extLst>
      <p:ext uri="{BB962C8B-B14F-4D97-AF65-F5344CB8AC3E}">
        <p14:creationId xmlns:p14="http://schemas.microsoft.com/office/powerpoint/2010/main" val="97486397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b="1" dirty="0" smtClean="0">
                <a:latin typeface="Arial" panose="020B0604020202020204" pitchFamily="34" charset="0"/>
                <a:cs typeface="Arial" panose="020B0604020202020204" pitchFamily="34" charset="0"/>
              </a:rPr>
              <a:t>PROJECT BLH </a:t>
            </a:r>
            <a:endParaRPr lang="en-PH"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84212" y="3862917"/>
            <a:ext cx="6400800" cy="1947333"/>
          </a:xfrm>
        </p:spPr>
        <p:txBody>
          <a:bodyPr>
            <a:normAutofit/>
          </a:bodyPr>
          <a:lstStyle/>
          <a:p>
            <a:r>
              <a:rPr lang="en-PH" sz="2400" dirty="0" smtClean="0">
                <a:solidFill>
                  <a:schemeClr val="tx1"/>
                </a:solidFill>
                <a:latin typeface="Arial" panose="020B0604020202020204" pitchFamily="34" charset="0"/>
                <a:cs typeface="Arial" panose="020B0604020202020204" pitchFamily="34" charset="0"/>
              </a:rPr>
              <a:t>By: Charles </a:t>
            </a:r>
            <a:r>
              <a:rPr lang="en-PH" sz="2400" dirty="0" err="1" smtClean="0">
                <a:solidFill>
                  <a:schemeClr val="tx1"/>
                </a:solidFill>
                <a:latin typeface="Arial" panose="020B0604020202020204" pitchFamily="34" charset="0"/>
                <a:cs typeface="Arial" panose="020B0604020202020204" pitchFamily="34" charset="0"/>
              </a:rPr>
              <a:t>Sanvictores</a:t>
            </a:r>
            <a:r>
              <a:rPr lang="en-PH" sz="2400" dirty="0" smtClean="0">
                <a:solidFill>
                  <a:schemeClr val="tx1"/>
                </a:solidFill>
                <a:latin typeface="Arial" panose="020B0604020202020204" pitchFamily="34" charset="0"/>
                <a:cs typeface="Arial" panose="020B0604020202020204" pitchFamily="34" charset="0"/>
              </a:rPr>
              <a:t> &amp;</a:t>
            </a:r>
          </a:p>
          <a:p>
            <a:r>
              <a:rPr lang="en-PH" sz="2400" dirty="0">
                <a:solidFill>
                  <a:schemeClr val="tx1"/>
                </a:solidFill>
                <a:latin typeface="Arial" panose="020B0604020202020204" pitchFamily="34" charset="0"/>
                <a:cs typeface="Arial" panose="020B0604020202020204" pitchFamily="34" charset="0"/>
              </a:rPr>
              <a:t>	</a:t>
            </a:r>
            <a:r>
              <a:rPr lang="en-PH" sz="2400" dirty="0" smtClean="0">
                <a:solidFill>
                  <a:schemeClr val="tx1"/>
                </a:solidFill>
                <a:latin typeface="Arial" panose="020B0604020202020204" pitchFamily="34" charset="0"/>
                <a:cs typeface="Arial" panose="020B0604020202020204" pitchFamily="34" charset="0"/>
              </a:rPr>
              <a:t>John David Solomon</a:t>
            </a:r>
            <a:endParaRPr lang="en-PH"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8713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3144" y="365760"/>
            <a:ext cx="8969829" cy="5678478"/>
          </a:xfrm>
          <a:prstGeom prst="rect">
            <a:avLst/>
          </a:prstGeom>
        </p:spPr>
        <p:txBody>
          <a:bodyPr wrap="square">
            <a:spAutoFit/>
          </a:bodyPr>
          <a:lstStyle/>
          <a:p>
            <a:r>
              <a:rPr lang="en-PH" sz="1650" b="1" dirty="0" smtClean="0">
                <a:latin typeface="Arial" panose="020B0604020202020204" pitchFamily="34" charset="0"/>
                <a:cs typeface="Arial" panose="020B0604020202020204" pitchFamily="34" charset="0"/>
              </a:rPr>
              <a:t>Statement of the Problem</a:t>
            </a:r>
          </a:p>
          <a:p>
            <a:endParaRPr lang="en-PH" sz="1650" dirty="0" smtClean="0">
              <a:latin typeface="Arial" panose="020B0604020202020204" pitchFamily="34" charset="0"/>
              <a:cs typeface="Arial" panose="020B0604020202020204" pitchFamily="34" charset="0"/>
            </a:endParaRPr>
          </a:p>
          <a:p>
            <a:r>
              <a:rPr lang="en-PH" sz="1650" dirty="0" smtClean="0">
                <a:latin typeface="Arial" panose="020B0604020202020204" pitchFamily="34" charset="0"/>
                <a:cs typeface="Arial" panose="020B0604020202020204" pitchFamily="34" charset="0"/>
              </a:rPr>
              <a:t>The proposed system will be addressing the inefficiencies and additional steps and processes of the current manual service request system. There are a lot of service request/s which must be carried out daily and most of the time, even at night. Based on the recorded data by the hospital, since the processes of the current manual service request system is very inefficient, the maintenance department is unable to cope with the demands of various departments, such as for example, Cardiology and Radiology. The two departments were unable to perform their duties because the machines namely the X-ray and ECG are both faulty and/or damaged and where not repaired on time. This issue caused delays and inefficiencies in the delivery of services of the said departments, effectively diminished the trust and confidence of the patients who are in need if the said services. BLH suffers and losses in terms of profits and prominence in offering high quality service whenever an inconvenience happens just because their service request system is still manually processed. The manual system is becoming obsolete and can’t cope with today’s current demand because of many factors like the rapid increase of population, urbanization in the area, new diseases and many more, so, the researchers proposed PROJECT BLH. An automated Service Request Management System capable of meeting today’s demands with ease of usage and efficiency. It only requires a PC with internet connection for the system’s actors namely, Department Supervisor, Admin or Building Admin, and the Maintenance Personnel to be able to communicate to each other without the need of physical interaction and papers. Project BLH is based on Structured System Analysis and Design Method (SSADM).</a:t>
            </a:r>
            <a:endParaRPr lang="en-PH" sz="16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311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645920" y="150112"/>
            <a:ext cx="290335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PRESENT SYSTEM</a:t>
            </a:r>
            <a:endParaRPr kumimoji="0" lang="en-PH"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Users of Present System</a:t>
            </a:r>
            <a:endParaRPr kumimoji="0" lang="en-PH" altLang="en-US"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1153885"/>
            <a:ext cx="8612777" cy="43063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69966" y="4847293"/>
            <a:ext cx="11852366"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i="1"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i="1"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Note: Some of the given average Monthly Gross Salary were roughly estimated by the company representative of the hospital as this particular subject is confidential.</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147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560320" y="271196"/>
            <a:ext cx="61863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List of Departments and Venues of the Present System</a:t>
            </a:r>
            <a:endParaRPr kumimoji="0" lang="en-PH"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09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240" y="822961"/>
            <a:ext cx="6797022" cy="47940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616582" y="5696784"/>
            <a:ext cx="49283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Note: The departments that are listed are provided by the Admin.</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4395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589777" y="627222"/>
            <a:ext cx="41216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Material Cost of the Present System</a:t>
            </a:r>
            <a:endParaRPr kumimoji="0" lang="en-PH"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12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776" y="1178986"/>
            <a:ext cx="6975843" cy="473772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589777" y="43254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201297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647406" y="1020133"/>
            <a:ext cx="38266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Form Cost of the Present System</a:t>
            </a:r>
            <a:endParaRPr kumimoji="0" lang="en-PH"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1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421" y="1482506"/>
            <a:ext cx="6761454" cy="37708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771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2506579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0058" y="775063"/>
            <a:ext cx="8098971" cy="4662815"/>
          </a:xfrm>
          <a:prstGeom prst="rect">
            <a:avLst/>
          </a:prstGeom>
        </p:spPr>
        <p:txBody>
          <a:bodyPr wrap="square">
            <a:spAutoFit/>
          </a:bodyPr>
          <a:lstStyle/>
          <a:p>
            <a:pPr algn="just">
              <a:lnSpc>
                <a:spcPct val="200000"/>
              </a:lnSpc>
              <a:spcAft>
                <a:spcPts val="0"/>
              </a:spcAft>
            </a:pPr>
            <a:r>
              <a:rPr lang="en-US" sz="1650" b="1" dirty="0" smtClean="0">
                <a:effectLst/>
                <a:latin typeface="Arial" panose="020B0604020202020204" pitchFamily="34" charset="0"/>
                <a:ea typeface="Calibri" panose="020F0502020204030204" pitchFamily="34" charset="0"/>
                <a:cs typeface="Arial" panose="020B0604020202020204" pitchFamily="34" charset="0"/>
              </a:rPr>
              <a:t>Objectives</a:t>
            </a:r>
            <a:endParaRPr lang="en-PH" sz="165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200000"/>
              </a:lnSpc>
              <a:spcAft>
                <a:spcPts val="0"/>
              </a:spcAft>
            </a:pPr>
            <a:r>
              <a:rPr lang="en-US" sz="1650" dirty="0" smtClean="0">
                <a:effectLst/>
                <a:latin typeface="Arial" panose="020B0604020202020204" pitchFamily="34" charset="0"/>
                <a:ea typeface="Calibri" panose="020F0502020204030204" pitchFamily="34" charset="0"/>
                <a:cs typeface="Arial" panose="020B0604020202020204" pitchFamily="34" charset="0"/>
              </a:rPr>
              <a:t>Main Objectives</a:t>
            </a:r>
            <a:endParaRPr lang="en-PH" sz="165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200000"/>
              </a:lnSpc>
              <a:spcAft>
                <a:spcPts val="0"/>
              </a:spcAft>
            </a:pPr>
            <a:r>
              <a:rPr lang="en-US" sz="1650" dirty="0" smtClean="0">
                <a:effectLst/>
                <a:latin typeface="Arial" panose="020B0604020202020204" pitchFamily="34" charset="0"/>
                <a:ea typeface="Calibri" panose="020F0502020204030204" pitchFamily="34" charset="0"/>
                <a:cs typeface="Arial" panose="020B0604020202020204" pitchFamily="34" charset="0"/>
              </a:rPr>
              <a:t>The main objectives of BLH is to automate the processing of service request across the 30 departments who uses the current system. </a:t>
            </a:r>
            <a:endParaRPr lang="en-PH" sz="165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200000"/>
              </a:lnSpc>
              <a:spcAft>
                <a:spcPts val="0"/>
              </a:spcAft>
            </a:pPr>
            <a:r>
              <a:rPr lang="en-US" sz="1650" dirty="0" smtClean="0">
                <a:effectLst/>
                <a:latin typeface="Arial" panose="020B0604020202020204" pitchFamily="34" charset="0"/>
                <a:ea typeface="Calibri" panose="020F0502020204030204" pitchFamily="34" charset="0"/>
                <a:cs typeface="Arial" panose="020B0604020202020204" pitchFamily="34" charset="0"/>
              </a:rPr>
              <a:t> </a:t>
            </a:r>
            <a:endParaRPr lang="en-PH" sz="165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200000"/>
              </a:lnSpc>
              <a:spcAft>
                <a:spcPts val="0"/>
              </a:spcAft>
            </a:pPr>
            <a:r>
              <a:rPr lang="en-US" sz="1650" b="1" dirty="0" smtClean="0">
                <a:effectLst/>
                <a:latin typeface="Arial" panose="020B0604020202020204" pitchFamily="34" charset="0"/>
                <a:ea typeface="Calibri" panose="020F0502020204030204" pitchFamily="34" charset="0"/>
                <a:cs typeface="Arial" panose="020B0604020202020204" pitchFamily="34" charset="0"/>
              </a:rPr>
              <a:t>Specific Objectives</a:t>
            </a:r>
            <a:endParaRPr lang="en-PH" sz="1650" b="1"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200000"/>
              </a:lnSpc>
              <a:spcAft>
                <a:spcPts val="0"/>
              </a:spcAft>
              <a:buFont typeface="Times New Roman" panose="02020603050405020304" pitchFamily="18" charset="0"/>
              <a:buChar char="-"/>
            </a:pPr>
            <a:r>
              <a:rPr lang="en-US" sz="1650" dirty="0" smtClean="0">
                <a:effectLst/>
                <a:latin typeface="Arial" panose="020B0604020202020204" pitchFamily="34" charset="0"/>
                <a:ea typeface="Calibri" panose="020F0502020204030204" pitchFamily="34" charset="0"/>
                <a:cs typeface="Arial" panose="020B0604020202020204" pitchFamily="34" charset="0"/>
              </a:rPr>
              <a:t>To monitor/track all maintenance service request/s from various departments</a:t>
            </a:r>
            <a:endParaRPr lang="en-PH" sz="165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200000"/>
              </a:lnSpc>
              <a:spcAft>
                <a:spcPts val="0"/>
              </a:spcAft>
              <a:buFont typeface="Times New Roman" panose="02020603050405020304" pitchFamily="18" charset="0"/>
              <a:buChar char="-"/>
            </a:pPr>
            <a:r>
              <a:rPr lang="en-US" sz="1650" dirty="0" smtClean="0">
                <a:effectLst/>
                <a:latin typeface="Arial" panose="020B0604020202020204" pitchFamily="34" charset="0"/>
                <a:ea typeface="Calibri" panose="020F0502020204030204" pitchFamily="34" charset="0"/>
                <a:cs typeface="Arial" panose="020B0604020202020204" pitchFamily="34" charset="0"/>
              </a:rPr>
              <a:t>To make the process efficient and faster</a:t>
            </a:r>
            <a:endParaRPr lang="en-PH" sz="165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200000"/>
              </a:lnSpc>
              <a:spcAft>
                <a:spcPts val="0"/>
              </a:spcAft>
              <a:buFont typeface="Times New Roman" panose="02020603050405020304" pitchFamily="18" charset="0"/>
              <a:buChar char="-"/>
            </a:pPr>
            <a:r>
              <a:rPr lang="en-US" sz="1650" dirty="0" smtClean="0">
                <a:effectLst/>
                <a:latin typeface="Arial" panose="020B0604020202020204" pitchFamily="34" charset="0"/>
                <a:ea typeface="Calibri" panose="020F0502020204030204" pitchFamily="34" charset="0"/>
                <a:cs typeface="Arial" panose="020B0604020202020204" pitchFamily="34" charset="0"/>
              </a:rPr>
              <a:t>To avoid loss and to cover more jobs needed</a:t>
            </a:r>
            <a:endParaRPr lang="en-PH" sz="165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04499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0891" y="163860"/>
            <a:ext cx="8891452" cy="6694140"/>
          </a:xfrm>
          <a:prstGeom prst="rect">
            <a:avLst/>
          </a:prstGeom>
        </p:spPr>
        <p:txBody>
          <a:bodyPr wrap="square">
            <a:spAutoFit/>
          </a:bodyPr>
          <a:lstStyle/>
          <a:p>
            <a:pPr algn="just">
              <a:lnSpc>
                <a:spcPct val="200000"/>
              </a:lnSpc>
              <a:spcAft>
                <a:spcPts val="0"/>
              </a:spcAft>
            </a:pPr>
            <a:r>
              <a:rPr lang="en-US" sz="1650" b="1" dirty="0" smtClean="0">
                <a:effectLst/>
                <a:latin typeface="Arial" panose="020B0604020202020204" pitchFamily="34" charset="0"/>
                <a:ea typeface="Calibri" panose="020F0502020204030204" pitchFamily="34" charset="0"/>
                <a:cs typeface="Arial" panose="020B0604020202020204" pitchFamily="34" charset="0"/>
              </a:rPr>
              <a:t>Scope and Limitation</a:t>
            </a:r>
            <a:endParaRPr lang="en-PH" sz="165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200000"/>
              </a:lnSpc>
              <a:spcAft>
                <a:spcPts val="0"/>
              </a:spcAft>
            </a:pPr>
            <a:r>
              <a:rPr lang="en-US" sz="1650" dirty="0">
                <a:latin typeface="Arial" panose="020B0604020202020204" pitchFamily="34" charset="0"/>
                <a:ea typeface="Calibri" panose="020F0502020204030204" pitchFamily="34" charset="0"/>
                <a:cs typeface="Arial" panose="020B0604020202020204" pitchFamily="34" charset="0"/>
              </a:rPr>
              <a:t>The Project BLH Service Request Management System shall cover maintenance service request/s</a:t>
            </a:r>
            <a:r>
              <a:rPr lang="en-US" sz="1650" dirty="0" smtClean="0">
                <a:latin typeface="Arial" panose="020B0604020202020204" pitchFamily="34" charset="0"/>
                <a:ea typeface="Calibri" panose="020F0502020204030204" pitchFamily="34" charset="0"/>
                <a:cs typeface="Arial" panose="020B0604020202020204" pitchFamily="34" charset="0"/>
              </a:rPr>
              <a:t>.</a:t>
            </a:r>
            <a:endParaRPr lang="en-PH" sz="165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200000"/>
              </a:lnSpc>
              <a:spcAft>
                <a:spcPts val="0"/>
              </a:spcAft>
            </a:pPr>
            <a:r>
              <a:rPr lang="en-US" sz="1650" dirty="0">
                <a:latin typeface="Arial" panose="020B0604020202020204" pitchFamily="34" charset="0"/>
                <a:ea typeface="Calibri" panose="020F0502020204030204" pitchFamily="34" charset="0"/>
                <a:cs typeface="Arial" panose="020B0604020202020204" pitchFamily="34" charset="0"/>
              </a:rPr>
              <a:t>Based on the data provided by the Hospital, the proposed Service Request Management System will be subject to the following limitations:</a:t>
            </a:r>
            <a:endParaRPr lang="en-PH" sz="165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200000"/>
              </a:lnSpc>
              <a:spcAft>
                <a:spcPts val="0"/>
              </a:spcAft>
            </a:pPr>
            <a:r>
              <a:rPr lang="en-US" sz="1650" dirty="0">
                <a:latin typeface="Arial" panose="020B0604020202020204" pitchFamily="34" charset="0"/>
                <a:ea typeface="Calibri" panose="020F0502020204030204" pitchFamily="34" charset="0"/>
                <a:cs typeface="Arial" panose="020B0604020202020204" pitchFamily="34" charset="0"/>
              </a:rPr>
              <a:t>There will be 3 types of Requests:</a:t>
            </a:r>
            <a:endParaRPr lang="en-PH" sz="165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200000"/>
              </a:lnSpc>
              <a:spcAft>
                <a:spcPts val="0"/>
              </a:spcAft>
              <a:buFont typeface="Times New Roman" panose="02020603050405020304" pitchFamily="18" charset="0"/>
              <a:buChar char="-"/>
            </a:pPr>
            <a:r>
              <a:rPr lang="en-US" sz="1650" dirty="0">
                <a:latin typeface="Arial" panose="020B0604020202020204" pitchFamily="34" charset="0"/>
                <a:ea typeface="Calibri" panose="020F0502020204030204" pitchFamily="34" charset="0"/>
                <a:cs typeface="Arial" panose="020B0604020202020204" pitchFamily="34" charset="0"/>
              </a:rPr>
              <a:t>Replace Request</a:t>
            </a:r>
            <a:endParaRPr lang="en-PH" sz="165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200000"/>
              </a:lnSpc>
              <a:spcAft>
                <a:spcPts val="0"/>
              </a:spcAft>
              <a:buFont typeface="Times New Roman" panose="02020603050405020304" pitchFamily="18" charset="0"/>
              <a:buChar char="-"/>
            </a:pPr>
            <a:r>
              <a:rPr lang="en-US" sz="1650" dirty="0">
                <a:latin typeface="Arial" panose="020B0604020202020204" pitchFamily="34" charset="0"/>
                <a:ea typeface="Calibri" panose="020F0502020204030204" pitchFamily="34" charset="0"/>
                <a:cs typeface="Arial" panose="020B0604020202020204" pitchFamily="34" charset="0"/>
              </a:rPr>
              <a:t>Repair Request</a:t>
            </a:r>
            <a:endParaRPr lang="en-PH" sz="165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200000"/>
              </a:lnSpc>
              <a:spcAft>
                <a:spcPts val="0"/>
              </a:spcAft>
              <a:buFont typeface="Times New Roman" panose="02020603050405020304" pitchFamily="18" charset="0"/>
              <a:buChar char="-"/>
            </a:pPr>
            <a:r>
              <a:rPr lang="en-US" sz="1650" dirty="0">
                <a:latin typeface="Arial" panose="020B0604020202020204" pitchFamily="34" charset="0"/>
                <a:ea typeface="Calibri" panose="020F0502020204030204" pitchFamily="34" charset="0"/>
                <a:cs typeface="Arial" panose="020B0604020202020204" pitchFamily="34" charset="0"/>
              </a:rPr>
              <a:t>Item Request</a:t>
            </a:r>
            <a:endParaRPr lang="en-PH" sz="165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200000"/>
              </a:lnSpc>
              <a:spcAft>
                <a:spcPts val="0"/>
              </a:spcAft>
            </a:pPr>
            <a:r>
              <a:rPr lang="en-US" sz="1650" dirty="0">
                <a:latin typeface="Arial" panose="020B0604020202020204" pitchFamily="34" charset="0"/>
                <a:ea typeface="Calibri" panose="020F0502020204030204" pitchFamily="34" charset="0"/>
                <a:cs typeface="Arial" panose="020B0604020202020204" pitchFamily="34" charset="0"/>
              </a:rPr>
              <a:t>There will be 3 users of the System:</a:t>
            </a:r>
            <a:endParaRPr lang="en-PH" sz="165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200000"/>
              </a:lnSpc>
              <a:spcAft>
                <a:spcPts val="0"/>
              </a:spcAft>
              <a:buFont typeface="Times New Roman" panose="02020603050405020304" pitchFamily="18" charset="0"/>
              <a:buChar char="-"/>
            </a:pPr>
            <a:r>
              <a:rPr lang="en-US" sz="1650" dirty="0">
                <a:latin typeface="Arial" panose="020B0604020202020204" pitchFamily="34" charset="0"/>
                <a:ea typeface="Calibri" panose="020F0502020204030204" pitchFamily="34" charset="0"/>
                <a:cs typeface="Arial" panose="020B0604020202020204" pitchFamily="34" charset="0"/>
              </a:rPr>
              <a:t>Admin</a:t>
            </a:r>
            <a:endParaRPr lang="en-PH" sz="165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200000"/>
              </a:lnSpc>
              <a:spcAft>
                <a:spcPts val="0"/>
              </a:spcAft>
              <a:buFont typeface="Times New Roman" panose="02020603050405020304" pitchFamily="18" charset="0"/>
              <a:buChar char="-"/>
            </a:pPr>
            <a:r>
              <a:rPr lang="en-US" sz="1650" dirty="0">
                <a:latin typeface="Arial" panose="020B0604020202020204" pitchFamily="34" charset="0"/>
                <a:ea typeface="Calibri" panose="020F0502020204030204" pitchFamily="34" charset="0"/>
                <a:cs typeface="Arial" panose="020B0604020202020204" pitchFamily="34" charset="0"/>
              </a:rPr>
              <a:t>Maintenance Personnel</a:t>
            </a:r>
            <a:endParaRPr lang="en-PH" sz="165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200000"/>
              </a:lnSpc>
              <a:spcAft>
                <a:spcPts val="0"/>
              </a:spcAft>
              <a:buFont typeface="Times New Roman" panose="02020603050405020304" pitchFamily="18" charset="0"/>
              <a:buChar char="-"/>
            </a:pPr>
            <a:r>
              <a:rPr lang="en-US" sz="1650" dirty="0">
                <a:latin typeface="Arial" panose="020B0604020202020204" pitchFamily="34" charset="0"/>
                <a:ea typeface="Calibri" panose="020F0502020204030204" pitchFamily="34" charset="0"/>
                <a:cs typeface="Arial" panose="020B0604020202020204" pitchFamily="34" charset="0"/>
              </a:rPr>
              <a:t>Department Supervisor</a:t>
            </a:r>
            <a:endParaRPr lang="en-PH" sz="165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8103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358537" y="1302931"/>
            <a:ext cx="1516954"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5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Gap Analysis</a:t>
            </a:r>
            <a:endParaRPr kumimoji="0" lang="en-PH" altLang="en-US" sz="165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altLang="en-US" sz="165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716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82" y="1850571"/>
            <a:ext cx="8045691" cy="38012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57200" y="33988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110457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2921" y="315926"/>
            <a:ext cx="8534400" cy="1507067"/>
          </a:xfrm>
        </p:spPr>
        <p:txBody>
          <a:bodyPr/>
          <a:lstStyle/>
          <a:p>
            <a:r>
              <a:rPr lang="en-PH" dirty="0" smtClean="0">
                <a:latin typeface="Arial" panose="020B0604020202020204" pitchFamily="34" charset="0"/>
                <a:cs typeface="Arial" panose="020B0604020202020204" pitchFamily="34" charset="0"/>
              </a:rPr>
              <a:t>Introduction</a:t>
            </a:r>
            <a:endParaRPr lang="en-PH"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692921" y="1822993"/>
            <a:ext cx="8534400" cy="4630058"/>
          </a:xfrm>
        </p:spPr>
        <p:txBody>
          <a:bodyPr>
            <a:noAutofit/>
          </a:bodyPr>
          <a:lstStyle/>
          <a:p>
            <a:pPr marL="0" indent="0">
              <a:buNone/>
            </a:pPr>
            <a:r>
              <a:rPr lang="en-US" sz="1650" dirty="0">
                <a:solidFill>
                  <a:schemeClr val="tx1"/>
                </a:solidFill>
                <a:latin typeface="Arial" panose="020B0604020202020204" pitchFamily="34" charset="0"/>
                <a:cs typeface="Arial" panose="020B0604020202020204" pitchFamily="34" charset="0"/>
              </a:rPr>
              <a:t>Company Profile</a:t>
            </a:r>
            <a:endParaRPr lang="en-PH" sz="1650" dirty="0">
              <a:solidFill>
                <a:schemeClr val="tx1"/>
              </a:solidFill>
              <a:latin typeface="Arial" panose="020B0604020202020204" pitchFamily="34" charset="0"/>
              <a:cs typeface="Arial" panose="020B0604020202020204" pitchFamily="34" charset="0"/>
            </a:endParaRPr>
          </a:p>
          <a:p>
            <a:pPr marL="0" indent="0">
              <a:buNone/>
            </a:pPr>
            <a:r>
              <a:rPr lang="en-US" sz="1650" b="1" dirty="0" err="1" smtClean="0">
                <a:solidFill>
                  <a:schemeClr val="tx1"/>
                </a:solidFill>
                <a:latin typeface="Arial" panose="020B0604020202020204" pitchFamily="34" charset="0"/>
                <a:cs typeface="Arial" panose="020B0604020202020204" pitchFamily="34" charset="0"/>
              </a:rPr>
              <a:t>Binangonan</a:t>
            </a:r>
            <a:r>
              <a:rPr lang="en-US" sz="1650" b="1" dirty="0" smtClean="0">
                <a:solidFill>
                  <a:schemeClr val="tx1"/>
                </a:solidFill>
                <a:latin typeface="Arial" panose="020B0604020202020204" pitchFamily="34" charset="0"/>
                <a:cs typeface="Arial" panose="020B0604020202020204" pitchFamily="34" charset="0"/>
              </a:rPr>
              <a:t> </a:t>
            </a:r>
            <a:r>
              <a:rPr lang="en-US" sz="1650" b="1" dirty="0">
                <a:solidFill>
                  <a:schemeClr val="tx1"/>
                </a:solidFill>
                <a:latin typeface="Arial" panose="020B0604020202020204" pitchFamily="34" charset="0"/>
                <a:cs typeface="Arial" panose="020B0604020202020204" pitchFamily="34" charset="0"/>
              </a:rPr>
              <a:t>Lakeview Hospital</a:t>
            </a:r>
            <a:endParaRPr lang="en-PH" sz="1650" dirty="0">
              <a:solidFill>
                <a:schemeClr val="tx1"/>
              </a:solidFill>
              <a:latin typeface="Arial" panose="020B0604020202020204" pitchFamily="34" charset="0"/>
              <a:cs typeface="Arial" panose="020B0604020202020204" pitchFamily="34" charset="0"/>
            </a:endParaRPr>
          </a:p>
          <a:p>
            <a:r>
              <a:rPr lang="en-US" sz="1650" dirty="0" err="1">
                <a:solidFill>
                  <a:schemeClr val="tx1"/>
                </a:solidFill>
                <a:latin typeface="Arial" panose="020B0604020202020204" pitchFamily="34" charset="0"/>
                <a:cs typeface="Arial" panose="020B0604020202020204" pitchFamily="34" charset="0"/>
              </a:rPr>
              <a:t>Binangonan</a:t>
            </a:r>
            <a:r>
              <a:rPr lang="en-US" sz="1650" dirty="0">
                <a:solidFill>
                  <a:schemeClr val="tx1"/>
                </a:solidFill>
                <a:latin typeface="Arial" panose="020B0604020202020204" pitchFamily="34" charset="0"/>
                <a:cs typeface="Arial" panose="020B0604020202020204" pitchFamily="34" charset="0"/>
              </a:rPr>
              <a:t> Lakeview Hospital Incorporated is a private corporation founded and registered with the Securities and Exchange Commission (SEC) in November 2011. A group of doctors and their friends had a vision to put up a healthcare facility in </a:t>
            </a:r>
            <a:r>
              <a:rPr lang="en-US" sz="1650" dirty="0" err="1">
                <a:solidFill>
                  <a:schemeClr val="tx1"/>
                </a:solidFill>
                <a:latin typeface="Arial" panose="020B0604020202020204" pitchFamily="34" charset="0"/>
                <a:cs typeface="Arial" panose="020B0604020202020204" pitchFamily="34" charset="0"/>
              </a:rPr>
              <a:t>Binangonan</a:t>
            </a:r>
            <a:r>
              <a:rPr lang="en-US" sz="1650" dirty="0">
                <a:solidFill>
                  <a:schemeClr val="tx1"/>
                </a:solidFill>
                <a:latin typeface="Arial" panose="020B0604020202020204" pitchFamily="34" charset="0"/>
                <a:cs typeface="Arial" panose="020B0604020202020204" pitchFamily="34" charset="0"/>
              </a:rPr>
              <a:t>, Rizal that will provide a high </a:t>
            </a:r>
            <a:r>
              <a:rPr lang="en-US" sz="1650" dirty="0" smtClean="0">
                <a:solidFill>
                  <a:schemeClr val="tx1"/>
                </a:solidFill>
                <a:latin typeface="Arial" panose="020B0604020202020204" pitchFamily="34" charset="0"/>
                <a:cs typeface="Arial" panose="020B0604020202020204" pitchFamily="34" charset="0"/>
              </a:rPr>
              <a:t>quality </a:t>
            </a:r>
            <a:r>
              <a:rPr lang="en-US" sz="1650" dirty="0">
                <a:solidFill>
                  <a:schemeClr val="tx1"/>
                </a:solidFill>
                <a:latin typeface="Arial" panose="020B0604020202020204" pitchFamily="34" charset="0"/>
                <a:cs typeface="Arial" panose="020B0604020202020204" pitchFamily="34" charset="0"/>
              </a:rPr>
              <a:t>healthcare service for the community and nearby towns. Sixty (60) percent of the stakeholders are practitioners in </a:t>
            </a:r>
            <a:r>
              <a:rPr lang="en-US" sz="1650" dirty="0" smtClean="0">
                <a:solidFill>
                  <a:schemeClr val="tx1"/>
                </a:solidFill>
                <a:latin typeface="Arial" panose="020B0604020202020204" pitchFamily="34" charset="0"/>
                <a:cs typeface="Arial" panose="020B0604020202020204" pitchFamily="34" charset="0"/>
              </a:rPr>
              <a:t>the</a:t>
            </a:r>
            <a:r>
              <a:rPr lang="en-PH" sz="1650" dirty="0">
                <a:solidFill>
                  <a:schemeClr val="tx1"/>
                </a:solidFill>
                <a:latin typeface="Arial" panose="020B0604020202020204" pitchFamily="34" charset="0"/>
                <a:cs typeface="Arial" panose="020B0604020202020204" pitchFamily="34" charset="0"/>
              </a:rPr>
              <a:t> </a:t>
            </a:r>
            <a:r>
              <a:rPr lang="en-US" sz="1650" dirty="0" smtClean="0">
                <a:solidFill>
                  <a:schemeClr val="tx1"/>
                </a:solidFill>
                <a:latin typeface="Arial" panose="020B0604020202020204" pitchFamily="34" charset="0"/>
                <a:cs typeface="Arial" panose="020B0604020202020204" pitchFamily="34" charset="0"/>
              </a:rPr>
              <a:t>province </a:t>
            </a:r>
            <a:r>
              <a:rPr lang="en-US" sz="1650" dirty="0">
                <a:solidFill>
                  <a:schemeClr val="tx1"/>
                </a:solidFill>
                <a:latin typeface="Arial" panose="020B0604020202020204" pitchFamily="34" charset="0"/>
                <a:cs typeface="Arial" panose="020B0604020202020204" pitchFamily="34" charset="0"/>
              </a:rPr>
              <a:t>who are specialists in their respective fields</a:t>
            </a:r>
            <a:r>
              <a:rPr lang="en-US" sz="1650" dirty="0" smtClean="0">
                <a:solidFill>
                  <a:schemeClr val="tx1"/>
                </a:solidFill>
                <a:latin typeface="Arial" panose="020B0604020202020204" pitchFamily="34" charset="0"/>
                <a:cs typeface="Arial" panose="020B0604020202020204" pitchFamily="34" charset="0"/>
              </a:rPr>
              <a:t>.</a:t>
            </a:r>
            <a:endParaRPr lang="en-PH" sz="1650" dirty="0">
              <a:solidFill>
                <a:schemeClr val="tx1"/>
              </a:solidFill>
              <a:latin typeface="Arial" panose="020B0604020202020204" pitchFamily="34" charset="0"/>
              <a:cs typeface="Arial" panose="020B0604020202020204" pitchFamily="34" charset="0"/>
            </a:endParaRPr>
          </a:p>
          <a:p>
            <a:r>
              <a:rPr lang="en-US" sz="1650" dirty="0">
                <a:solidFill>
                  <a:schemeClr val="tx1"/>
                </a:solidFill>
                <a:latin typeface="Arial" panose="020B0604020202020204" pitchFamily="34" charset="0"/>
                <a:cs typeface="Arial" panose="020B0604020202020204" pitchFamily="34" charset="0"/>
              </a:rPr>
              <a:t>Construction of the hospital building situated in a 2, 158 square meter lot, took almost two (2) years, taking in consideration and strictly following all the Department of Health mandated requirements for a hospital facility.</a:t>
            </a:r>
            <a:endParaRPr lang="en-PH" sz="1650" dirty="0">
              <a:solidFill>
                <a:schemeClr val="tx1"/>
              </a:solidFill>
              <a:latin typeface="Arial" panose="020B0604020202020204" pitchFamily="34" charset="0"/>
              <a:cs typeface="Arial" panose="020B0604020202020204" pitchFamily="34" charset="0"/>
            </a:endParaRPr>
          </a:p>
          <a:p>
            <a:r>
              <a:rPr lang="en-US" sz="1650" dirty="0">
                <a:solidFill>
                  <a:schemeClr val="tx1"/>
                </a:solidFill>
                <a:latin typeface="Arial" panose="020B0604020202020204" pitchFamily="34" charset="0"/>
                <a:cs typeface="Arial" panose="020B0604020202020204" pitchFamily="34" charset="0"/>
              </a:rPr>
              <a:t>BLH formally opened as a 30-bed capacity Secondary 2nd Level hospital on October 3, 2014 immediately after the issuance of DOH License to Operate (LTO). After three years, BLH is now an 88-bed capacity and has leveled up to a tertiary hospital</a:t>
            </a:r>
            <a:r>
              <a:rPr lang="en-US" sz="1650" dirty="0" smtClean="0">
                <a:solidFill>
                  <a:schemeClr val="tx1"/>
                </a:solidFill>
                <a:latin typeface="Arial" panose="020B0604020202020204" pitchFamily="34" charset="0"/>
                <a:cs typeface="Arial" panose="020B0604020202020204" pitchFamily="34" charset="0"/>
              </a:rPr>
              <a:t>.</a:t>
            </a:r>
            <a:endParaRPr lang="en-PH" sz="1650" dirty="0">
              <a:solidFill>
                <a:schemeClr val="tx1"/>
              </a:solidFill>
              <a:latin typeface="Arial" panose="020B0604020202020204" pitchFamily="34" charset="0"/>
              <a:cs typeface="Arial" panose="020B0604020202020204" pitchFamily="34" charset="0"/>
            </a:endParaRPr>
          </a:p>
          <a:p>
            <a:r>
              <a:rPr lang="en-US" sz="1650" dirty="0">
                <a:solidFill>
                  <a:schemeClr val="tx1"/>
                </a:solidFill>
                <a:latin typeface="Arial" panose="020B0604020202020204" pitchFamily="34" charset="0"/>
                <a:cs typeface="Arial" panose="020B0604020202020204" pitchFamily="34" charset="0"/>
              </a:rPr>
              <a:t>At the moment BLH operates 24 hours, 7 days a week and an accredited partner of Philippine Health Insurance Company (PHIC).</a:t>
            </a:r>
            <a:endParaRPr lang="en-PH" sz="1650" dirty="0">
              <a:solidFill>
                <a:schemeClr val="tx1"/>
              </a:solidFill>
              <a:latin typeface="Arial" panose="020B0604020202020204" pitchFamily="34" charset="0"/>
              <a:cs typeface="Arial" panose="020B0604020202020204" pitchFamily="34" charset="0"/>
            </a:endParaRPr>
          </a:p>
          <a:p>
            <a:endParaRPr lang="en-PH" sz="165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9917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2921" y="315926"/>
            <a:ext cx="8534400" cy="1507067"/>
          </a:xfrm>
        </p:spPr>
        <p:txBody>
          <a:bodyPr/>
          <a:lstStyle/>
          <a:p>
            <a:r>
              <a:rPr lang="en-PH" dirty="0" smtClean="0">
                <a:latin typeface="Arial" panose="020B0604020202020204" pitchFamily="34" charset="0"/>
                <a:cs typeface="Arial" panose="020B0604020202020204" pitchFamily="34" charset="0"/>
              </a:rPr>
              <a:t>Introduction</a:t>
            </a:r>
            <a:endParaRPr lang="en-PH"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692921" y="1822993"/>
            <a:ext cx="8534400" cy="4630058"/>
          </a:xfrm>
        </p:spPr>
        <p:txBody>
          <a:bodyPr>
            <a:noAutofit/>
          </a:bodyPr>
          <a:lstStyle/>
          <a:p>
            <a:pPr marL="0" indent="0">
              <a:buNone/>
            </a:pPr>
            <a:r>
              <a:rPr lang="en-US" sz="1650" b="1" dirty="0">
                <a:solidFill>
                  <a:schemeClr val="tx1"/>
                </a:solidFill>
                <a:latin typeface="Arial" panose="020B0604020202020204" pitchFamily="34" charset="0"/>
                <a:cs typeface="Arial" panose="020B0604020202020204" pitchFamily="34" charset="0"/>
              </a:rPr>
              <a:t>Mission</a:t>
            </a:r>
            <a:endParaRPr lang="en-PH" sz="1650" dirty="0">
              <a:solidFill>
                <a:schemeClr val="tx1"/>
              </a:solidFill>
              <a:latin typeface="Arial" panose="020B0604020202020204" pitchFamily="34" charset="0"/>
              <a:cs typeface="Arial" panose="020B0604020202020204" pitchFamily="34" charset="0"/>
            </a:endParaRPr>
          </a:p>
          <a:p>
            <a:r>
              <a:rPr lang="en-US" sz="1650" dirty="0">
                <a:solidFill>
                  <a:schemeClr val="tx1"/>
                </a:solidFill>
                <a:latin typeface="Arial" panose="020B0604020202020204" pitchFamily="34" charset="0"/>
                <a:cs typeface="Arial" panose="020B0604020202020204" pitchFamily="34" charset="0"/>
              </a:rPr>
              <a:t>A community of professional healthcare providers advocating competent, ethical and compassionate healing.</a:t>
            </a:r>
            <a:endParaRPr lang="en-PH" sz="1650" dirty="0">
              <a:solidFill>
                <a:schemeClr val="tx1"/>
              </a:solidFill>
              <a:latin typeface="Arial" panose="020B0604020202020204" pitchFamily="34" charset="0"/>
              <a:cs typeface="Arial" panose="020B0604020202020204" pitchFamily="34" charset="0"/>
            </a:endParaRPr>
          </a:p>
          <a:p>
            <a:pPr marL="0" indent="0">
              <a:buNone/>
            </a:pPr>
            <a:endParaRPr lang="en-PH" sz="1650" dirty="0">
              <a:solidFill>
                <a:schemeClr val="tx1"/>
              </a:solidFill>
              <a:latin typeface="Arial" panose="020B0604020202020204" pitchFamily="34" charset="0"/>
              <a:cs typeface="Arial" panose="020B0604020202020204" pitchFamily="34" charset="0"/>
            </a:endParaRPr>
          </a:p>
          <a:p>
            <a:pPr marL="0" indent="0">
              <a:buNone/>
            </a:pPr>
            <a:r>
              <a:rPr lang="en-US" sz="1650" b="1" dirty="0">
                <a:solidFill>
                  <a:schemeClr val="tx1"/>
                </a:solidFill>
                <a:latin typeface="Arial" panose="020B0604020202020204" pitchFamily="34" charset="0"/>
                <a:cs typeface="Arial" panose="020B0604020202020204" pitchFamily="34" charset="0"/>
              </a:rPr>
              <a:t>Vision</a:t>
            </a:r>
            <a:endParaRPr lang="en-PH" sz="1650" dirty="0">
              <a:solidFill>
                <a:schemeClr val="tx1"/>
              </a:solidFill>
              <a:latin typeface="Arial" panose="020B0604020202020204" pitchFamily="34" charset="0"/>
              <a:cs typeface="Arial" panose="020B0604020202020204" pitchFamily="34" charset="0"/>
            </a:endParaRPr>
          </a:p>
          <a:p>
            <a:r>
              <a:rPr lang="en-US" sz="1650" dirty="0">
                <a:solidFill>
                  <a:schemeClr val="tx1"/>
                </a:solidFill>
                <a:latin typeface="Arial" panose="020B0604020202020204" pitchFamily="34" charset="0"/>
                <a:cs typeface="Arial" panose="020B0604020202020204" pitchFamily="34" charset="0"/>
              </a:rPr>
              <a:t>We are the Pioneers, the Leaders of Quality healthcare service in the region</a:t>
            </a:r>
            <a:endParaRPr lang="en-PH" sz="1650" dirty="0">
              <a:solidFill>
                <a:schemeClr val="tx1"/>
              </a:solidFill>
              <a:latin typeface="Arial" panose="020B0604020202020204" pitchFamily="34" charset="0"/>
              <a:cs typeface="Arial" panose="020B0604020202020204" pitchFamily="34" charset="0"/>
            </a:endParaRPr>
          </a:p>
          <a:p>
            <a:pPr marL="0" indent="0">
              <a:buNone/>
            </a:pPr>
            <a:endParaRPr lang="en-PH" sz="1650" dirty="0">
              <a:solidFill>
                <a:schemeClr val="tx1"/>
              </a:solidFill>
              <a:latin typeface="Arial" panose="020B0604020202020204" pitchFamily="34" charset="0"/>
              <a:cs typeface="Arial" panose="020B0604020202020204" pitchFamily="34" charset="0"/>
            </a:endParaRPr>
          </a:p>
          <a:p>
            <a:pPr marL="0" indent="0">
              <a:buNone/>
            </a:pPr>
            <a:r>
              <a:rPr lang="en-US" sz="1650" b="1" dirty="0" smtClean="0">
                <a:solidFill>
                  <a:schemeClr val="tx1"/>
                </a:solidFill>
                <a:latin typeface="Arial" panose="020B0604020202020204" pitchFamily="34" charset="0"/>
                <a:cs typeface="Arial" panose="020B0604020202020204" pitchFamily="34" charset="0"/>
              </a:rPr>
              <a:t>Core </a:t>
            </a:r>
            <a:r>
              <a:rPr lang="en-US" sz="1650" b="1" dirty="0">
                <a:solidFill>
                  <a:schemeClr val="tx1"/>
                </a:solidFill>
                <a:latin typeface="Arial" panose="020B0604020202020204" pitchFamily="34" charset="0"/>
                <a:cs typeface="Arial" panose="020B0604020202020204" pitchFamily="34" charset="0"/>
              </a:rPr>
              <a:t>Values</a:t>
            </a:r>
            <a:endParaRPr lang="en-PH" sz="1650" dirty="0">
              <a:solidFill>
                <a:schemeClr val="tx1"/>
              </a:solidFill>
              <a:latin typeface="Arial" panose="020B0604020202020204" pitchFamily="34" charset="0"/>
              <a:cs typeface="Arial" panose="020B0604020202020204" pitchFamily="34" charset="0"/>
            </a:endParaRPr>
          </a:p>
          <a:p>
            <a:r>
              <a:rPr lang="en-US" sz="1650" dirty="0" smtClean="0">
                <a:solidFill>
                  <a:schemeClr val="tx1"/>
                </a:solidFill>
                <a:latin typeface="Arial" panose="020B0604020202020204" pitchFamily="34" charset="0"/>
                <a:cs typeface="Arial" panose="020B0604020202020204" pitchFamily="34" charset="0"/>
              </a:rPr>
              <a:t>Teamwork</a:t>
            </a:r>
          </a:p>
          <a:p>
            <a:r>
              <a:rPr lang="en-US" sz="1650" dirty="0" smtClean="0">
                <a:solidFill>
                  <a:schemeClr val="tx1"/>
                </a:solidFill>
                <a:latin typeface="Arial" panose="020B0604020202020204" pitchFamily="34" charset="0"/>
                <a:cs typeface="Arial" panose="020B0604020202020204" pitchFamily="34" charset="0"/>
              </a:rPr>
              <a:t>Integrity</a:t>
            </a:r>
            <a:endParaRPr lang="en-US" sz="1650" dirty="0">
              <a:solidFill>
                <a:schemeClr val="tx1"/>
              </a:solidFill>
              <a:latin typeface="Arial" panose="020B0604020202020204" pitchFamily="34" charset="0"/>
              <a:cs typeface="Arial" panose="020B0604020202020204" pitchFamily="34" charset="0"/>
            </a:endParaRPr>
          </a:p>
          <a:p>
            <a:r>
              <a:rPr lang="en-US" sz="1650" dirty="0" smtClean="0">
                <a:solidFill>
                  <a:schemeClr val="tx1"/>
                </a:solidFill>
                <a:latin typeface="Arial" panose="020B0604020202020204" pitchFamily="34" charset="0"/>
                <a:cs typeface="Arial" panose="020B0604020202020204" pitchFamily="34" charset="0"/>
              </a:rPr>
              <a:t>Professionalism</a:t>
            </a:r>
            <a:endParaRPr lang="en-US" sz="1650" dirty="0">
              <a:solidFill>
                <a:schemeClr val="tx1"/>
              </a:solidFill>
              <a:latin typeface="Arial" panose="020B0604020202020204" pitchFamily="34" charset="0"/>
              <a:cs typeface="Arial" panose="020B0604020202020204" pitchFamily="34" charset="0"/>
            </a:endParaRPr>
          </a:p>
          <a:p>
            <a:r>
              <a:rPr lang="en-US" sz="1650" dirty="0" smtClean="0">
                <a:solidFill>
                  <a:schemeClr val="tx1"/>
                </a:solidFill>
                <a:latin typeface="Arial" panose="020B0604020202020204" pitchFamily="34" charset="0"/>
                <a:cs typeface="Arial" panose="020B0604020202020204" pitchFamily="34" charset="0"/>
              </a:rPr>
              <a:t>Service Excellence</a:t>
            </a:r>
          </a:p>
          <a:p>
            <a:r>
              <a:rPr lang="en-US" sz="1650" dirty="0" smtClean="0">
                <a:solidFill>
                  <a:schemeClr val="tx1"/>
                </a:solidFill>
                <a:latin typeface="Arial" panose="020B0604020202020204" pitchFamily="34" charset="0"/>
                <a:cs typeface="Arial" panose="020B0604020202020204" pitchFamily="34" charset="0"/>
              </a:rPr>
              <a:t>Social </a:t>
            </a:r>
            <a:r>
              <a:rPr lang="en-US" sz="1650" dirty="0">
                <a:solidFill>
                  <a:schemeClr val="tx1"/>
                </a:solidFill>
                <a:latin typeface="Arial" panose="020B0604020202020204" pitchFamily="34" charset="0"/>
                <a:cs typeface="Arial" panose="020B0604020202020204" pitchFamily="34" charset="0"/>
              </a:rPr>
              <a:t>Responsibility</a:t>
            </a:r>
            <a:endParaRPr lang="en-PH" sz="165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6790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2921" y="315926"/>
            <a:ext cx="8534400" cy="1507067"/>
          </a:xfrm>
        </p:spPr>
        <p:txBody>
          <a:bodyPr/>
          <a:lstStyle/>
          <a:p>
            <a:r>
              <a:rPr lang="en-PH" dirty="0" smtClean="0">
                <a:latin typeface="Arial" panose="020B0604020202020204" pitchFamily="34" charset="0"/>
                <a:cs typeface="Arial" panose="020B0604020202020204" pitchFamily="34" charset="0"/>
              </a:rPr>
              <a:t>Introduction</a:t>
            </a:r>
            <a:endParaRPr lang="en-PH"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692921" y="3204754"/>
            <a:ext cx="8534400" cy="740227"/>
          </a:xfrm>
        </p:spPr>
        <p:txBody>
          <a:bodyPr>
            <a:noAutofit/>
          </a:bodyPr>
          <a:lstStyle/>
          <a:p>
            <a:pPr marL="0" indent="0">
              <a:buNone/>
            </a:pPr>
            <a:r>
              <a:rPr lang="en-US" sz="1550" b="1" dirty="0">
                <a:solidFill>
                  <a:schemeClr val="tx1"/>
                </a:solidFill>
                <a:latin typeface="Arial" panose="020B0604020202020204" pitchFamily="34" charset="0"/>
                <a:cs typeface="Arial" panose="020B0604020202020204" pitchFamily="34" charset="0"/>
              </a:rPr>
              <a:t>Services Offered</a:t>
            </a:r>
            <a:endParaRPr lang="en-PH" sz="1550" dirty="0">
              <a:solidFill>
                <a:schemeClr val="tx1"/>
              </a:solidFill>
              <a:latin typeface="Arial" panose="020B0604020202020204" pitchFamily="34" charset="0"/>
              <a:cs typeface="Arial" panose="020B0604020202020204" pitchFamily="34" charset="0"/>
            </a:endParaRPr>
          </a:p>
          <a:p>
            <a:r>
              <a:rPr lang="en-US" sz="1550" dirty="0">
                <a:solidFill>
                  <a:schemeClr val="tx1"/>
                </a:solidFill>
                <a:latin typeface="Arial" panose="020B0604020202020204" pitchFamily="34" charset="0"/>
                <a:cs typeface="Arial" panose="020B0604020202020204" pitchFamily="34" charset="0"/>
              </a:rPr>
              <a:t>Medical and Surgical Clinics</a:t>
            </a:r>
            <a:endParaRPr lang="en-PH" sz="1550" dirty="0">
              <a:solidFill>
                <a:schemeClr val="tx1"/>
              </a:solidFill>
              <a:latin typeface="Arial" panose="020B0604020202020204" pitchFamily="34" charset="0"/>
              <a:cs typeface="Arial" panose="020B0604020202020204" pitchFamily="34" charset="0"/>
            </a:endParaRPr>
          </a:p>
          <a:p>
            <a:r>
              <a:rPr lang="en-US" sz="1550" dirty="0">
                <a:solidFill>
                  <a:schemeClr val="tx1"/>
                </a:solidFill>
                <a:latin typeface="Arial" panose="020B0604020202020204" pitchFamily="34" charset="0"/>
                <a:cs typeface="Arial" panose="020B0604020202020204" pitchFamily="34" charset="0"/>
              </a:rPr>
              <a:t>Breast Care Clinic:</a:t>
            </a:r>
            <a:endParaRPr lang="en-PH" sz="1550" dirty="0">
              <a:solidFill>
                <a:schemeClr val="tx1"/>
              </a:solidFill>
              <a:latin typeface="Arial" panose="020B0604020202020204" pitchFamily="34" charset="0"/>
              <a:cs typeface="Arial" panose="020B0604020202020204" pitchFamily="34" charset="0"/>
            </a:endParaRPr>
          </a:p>
          <a:p>
            <a:r>
              <a:rPr lang="en-US" sz="1550" dirty="0">
                <a:solidFill>
                  <a:schemeClr val="tx1"/>
                </a:solidFill>
                <a:latin typeface="Arial" panose="020B0604020202020204" pitchFamily="34" charset="0"/>
                <a:cs typeface="Arial" panose="020B0604020202020204" pitchFamily="34" charset="0"/>
              </a:rPr>
              <a:t>Mammogram / Breast Ultrasound</a:t>
            </a:r>
            <a:endParaRPr lang="en-PH" sz="1550" dirty="0">
              <a:solidFill>
                <a:schemeClr val="tx1"/>
              </a:solidFill>
              <a:latin typeface="Arial" panose="020B0604020202020204" pitchFamily="34" charset="0"/>
              <a:cs typeface="Arial" panose="020B0604020202020204" pitchFamily="34" charset="0"/>
            </a:endParaRPr>
          </a:p>
          <a:p>
            <a:r>
              <a:rPr lang="en-US" sz="1550" dirty="0">
                <a:solidFill>
                  <a:schemeClr val="tx1"/>
                </a:solidFill>
                <a:latin typeface="Arial" panose="020B0604020202020204" pitchFamily="34" charset="0"/>
                <a:cs typeface="Arial" panose="020B0604020202020204" pitchFamily="34" charset="0"/>
              </a:rPr>
              <a:t>Dental / Panoramic X-ray</a:t>
            </a:r>
            <a:endParaRPr lang="en-PH" sz="1550" dirty="0">
              <a:solidFill>
                <a:schemeClr val="tx1"/>
              </a:solidFill>
              <a:latin typeface="Arial" panose="020B0604020202020204" pitchFamily="34" charset="0"/>
              <a:cs typeface="Arial" panose="020B0604020202020204" pitchFamily="34" charset="0"/>
            </a:endParaRPr>
          </a:p>
          <a:p>
            <a:r>
              <a:rPr lang="en-US" sz="1550" dirty="0">
                <a:solidFill>
                  <a:schemeClr val="tx1"/>
                </a:solidFill>
                <a:latin typeface="Arial" panose="020B0604020202020204" pitchFamily="34" charset="0"/>
                <a:cs typeface="Arial" panose="020B0604020202020204" pitchFamily="34" charset="0"/>
              </a:rPr>
              <a:t>Obstetrics and Gynecology Clinics</a:t>
            </a:r>
            <a:endParaRPr lang="en-PH" sz="1550" dirty="0">
              <a:solidFill>
                <a:schemeClr val="tx1"/>
              </a:solidFill>
              <a:latin typeface="Arial" panose="020B0604020202020204" pitchFamily="34" charset="0"/>
              <a:cs typeface="Arial" panose="020B0604020202020204" pitchFamily="34" charset="0"/>
            </a:endParaRPr>
          </a:p>
          <a:p>
            <a:r>
              <a:rPr lang="en-US" sz="1550" dirty="0">
                <a:solidFill>
                  <a:schemeClr val="tx1"/>
                </a:solidFill>
                <a:latin typeface="Arial" panose="020B0604020202020204" pitchFamily="34" charset="0"/>
                <a:cs typeface="Arial" panose="020B0604020202020204" pitchFamily="34" charset="0"/>
              </a:rPr>
              <a:t>Pediatric Clinics</a:t>
            </a:r>
            <a:endParaRPr lang="en-PH" sz="1550" dirty="0">
              <a:solidFill>
                <a:schemeClr val="tx1"/>
              </a:solidFill>
              <a:latin typeface="Arial" panose="020B0604020202020204" pitchFamily="34" charset="0"/>
              <a:cs typeface="Arial" panose="020B0604020202020204" pitchFamily="34" charset="0"/>
            </a:endParaRPr>
          </a:p>
          <a:p>
            <a:r>
              <a:rPr lang="en-US" sz="1550" dirty="0">
                <a:solidFill>
                  <a:schemeClr val="tx1"/>
                </a:solidFill>
                <a:latin typeface="Arial" panose="020B0604020202020204" pitchFamily="34" charset="0"/>
                <a:cs typeface="Arial" panose="020B0604020202020204" pitchFamily="34" charset="0"/>
              </a:rPr>
              <a:t>ENT Clinic / Hearing Screening Test / </a:t>
            </a:r>
            <a:r>
              <a:rPr lang="en-US" sz="1550" dirty="0" err="1">
                <a:solidFill>
                  <a:schemeClr val="tx1"/>
                </a:solidFill>
                <a:latin typeface="Arial" panose="020B0604020202020204" pitchFamily="34" charset="0"/>
                <a:cs typeface="Arial" panose="020B0604020202020204" pitchFamily="34" charset="0"/>
              </a:rPr>
              <a:t>Ophtalmology</a:t>
            </a:r>
            <a:r>
              <a:rPr lang="en-US" sz="1550" dirty="0">
                <a:solidFill>
                  <a:schemeClr val="tx1"/>
                </a:solidFill>
                <a:latin typeface="Arial" panose="020B0604020202020204" pitchFamily="34" charset="0"/>
                <a:cs typeface="Arial" panose="020B0604020202020204" pitchFamily="34" charset="0"/>
              </a:rPr>
              <a:t> / Cataract Surgery</a:t>
            </a:r>
            <a:endParaRPr lang="en-PH" sz="1550" dirty="0">
              <a:solidFill>
                <a:schemeClr val="tx1"/>
              </a:solidFill>
              <a:latin typeface="Arial" panose="020B0604020202020204" pitchFamily="34" charset="0"/>
              <a:cs typeface="Arial" panose="020B0604020202020204" pitchFamily="34" charset="0"/>
            </a:endParaRPr>
          </a:p>
          <a:p>
            <a:r>
              <a:rPr lang="en-US" sz="1550" dirty="0">
                <a:solidFill>
                  <a:schemeClr val="tx1"/>
                </a:solidFill>
                <a:latin typeface="Arial" panose="020B0604020202020204" pitchFamily="34" charset="0"/>
                <a:cs typeface="Arial" panose="020B0604020202020204" pitchFamily="34" charset="0"/>
              </a:rPr>
              <a:t>CT Scan / CT Guided Biopsies</a:t>
            </a:r>
            <a:endParaRPr lang="en-PH" sz="1550" dirty="0">
              <a:solidFill>
                <a:schemeClr val="tx1"/>
              </a:solidFill>
              <a:latin typeface="Arial" panose="020B0604020202020204" pitchFamily="34" charset="0"/>
              <a:cs typeface="Arial" panose="020B0604020202020204" pitchFamily="34" charset="0"/>
            </a:endParaRPr>
          </a:p>
          <a:p>
            <a:r>
              <a:rPr lang="en-US" sz="1550" dirty="0">
                <a:solidFill>
                  <a:schemeClr val="tx1"/>
                </a:solidFill>
                <a:latin typeface="Arial" panose="020B0604020202020204" pitchFamily="34" charset="0"/>
                <a:cs typeface="Arial" panose="020B0604020202020204" pitchFamily="34" charset="0"/>
              </a:rPr>
              <a:t>X-ray and Ultrasound</a:t>
            </a:r>
            <a:endParaRPr lang="en-PH" sz="1550" dirty="0">
              <a:solidFill>
                <a:schemeClr val="tx1"/>
              </a:solidFill>
              <a:latin typeface="Arial" panose="020B0604020202020204" pitchFamily="34" charset="0"/>
              <a:cs typeface="Arial" panose="020B0604020202020204" pitchFamily="34" charset="0"/>
            </a:endParaRPr>
          </a:p>
          <a:p>
            <a:r>
              <a:rPr lang="en-US" sz="1550" dirty="0">
                <a:solidFill>
                  <a:schemeClr val="tx1"/>
                </a:solidFill>
                <a:latin typeface="Arial" panose="020B0604020202020204" pitchFamily="34" charset="0"/>
                <a:cs typeface="Arial" panose="020B0604020202020204" pitchFamily="34" charset="0"/>
              </a:rPr>
              <a:t>Hemodialysis </a:t>
            </a:r>
            <a:r>
              <a:rPr lang="en-US" sz="1550" dirty="0" smtClean="0">
                <a:solidFill>
                  <a:schemeClr val="tx1"/>
                </a:solidFill>
                <a:latin typeface="Arial" panose="020B0604020202020204" pitchFamily="34" charset="0"/>
                <a:cs typeface="Arial" panose="020B0604020202020204" pitchFamily="34" charset="0"/>
              </a:rPr>
              <a:t>Center</a:t>
            </a:r>
            <a:endParaRPr lang="en-PH" sz="155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200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2921" y="89503"/>
            <a:ext cx="8534400" cy="1507067"/>
          </a:xfrm>
        </p:spPr>
        <p:txBody>
          <a:bodyPr/>
          <a:lstStyle/>
          <a:p>
            <a:r>
              <a:rPr lang="en-PH" dirty="0" smtClean="0">
                <a:latin typeface="Arial" panose="020B0604020202020204" pitchFamily="34" charset="0"/>
                <a:cs typeface="Arial" panose="020B0604020202020204" pitchFamily="34" charset="0"/>
              </a:rPr>
              <a:t>Introduction</a:t>
            </a:r>
            <a:endParaRPr lang="en-PH"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692921" y="3640183"/>
            <a:ext cx="8534400" cy="740227"/>
          </a:xfrm>
        </p:spPr>
        <p:txBody>
          <a:bodyPr>
            <a:noAutofit/>
          </a:bodyPr>
          <a:lstStyle/>
          <a:p>
            <a:pPr marL="0" indent="0">
              <a:buNone/>
            </a:pPr>
            <a:r>
              <a:rPr lang="en-US" sz="1650" b="1" dirty="0">
                <a:solidFill>
                  <a:schemeClr val="tx1"/>
                </a:solidFill>
                <a:latin typeface="Arial" panose="020B0604020202020204" pitchFamily="34" charset="0"/>
                <a:cs typeface="Arial" panose="020B0604020202020204" pitchFamily="34" charset="0"/>
              </a:rPr>
              <a:t>Services </a:t>
            </a:r>
            <a:r>
              <a:rPr lang="en-US" sz="1650" b="1" dirty="0" smtClean="0">
                <a:solidFill>
                  <a:schemeClr val="tx1"/>
                </a:solidFill>
                <a:latin typeface="Arial" panose="020B0604020202020204" pitchFamily="34" charset="0"/>
                <a:cs typeface="Arial" panose="020B0604020202020204" pitchFamily="34" charset="0"/>
              </a:rPr>
              <a:t>Offered</a:t>
            </a:r>
          </a:p>
          <a:p>
            <a:r>
              <a:rPr lang="en-US" sz="1550" dirty="0" smtClean="0">
                <a:solidFill>
                  <a:schemeClr val="tx1"/>
                </a:solidFill>
                <a:latin typeface="Arial" panose="020B0604020202020204" pitchFamily="34" charset="0"/>
                <a:cs typeface="Arial" panose="020B0604020202020204" pitchFamily="34" charset="0"/>
              </a:rPr>
              <a:t>Pharmacy – 24hr. Service</a:t>
            </a:r>
            <a:endParaRPr lang="en-PH" sz="1550" dirty="0" smtClean="0">
              <a:solidFill>
                <a:schemeClr val="tx1"/>
              </a:solidFill>
              <a:latin typeface="Arial" panose="020B0604020202020204" pitchFamily="34" charset="0"/>
              <a:cs typeface="Arial" panose="020B0604020202020204" pitchFamily="34" charset="0"/>
            </a:endParaRPr>
          </a:p>
          <a:p>
            <a:r>
              <a:rPr lang="en-US" sz="1550" dirty="0" smtClean="0">
                <a:solidFill>
                  <a:schemeClr val="tx1"/>
                </a:solidFill>
                <a:latin typeface="Arial" panose="020B0604020202020204" pitchFamily="34" charset="0"/>
                <a:cs typeface="Arial" panose="020B0604020202020204" pitchFamily="34" charset="0"/>
              </a:rPr>
              <a:t>Tertiary Laboratory – 24 hr. Service</a:t>
            </a:r>
            <a:endParaRPr lang="en-PH" sz="1550" dirty="0" smtClean="0">
              <a:solidFill>
                <a:schemeClr val="tx1"/>
              </a:solidFill>
              <a:latin typeface="Arial" panose="020B0604020202020204" pitchFamily="34" charset="0"/>
              <a:cs typeface="Arial" panose="020B0604020202020204" pitchFamily="34" charset="0"/>
            </a:endParaRPr>
          </a:p>
          <a:p>
            <a:r>
              <a:rPr lang="en-US" sz="1550" dirty="0" smtClean="0">
                <a:solidFill>
                  <a:schemeClr val="tx1"/>
                </a:solidFill>
                <a:latin typeface="Arial" panose="020B0604020202020204" pitchFamily="34" charset="0"/>
                <a:cs typeface="Arial" panose="020B0604020202020204" pitchFamily="34" charset="0"/>
              </a:rPr>
              <a:t>Emergency Medical Services / Ambulance</a:t>
            </a:r>
            <a:endParaRPr lang="en-PH" sz="1550" dirty="0" smtClean="0">
              <a:solidFill>
                <a:schemeClr val="tx1"/>
              </a:solidFill>
              <a:latin typeface="Arial" panose="020B0604020202020204" pitchFamily="34" charset="0"/>
              <a:cs typeface="Arial" panose="020B0604020202020204" pitchFamily="34" charset="0"/>
            </a:endParaRPr>
          </a:p>
          <a:p>
            <a:r>
              <a:rPr lang="en-US" sz="1550" dirty="0" smtClean="0">
                <a:solidFill>
                  <a:schemeClr val="tx1"/>
                </a:solidFill>
                <a:latin typeface="Arial" panose="020B0604020202020204" pitchFamily="34" charset="0"/>
                <a:cs typeface="Arial" panose="020B0604020202020204" pitchFamily="34" charset="0"/>
              </a:rPr>
              <a:t>Physical Rehabilitation Unit</a:t>
            </a:r>
            <a:endParaRPr lang="en-PH" sz="1550" dirty="0" smtClean="0">
              <a:solidFill>
                <a:schemeClr val="tx1"/>
              </a:solidFill>
              <a:latin typeface="Arial" panose="020B0604020202020204" pitchFamily="34" charset="0"/>
              <a:cs typeface="Arial" panose="020B0604020202020204" pitchFamily="34" charset="0"/>
            </a:endParaRPr>
          </a:p>
          <a:p>
            <a:r>
              <a:rPr lang="en-US" sz="1550" dirty="0" smtClean="0">
                <a:solidFill>
                  <a:schemeClr val="tx1"/>
                </a:solidFill>
                <a:latin typeface="Arial" panose="020B0604020202020204" pitchFamily="34" charset="0"/>
                <a:cs typeface="Arial" panose="020B0604020202020204" pitchFamily="34" charset="0"/>
              </a:rPr>
              <a:t>Endoscopy Unit</a:t>
            </a:r>
            <a:endParaRPr lang="en-PH" sz="1550" dirty="0" smtClean="0">
              <a:solidFill>
                <a:schemeClr val="tx1"/>
              </a:solidFill>
              <a:latin typeface="Arial" panose="020B0604020202020204" pitchFamily="34" charset="0"/>
              <a:cs typeface="Arial" panose="020B0604020202020204" pitchFamily="34" charset="0"/>
            </a:endParaRPr>
          </a:p>
          <a:p>
            <a:r>
              <a:rPr lang="en-US" sz="1550" dirty="0" smtClean="0">
                <a:solidFill>
                  <a:schemeClr val="tx1"/>
                </a:solidFill>
                <a:latin typeface="Arial" panose="020B0604020202020204" pitchFamily="34" charset="0"/>
                <a:cs typeface="Arial" panose="020B0604020202020204" pitchFamily="34" charset="0"/>
              </a:rPr>
              <a:t>Oncology Unit</a:t>
            </a:r>
            <a:endParaRPr lang="en-PH" sz="1550" dirty="0" smtClean="0">
              <a:solidFill>
                <a:schemeClr val="tx1"/>
              </a:solidFill>
              <a:latin typeface="Arial" panose="020B0604020202020204" pitchFamily="34" charset="0"/>
              <a:cs typeface="Arial" panose="020B0604020202020204" pitchFamily="34" charset="0"/>
            </a:endParaRPr>
          </a:p>
          <a:p>
            <a:r>
              <a:rPr lang="en-US" sz="1550" dirty="0" smtClean="0">
                <a:solidFill>
                  <a:schemeClr val="tx1"/>
                </a:solidFill>
                <a:latin typeface="Arial" panose="020B0604020202020204" pitchFamily="34" charset="0"/>
                <a:cs typeface="Arial" panose="020B0604020202020204" pitchFamily="34" charset="0"/>
              </a:rPr>
              <a:t>Adult Intensive Care Unit</a:t>
            </a:r>
            <a:endParaRPr lang="en-PH" sz="1550" dirty="0" smtClean="0">
              <a:solidFill>
                <a:schemeClr val="tx1"/>
              </a:solidFill>
              <a:latin typeface="Arial" panose="020B0604020202020204" pitchFamily="34" charset="0"/>
              <a:cs typeface="Arial" panose="020B0604020202020204" pitchFamily="34" charset="0"/>
            </a:endParaRPr>
          </a:p>
          <a:p>
            <a:r>
              <a:rPr lang="en-US" sz="1550" dirty="0" smtClean="0">
                <a:solidFill>
                  <a:schemeClr val="tx1"/>
                </a:solidFill>
                <a:latin typeface="Arial" panose="020B0604020202020204" pitchFamily="34" charset="0"/>
                <a:cs typeface="Arial" panose="020B0604020202020204" pitchFamily="34" charset="0"/>
              </a:rPr>
              <a:t>Neonatal Intensive Care Unit</a:t>
            </a:r>
            <a:endParaRPr lang="en-PH" sz="1550" dirty="0" smtClean="0">
              <a:solidFill>
                <a:schemeClr val="tx1"/>
              </a:solidFill>
              <a:latin typeface="Arial" panose="020B0604020202020204" pitchFamily="34" charset="0"/>
              <a:cs typeface="Arial" panose="020B0604020202020204" pitchFamily="34" charset="0"/>
            </a:endParaRPr>
          </a:p>
          <a:p>
            <a:r>
              <a:rPr lang="en-US" sz="1550" dirty="0" err="1" smtClean="0">
                <a:solidFill>
                  <a:schemeClr val="tx1"/>
                </a:solidFill>
                <a:latin typeface="Arial" panose="020B0604020202020204" pitchFamily="34" charset="0"/>
                <a:cs typeface="Arial" panose="020B0604020202020204" pitchFamily="34" charset="0"/>
              </a:rPr>
              <a:t>Outborn</a:t>
            </a:r>
            <a:r>
              <a:rPr lang="en-US" sz="1550" dirty="0" smtClean="0">
                <a:solidFill>
                  <a:schemeClr val="tx1"/>
                </a:solidFill>
                <a:latin typeface="Arial" panose="020B0604020202020204" pitchFamily="34" charset="0"/>
                <a:cs typeface="Arial" panose="020B0604020202020204" pitchFamily="34" charset="0"/>
              </a:rPr>
              <a:t> Unit</a:t>
            </a:r>
            <a:endParaRPr lang="en-PH" sz="1550" dirty="0" smtClean="0">
              <a:solidFill>
                <a:schemeClr val="tx1"/>
              </a:solidFill>
              <a:latin typeface="Arial" panose="020B0604020202020204" pitchFamily="34" charset="0"/>
              <a:cs typeface="Arial" panose="020B0604020202020204" pitchFamily="34" charset="0"/>
            </a:endParaRPr>
          </a:p>
          <a:p>
            <a:r>
              <a:rPr lang="en-US" sz="1550" dirty="0" smtClean="0">
                <a:solidFill>
                  <a:schemeClr val="tx1"/>
                </a:solidFill>
                <a:latin typeface="Arial" panose="020B0604020202020204" pitchFamily="34" charset="0"/>
                <a:cs typeface="Arial" panose="020B0604020202020204" pitchFamily="34" charset="0"/>
              </a:rPr>
              <a:t>Respiratory Therapy Unit</a:t>
            </a:r>
            <a:endParaRPr lang="en-PH" sz="1550" dirty="0" smtClean="0">
              <a:solidFill>
                <a:schemeClr val="tx1"/>
              </a:solidFill>
              <a:latin typeface="Arial" panose="020B0604020202020204" pitchFamily="34" charset="0"/>
              <a:cs typeface="Arial" panose="020B0604020202020204" pitchFamily="34" charset="0"/>
            </a:endParaRPr>
          </a:p>
          <a:p>
            <a:r>
              <a:rPr lang="en-US" sz="1550" dirty="0" smtClean="0">
                <a:solidFill>
                  <a:schemeClr val="tx1"/>
                </a:solidFill>
                <a:latin typeface="Arial" panose="020B0604020202020204" pitchFamily="34" charset="0"/>
                <a:cs typeface="Arial" panose="020B0604020202020204" pitchFamily="34" charset="0"/>
              </a:rPr>
              <a:t>Memory Screening Test</a:t>
            </a:r>
            <a:endParaRPr lang="en-PH" sz="1550" dirty="0" smtClean="0">
              <a:solidFill>
                <a:schemeClr val="tx1"/>
              </a:solidFill>
              <a:latin typeface="Arial" panose="020B0604020202020204" pitchFamily="34" charset="0"/>
              <a:cs typeface="Arial" panose="020B0604020202020204" pitchFamily="34" charset="0"/>
            </a:endParaRPr>
          </a:p>
          <a:p>
            <a:r>
              <a:rPr lang="en-US" sz="1550" dirty="0" smtClean="0">
                <a:solidFill>
                  <a:schemeClr val="tx1"/>
                </a:solidFill>
                <a:latin typeface="Arial" panose="020B0604020202020204" pitchFamily="34" charset="0"/>
                <a:cs typeface="Arial" panose="020B0604020202020204" pitchFamily="34" charset="0"/>
              </a:rPr>
              <a:t>2D Echo w/ Color Doppler</a:t>
            </a:r>
            <a:endParaRPr lang="en-PH" sz="1550" dirty="0" smtClean="0">
              <a:solidFill>
                <a:schemeClr val="tx1"/>
              </a:solidFill>
              <a:latin typeface="Arial" panose="020B0604020202020204" pitchFamily="34" charset="0"/>
              <a:cs typeface="Arial" panose="020B0604020202020204" pitchFamily="34" charset="0"/>
            </a:endParaRPr>
          </a:p>
          <a:p>
            <a:r>
              <a:rPr lang="en-US" sz="1550" dirty="0" smtClean="0">
                <a:solidFill>
                  <a:schemeClr val="tx1"/>
                </a:solidFill>
                <a:latin typeface="Arial" panose="020B0604020202020204" pitchFamily="34" charset="0"/>
                <a:cs typeface="Arial" panose="020B0604020202020204" pitchFamily="34" charset="0"/>
              </a:rPr>
              <a:t>Diabetes and Nutrition Clinic</a:t>
            </a:r>
            <a:endParaRPr lang="en-PH" sz="1550" dirty="0" smtClean="0">
              <a:solidFill>
                <a:schemeClr val="tx1"/>
              </a:solidFill>
              <a:latin typeface="Arial" panose="020B0604020202020204" pitchFamily="34" charset="0"/>
              <a:cs typeface="Arial" panose="020B0604020202020204" pitchFamily="34" charset="0"/>
            </a:endParaRPr>
          </a:p>
          <a:p>
            <a:r>
              <a:rPr lang="en-US" sz="1550" dirty="0" smtClean="0">
                <a:solidFill>
                  <a:schemeClr val="tx1"/>
                </a:solidFill>
                <a:latin typeface="Arial" panose="020B0604020202020204" pitchFamily="34" charset="0"/>
                <a:cs typeface="Arial" panose="020B0604020202020204" pitchFamily="34" charset="0"/>
              </a:rPr>
              <a:t>Animal Bite Center</a:t>
            </a:r>
            <a:endParaRPr lang="en-PH" sz="155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244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593668" y="660673"/>
            <a:ext cx="2266967"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5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Organizational Chart</a:t>
            </a:r>
            <a:endParaRPr kumimoji="0" lang="en-PH" altLang="en-US" sz="165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altLang="en-US" sz="165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10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439" y="1156333"/>
            <a:ext cx="7481977" cy="51998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664823" y="56154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78929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887453" y="1136956"/>
            <a:ext cx="13662427"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5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Department / Unit</a:t>
            </a:r>
            <a:endParaRPr kumimoji="0" lang="en-PH" altLang="en-US" sz="165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altLang="en-US" sz="165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20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064" y="1737120"/>
            <a:ext cx="7395126" cy="40361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774959" y="4462694"/>
            <a:ext cx="1366242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2114770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006" y="1072721"/>
            <a:ext cx="9492344" cy="2631490"/>
          </a:xfrm>
          <a:prstGeom prst="rect">
            <a:avLst/>
          </a:prstGeom>
        </p:spPr>
        <p:txBody>
          <a:bodyPr wrap="square">
            <a:spAutoFit/>
          </a:bodyPr>
          <a:lstStyle/>
          <a:p>
            <a:r>
              <a:rPr lang="en-PH" sz="1650" b="1" dirty="0" smtClean="0">
                <a:latin typeface="Arial" panose="020B0604020202020204" pitchFamily="34" charset="0"/>
                <a:cs typeface="Arial" panose="020B0604020202020204" pitchFamily="34" charset="0"/>
              </a:rPr>
              <a:t>Abstract</a:t>
            </a:r>
          </a:p>
          <a:p>
            <a:endParaRPr lang="en-PH" sz="1650" dirty="0" smtClean="0">
              <a:latin typeface="Arial" panose="020B0604020202020204" pitchFamily="34" charset="0"/>
              <a:cs typeface="Arial" panose="020B0604020202020204" pitchFamily="34" charset="0"/>
            </a:endParaRPr>
          </a:p>
          <a:p>
            <a:r>
              <a:rPr lang="en-PH" sz="1650" dirty="0" smtClean="0">
                <a:latin typeface="Arial" panose="020B0604020202020204" pitchFamily="34" charset="0"/>
                <a:cs typeface="Arial" panose="020B0604020202020204" pitchFamily="34" charset="0"/>
              </a:rPr>
              <a:t>The hospital currently has a manual service request system that is not able to cope up with the demands of customers since 2014 based on the data they gathered. As the years go by, they have been looking for an IT personnel that can offer them an automated request system which can resolve some of the hospital’s issues like the inefficiencies, confusions and turndowns of the manual processed services because there are still unnecessary steps and paper dependent process that can only be remove once an automated request system is implemented at </a:t>
            </a:r>
            <a:r>
              <a:rPr lang="en-PH" sz="1650" dirty="0" err="1" smtClean="0">
                <a:latin typeface="Arial" panose="020B0604020202020204" pitchFamily="34" charset="0"/>
                <a:cs typeface="Arial" panose="020B0604020202020204" pitchFamily="34" charset="0"/>
              </a:rPr>
              <a:t>ther</a:t>
            </a:r>
            <a:r>
              <a:rPr lang="en-PH" sz="1650" dirty="0" smtClean="0">
                <a:latin typeface="Arial" panose="020B0604020202020204" pitchFamily="34" charset="0"/>
                <a:cs typeface="Arial" panose="020B0604020202020204" pitchFamily="34" charset="0"/>
              </a:rPr>
              <a:t> institution. This project proposal that the researchers are currently doing right now should be able to provide what they need. Our project proposal is based on real data gathered from the hospital.</a:t>
            </a:r>
            <a:endParaRPr lang="en-PH" sz="16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0566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5097" y="612845"/>
            <a:ext cx="8995954" cy="2885405"/>
          </a:xfrm>
          <a:prstGeom prst="rect">
            <a:avLst/>
          </a:prstGeom>
        </p:spPr>
        <p:txBody>
          <a:bodyPr wrap="square">
            <a:spAutoFit/>
          </a:bodyPr>
          <a:lstStyle/>
          <a:p>
            <a:r>
              <a:rPr lang="en-PH" sz="1650" b="1" dirty="0" smtClean="0">
                <a:latin typeface="Arial" panose="020B0604020202020204" pitchFamily="34" charset="0"/>
                <a:cs typeface="Arial" panose="020B0604020202020204" pitchFamily="34" charset="0"/>
              </a:rPr>
              <a:t>Background of the Problem</a:t>
            </a:r>
          </a:p>
          <a:p>
            <a:endParaRPr lang="en-PH" sz="1650" dirty="0" smtClean="0">
              <a:latin typeface="Arial" panose="020B0604020202020204" pitchFamily="34" charset="0"/>
              <a:cs typeface="Arial" panose="020B0604020202020204" pitchFamily="34" charset="0"/>
            </a:endParaRPr>
          </a:p>
          <a:p>
            <a:r>
              <a:rPr lang="en-PH" sz="1650" dirty="0" smtClean="0">
                <a:latin typeface="Arial" panose="020B0604020202020204" pitchFamily="34" charset="0"/>
                <a:cs typeface="Arial" panose="020B0604020202020204" pitchFamily="34" charset="0"/>
              </a:rPr>
              <a:t>Our client, </a:t>
            </a:r>
            <a:r>
              <a:rPr lang="en-PH" sz="1650" dirty="0" err="1" smtClean="0">
                <a:latin typeface="Arial" panose="020B0604020202020204" pitchFamily="34" charset="0"/>
                <a:cs typeface="Arial" panose="020B0604020202020204" pitchFamily="34" charset="0"/>
              </a:rPr>
              <a:t>Binangonan</a:t>
            </a:r>
            <a:r>
              <a:rPr lang="en-PH" sz="1650" dirty="0" smtClean="0">
                <a:latin typeface="Arial" panose="020B0604020202020204" pitchFamily="34" charset="0"/>
                <a:cs typeface="Arial" panose="020B0604020202020204" pitchFamily="34" charset="0"/>
              </a:rPr>
              <a:t> Lakeview Hospital is currently using a traditional manual process service request system, from the filling up of a request form, submitting it to the Building Administrator and getting signed authorization of service request/s from the department supervisors. The current system is inefficient and unreliable at most times especially when it comes to coping with multiple demands from various departments, varying shifts if maintenance personnel and when the service requested requires extended time for completion due to, delayed delivery of supplies, parts, etc. BLH’s current system causes confusion and/or turnover/s of service request because to be able to initiate a job, the maintenance personnel will have to be authorized by a department supervisor.</a:t>
            </a:r>
            <a:endParaRPr lang="en-PH" sz="16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292957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62</TotalTime>
  <Words>949</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Times New Roman</vt:lpstr>
      <vt:lpstr>Wingdings 3</vt:lpstr>
      <vt:lpstr>Slice</vt:lpstr>
      <vt:lpstr>PROJECT BLH </vt:lpstr>
      <vt:lpstr>Introduction</vt:lpstr>
      <vt:lpstr>Introduction</vt:lpstr>
      <vt:lpstr>Introduction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BLH</dc:title>
  <dc:creator>asus</dc:creator>
  <cp:lastModifiedBy>asus</cp:lastModifiedBy>
  <cp:revision>5</cp:revision>
  <dcterms:created xsi:type="dcterms:W3CDTF">2018-12-13T03:46:06Z</dcterms:created>
  <dcterms:modified xsi:type="dcterms:W3CDTF">2018-12-13T04:48:07Z</dcterms:modified>
</cp:coreProperties>
</file>