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C00000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7" d="100"/>
          <a:sy n="107" d="100"/>
        </p:scale>
        <p:origin x="-6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1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9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9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9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8EDE-12F2-4CDF-9265-055E185205B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3DF8-6066-4687-AC79-E37D530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42" y="2377440"/>
            <a:ext cx="2138316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81250"/>
            <a:ext cx="2133600" cy="20955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6061075" y="3883083"/>
            <a:ext cx="907" cy="2974917"/>
          </a:xfrm>
          <a:prstGeom prst="line">
            <a:avLst/>
          </a:prstGeom>
          <a:ln w="257175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823" y="2890391"/>
            <a:ext cx="804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randon Grotesque Black" panose="020B0A03020203060202" pitchFamily="34" charset="0"/>
              </a:rPr>
              <a:t>    common abundant </a:t>
            </a:r>
            <a:r>
              <a:rPr lang="en-US" sz="4000" dirty="0">
                <a:latin typeface="Brandon Grotesque Black" panose="020B0A03020203060202" pitchFamily="34" charset="0"/>
              </a:rPr>
              <a:t>Philippine plants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2709" y="3598277"/>
            <a:ext cx="344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Brandon Grotesque Black" panose="020B0A03020203060202" pitchFamily="34" charset="0"/>
              </a:rPr>
              <a:t>DOH Approved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0956" y="2890391"/>
            <a:ext cx="69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randon Grotesque Black" panose="020B0A03020203060202" pitchFamily="34" charset="0"/>
              </a:rPr>
              <a:t>10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6662" y="2897882"/>
            <a:ext cx="460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randon Grotesque Black" panose="020B0A03020203060202" pitchFamily="34" charset="0"/>
              </a:rPr>
              <a:t>9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9448" y="2905373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randon Grotesque Black" panose="020B0A03020203060202" pitchFamily="34" charset="0"/>
              </a:rPr>
              <a:t>8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4276" y="2897882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randon Grotesque Black" panose="020B0A03020203060202" pitchFamily="34" charset="0"/>
              </a:rPr>
              <a:t>7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3055" y="2897882"/>
            <a:ext cx="460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randon Grotesque Black" panose="020B0A03020203060202" pitchFamily="34" charset="0"/>
              </a:rPr>
              <a:t>6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3055" y="2905373"/>
            <a:ext cx="460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randon Grotesque Black" panose="020B0A03020203060202" pitchFamily="34" charset="0"/>
              </a:rPr>
              <a:t>5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8245" y="2905373"/>
            <a:ext cx="492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randon Grotesque Black" panose="020B0A03020203060202" pitchFamily="34" charset="0"/>
              </a:rPr>
              <a:t>4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9886" y="2905373"/>
            <a:ext cx="449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randon Grotesque Black" panose="020B0A03020203060202" pitchFamily="34" charset="0"/>
              </a:rPr>
              <a:t>3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9682" y="3598277"/>
            <a:ext cx="1692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Brandon Grotesque Black" panose="020B0A03020203060202" pitchFamily="34" charset="0"/>
              </a:rPr>
              <a:t>r</a:t>
            </a:r>
            <a:r>
              <a:rPr lang="en-US" sz="4000" dirty="0" smtClean="0">
                <a:latin typeface="Brandon Grotesque Black" panose="020B0A03020203060202" pitchFamily="34" charset="0"/>
              </a:rPr>
              <a:t>easons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4372" y="2167523"/>
            <a:ext cx="7223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Brandon Grotesque Black" panose="020B0A03020203060202" pitchFamily="34" charset="0"/>
              </a:rPr>
              <a:t>R</a:t>
            </a:r>
            <a:r>
              <a:rPr lang="en-US" sz="4000" dirty="0" smtClean="0">
                <a:latin typeface="Brandon Grotesque Black" panose="020B0A03020203060202" pitchFamily="34" charset="0"/>
              </a:rPr>
              <a:t>esearched on herbal medicine for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5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50"/>
                            </p:stCondLst>
                            <p:childTnLst>
                              <p:par>
                                <p:cTn id="6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29336 -0.00116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61" y="-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1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7" grpId="0" build="allAtOnce"/>
      <p:bldP spid="7" grpId="1" build="allAtOnce"/>
      <p:bldP spid="8" grpId="0" build="allAtOnce"/>
      <p:bldP spid="8" grpId="1" build="allAtOnce"/>
      <p:bldP spid="9" grpId="0" build="allAtOnce"/>
      <p:bldP spid="9" grpId="1" build="allAtOnce"/>
      <p:bldP spid="10" grpId="0" build="allAtOnce"/>
      <p:bldP spid="10" grpId="1" build="allAtOnce"/>
      <p:bldP spid="11" grpId="0" build="allAtOnce"/>
      <p:bldP spid="11" grpId="1" build="allAtOnce"/>
      <p:bldP spid="12" grpId="0" build="allAtOnce"/>
      <p:bldP spid="12" grpId="1" build="allAtOnce"/>
      <p:bldP spid="13" grpId="0" build="allAtOnce"/>
      <p:bldP spid="13" grpId="1" build="allAtOnce"/>
      <p:bldP spid="14" grpId="0" build="allAtOnce"/>
      <p:bldP spid="14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0941" y="2767281"/>
            <a:ext cx="465011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dirty="0" smtClean="0">
                <a:latin typeface="Brandon Grotesque Black" panose="020B0A03020203060202" pitchFamily="34" charset="0"/>
              </a:rPr>
              <a:t>CULTURE</a:t>
            </a:r>
            <a:endParaRPr lang="en-US" sz="80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944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57426" y="2767281"/>
            <a:ext cx="667714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dirty="0">
                <a:latin typeface="Brandon Grotesque Black" panose="020B0A03020203060202" pitchFamily="34" charset="0"/>
              </a:rPr>
              <a:t>AVAILABILITY</a:t>
            </a:r>
            <a:endParaRPr lang="en-US" sz="80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524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44069" y="2767281"/>
            <a:ext cx="31038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dirty="0" smtClean="0">
                <a:latin typeface="Brandon Grotesque Black" panose="020B0A03020203060202" pitchFamily="34" charset="0"/>
              </a:rPr>
              <a:t>PRICE</a:t>
            </a:r>
            <a:endParaRPr lang="en-US" sz="80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126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0517" y="2767281"/>
            <a:ext cx="611096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dirty="0" smtClean="0">
                <a:latin typeface="Brandon Grotesque Black" panose="020B0A03020203060202" pitchFamily="34" charset="0"/>
              </a:rPr>
              <a:t>CHALLENGE</a:t>
            </a:r>
            <a:endParaRPr lang="en-US" sz="80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4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ureau of plant indu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13" y="1024919"/>
            <a:ext cx="3581389" cy="268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89186" y="2164660"/>
            <a:ext cx="124220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dirty="0" smtClean="0">
                <a:latin typeface="Brandon Grotesque Black" panose="020B0A03020203060202" pitchFamily="34" charset="0"/>
              </a:rPr>
              <a:t>BPI</a:t>
            </a:r>
            <a:endParaRPr lang="en-US" sz="5400" dirty="0">
              <a:latin typeface="Brandon Grotesque Black" panose="020B0A030202030602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4349" y="2882294"/>
            <a:ext cx="699851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dirty="0" smtClean="0">
                <a:latin typeface="Brandon Grotesque Black" panose="020B0A03020203060202" pitchFamily="34" charset="0"/>
              </a:rPr>
              <a:t>Bureau of Plant Industry</a:t>
            </a:r>
            <a:endParaRPr lang="en-US" sz="5400" dirty="0">
              <a:latin typeface="Brandon Grotesque Black" panose="020B0A03020203060202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4587" y="4055760"/>
            <a:ext cx="72714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>
                <a:latin typeface="Brandon Grotesque Black" panose="020B0A03020203060202" pitchFamily="34" charset="0"/>
              </a:rPr>
              <a:t>Botanists identify most plants visually.</a:t>
            </a:r>
            <a:endParaRPr lang="en-US" sz="3600" dirty="0">
              <a:latin typeface="Brandon Grotesque Black" panose="020B0A03020203060202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9186" y="2164660"/>
            <a:ext cx="6078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dirty="0" smtClean="0">
                <a:latin typeface="Brandon Grotesque Black" panose="020B0A03020203060202" pitchFamily="34" charset="0"/>
              </a:rPr>
              <a:t>B</a:t>
            </a:r>
            <a:endParaRPr lang="en-US" sz="5400" dirty="0">
              <a:latin typeface="Brandon Grotesque Black" panose="020B0A03020203060202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3011" y="2164660"/>
            <a:ext cx="6078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dirty="0" smtClean="0">
                <a:latin typeface="Brandon Grotesque Black" panose="020B0A03020203060202" pitchFamily="34" charset="0"/>
              </a:rPr>
              <a:t>P</a:t>
            </a:r>
            <a:endParaRPr lang="en-US" sz="5400" dirty="0">
              <a:latin typeface="Brandon Grotesque Black" panose="020B0A03020203060202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2455" y="2164660"/>
            <a:ext cx="41389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dirty="0" smtClean="0">
                <a:latin typeface="Brandon Grotesque Black" panose="020B0A03020203060202" pitchFamily="34" charset="0"/>
              </a:rPr>
              <a:t>I</a:t>
            </a:r>
            <a:endParaRPr lang="en-US" sz="54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4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23946 0.1037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5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04388 0.1037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5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05482 0.1037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  <p:bldP spid="8" grpId="0" build="allAtOnce"/>
      <p:bldP spid="9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9128" y="3112785"/>
            <a:ext cx="896995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>
                <a:latin typeface="Brandon Grotesque Black" panose="020B0A03020203060202" pitchFamily="34" charset="0"/>
              </a:rPr>
              <a:t>Doctors or patients don’t always have a botanist.</a:t>
            </a:r>
            <a:endParaRPr lang="en-US" sz="36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4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42" y="1597511"/>
            <a:ext cx="2138316" cy="2103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4690" y="3814931"/>
            <a:ext cx="184262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dirty="0" smtClean="0">
                <a:latin typeface="Brandon Grotesque Black" panose="020B0A03020203060202" pitchFamily="34" charset="0"/>
              </a:rPr>
              <a:t>LYF</a:t>
            </a:r>
            <a:endParaRPr lang="en-US" sz="8000" dirty="0">
              <a:latin typeface="Brandon Grotesque Black" panose="020B0A03020203060202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4560" y="5108822"/>
            <a:ext cx="540288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 smtClean="0">
                <a:latin typeface="Brandon Grotesque Black" panose="020B0A03020203060202" pitchFamily="34" charset="0"/>
              </a:rPr>
              <a:t>Live a better life with </a:t>
            </a:r>
            <a:r>
              <a:rPr lang="en-US" sz="4000" dirty="0" err="1" smtClean="0">
                <a:latin typeface="Brandon Grotesque Black" panose="020B0A03020203060202" pitchFamily="34" charset="0"/>
              </a:rPr>
              <a:t>Lyf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5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6061075" y="-16242"/>
            <a:ext cx="908" cy="4359642"/>
          </a:xfrm>
          <a:prstGeom prst="line">
            <a:avLst/>
          </a:prstGeom>
          <a:ln w="257175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61075" y="2514600"/>
            <a:ext cx="907" cy="1828800"/>
          </a:xfrm>
          <a:prstGeom prst="line">
            <a:avLst/>
          </a:prstGeom>
          <a:ln w="257175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6060622" y="2514600"/>
            <a:ext cx="907" cy="1828800"/>
          </a:xfrm>
          <a:prstGeom prst="line">
            <a:avLst/>
          </a:prstGeom>
          <a:ln w="257175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8513" y="4587337"/>
            <a:ext cx="3174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ndon Grotesque Black" panose="020B0A03020203060202" pitchFamily="34" charset="0"/>
              </a:rPr>
              <a:t>Philippine Red Cross</a:t>
            </a:r>
            <a:endParaRPr lang="en-US" sz="2800" dirty="0">
              <a:latin typeface="Brandon Grotesque Black" panose="020B0A03020203060202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25408" y="5724939"/>
            <a:ext cx="1141183" cy="1684683"/>
            <a:chOff x="1004761" y="1560443"/>
            <a:chExt cx="1141183" cy="1684683"/>
          </a:xfrm>
        </p:grpSpPr>
        <p:sp>
          <p:nvSpPr>
            <p:cNvPr id="2" name="Oval 1"/>
            <p:cNvSpPr/>
            <p:nvPr/>
          </p:nvSpPr>
          <p:spPr>
            <a:xfrm>
              <a:off x="1242391" y="1560443"/>
              <a:ext cx="665922" cy="6659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04761" y="2103944"/>
              <a:ext cx="1141182" cy="11411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04762" y="2674535"/>
              <a:ext cx="1141182" cy="570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6758609" y="6102626"/>
            <a:ext cx="5433391" cy="19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9516" y="5173980"/>
            <a:ext cx="2172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Brandon Grotesque Black" panose="020B0A03020203060202" pitchFamily="34" charset="0"/>
              </a:rPr>
              <a:t>Medical M</a:t>
            </a:r>
            <a:r>
              <a:rPr lang="en-US" sz="2000" dirty="0" smtClean="0">
                <a:latin typeface="Brandon Grotesque Black" panose="020B0A03020203060202" pitchFamily="34" charset="0"/>
              </a:rPr>
              <a:t>issionary</a:t>
            </a:r>
            <a:endParaRPr lang="en-US" sz="20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4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-566511" y="6102626"/>
            <a:ext cx="5433391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70174" y="3766930"/>
            <a:ext cx="1225826" cy="2355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04080" y="3167390"/>
            <a:ext cx="138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ndon Grotesque Black" panose="020B0A03020203060202" pitchFamily="34" charset="0"/>
              </a:rPr>
              <a:t>Illnesses</a:t>
            </a:r>
            <a:endParaRPr lang="en-US" sz="2800" dirty="0">
              <a:latin typeface="Brandon Grotesque Black" panose="020B0A03020203060202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7787" y="2255565"/>
            <a:ext cx="125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Brandon Grotesque Black" panose="020B0A03020203060202" pitchFamily="34" charset="0"/>
              </a:rPr>
              <a:t>Coughs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Brandon Grotesque Black" panose="020B0A03020203060202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0569" y="1100291"/>
            <a:ext cx="109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Brandon Grotesque Black" panose="020B0A03020203060202" pitchFamily="34" charset="0"/>
              </a:rPr>
              <a:t>Fevers</a:t>
            </a:r>
            <a:endParaRPr lang="en-US" sz="2800" dirty="0">
              <a:solidFill>
                <a:srgbClr val="C00000"/>
              </a:solidFill>
              <a:latin typeface="Brandon Grotesque Black" panose="020B0A03020203060202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3403" y="1100291"/>
            <a:ext cx="180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  <a:latin typeface="Brandon Grotesque Black" panose="020B0A03020203060202" pitchFamily="34" charset="0"/>
              </a:rPr>
              <a:t>High Sugar</a:t>
            </a:r>
            <a:endParaRPr lang="en-US" sz="2800" dirty="0">
              <a:solidFill>
                <a:srgbClr val="00B0F0"/>
              </a:solidFill>
              <a:latin typeface="Brandon Grotesque Black" panose="020B0A03020203060202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2918" y="2210041"/>
            <a:ext cx="1629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Brandon Grotesque Black" panose="020B0A03020203060202" pitchFamily="34" charset="0"/>
              </a:rPr>
              <a:t>Body Pain</a:t>
            </a:r>
            <a:endParaRPr lang="en-US" sz="2800" dirty="0">
              <a:solidFill>
                <a:srgbClr val="FFC000"/>
              </a:solidFill>
              <a:latin typeface="Brandon Grotesque Black" panose="020B0A03020203060202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31628" y="2517175"/>
            <a:ext cx="1572452" cy="911825"/>
            <a:chOff x="3831628" y="2517175"/>
            <a:chExt cx="1572452" cy="911825"/>
          </a:xfrm>
        </p:grpSpPr>
        <p:cxnSp>
          <p:nvCxnSpPr>
            <p:cNvPr id="22" name="Straight Connector 21"/>
            <p:cNvCxnSpPr>
              <a:endCxn id="15" idx="1"/>
            </p:cNvCxnSpPr>
            <p:nvPr/>
          </p:nvCxnSpPr>
          <p:spPr>
            <a:xfrm>
              <a:off x="4895115" y="2517175"/>
              <a:ext cx="508965" cy="911825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831628" y="2517175"/>
              <a:ext cx="1063487" cy="21474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738305" y="1361900"/>
            <a:ext cx="1357695" cy="1729172"/>
            <a:chOff x="3831628" y="2535808"/>
            <a:chExt cx="1572452" cy="89319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4712764" y="2535808"/>
              <a:ext cx="691316" cy="893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9" idx="3"/>
            </p:cNvCxnSpPr>
            <p:nvPr/>
          </p:nvCxnSpPr>
          <p:spPr>
            <a:xfrm flipH="1" flipV="1">
              <a:off x="3831628" y="2535808"/>
              <a:ext cx="881136" cy="166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H="1">
            <a:off x="6191019" y="1361898"/>
            <a:ext cx="794203" cy="1729172"/>
            <a:chOff x="3831628" y="2535808"/>
            <a:chExt cx="1572452" cy="89319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712764" y="2535808"/>
              <a:ext cx="691316" cy="89319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3831628" y="2535808"/>
              <a:ext cx="881136" cy="166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flipH="1">
            <a:off x="6787918" y="2470151"/>
            <a:ext cx="1554999" cy="955620"/>
            <a:chOff x="3831628" y="2535808"/>
            <a:chExt cx="1572452" cy="89319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712764" y="2535808"/>
              <a:ext cx="691316" cy="89319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3831628" y="2535808"/>
              <a:ext cx="881136" cy="166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 flipV="1">
            <a:off x="6096000" y="3766810"/>
            <a:ext cx="1" cy="3091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5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20339911">
            <a:off x="5215730" y="2276799"/>
            <a:ext cx="850900" cy="1375613"/>
            <a:chOff x="5592762" y="2324100"/>
            <a:chExt cx="1171576" cy="1435100"/>
          </a:xfrm>
        </p:grpSpPr>
        <p:sp>
          <p:nvSpPr>
            <p:cNvPr id="17" name="Rectangle 16"/>
            <p:cNvSpPr/>
            <p:nvPr/>
          </p:nvSpPr>
          <p:spPr>
            <a:xfrm>
              <a:off x="5689600" y="2667000"/>
              <a:ext cx="977900" cy="1092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89600" y="2901950"/>
              <a:ext cx="565150" cy="7175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2762" y="2324100"/>
              <a:ext cx="1171576" cy="3429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789453">
            <a:off x="6286630" y="2628358"/>
            <a:ext cx="850900" cy="1047750"/>
            <a:chOff x="5592762" y="2324100"/>
            <a:chExt cx="1171576" cy="1435100"/>
          </a:xfrm>
        </p:grpSpPr>
        <p:sp>
          <p:nvSpPr>
            <p:cNvPr id="13" name="Rectangle 12"/>
            <p:cNvSpPr/>
            <p:nvPr/>
          </p:nvSpPr>
          <p:spPr>
            <a:xfrm>
              <a:off x="5689600" y="2667000"/>
              <a:ext cx="977900" cy="1092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89600" y="2901950"/>
              <a:ext cx="565150" cy="7175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2762" y="2324100"/>
              <a:ext cx="1171576" cy="3429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/>
          <p:cNvCxnSpPr>
            <a:stCxn id="20" idx="0"/>
          </p:cNvCxnSpPr>
          <p:nvPr/>
        </p:nvCxnSpPr>
        <p:spPr>
          <a:xfrm flipH="1" flipV="1">
            <a:off x="6096003" y="-767090"/>
            <a:ext cx="82554" cy="4677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592762" y="2324100"/>
            <a:ext cx="1171576" cy="1435100"/>
            <a:chOff x="5592762" y="2324100"/>
            <a:chExt cx="1171576" cy="1435100"/>
          </a:xfrm>
        </p:grpSpPr>
        <p:sp>
          <p:nvSpPr>
            <p:cNvPr id="7" name="Rectangle 6"/>
            <p:cNvSpPr/>
            <p:nvPr/>
          </p:nvSpPr>
          <p:spPr>
            <a:xfrm>
              <a:off x="5689600" y="2667000"/>
              <a:ext cx="977900" cy="1092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9600" y="2901950"/>
              <a:ext cx="565150" cy="7175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92762" y="2324100"/>
              <a:ext cx="1171576" cy="3429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53194" y="3910222"/>
            <a:ext cx="26507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ndon Grotesque Black" panose="020B0A03020203060202" pitchFamily="34" charset="0"/>
              </a:rPr>
              <a:t>Medical Missions</a:t>
            </a:r>
          </a:p>
          <a:p>
            <a:pPr algn="ctr"/>
            <a:r>
              <a:rPr lang="en-US" sz="2800" dirty="0">
                <a:latin typeface="Brandon Grotesque Black" panose="020B0A03020203060202" pitchFamily="34" charset="0"/>
              </a:rPr>
              <a:t>for </a:t>
            </a:r>
            <a:r>
              <a:rPr lang="en-US" sz="2800" dirty="0" smtClean="0">
                <a:latin typeface="Brandon Grotesque Black" panose="020B0A03020203060202" pitchFamily="34" charset="0"/>
              </a:rPr>
              <a:t>a day</a:t>
            </a:r>
            <a:endParaRPr lang="en-US" sz="2800" dirty="0">
              <a:latin typeface="Brandon Grotesque Black" panose="020B0A03020203060202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4142" y="1229319"/>
            <a:ext cx="292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ndon Grotesque Black" panose="020B0A03020203060202" pitchFamily="34" charset="0"/>
              </a:rPr>
              <a:t>Supplies for a week</a:t>
            </a:r>
            <a:endParaRPr lang="en-US" sz="2800" dirty="0">
              <a:latin typeface="Brandon Grotesque Black" panose="020B0A03020203060202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877878" y="1712128"/>
            <a:ext cx="599981" cy="1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29728" y="4841228"/>
            <a:ext cx="599981" cy="1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4232" y="2769758"/>
            <a:ext cx="358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randon Grotesque Black" panose="020B0A03020203060202" pitchFamily="34" charset="0"/>
              </a:rPr>
              <a:t>NOT ENOUGH</a:t>
            </a:r>
            <a:endParaRPr lang="en-US" sz="3600" dirty="0">
              <a:latin typeface="Brandon Grotesque Black" panose="020B0A03020203060202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70665" y="1608528"/>
            <a:ext cx="2049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ndon Grotesque Black" panose="020B0A03020203060202" pitchFamily="34" charset="0"/>
              </a:rPr>
              <a:t>Prescriptions</a:t>
            </a:r>
            <a:endParaRPr lang="en-US" sz="2800" dirty="0">
              <a:latin typeface="Brandon Grotesque Black" panose="020B0A03020203060202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457048" y="2194577"/>
            <a:ext cx="1343025" cy="3548997"/>
            <a:chOff x="5457048" y="2194577"/>
            <a:chExt cx="1343025" cy="3548997"/>
          </a:xfrm>
        </p:grpSpPr>
        <p:grpSp>
          <p:nvGrpSpPr>
            <p:cNvPr id="42" name="Group 41"/>
            <p:cNvGrpSpPr/>
            <p:nvPr/>
          </p:nvGrpSpPr>
          <p:grpSpPr>
            <a:xfrm>
              <a:off x="5457048" y="2194577"/>
              <a:ext cx="1343025" cy="3548997"/>
              <a:chOff x="830261" y="1720638"/>
              <a:chExt cx="1343025" cy="354899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0261" y="1720638"/>
                <a:ext cx="1343025" cy="3548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1082967" y="2047875"/>
                <a:ext cx="837611" cy="95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82966" y="2255736"/>
                <a:ext cx="837611" cy="95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082966" y="2560938"/>
                <a:ext cx="418805" cy="74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082965" y="2685410"/>
                <a:ext cx="418805" cy="74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070260" y="2836962"/>
                <a:ext cx="418805" cy="74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089310" y="3084853"/>
                <a:ext cx="758540" cy="80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5730237" y="3731945"/>
              <a:ext cx="418805" cy="7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717532" y="3883497"/>
              <a:ext cx="418805" cy="7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36582" y="4131388"/>
              <a:ext cx="758540" cy="80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56218" y="4577416"/>
              <a:ext cx="418805" cy="7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743513" y="4728968"/>
              <a:ext cx="418805" cy="7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762563" y="4976859"/>
              <a:ext cx="758540" cy="80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57067" y="5146979"/>
              <a:ext cx="758540" cy="80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765342" y="5309029"/>
              <a:ext cx="758540" cy="80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31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4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4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4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4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4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4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4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4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3" grpId="0"/>
      <p:bldP spid="23" grpId="1"/>
      <p:bldP spid="29" grpId="0"/>
      <p:bldP spid="29" grpId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4483" y="2004571"/>
            <a:ext cx="2369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ndon Grotesque Black" panose="020B0A03020203060202" pitchFamily="34" charset="0"/>
              </a:rPr>
              <a:t>Health Centers</a:t>
            </a:r>
            <a:endParaRPr lang="en-US" sz="2800" dirty="0">
              <a:latin typeface="Brandon Grotesque Black" panose="020B0A030202030602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4583" y="2733441"/>
            <a:ext cx="1169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ndon Grotesque Black" panose="020B0A03020203060202" pitchFamily="34" charset="0"/>
              </a:rPr>
              <a:t>Clinics</a:t>
            </a:r>
            <a:endParaRPr lang="en-US" sz="2800" dirty="0">
              <a:latin typeface="Brandon Grotesque Black" panose="020B0A03020203060202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927" y="3462311"/>
            <a:ext cx="2826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ndon Grotesque Black" panose="020B0A03020203060202" pitchFamily="34" charset="0"/>
              </a:rPr>
              <a:t>Emergency Rooms</a:t>
            </a:r>
            <a:endParaRPr lang="en-US" sz="2800" dirty="0">
              <a:latin typeface="Brandon Grotesque Black" panose="020B0A03020203060202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6975" y="1014091"/>
            <a:ext cx="454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ndon Grotesque Black" panose="020B0A03020203060202" pitchFamily="34" charset="0"/>
              </a:rPr>
              <a:t>Poverty Stricken Locations</a:t>
            </a:r>
            <a:endParaRPr lang="en-US" sz="3200" dirty="0">
              <a:latin typeface="Brandon Grotesque Black" panose="020B0A03020203060202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2511" y="1977046"/>
            <a:ext cx="2973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ndon Grotesque Black" panose="020B0A03020203060202" pitchFamily="34" charset="0"/>
              </a:rPr>
              <a:t>Lack</a:t>
            </a:r>
            <a:br>
              <a:rPr lang="en-US" sz="3200" dirty="0" smtClean="0">
                <a:latin typeface="Brandon Grotesque Black" panose="020B0A03020203060202" pitchFamily="34" charset="0"/>
              </a:rPr>
            </a:br>
            <a:r>
              <a:rPr lang="en-US" sz="3200" dirty="0" smtClean="0">
                <a:latin typeface="Brandon Grotesque Black" panose="020B0A03020203060202" pitchFamily="34" charset="0"/>
              </a:rPr>
              <a:t>Medical Supplies</a:t>
            </a:r>
            <a:endParaRPr lang="en-US" sz="32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20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6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33673" y="1014091"/>
            <a:ext cx="2910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ndon Grotesque Black" panose="020B0A03020203060202" pitchFamily="34" charset="0"/>
              </a:rPr>
              <a:t>Imagine yourself</a:t>
            </a:r>
            <a:endParaRPr lang="en-US" sz="3200" dirty="0">
              <a:latin typeface="Brandon Grotesque Black" panose="020B0A03020203060202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18511" y="1598866"/>
            <a:ext cx="1141183" cy="1684683"/>
            <a:chOff x="1004761" y="1560443"/>
            <a:chExt cx="1141183" cy="1684683"/>
          </a:xfrm>
        </p:grpSpPr>
        <p:sp>
          <p:nvSpPr>
            <p:cNvPr id="10" name="Oval 9"/>
            <p:cNvSpPr/>
            <p:nvPr/>
          </p:nvSpPr>
          <p:spPr>
            <a:xfrm>
              <a:off x="1242391" y="1560443"/>
              <a:ext cx="665922" cy="6659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04761" y="2103944"/>
              <a:ext cx="1141182" cy="11411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4762" y="2674535"/>
              <a:ext cx="1141182" cy="570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966814" y="2712958"/>
            <a:ext cx="2435087" cy="78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20339911">
            <a:off x="5675217" y="3624040"/>
            <a:ext cx="325950" cy="460198"/>
            <a:chOff x="5592762" y="2324100"/>
            <a:chExt cx="1171576" cy="1435100"/>
          </a:xfrm>
        </p:grpSpPr>
        <p:sp>
          <p:nvSpPr>
            <p:cNvPr id="15" name="Rectangle 14"/>
            <p:cNvSpPr/>
            <p:nvPr/>
          </p:nvSpPr>
          <p:spPr>
            <a:xfrm>
              <a:off x="5689600" y="2667000"/>
              <a:ext cx="977900" cy="1092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89600" y="2901950"/>
              <a:ext cx="565150" cy="7175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92762" y="2324100"/>
              <a:ext cx="1171576" cy="3429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789453">
            <a:off x="6185972" y="3730208"/>
            <a:ext cx="325950" cy="350514"/>
            <a:chOff x="5592762" y="2324100"/>
            <a:chExt cx="1171576" cy="1435100"/>
          </a:xfrm>
        </p:grpSpPr>
        <p:sp>
          <p:nvSpPr>
            <p:cNvPr id="19" name="Rectangle 18"/>
            <p:cNvSpPr/>
            <p:nvPr/>
          </p:nvSpPr>
          <p:spPr>
            <a:xfrm>
              <a:off x="5689600" y="2667000"/>
              <a:ext cx="977900" cy="1092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89600" y="2901950"/>
              <a:ext cx="565150" cy="7175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92762" y="2324100"/>
              <a:ext cx="1171576" cy="3429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61117" y="3650219"/>
            <a:ext cx="448789" cy="480098"/>
            <a:chOff x="5592762" y="2324100"/>
            <a:chExt cx="1171576" cy="1435100"/>
          </a:xfrm>
        </p:grpSpPr>
        <p:sp>
          <p:nvSpPr>
            <p:cNvPr id="23" name="Rectangle 22"/>
            <p:cNvSpPr/>
            <p:nvPr/>
          </p:nvSpPr>
          <p:spPr>
            <a:xfrm>
              <a:off x="5689600" y="2667000"/>
              <a:ext cx="977900" cy="1092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89600" y="2901950"/>
              <a:ext cx="565150" cy="7175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92762" y="2324100"/>
              <a:ext cx="1171576" cy="3429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14919" y="1590365"/>
            <a:ext cx="1141183" cy="1684683"/>
            <a:chOff x="1004761" y="1560443"/>
            <a:chExt cx="1141183" cy="1684683"/>
          </a:xfrm>
          <a:solidFill>
            <a:schemeClr val="accent6">
              <a:lumMod val="50000"/>
            </a:schemeClr>
          </a:solidFill>
        </p:grpSpPr>
        <p:sp>
          <p:nvSpPr>
            <p:cNvPr id="28" name="Oval 27"/>
            <p:cNvSpPr/>
            <p:nvPr/>
          </p:nvSpPr>
          <p:spPr>
            <a:xfrm>
              <a:off x="1242391" y="1560443"/>
              <a:ext cx="665922" cy="6659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04761" y="2103944"/>
              <a:ext cx="1141182" cy="11411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04762" y="2674535"/>
              <a:ext cx="1141182" cy="570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55014" y="4281731"/>
            <a:ext cx="6261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ndon Grotesque Black" panose="020B0A03020203060202" pitchFamily="34" charset="0"/>
              </a:rPr>
              <a:t>With only a week supply of medicine.</a:t>
            </a:r>
            <a:endParaRPr lang="en-US" sz="3200" dirty="0">
              <a:latin typeface="Brandon Grotesque Black" panose="020B0A03020203060202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59047" y="2701948"/>
            <a:ext cx="2435087" cy="78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4696" y="2794105"/>
            <a:ext cx="2948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ndon Grotesque Black" panose="020B0A03020203060202" pitchFamily="34" charset="0"/>
              </a:rPr>
              <a:t>Having an illness</a:t>
            </a:r>
            <a:endParaRPr lang="en-US" sz="32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65971" y="2890391"/>
            <a:ext cx="72600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randon Grotesque Black" panose="020B0A03020203060202" pitchFamily="34" charset="0"/>
              </a:rPr>
              <a:t>WHAT WILL HAPPEN IF</a:t>
            </a:r>
            <a:br>
              <a:rPr lang="en-US" sz="4000" dirty="0" smtClean="0">
                <a:latin typeface="Brandon Grotesque Black" panose="020B0A03020203060202" pitchFamily="34" charset="0"/>
              </a:rPr>
            </a:br>
            <a:r>
              <a:rPr lang="en-US" sz="4000" dirty="0" smtClean="0">
                <a:latin typeface="Brandon Grotesque Black" panose="020B0A03020203060202" pitchFamily="34" charset="0"/>
              </a:rPr>
              <a:t>YOU RAN OUT OF MEDICINE?</a:t>
            </a:r>
            <a:endParaRPr lang="en-US" sz="40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7" y="2209800"/>
            <a:ext cx="1876425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6682" y="1488974"/>
            <a:ext cx="9058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ndon Grotesque Black" panose="020B0A03020203060202" pitchFamily="34" charset="0"/>
              </a:rPr>
              <a:t>Philippine Institute of Traditional and Alternative Health Care</a:t>
            </a:r>
            <a:endParaRPr lang="en-US" sz="2800" dirty="0">
              <a:latin typeface="Brandon Grotesque Black" panose="020B0A03020203060202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7660" y="5150606"/>
            <a:ext cx="5656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Brandon Grotesque Black" panose="020B0A03020203060202" pitchFamily="34" charset="0"/>
              </a:rPr>
              <a:t>To inject </a:t>
            </a:r>
            <a:r>
              <a:rPr lang="en-US" sz="2400" dirty="0">
                <a:latin typeface="Brandon Grotesque Black" panose="020B0A03020203060202" pitchFamily="34" charset="0"/>
              </a:rPr>
              <a:t>traditional medicine into the </a:t>
            </a:r>
            <a:endParaRPr lang="en-US" sz="2400" dirty="0" smtClean="0">
              <a:latin typeface="Brandon Grotesque Black" panose="020B0A03020203060202" pitchFamily="34" charset="0"/>
            </a:endParaRPr>
          </a:p>
          <a:p>
            <a:pPr algn="ctr"/>
            <a:r>
              <a:rPr lang="en-US" sz="2400" dirty="0" smtClean="0">
                <a:latin typeface="Brandon Grotesque Black" panose="020B0A03020203060202" pitchFamily="34" charset="0"/>
              </a:rPr>
              <a:t>primary </a:t>
            </a:r>
            <a:r>
              <a:rPr lang="en-US" sz="2400" dirty="0">
                <a:latin typeface="Brandon Grotesque Black" panose="020B0A03020203060202" pitchFamily="34" charset="0"/>
              </a:rPr>
              <a:t>healthcare system of the Philippines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0755" y="4833862"/>
            <a:ext cx="830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Brandon Grotesque Black" panose="020B0A03020203060202" pitchFamily="34" charset="0"/>
              </a:rPr>
              <a:t>Goal:</a:t>
            </a:r>
            <a:endParaRPr lang="en-US" sz="24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6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hilippine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26" y="1278869"/>
            <a:ext cx="2513548" cy="43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43" y="2136913"/>
            <a:ext cx="394113" cy="387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9951">
            <a:off x="5208700" y="2753140"/>
            <a:ext cx="394113" cy="387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53" y="3342862"/>
            <a:ext cx="394113" cy="387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78328">
            <a:off x="5811675" y="4200941"/>
            <a:ext cx="394113" cy="387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203">
            <a:off x="7310583" y="5049079"/>
            <a:ext cx="394113" cy="387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8" r="-1"/>
          <a:stretch/>
        </p:blipFill>
        <p:spPr>
          <a:xfrm>
            <a:off x="4747134" y="2794239"/>
            <a:ext cx="327688" cy="6219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8" r="-1"/>
          <a:stretch/>
        </p:blipFill>
        <p:spPr>
          <a:xfrm>
            <a:off x="7603626" y="4394754"/>
            <a:ext cx="327688" cy="621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8" r="-1"/>
          <a:stretch/>
        </p:blipFill>
        <p:spPr>
          <a:xfrm>
            <a:off x="6853562" y="1966885"/>
            <a:ext cx="327688" cy="62192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295939" y="2277847"/>
            <a:ext cx="4631635" cy="2427869"/>
            <a:chOff x="2295939" y="2277847"/>
            <a:chExt cx="4631635" cy="242786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95939" y="3104732"/>
              <a:ext cx="4497117" cy="53879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333461" y="2277847"/>
              <a:ext cx="2469157" cy="516392"/>
              <a:chOff x="4333461" y="2277847"/>
              <a:chExt cx="2469157" cy="516392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4333461" y="2277847"/>
                <a:ext cx="1675270" cy="0"/>
              </a:xfrm>
              <a:prstGeom prst="line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08731" y="2277847"/>
                <a:ext cx="793887" cy="516392"/>
              </a:xfrm>
              <a:prstGeom prst="line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5015948" y="3647662"/>
              <a:ext cx="1911626" cy="1058054"/>
              <a:chOff x="5015948" y="3647662"/>
              <a:chExt cx="1911626" cy="105805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5015948" y="4705716"/>
                <a:ext cx="992783" cy="0"/>
              </a:xfrm>
              <a:prstGeom prst="line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045714" y="3647662"/>
                <a:ext cx="881860" cy="1058054"/>
              </a:xfrm>
              <a:prstGeom prst="line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55" y="2649488"/>
            <a:ext cx="1481331" cy="1456947"/>
          </a:xfrm>
          <a:prstGeom prst="rect">
            <a:avLst/>
          </a:prstGeom>
        </p:spPr>
      </p:pic>
      <p:pic>
        <p:nvPicPr>
          <p:cNvPr id="2052" name="Picture 4" descr="Image result for department of healt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41" y="486256"/>
            <a:ext cx="971993" cy="9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8" y="404515"/>
            <a:ext cx="593004" cy="77060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4898748" y="957547"/>
            <a:ext cx="2605640" cy="1517226"/>
            <a:chOff x="4898748" y="957547"/>
            <a:chExt cx="2605640" cy="151722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898748" y="968375"/>
              <a:ext cx="1780348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59767" y="957547"/>
              <a:ext cx="744621" cy="1517226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8093815" y="2816665"/>
            <a:ext cx="385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andon Grotesque Black" panose="020B0A03020203060202" pitchFamily="34" charset="0"/>
              </a:rPr>
              <a:t>PATNUBAY SA PAGGAMIT NG HALAMANG GAMOT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67582" y="5851648"/>
            <a:ext cx="385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randon Grotesque Black" panose="020B0A03020203060202" pitchFamily="34" charset="0"/>
              </a:rPr>
              <a:t>HERBAL MEDICINE PRACTICES</a:t>
            </a:r>
            <a:endParaRPr lang="en-US" sz="2400" dirty="0">
              <a:latin typeface="Brandon Grotesque Black" panose="020B0A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1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5 3.7037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136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Brandon Grotesque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Villanueva</dc:creator>
  <cp:lastModifiedBy>Nicole Villanueva</cp:lastModifiedBy>
  <cp:revision>27</cp:revision>
  <dcterms:created xsi:type="dcterms:W3CDTF">2018-07-27T15:58:04Z</dcterms:created>
  <dcterms:modified xsi:type="dcterms:W3CDTF">2018-07-29T01:44:18Z</dcterms:modified>
</cp:coreProperties>
</file>