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58" r:id="rId4"/>
    <p:sldId id="260" r:id="rId5"/>
    <p:sldId id="262" r:id="rId6"/>
    <p:sldId id="259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68E77-C43A-40E6-BB34-E72D7522D5C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5DA2F-FFB5-4705-B18A-FB65594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4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 (Greetings)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47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Mixed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4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Jamie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4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Jamie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8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61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8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00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6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1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5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2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6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1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2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3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19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CD01-C071-469B-95BB-90772400C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F3A1D-713E-4611-A3B5-34530397E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9754-D8B5-46C7-9785-40C30097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5736-650E-4360-9C4A-3F62623F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A6DA-6E92-42E3-A5D2-8E5E9B48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FAA5-A901-4817-82A1-645F32F1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45B6B-3EDD-4C99-9256-57113FB73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7E16-E671-47A0-A69D-15CE5E2C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8DD4-40F9-46FC-894D-42295C9C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0878-EAF7-40FB-A48B-2E1A27E4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9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3454C-D395-4236-A2BE-1402C7F33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332B0-C13B-406C-A727-9555806AF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7675-B2F4-41AA-8454-68DC7FA7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754A5-B8BC-49D1-A7DE-0C89D39D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51DA3-9DB0-40A4-B19A-B1D8D80B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E692-FFCA-48F6-8CDF-5CFA9C2F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9FB-1E32-4F85-B435-2AAA3736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EBC8-5A2E-483E-BDD0-07C64A7F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C39F-19AD-4934-8AAB-C5656289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B51B-F3CD-420C-9A7D-1269A250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EA32-8EC6-44FF-B5D7-EA7FF877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B803-61CE-45EC-8BD6-AE3F5AA3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16B36-45E1-4ECD-8619-307C231A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CEF1-BC2E-421C-BD37-65EC93D3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EBA1-7242-4F01-93F9-BD1A445A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D6E9-F652-47BF-9102-6D94AD19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DF86-0C69-492C-B2F6-9DE9635DC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B009-2766-427E-94AB-F92E4E2C7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CD3B1-0FBA-41A6-947F-0298CA7C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FA3FA-3147-46FC-BDD9-A8E0015A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81C4C-68A0-4293-9992-663FD4D3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CA70-F2E2-4448-8BC3-14E91287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31A8B-80F2-4AAD-831B-F5CB6562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57A2-5C19-4472-B37E-2CAE84132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96B2F-F3BD-4CB4-8347-40AFCADA2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0720C-F54E-4C1E-BA83-1DA48BA86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C6D84-D2D8-4173-B222-8F7F37D0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2E72D-1B1A-424D-86DA-330E8F04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01ED3-EAA4-4BA0-A4B8-4C87DFB7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3F9F-EB38-4E81-8656-1B8E16E9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C52B1-B8A9-4968-BBC1-9982770E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7B0B3-E4E8-4171-AACA-0D10EC21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45994-69A1-460A-947B-96B9CB31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F3209-5945-48C3-ABD5-C674EF78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81317-B1A4-4D10-AD04-404EBBD7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810C-3559-443B-AB3B-43ADDD8D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BCDA-6743-4722-A160-306F9659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CE8E-9945-4FD1-B7AF-6A07817B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7AB37-AFF8-4333-B6EB-4DDA6EB5F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3D87E-8E8A-4654-8F11-65101A16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C8080-850C-4761-B7C6-AFB13407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3DA8-FC4B-41D2-A7C1-34246E5D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7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21C8-C9FE-4E57-A9DC-A1A19430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D38AA-3232-42F4-9077-7AD5906D6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C4FA4-0AF1-4016-AA40-4D440841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B4CFC-1A33-490C-8555-75553A0A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2FB6D-9B23-4987-83DC-A44592B0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337C6-E75C-4F6B-8D5B-9FD476BB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6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D9D88-E8F5-4B22-9B8A-A4FDFCAA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B941-F5C1-4E02-95FB-021CCFE8D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18B1-B159-4179-8FF6-D62D76830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E4C2-6AF1-4201-99A0-377D82FD4DD2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0B495-D3D8-4901-AD2C-4B13361D1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38B20-AAFD-4D5D-B525-2A6D0E7CB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D8E5A4-3C6F-4BA4-9029-3374D851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915"/>
            <a:ext cx="5656771" cy="5563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74E4FB-C63E-4D9B-A6BC-BB5B5E8A94B0}"/>
              </a:ext>
            </a:extLst>
          </p:cNvPr>
          <p:cNvSpPr txBox="1"/>
          <p:nvPr/>
        </p:nvSpPr>
        <p:spPr>
          <a:xfrm>
            <a:off x="6763656" y="2038086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Jamie Therese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Gahallon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5F605-80AF-4B3D-9EDD-B71BC054C2FC}"/>
              </a:ext>
            </a:extLst>
          </p:cNvPr>
          <p:cNvSpPr txBox="1"/>
          <p:nvPr/>
        </p:nvSpPr>
        <p:spPr>
          <a:xfrm>
            <a:off x="6763656" y="2405465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John David Solomon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146E3-B84F-451E-BDE1-B7624BF9DA7D}"/>
              </a:ext>
            </a:extLst>
          </p:cNvPr>
          <p:cNvSpPr txBox="1"/>
          <p:nvPr/>
        </p:nvSpPr>
        <p:spPr>
          <a:xfrm>
            <a:off x="6763656" y="4968016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Engr.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Marielet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Guillermo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72207-C017-4BB1-9004-486B03F87617}"/>
              </a:ext>
            </a:extLst>
          </p:cNvPr>
          <p:cNvCxnSpPr/>
          <p:nvPr/>
        </p:nvCxnSpPr>
        <p:spPr>
          <a:xfrm>
            <a:off x="6531429" y="908429"/>
            <a:ext cx="0" cy="5187571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9A2DFA-8D43-4AEE-9C5D-403BE28B397B}"/>
              </a:ext>
            </a:extLst>
          </p:cNvPr>
          <p:cNvSpPr txBox="1"/>
          <p:nvPr/>
        </p:nvSpPr>
        <p:spPr>
          <a:xfrm>
            <a:off x="6763656" y="1684831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Members: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36C22-8406-4269-89EF-8A484FA0A4F7}"/>
              </a:ext>
            </a:extLst>
          </p:cNvPr>
          <p:cNvSpPr txBox="1"/>
          <p:nvPr/>
        </p:nvSpPr>
        <p:spPr>
          <a:xfrm>
            <a:off x="6763656" y="4627266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Adviser:</a:t>
            </a:r>
          </a:p>
        </p:txBody>
      </p:sp>
    </p:spTree>
    <p:extLst>
      <p:ext uri="{BB962C8B-B14F-4D97-AF65-F5344CB8AC3E}">
        <p14:creationId xmlns:p14="http://schemas.microsoft.com/office/powerpoint/2010/main" val="330871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0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144"/>
            <a:ext cx="10515600" cy="5258731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Create an account by providing: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Name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Username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Password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Email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Position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Access the </a:t>
            </a:r>
            <a:r>
              <a:rPr lang="en-US" dirty="0" err="1">
                <a:latin typeface="+mj-lt"/>
              </a:rPr>
              <a:t>Lyf</a:t>
            </a:r>
            <a:r>
              <a:rPr lang="en-US" dirty="0">
                <a:latin typeface="+mj-lt"/>
              </a:rPr>
              <a:t> Web Admin Panel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Assign Admin role to registered account.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Edit account.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341E5-48B3-417A-A58F-B846F731918F}"/>
              </a:ext>
            </a:extLst>
          </p:cNvPr>
          <p:cNvSpPr/>
          <p:nvPr/>
        </p:nvSpPr>
        <p:spPr>
          <a:xfrm>
            <a:off x="5739492" y="3244334"/>
            <a:ext cx="713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349612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879"/>
            <a:ext cx="10515600" cy="525873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result of image recognition, both successful and failed results.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Address </a:t>
            </a:r>
            <a:r>
              <a:rPr lang="en-US" dirty="0" err="1">
                <a:latin typeface="+mj-lt"/>
              </a:rPr>
              <a:t>mislocation</a:t>
            </a:r>
            <a:r>
              <a:rPr lang="en-US" dirty="0">
                <a:latin typeface="+mj-lt"/>
              </a:rPr>
              <a:t> report and remove plant location from Maps.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admins response to </a:t>
            </a:r>
            <a:r>
              <a:rPr lang="en-US" dirty="0" err="1">
                <a:latin typeface="+mj-lt"/>
              </a:rPr>
              <a:t>mislocation</a:t>
            </a:r>
            <a:r>
              <a:rPr lang="en-US" dirty="0">
                <a:latin typeface="+mj-lt"/>
              </a:rPr>
              <a:t> report.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plant information shown in plant glossary.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Add/Edit plant information in plant glossary.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requests for add and edit plant information.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Change request status to Verified.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Delete requests.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1AEEDB-CA93-4D5E-A4B9-CD3027530D49}"/>
              </a:ext>
            </a:extLst>
          </p:cNvPr>
          <p:cNvSpPr/>
          <p:nvPr/>
        </p:nvSpPr>
        <p:spPr>
          <a:xfrm>
            <a:off x="5739492" y="3244334"/>
            <a:ext cx="713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61337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261"/>
            <a:ext cx="10515600" cy="525873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Create an account by providing: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Name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Username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Password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Email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Access the </a:t>
            </a:r>
            <a:r>
              <a:rPr lang="en-US" dirty="0" err="1">
                <a:latin typeface="+mj-lt"/>
              </a:rPr>
              <a:t>Lyf</a:t>
            </a:r>
            <a:r>
              <a:rPr lang="en-US" dirty="0">
                <a:latin typeface="+mj-lt"/>
              </a:rPr>
              <a:t> App.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Edit account.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0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85" y="1599269"/>
            <a:ext cx="10515600" cy="525873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locations of successful image recognitions through Maps.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Report </a:t>
            </a:r>
            <a:r>
              <a:rPr lang="en-US" dirty="0" err="1">
                <a:latin typeface="+mj-lt"/>
              </a:rPr>
              <a:t>mislocation</a:t>
            </a:r>
            <a:r>
              <a:rPr lang="en-US" dirty="0">
                <a:latin typeface="+mj-lt"/>
              </a:rPr>
              <a:t> or missing in location of plant in Maps.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Identify plants by isolating the leaf and capturing an image of it.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the plant glossary and information verified by the admin.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Create requests to add information/plant in the plant glossary.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Create requests to edit information in the plant glossary.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Notified upon verification of requests.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3D3B29-F8CB-462E-B237-347DC6CF4F50}"/>
              </a:ext>
            </a:extLst>
          </p:cNvPr>
          <p:cNvSpPr/>
          <p:nvPr/>
        </p:nvSpPr>
        <p:spPr>
          <a:xfrm>
            <a:off x="5739492" y="3244334"/>
            <a:ext cx="713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242377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8A98-80E8-42A6-81A1-9DF525B89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5276D9-F035-4008-BB0D-C841A7332AC0}"/>
              </a:ext>
            </a:extLst>
          </p:cNvPr>
          <p:cNvSpPr/>
          <p:nvPr/>
        </p:nvSpPr>
        <p:spPr>
          <a:xfrm>
            <a:off x="5739492" y="3244334"/>
            <a:ext cx="713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64987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535"/>
            <a:ext cx="10515600" cy="525873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+mj-lt"/>
              </a:rPr>
              <a:t>The </a:t>
            </a:r>
            <a:r>
              <a:rPr lang="en-US" dirty="0" err="1">
                <a:latin typeface="+mj-lt"/>
              </a:rPr>
              <a:t>Lyf</a:t>
            </a:r>
            <a:r>
              <a:rPr lang="en-US" dirty="0">
                <a:latin typeface="+mj-lt"/>
              </a:rPr>
              <a:t> Web Admin Panel is the responsibility of the client, PITAHC. Admin roles are granted by PITAHC.</a:t>
            </a:r>
            <a:endParaRPr lang="en-US" sz="2400" dirty="0">
              <a:latin typeface="+mj-lt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+mj-lt"/>
              </a:rPr>
              <a:t>System can only recognized plants which has undergone match training.</a:t>
            </a:r>
            <a:endParaRPr lang="en-US" sz="2400" dirty="0">
              <a:latin typeface="+mj-lt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+mj-lt"/>
              </a:rPr>
              <a:t>Plants can only be recognized by capturing an image of its leaf.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0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8A98-80E8-42A6-81A1-9DF525B89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83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85CE5-16F6-4F54-8E34-9DFC0163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CB0D99-4638-4889-B71C-DA47169CD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64563"/>
              </p:ext>
            </p:extLst>
          </p:nvPr>
        </p:nvGraphicFramePr>
        <p:xfrm>
          <a:off x="509348" y="591883"/>
          <a:ext cx="10202192" cy="5674234"/>
        </p:xfrm>
        <a:graphic>
          <a:graphicData uri="http://schemas.openxmlformats.org/drawingml/2006/table">
            <a:tbl>
              <a:tblPr bandRow="1"/>
              <a:tblGrid>
                <a:gridCol w="1700103">
                  <a:extLst>
                    <a:ext uri="{9D8B030D-6E8A-4147-A177-3AD203B41FA5}">
                      <a16:colId xmlns:a16="http://schemas.microsoft.com/office/drawing/2014/main" val="3772838729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2114474743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1494418442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185239965"/>
                    </a:ext>
                  </a:extLst>
                </a:gridCol>
                <a:gridCol w="1700890">
                  <a:extLst>
                    <a:ext uri="{9D8B030D-6E8A-4147-A177-3AD203B41FA5}">
                      <a16:colId xmlns:a16="http://schemas.microsoft.com/office/drawing/2014/main" val="1726060638"/>
                    </a:ext>
                  </a:extLst>
                </a:gridCol>
                <a:gridCol w="1700890">
                  <a:extLst>
                    <a:ext uri="{9D8B030D-6E8A-4147-A177-3AD203B41FA5}">
                      <a16:colId xmlns:a16="http://schemas.microsoft.com/office/drawing/2014/main" val="2519133191"/>
                    </a:ext>
                  </a:extLst>
                </a:gridCol>
              </a:tblGrid>
              <a:tr h="15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22314"/>
                  </a:ext>
                </a:extLst>
              </a:tr>
              <a:tr h="1507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registration form will be shown if the user hasn’t created an account for the app yet (or wants to create a new account for the app)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registration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Registers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Register form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User/System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136585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has photographed a plant for identification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wants to identify a certain plant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Captures Plant Image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prepares image for identification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93104"/>
                  </a:ext>
                </a:extLst>
              </a:tr>
              <a:tr h="496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compares image with training data 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receives photo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 Image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displays identified plant match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319707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creates report if plant match is not found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 cannot be identified by 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Not Found 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Plant Not Found 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User/System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5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85CE5-16F6-4F54-8E34-9DFC0163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CB0D99-4638-4889-B71C-DA47169CD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63460"/>
              </p:ext>
            </p:extLst>
          </p:nvPr>
        </p:nvGraphicFramePr>
        <p:xfrm>
          <a:off x="509348" y="591883"/>
          <a:ext cx="10202192" cy="5616405"/>
        </p:xfrm>
        <a:graphic>
          <a:graphicData uri="http://schemas.openxmlformats.org/drawingml/2006/table">
            <a:tbl>
              <a:tblPr bandRow="1"/>
              <a:tblGrid>
                <a:gridCol w="1700103">
                  <a:extLst>
                    <a:ext uri="{9D8B030D-6E8A-4147-A177-3AD203B41FA5}">
                      <a16:colId xmlns:a16="http://schemas.microsoft.com/office/drawing/2014/main" val="3772838729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2114474743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1494418442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185239965"/>
                    </a:ext>
                  </a:extLst>
                </a:gridCol>
                <a:gridCol w="1700890">
                  <a:extLst>
                    <a:ext uri="{9D8B030D-6E8A-4147-A177-3AD203B41FA5}">
                      <a16:colId xmlns:a16="http://schemas.microsoft.com/office/drawing/2014/main" val="1726060638"/>
                    </a:ext>
                  </a:extLst>
                </a:gridCol>
                <a:gridCol w="1700890">
                  <a:extLst>
                    <a:ext uri="{9D8B030D-6E8A-4147-A177-3AD203B41FA5}">
                      <a16:colId xmlns:a16="http://schemas.microsoft.com/office/drawing/2014/main" val="2519133191"/>
                    </a:ext>
                  </a:extLst>
                </a:gridCol>
              </a:tblGrid>
              <a:tr h="15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22314"/>
                  </a:ext>
                </a:extLst>
              </a:tr>
              <a:tr h="1507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reports incorrect/missing location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Report from user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Mislocation 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Mislocation 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User/System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136585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wants to add or edit plant information in the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adds/edits plant information in the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Add/Edit Plant Information Request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Add/Edit Plant Information Request for the 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Admin/System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93104"/>
                  </a:ext>
                </a:extLst>
              </a:tr>
              <a:tr h="496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responds to requests and reports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Requests and reports from user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Validate Report and Request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validates reports and requests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User/System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319707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updates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updates plant details in the 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updates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5860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reports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requests for System Reports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System Reports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displays reports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Admin/System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40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73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8A98-80E8-42A6-81A1-9DF525B89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3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Philippine Institute of Traditional Health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305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Created through R.A. 8423 (Traditional and Alternative Medicine Act)</a:t>
            </a:r>
          </a:p>
          <a:p>
            <a:pPr marL="0" indent="0">
              <a:buNone/>
            </a:pPr>
            <a:endParaRPr lang="en-US" sz="3200" b="1" dirty="0">
              <a:latin typeface="+mj-lt"/>
            </a:endParaRPr>
          </a:p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VISION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“People’s health through traditional and alternative health care”</a:t>
            </a:r>
          </a:p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MISSION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“We lead in the research and development, promotion and advocacy, and development of standards on traditional and complementary medicine (T&amp;CM); and we ensure its accessibility, availability, sustainability and integration into the national health care. system.”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0AD4FC-AA74-4456-B7E3-EE4E6393B559}"/>
              </a:ext>
            </a:extLst>
          </p:cNvPr>
          <p:cNvSpPr txBox="1">
            <a:spLocks/>
          </p:cNvSpPr>
          <p:nvPr/>
        </p:nvSpPr>
        <p:spPr>
          <a:xfrm>
            <a:off x="838200" y="939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PITAHC</a:t>
            </a:r>
          </a:p>
        </p:txBody>
      </p:sp>
    </p:spTree>
    <p:extLst>
      <p:ext uri="{BB962C8B-B14F-4D97-AF65-F5344CB8AC3E}">
        <p14:creationId xmlns:p14="http://schemas.microsoft.com/office/powerpoint/2010/main" val="401456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85CE5-16F6-4F54-8E34-9DFC0163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pic>
        <p:nvPicPr>
          <p:cNvPr id="1026" name="Picture 2" descr="https://scontent.fmnl14-1.fna.fbcdn.net/v/t1.15752-9/s2048x2048/53698485_2214763918570578_7118498995621593088_n.jpg?_nc_cat=106&amp;_nc_ht=scontent.fmnl14-1.fna&amp;oh=3ee3d2616f6c6c07368d632b4da049bc&amp;oe=5D1B1271">
            <a:extLst>
              <a:ext uri="{FF2B5EF4-FFF2-40B4-BE49-F238E27FC236}">
                <a16:creationId xmlns:a16="http://schemas.microsoft.com/office/drawing/2014/main" id="{8A046553-8773-4BD9-A202-0197DE77A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909" y="174171"/>
            <a:ext cx="7634181" cy="572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AEA9C-8D96-4830-8F7C-0E4078BAA649}"/>
              </a:ext>
            </a:extLst>
          </p:cNvPr>
          <p:cNvSpPr txBox="1"/>
          <p:nvPr/>
        </p:nvSpPr>
        <p:spPr>
          <a:xfrm>
            <a:off x="3962399" y="597594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dirty="0">
                <a:latin typeface="+mj-lt"/>
              </a:rPr>
              <a:t>Ms. Ma. Teresa M. Torres</a:t>
            </a:r>
          </a:p>
          <a:p>
            <a:pPr algn="ctr" fontAlgn="base"/>
            <a:r>
              <a:rPr lang="en-US" sz="2000" dirty="0">
                <a:latin typeface="+mj-lt"/>
              </a:rPr>
              <a:t>Science Research Specialist II</a:t>
            </a:r>
          </a:p>
        </p:txBody>
      </p:sp>
    </p:spTree>
    <p:extLst>
      <p:ext uri="{BB962C8B-B14F-4D97-AF65-F5344CB8AC3E}">
        <p14:creationId xmlns:p14="http://schemas.microsoft.com/office/powerpoint/2010/main" val="311326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B072C1-9F0E-43C9-B08B-41CC35B0D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68325"/>
              </p:ext>
            </p:extLst>
          </p:nvPr>
        </p:nvGraphicFramePr>
        <p:xfrm>
          <a:off x="493486" y="408705"/>
          <a:ext cx="10174513" cy="6040590"/>
        </p:xfrm>
        <a:graphic>
          <a:graphicData uri="http://schemas.openxmlformats.org/drawingml/2006/table">
            <a:tbl>
              <a:tblPr firstRow="1" firstCol="1" bandRow="1"/>
              <a:tblGrid>
                <a:gridCol w="3390981">
                  <a:extLst>
                    <a:ext uri="{9D8B030D-6E8A-4147-A177-3AD203B41FA5}">
                      <a16:colId xmlns:a16="http://schemas.microsoft.com/office/drawing/2014/main" val="3918792314"/>
                    </a:ext>
                  </a:extLst>
                </a:gridCol>
                <a:gridCol w="3391766">
                  <a:extLst>
                    <a:ext uri="{9D8B030D-6E8A-4147-A177-3AD203B41FA5}">
                      <a16:colId xmlns:a16="http://schemas.microsoft.com/office/drawing/2014/main" val="3624811794"/>
                    </a:ext>
                  </a:extLst>
                </a:gridCol>
                <a:gridCol w="3391766">
                  <a:extLst>
                    <a:ext uri="{9D8B030D-6E8A-4147-A177-3AD203B41FA5}">
                      <a16:colId xmlns:a16="http://schemas.microsoft.com/office/drawing/2014/main" val="3895343791"/>
                    </a:ext>
                  </a:extLst>
                </a:gridCol>
              </a:tblGrid>
              <a:tr h="351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Requirement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Standing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Proposed Action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273178"/>
                  </a:ext>
                </a:extLst>
              </a:tr>
              <a:tr h="1092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Improve information dissemination by accessing more platforms to reach users.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is currently just being posted on PITAHC’s site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Aside from the web, info can now be viewed, accessed via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Lyf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app.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679941"/>
                  </a:ext>
                </a:extLst>
              </a:tr>
              <a:tr h="1833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Encourage sharing of information with PITAHC and other citizens/researchers through easy and uncomplicated process of submission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People who want to share their research and have them released through PITAHC has to schedule a meeting with a PITAHC representative.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can be submitted through the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Lyf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app. Users are notified upon verification and approval of PITAHC. Information will then be disseminated and available on the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Lyf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app.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3844"/>
                  </a:ext>
                </a:extLst>
              </a:tr>
              <a:tr h="1092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 users to identify plants easily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Specimen/plant has to be brought to PITAHC or Bureau of Plant Industry for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identiciation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Specimen/plant is identified through the Image Recognition feature of the Lyf app.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35038"/>
                  </a:ext>
                </a:extLst>
              </a:tr>
              <a:tr h="14633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Gather information on plant population or abundance on locations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PITAHC performs field research, sends representatives to location, and manually keep track of plant population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Location of the identified plants are automatically recorded, available to other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Lyf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app users and data source of system report for the admin.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6836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23A619E-EE19-4208-9D34-4D20FE722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9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8A98-80E8-42A6-81A1-9DF525B89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1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305"/>
            <a:ext cx="10515600" cy="4351338"/>
          </a:xfrm>
        </p:spPr>
        <p:txBody>
          <a:bodyPr/>
          <a:lstStyle/>
          <a:p>
            <a:pPr marL="0" lvl="0" indent="0" algn="ctr">
              <a:buNone/>
            </a:pPr>
            <a:endParaRPr lang="en-US" dirty="0">
              <a:latin typeface="+mj-lt"/>
            </a:endParaRPr>
          </a:p>
          <a:p>
            <a:pPr marL="0" lvl="0" indent="0" algn="ctr">
              <a:buNone/>
            </a:pPr>
            <a:r>
              <a:rPr lang="en-US" dirty="0">
                <a:latin typeface="+mj-lt"/>
              </a:rPr>
              <a:t>Create a system that will allow identification, information exchange, and location sharing of traditional and contemporary medicinal plant and generate reports for the use of PITAHC.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344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•	Create an Android application that will allow users to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o	</a:t>
            </a:r>
            <a:r>
              <a:rPr lang="en-US" sz="2800" dirty="0">
                <a:latin typeface="+mj-lt"/>
              </a:rPr>
              <a:t>Register and Login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Identify plants through Image Recognition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Share the location of identified plants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View all plant locations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Report plant </a:t>
            </a:r>
            <a:r>
              <a:rPr lang="en-US" sz="2800" dirty="0" err="1">
                <a:latin typeface="+mj-lt"/>
              </a:rPr>
              <a:t>mislocation</a:t>
            </a:r>
            <a:r>
              <a:rPr lang="en-US" sz="2800" dirty="0">
                <a:latin typeface="+mj-lt"/>
              </a:rPr>
              <a:t> or incorrect location.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Access, add and edit information and researches on traditional and contemporary medicinal plants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2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297"/>
            <a:ext cx="10515600" cy="5118577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•	Create a web-based system that will allow admin to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Login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Respond to plant </a:t>
            </a:r>
            <a:r>
              <a:rPr lang="en-US" sz="2800" dirty="0" err="1">
                <a:latin typeface="+mj-lt"/>
              </a:rPr>
              <a:t>mislocation</a:t>
            </a:r>
            <a:r>
              <a:rPr lang="en-US" sz="2800" dirty="0">
                <a:latin typeface="+mj-lt"/>
              </a:rPr>
              <a:t> report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Respond to user requests to add and edit information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Access, add and edit information and researches on traditional and contemporary medicinal plants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Access all result of plant identification through image recognition – including not found results.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Generate reports such as reports on plants species identified over period of time, and/or confined in specific area, and plants not identified by the system.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3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823</Words>
  <Application>Microsoft Office PowerPoint</Application>
  <PresentationFormat>Widescreen</PresentationFormat>
  <Paragraphs>198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Introduction</vt:lpstr>
      <vt:lpstr>Philippine Institute of Traditional Health Care</vt:lpstr>
      <vt:lpstr>PowerPoint Presentation</vt:lpstr>
      <vt:lpstr>PowerPoint Presentation</vt:lpstr>
      <vt:lpstr>Objectives</vt:lpstr>
      <vt:lpstr>General Objective</vt:lpstr>
      <vt:lpstr>Specific Objectives</vt:lpstr>
      <vt:lpstr>Specific Objectives</vt:lpstr>
      <vt:lpstr>Scope</vt:lpstr>
      <vt:lpstr>Admin</vt:lpstr>
      <vt:lpstr>Admin</vt:lpstr>
      <vt:lpstr>Users</vt:lpstr>
      <vt:lpstr>Users</vt:lpstr>
      <vt:lpstr>Limitations</vt:lpstr>
      <vt:lpstr>PowerPoint Presentation</vt:lpstr>
      <vt:lpstr>Event 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Gubatan</dc:creator>
  <cp:lastModifiedBy>John David Solomon</cp:lastModifiedBy>
  <cp:revision>7</cp:revision>
  <dcterms:created xsi:type="dcterms:W3CDTF">2019-03-14T07:21:24Z</dcterms:created>
  <dcterms:modified xsi:type="dcterms:W3CDTF">2019-03-15T05:09:48Z</dcterms:modified>
</cp:coreProperties>
</file>