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9" r:id="rId3"/>
    <p:sldId id="276" r:id="rId4"/>
    <p:sldId id="258" r:id="rId5"/>
    <p:sldId id="260" r:id="rId6"/>
    <p:sldId id="278" r:id="rId7"/>
    <p:sldId id="262" r:id="rId8"/>
    <p:sldId id="259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4" r:id="rId28"/>
    <p:sldId id="289" r:id="rId29"/>
    <p:sldId id="291" r:id="rId30"/>
    <p:sldId id="292" r:id="rId31"/>
    <p:sldId id="290" r:id="rId32"/>
    <p:sldId id="273" r:id="rId33"/>
    <p:sldId id="293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68E77-C43A-40E6-BB34-E72D7522D5C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5DA2F-FFB5-4705-B18A-FB65594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4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 (Greetings)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47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1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Mixed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4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Jamie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4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Jamie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8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1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jamie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8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00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6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- Technology that can detect and recognize subjects such as people, animals or objects through algorithms and machine learning.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6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5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 – </a:t>
            </a:r>
            <a:r>
              <a: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Statement / Objectives / Scope and Limitations / Methodology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0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49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7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8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58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0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1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42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Mixed (Closing)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Jamie - </a:t>
            </a:r>
            <a:r>
              <a: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through R.A. 8423 (Traditional and Alternative Medicine Act)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David / </a:t>
            </a:r>
            <a:r>
              <a:rPr lang="it-IT" dirty="0"/>
              <a:t>Ms. Ma. Teresa M. Torres -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 Research Specialist II</a:t>
            </a:r>
            <a:r>
              <a:rPr lang="it-I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difficult for PITAHC to support the idea of using of medicinal plants because some Filipinos can’t recognize them. / If they were to do this manually it be a very difficult and costly task as they will have to send out some representatives to locations for monitoring of plant abundance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18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2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5DA2F-FFB5-4705-B18A-FB65594E5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3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CD01-C071-469B-95BB-90772400C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F3A1D-713E-4611-A3B5-34530397E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9754-D8B5-46C7-9785-40C30097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5736-650E-4360-9C4A-3F62623F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A6DA-6E92-42E3-A5D2-8E5E9B48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FAA5-A901-4817-82A1-645F32F1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45B6B-3EDD-4C99-9256-57113FB73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7E16-E671-47A0-A69D-15CE5E2C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8DD4-40F9-46FC-894D-42295C9C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0878-EAF7-40FB-A48B-2E1A27E4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9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3454C-D395-4236-A2BE-1402C7F33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332B0-C13B-406C-A727-9555806AF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7675-B2F4-41AA-8454-68DC7FA7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54A5-B8BC-49D1-A7DE-0C89D39D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1DA3-9DB0-40A4-B19A-B1D8D80B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E692-FFCA-48F6-8CDF-5CFA9C2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9FB-1E32-4F85-B435-2AAA3736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EBC8-5A2E-483E-BDD0-07C64A7F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C39F-19AD-4934-8AAB-C5656289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B51B-F3CD-420C-9A7D-1269A250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EA32-8EC6-44FF-B5D7-EA7FF877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B803-61CE-45EC-8BD6-AE3F5AA3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6B36-45E1-4ECD-8619-307C231A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CEF1-BC2E-421C-BD37-65EC93D3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EBA1-7242-4F01-93F9-BD1A445A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D6E9-F652-47BF-9102-6D94AD19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DF86-0C69-492C-B2F6-9DE9635DC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B009-2766-427E-94AB-F92E4E2C7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CD3B1-0FBA-41A6-947F-0298CA7C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A3FA-3147-46FC-BDD9-A8E0015A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81C4C-68A0-4293-9992-663FD4D3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CA70-F2E2-4448-8BC3-14E91287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1A8B-80F2-4AAD-831B-F5CB6562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57A2-5C19-4472-B37E-2CAE84132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96B2F-F3BD-4CB4-8347-40AFCADA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0720C-F54E-4C1E-BA83-1DA48BA86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C6D84-D2D8-4173-B222-8F7F37D0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2E72D-1B1A-424D-86DA-330E8F04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01ED3-EAA4-4BA0-A4B8-4C87DFB7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3F9F-EB38-4E81-8656-1B8E16E9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C52B1-B8A9-4968-BBC1-9982770E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7B0B3-E4E8-4171-AACA-0D10EC21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45994-69A1-460A-947B-96B9CB31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F3209-5945-48C3-ABD5-C674EF7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81317-B1A4-4D10-AD04-404EBBD7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810C-3559-443B-AB3B-43ADDD8D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BCDA-6743-4722-A160-306F9659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CE8E-9945-4FD1-B7AF-6A07817B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7AB37-AFF8-4333-B6EB-4DDA6EB5F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3D87E-8E8A-4654-8F11-65101A16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C8080-850C-4761-B7C6-AFB13407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3DA8-FC4B-41D2-A7C1-34246E5D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21C8-C9FE-4E57-A9DC-A1A19430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D38AA-3232-42F4-9077-7AD5906D6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C4FA4-0AF1-4016-AA40-4D440841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4CFC-1A33-490C-8555-75553A0A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FB6D-9B23-4987-83DC-A44592B0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337C6-E75C-4F6B-8D5B-9FD476BB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D9D88-E8F5-4B22-9B8A-A4FDFCAA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B941-F5C1-4E02-95FB-021CCFE8D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18B1-B159-4179-8FF6-D62D76830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E4C2-6AF1-4201-99A0-377D82FD4DD2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B495-D3D8-4901-AD2C-4B13361D1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38B20-AAFD-4D5D-B525-2A6D0E7CB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D8E5A4-3C6F-4BA4-9029-3374D851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915"/>
            <a:ext cx="5656771" cy="5563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74E4FB-C63E-4D9B-A6BC-BB5B5E8A94B0}"/>
              </a:ext>
            </a:extLst>
          </p:cNvPr>
          <p:cNvSpPr txBox="1"/>
          <p:nvPr/>
        </p:nvSpPr>
        <p:spPr>
          <a:xfrm>
            <a:off x="6763656" y="203808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Jamie Therese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Gahallon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5F605-80AF-4B3D-9EDD-B71BC054C2FC}"/>
              </a:ext>
            </a:extLst>
          </p:cNvPr>
          <p:cNvSpPr txBox="1"/>
          <p:nvPr/>
        </p:nvSpPr>
        <p:spPr>
          <a:xfrm>
            <a:off x="6763656" y="2405465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John David Solomon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146E3-B84F-451E-BDE1-B7624BF9DA7D}"/>
              </a:ext>
            </a:extLst>
          </p:cNvPr>
          <p:cNvSpPr txBox="1"/>
          <p:nvPr/>
        </p:nvSpPr>
        <p:spPr>
          <a:xfrm>
            <a:off x="6763656" y="496801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Engr.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Marielet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Guillermo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72207-C017-4BB1-9004-486B03F87617}"/>
              </a:ext>
            </a:extLst>
          </p:cNvPr>
          <p:cNvCxnSpPr/>
          <p:nvPr/>
        </p:nvCxnSpPr>
        <p:spPr>
          <a:xfrm>
            <a:off x="6531429" y="908429"/>
            <a:ext cx="0" cy="5187571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9A2DFA-8D43-4AEE-9C5D-403BE28B397B}"/>
              </a:ext>
            </a:extLst>
          </p:cNvPr>
          <p:cNvSpPr txBox="1"/>
          <p:nvPr/>
        </p:nvSpPr>
        <p:spPr>
          <a:xfrm>
            <a:off x="6763656" y="1684831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Members: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36C22-8406-4269-89EF-8A484FA0A4F7}"/>
              </a:ext>
            </a:extLst>
          </p:cNvPr>
          <p:cNvSpPr txBox="1"/>
          <p:nvPr/>
        </p:nvSpPr>
        <p:spPr>
          <a:xfrm>
            <a:off x="6763656" y="462726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Adviser: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AA366-99B0-4251-9956-DE5077AD238B}"/>
              </a:ext>
            </a:extLst>
          </p:cNvPr>
          <p:cNvSpPr txBox="1"/>
          <p:nvPr/>
        </p:nvSpPr>
        <p:spPr>
          <a:xfrm>
            <a:off x="373626" y="5820697"/>
            <a:ext cx="517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Development of Mobile Application for Plant Recognition and Location Documentation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71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44" y="1690688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+mj-lt"/>
              </a:rPr>
              <a:t>To classify plant by its leaf using an image classifier developed on TensorFlow</a:t>
            </a:r>
          </a:p>
          <a:p>
            <a:pPr lvl="0"/>
            <a:r>
              <a:rPr lang="en-US" dirty="0">
                <a:latin typeface="+mj-lt"/>
              </a:rPr>
              <a:t>To create a collection of data on medicinal plants and its benefits</a:t>
            </a:r>
          </a:p>
          <a:p>
            <a:pPr lvl="0"/>
            <a:r>
              <a:rPr lang="en-US" dirty="0">
                <a:latin typeface="+mj-lt"/>
              </a:rPr>
              <a:t>To gather data on location and abundance of plants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0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144"/>
            <a:ext cx="10515600" cy="5258731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an account by providing: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Username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Password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Email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Position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Access the </a:t>
            </a:r>
            <a:r>
              <a:rPr lang="en-US" dirty="0" err="1">
                <a:latin typeface="+mj-lt"/>
              </a:rPr>
              <a:t>Lyf</a:t>
            </a:r>
            <a:r>
              <a:rPr lang="en-US" dirty="0">
                <a:latin typeface="+mj-lt"/>
              </a:rPr>
              <a:t> Web Admin Panel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Assign Admin role to registered account.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Edit account.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294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879"/>
            <a:ext cx="10515600" cy="52587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result of image recognition, both successful and failed results.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Address incorrect location report and remove plant location from Maps.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admins response to incorrect location  report.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plant information shown in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Add/Edit plant information in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requests for add and edit plant information.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Change request status to Verified.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Delete requests.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261"/>
            <a:ext cx="10515600" cy="52587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an account by providing: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Username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Password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Email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Access the </a:t>
            </a:r>
            <a:r>
              <a:rPr lang="en-US" dirty="0" err="1">
                <a:latin typeface="+mj-lt"/>
              </a:rPr>
              <a:t>Lyf</a:t>
            </a:r>
            <a:r>
              <a:rPr lang="en-US" dirty="0">
                <a:latin typeface="+mj-lt"/>
              </a:rPr>
              <a:t> App.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Edit account.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079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5" y="1599269"/>
            <a:ext cx="10515600" cy="52587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locations of successful image recognitions through Maps.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Report incorrect location of plant in Maps.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Identify plants by isolating the leaf and capturing an image of it.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the plant glossary and information verified by the admin.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requests to add information/plant in the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requests to edit information in the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Notified upon verification of requests.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7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7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535"/>
            <a:ext cx="10515600" cy="5258731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+mj-lt"/>
              </a:rPr>
              <a:t>The Android app is developed using SDK for Android 8.1.</a:t>
            </a:r>
          </a:p>
          <a:p>
            <a:pPr lvl="0"/>
            <a:r>
              <a:rPr lang="en-US" sz="2400" dirty="0">
                <a:latin typeface="+mj-lt"/>
              </a:rPr>
              <a:t>The image quality is dependent on the camera specifications of the device and its effect on the result of image recognition is not considered.</a:t>
            </a:r>
          </a:p>
          <a:p>
            <a:pPr lvl="0"/>
            <a:r>
              <a:rPr lang="en-US" sz="2400" dirty="0">
                <a:latin typeface="+mj-lt"/>
              </a:rPr>
              <a:t>Researchers used TensorFlow for image recognition and training. </a:t>
            </a:r>
          </a:p>
          <a:p>
            <a:pPr lvl="0"/>
            <a:r>
              <a:rPr lang="en-US" sz="2400" dirty="0">
                <a:latin typeface="+mj-lt"/>
              </a:rPr>
              <a:t>Training model are limited to classification of </a:t>
            </a:r>
            <a:r>
              <a:rPr lang="en-US" sz="2400" i="1" dirty="0" err="1">
                <a:latin typeface="+mj-lt"/>
              </a:rPr>
              <a:t>Bayabas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i="1" dirty="0" err="1">
                <a:latin typeface="+mj-lt"/>
              </a:rPr>
              <a:t>Pansit-pansitan</a:t>
            </a:r>
            <a:r>
              <a:rPr lang="en-US" sz="2400" i="1" dirty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lvl="0"/>
            <a:r>
              <a:rPr lang="en-US" sz="2400" dirty="0">
                <a:latin typeface="+mj-lt"/>
              </a:rPr>
              <a:t>The </a:t>
            </a:r>
            <a:r>
              <a:rPr lang="en-US" sz="2400" dirty="0" err="1">
                <a:latin typeface="+mj-lt"/>
              </a:rPr>
              <a:t>Lyf</a:t>
            </a:r>
            <a:r>
              <a:rPr lang="en-US" sz="2400" dirty="0">
                <a:latin typeface="+mj-lt"/>
              </a:rPr>
              <a:t> Web Admin Panel is the responsibility of the client, PITAHC. Admin roles are granted by PITAHC.</a:t>
            </a:r>
          </a:p>
          <a:p>
            <a:pPr lvl="0"/>
            <a:r>
              <a:rPr lang="en-US" sz="2400" dirty="0">
                <a:latin typeface="+mj-lt"/>
              </a:rPr>
              <a:t>System can only recognized plants which has undergone match training.</a:t>
            </a:r>
          </a:p>
          <a:p>
            <a:pPr lvl="0"/>
            <a:r>
              <a:rPr lang="en-US" sz="2400" dirty="0">
                <a:latin typeface="+mj-lt"/>
              </a:rPr>
              <a:t>Plants can only be recognized by capturing an image of its leaf.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488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9199-7A36-4B86-8170-5B9F5845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Background</a:t>
            </a:r>
          </a:p>
        </p:txBody>
      </p:sp>
    </p:spTree>
    <p:extLst>
      <p:ext uri="{BB962C8B-B14F-4D97-AF65-F5344CB8AC3E}">
        <p14:creationId xmlns:p14="http://schemas.microsoft.com/office/powerpoint/2010/main" val="11649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5AA8D18-A868-4BA3-9686-621D83C77911}"/>
              </a:ext>
            </a:extLst>
          </p:cNvPr>
          <p:cNvSpPr/>
          <p:nvPr/>
        </p:nvSpPr>
        <p:spPr>
          <a:xfrm>
            <a:off x="7521680" y="4353275"/>
            <a:ext cx="2644877" cy="114874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51E757-C47D-4258-87FC-0DA6A4A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958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Technology that can detect and recognize subjects such as people, animals or objects through algorithms and machine learning.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69E32-C983-4DB4-8697-760FC2A20949}"/>
              </a:ext>
            </a:extLst>
          </p:cNvPr>
          <p:cNvSpPr txBox="1"/>
          <p:nvPr/>
        </p:nvSpPr>
        <p:spPr>
          <a:xfrm>
            <a:off x="2566219" y="688258"/>
            <a:ext cx="611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Image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27BD6-3C64-4260-8909-6D0DE3AF8534}"/>
              </a:ext>
            </a:extLst>
          </p:cNvPr>
          <p:cNvSpPr txBox="1"/>
          <p:nvPr/>
        </p:nvSpPr>
        <p:spPr>
          <a:xfrm>
            <a:off x="2984090" y="3579193"/>
            <a:ext cx="622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7F0D0-5DF2-4983-A412-E042D358170F}"/>
              </a:ext>
            </a:extLst>
          </p:cNvPr>
          <p:cNvSpPr txBox="1"/>
          <p:nvPr/>
        </p:nvSpPr>
        <p:spPr>
          <a:xfrm>
            <a:off x="1297857" y="4674932"/>
            <a:ext cx="337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19849-5F8E-4F96-8C84-1D6BBAF02E40}"/>
              </a:ext>
            </a:extLst>
          </p:cNvPr>
          <p:cNvSpPr txBox="1"/>
          <p:nvPr/>
        </p:nvSpPr>
        <p:spPr>
          <a:xfrm>
            <a:off x="7266039" y="4730945"/>
            <a:ext cx="3215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78298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Midterm Revisions: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305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Problem Statement</a:t>
            </a:r>
          </a:p>
          <a:p>
            <a:r>
              <a:rPr lang="en-US" dirty="0">
                <a:latin typeface="+mj-lt"/>
              </a:rPr>
              <a:t>Objectives</a:t>
            </a:r>
          </a:p>
          <a:p>
            <a:r>
              <a:rPr lang="en-US" dirty="0">
                <a:latin typeface="+mj-lt"/>
              </a:rPr>
              <a:t>Scope and Limitations</a:t>
            </a:r>
          </a:p>
          <a:p>
            <a:r>
              <a:rPr lang="en-US" dirty="0">
                <a:latin typeface="+mj-lt"/>
              </a:rPr>
              <a:t>Methodology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70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cdn-images-1.medium.com/max/1200/1*vkQ0hXDaQv57sALXAJquxA.jpeg">
            <a:extLst>
              <a:ext uri="{FF2B5EF4-FFF2-40B4-BE49-F238E27FC236}">
                <a16:creationId xmlns:a16="http://schemas.microsoft.com/office/drawing/2014/main" id="{CAE09083-C909-44F5-9501-3C73F98349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706"/>
            <a:ext cx="11995355" cy="47318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A7E462-557E-472F-9109-8FFF341B0F59}"/>
              </a:ext>
            </a:extLst>
          </p:cNvPr>
          <p:cNvSpPr txBox="1"/>
          <p:nvPr/>
        </p:nvSpPr>
        <p:spPr>
          <a:xfrm>
            <a:off x="3141406" y="334297"/>
            <a:ext cx="5909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Convolutional Neural Network</a:t>
            </a:r>
            <a:endParaRPr lang="en-US" sz="2800" dirty="0">
              <a:latin typeface="+mj-lt"/>
            </a:endParaRPr>
          </a:p>
          <a:p>
            <a:pPr algn="ctr"/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949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51E757-C47D-4258-87FC-0DA6A4A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404"/>
            <a:ext cx="10515600" cy="4351338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open source library created by the Google Brain Team </a:t>
            </a:r>
          </a:p>
          <a:p>
            <a:pPr algn="ctr"/>
            <a:r>
              <a:rPr lang="en-US" dirty="0">
                <a:latin typeface="+mj-lt"/>
              </a:rPr>
              <a:t>used for numerical computation and large-scale machine learning.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69E32-C983-4DB4-8697-760FC2A20949}"/>
              </a:ext>
            </a:extLst>
          </p:cNvPr>
          <p:cNvSpPr txBox="1"/>
          <p:nvPr/>
        </p:nvSpPr>
        <p:spPr>
          <a:xfrm>
            <a:off x="2566219" y="688258"/>
            <a:ext cx="611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099207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51E757-C47D-4258-87FC-0DA6A4A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404"/>
            <a:ext cx="10515600" cy="4351338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Used to create a custom map, a searchable map, check-in functions, display live data syncing with location, plan routes, or create a mashup just to name a few.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69E32-C983-4DB4-8697-760FC2A20949}"/>
              </a:ext>
            </a:extLst>
          </p:cNvPr>
          <p:cNvSpPr txBox="1"/>
          <p:nvPr/>
        </p:nvSpPr>
        <p:spPr>
          <a:xfrm>
            <a:off x="2566219" y="688258"/>
            <a:ext cx="611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Google Maps</a:t>
            </a:r>
          </a:p>
        </p:txBody>
      </p:sp>
    </p:spTree>
    <p:extLst>
      <p:ext uri="{BB962C8B-B14F-4D97-AF65-F5344CB8AC3E}">
        <p14:creationId xmlns:p14="http://schemas.microsoft.com/office/powerpoint/2010/main" val="1775155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9199-7A36-4B86-8170-5B9F5845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533819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video clip art">
            <a:extLst>
              <a:ext uri="{FF2B5EF4-FFF2-40B4-BE49-F238E27FC236}">
                <a16:creationId xmlns:a16="http://schemas.microsoft.com/office/drawing/2014/main" id="{8D8118D3-DE9A-41D9-8D4E-8C31BD27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74" y="2122517"/>
            <a:ext cx="2596075" cy="240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CE768F-7D85-416D-A62A-147A36ECEA3F}"/>
              </a:ext>
            </a:extLst>
          </p:cNvPr>
          <p:cNvSpPr/>
          <p:nvPr/>
        </p:nvSpPr>
        <p:spPr>
          <a:xfrm>
            <a:off x="7561005" y="1138688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8BE030C-75A3-47A6-AF6C-A68A3B9FE808}"/>
              </a:ext>
            </a:extLst>
          </p:cNvPr>
          <p:cNvSpPr/>
          <p:nvPr/>
        </p:nvSpPr>
        <p:spPr>
          <a:xfrm>
            <a:off x="7713405" y="1291088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AFB604-5316-4549-94A7-48959BD13DEE}"/>
              </a:ext>
            </a:extLst>
          </p:cNvPr>
          <p:cNvSpPr/>
          <p:nvPr/>
        </p:nvSpPr>
        <p:spPr>
          <a:xfrm>
            <a:off x="7865805" y="1443488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A50CEF4-B96D-4849-9EF1-3D54A683D2F4}"/>
              </a:ext>
            </a:extLst>
          </p:cNvPr>
          <p:cNvSpPr/>
          <p:nvPr/>
        </p:nvSpPr>
        <p:spPr>
          <a:xfrm>
            <a:off x="8018205" y="1595888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BC27F3-2CFC-476A-86E3-8A7C6F876446}"/>
              </a:ext>
            </a:extLst>
          </p:cNvPr>
          <p:cNvSpPr/>
          <p:nvPr/>
        </p:nvSpPr>
        <p:spPr>
          <a:xfrm>
            <a:off x="8170605" y="1748288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D23B00-63DF-473D-BD11-53EAE6804E23}"/>
              </a:ext>
            </a:extLst>
          </p:cNvPr>
          <p:cNvSpPr/>
          <p:nvPr/>
        </p:nvSpPr>
        <p:spPr>
          <a:xfrm>
            <a:off x="8323005" y="1900688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455336-4644-4A88-8EB9-AEEC8431B5DB}"/>
              </a:ext>
            </a:extLst>
          </p:cNvPr>
          <p:cNvSpPr/>
          <p:nvPr/>
        </p:nvSpPr>
        <p:spPr>
          <a:xfrm>
            <a:off x="8475405" y="2053088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48CE3E5-F116-4D5E-87A6-1EE0C2166DE1}"/>
              </a:ext>
            </a:extLst>
          </p:cNvPr>
          <p:cNvSpPr/>
          <p:nvPr/>
        </p:nvSpPr>
        <p:spPr>
          <a:xfrm>
            <a:off x="8627805" y="2205488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1A23D4-DE06-4E8C-A0F6-99F137932BA9}"/>
              </a:ext>
            </a:extLst>
          </p:cNvPr>
          <p:cNvCxnSpPr/>
          <p:nvPr/>
        </p:nvCxnSpPr>
        <p:spPr>
          <a:xfrm>
            <a:off x="5112773" y="3409336"/>
            <a:ext cx="200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4E017B-E406-4B47-8233-F84050E8D660}"/>
              </a:ext>
            </a:extLst>
          </p:cNvPr>
          <p:cNvSpPr txBox="1"/>
          <p:nvPr/>
        </p:nvSpPr>
        <p:spPr>
          <a:xfrm>
            <a:off x="5112772" y="2912355"/>
            <a:ext cx="200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+mj-lt"/>
              </a:rPr>
              <a:t>FFmpeg</a:t>
            </a:r>
            <a:r>
              <a:rPr lang="en-US" sz="2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49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EF58670-DF1F-466D-B6FC-EA8ACDBA5771}"/>
              </a:ext>
            </a:extLst>
          </p:cNvPr>
          <p:cNvSpPr/>
          <p:nvPr/>
        </p:nvSpPr>
        <p:spPr>
          <a:xfrm>
            <a:off x="924231" y="2728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85B4C0D-3A66-40A3-BF94-1E1C4CD014B9}"/>
              </a:ext>
            </a:extLst>
          </p:cNvPr>
          <p:cNvSpPr/>
          <p:nvPr/>
        </p:nvSpPr>
        <p:spPr>
          <a:xfrm>
            <a:off x="1076631" y="4252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CCEA7F-6212-418A-9E28-F8A9C7471A3B}"/>
              </a:ext>
            </a:extLst>
          </p:cNvPr>
          <p:cNvSpPr/>
          <p:nvPr/>
        </p:nvSpPr>
        <p:spPr>
          <a:xfrm>
            <a:off x="1229031" y="5776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EA9ACA-8749-443F-B2E4-255F041C9D0B}"/>
              </a:ext>
            </a:extLst>
          </p:cNvPr>
          <p:cNvSpPr/>
          <p:nvPr/>
        </p:nvSpPr>
        <p:spPr>
          <a:xfrm>
            <a:off x="1381431" y="7300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243D51-B6BF-40B6-8DD4-E1F64DA698A6}"/>
              </a:ext>
            </a:extLst>
          </p:cNvPr>
          <p:cNvSpPr/>
          <p:nvPr/>
        </p:nvSpPr>
        <p:spPr>
          <a:xfrm>
            <a:off x="1533831" y="8824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7FBF49E-2F66-43C7-9673-E62A121BC729}"/>
              </a:ext>
            </a:extLst>
          </p:cNvPr>
          <p:cNvSpPr/>
          <p:nvPr/>
        </p:nvSpPr>
        <p:spPr>
          <a:xfrm>
            <a:off x="1686231" y="10348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6BE21A-1E0C-4687-88B3-FAEB247E120B}"/>
              </a:ext>
            </a:extLst>
          </p:cNvPr>
          <p:cNvSpPr/>
          <p:nvPr/>
        </p:nvSpPr>
        <p:spPr>
          <a:xfrm>
            <a:off x="1838631" y="11872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70B98CA-4836-4E86-B8D1-728C23EA16D9}"/>
              </a:ext>
            </a:extLst>
          </p:cNvPr>
          <p:cNvSpPr/>
          <p:nvPr/>
        </p:nvSpPr>
        <p:spPr>
          <a:xfrm>
            <a:off x="1991031" y="13396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A0E5CA-5FBB-41B8-8319-9EBA6378B7BB}"/>
              </a:ext>
            </a:extLst>
          </p:cNvPr>
          <p:cNvSpPr/>
          <p:nvPr/>
        </p:nvSpPr>
        <p:spPr>
          <a:xfrm>
            <a:off x="4685070" y="2728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C5947BA-E415-4866-A0AF-33709A8214F8}"/>
              </a:ext>
            </a:extLst>
          </p:cNvPr>
          <p:cNvSpPr/>
          <p:nvPr/>
        </p:nvSpPr>
        <p:spPr>
          <a:xfrm>
            <a:off x="4837470" y="4252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BA3694-D06C-43FD-8DE0-BFC73640B94C}"/>
              </a:ext>
            </a:extLst>
          </p:cNvPr>
          <p:cNvSpPr/>
          <p:nvPr/>
        </p:nvSpPr>
        <p:spPr>
          <a:xfrm>
            <a:off x="4989870" y="5776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35D1AE-8B20-45AC-A300-8F37DC8B3B51}"/>
              </a:ext>
            </a:extLst>
          </p:cNvPr>
          <p:cNvSpPr/>
          <p:nvPr/>
        </p:nvSpPr>
        <p:spPr>
          <a:xfrm>
            <a:off x="5142270" y="7300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363EED-03B3-4A26-8559-00D71EBFCDA3}"/>
              </a:ext>
            </a:extLst>
          </p:cNvPr>
          <p:cNvSpPr/>
          <p:nvPr/>
        </p:nvSpPr>
        <p:spPr>
          <a:xfrm>
            <a:off x="5294670" y="8824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4EC5BF-91C8-4C24-9F3A-956238A3E4F7}"/>
              </a:ext>
            </a:extLst>
          </p:cNvPr>
          <p:cNvSpPr/>
          <p:nvPr/>
        </p:nvSpPr>
        <p:spPr>
          <a:xfrm>
            <a:off x="5447070" y="10348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D930632-6D4E-4714-A482-2833FA59BA22}"/>
              </a:ext>
            </a:extLst>
          </p:cNvPr>
          <p:cNvSpPr/>
          <p:nvPr/>
        </p:nvSpPr>
        <p:spPr>
          <a:xfrm>
            <a:off x="5599470" y="11872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A9BF2CC-9F24-4578-9473-8726BD43E1F7}"/>
              </a:ext>
            </a:extLst>
          </p:cNvPr>
          <p:cNvSpPr/>
          <p:nvPr/>
        </p:nvSpPr>
        <p:spPr>
          <a:xfrm>
            <a:off x="5751870" y="13396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50C4F05-410D-438C-8613-463611846758}"/>
              </a:ext>
            </a:extLst>
          </p:cNvPr>
          <p:cNvSpPr/>
          <p:nvPr/>
        </p:nvSpPr>
        <p:spPr>
          <a:xfrm>
            <a:off x="8627805" y="2728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6BD25A4-FE1E-4F0C-B435-4D40349B3A19}"/>
              </a:ext>
            </a:extLst>
          </p:cNvPr>
          <p:cNvSpPr/>
          <p:nvPr/>
        </p:nvSpPr>
        <p:spPr>
          <a:xfrm>
            <a:off x="8780205" y="4252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4F4951-1E6F-4F5F-BC0F-745FA221FBB0}"/>
              </a:ext>
            </a:extLst>
          </p:cNvPr>
          <p:cNvSpPr/>
          <p:nvPr/>
        </p:nvSpPr>
        <p:spPr>
          <a:xfrm>
            <a:off x="8932605" y="5776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6485BBA-94D5-4963-BCF6-0599FF2F8EF5}"/>
              </a:ext>
            </a:extLst>
          </p:cNvPr>
          <p:cNvSpPr/>
          <p:nvPr/>
        </p:nvSpPr>
        <p:spPr>
          <a:xfrm>
            <a:off x="9085005" y="7300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B542CB-38DD-403E-A4DC-5EA2CCAC1B7A}"/>
              </a:ext>
            </a:extLst>
          </p:cNvPr>
          <p:cNvSpPr/>
          <p:nvPr/>
        </p:nvSpPr>
        <p:spPr>
          <a:xfrm>
            <a:off x="9237405" y="8824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5082171-3241-4845-8233-C7191AB3AEB8}"/>
              </a:ext>
            </a:extLst>
          </p:cNvPr>
          <p:cNvSpPr/>
          <p:nvPr/>
        </p:nvSpPr>
        <p:spPr>
          <a:xfrm>
            <a:off x="9389805" y="10348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C5118DC-4269-49FA-8164-38955BA8DCB6}"/>
              </a:ext>
            </a:extLst>
          </p:cNvPr>
          <p:cNvSpPr/>
          <p:nvPr/>
        </p:nvSpPr>
        <p:spPr>
          <a:xfrm>
            <a:off x="9542205" y="11872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86AE9B4-5449-4000-8068-BF62C757D5F2}"/>
              </a:ext>
            </a:extLst>
          </p:cNvPr>
          <p:cNvSpPr/>
          <p:nvPr/>
        </p:nvSpPr>
        <p:spPr>
          <a:xfrm>
            <a:off x="9694605" y="1339645"/>
            <a:ext cx="1465007" cy="3156155"/>
          </a:xfrm>
          <a:custGeom>
            <a:avLst/>
            <a:gdLst>
              <a:gd name="connsiteX0" fmla="*/ 0 w 1465007"/>
              <a:gd name="connsiteY0" fmla="*/ 757084 h 3156155"/>
              <a:gd name="connsiteX1" fmla="*/ 39329 w 1465007"/>
              <a:gd name="connsiteY1" fmla="*/ 3156155 h 3156155"/>
              <a:gd name="connsiteX2" fmla="*/ 1465007 w 1465007"/>
              <a:gd name="connsiteY2" fmla="*/ 2310580 h 3156155"/>
              <a:gd name="connsiteX3" fmla="*/ 1415846 w 1465007"/>
              <a:gd name="connsiteY3" fmla="*/ 0 h 3156155"/>
              <a:gd name="connsiteX4" fmla="*/ 0 w 1465007"/>
              <a:gd name="connsiteY4" fmla="*/ 757084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07" h="3156155">
                <a:moveTo>
                  <a:pt x="0" y="757084"/>
                </a:moveTo>
                <a:lnTo>
                  <a:pt x="39329" y="3156155"/>
                </a:lnTo>
                <a:lnTo>
                  <a:pt x="1465007" y="2310580"/>
                </a:lnTo>
                <a:lnTo>
                  <a:pt x="1415846" y="0"/>
                </a:lnTo>
                <a:lnTo>
                  <a:pt x="0" y="757084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9A7BB-249F-441E-8031-F44035150171}"/>
              </a:ext>
            </a:extLst>
          </p:cNvPr>
          <p:cNvSpPr txBox="1"/>
          <p:nvPr/>
        </p:nvSpPr>
        <p:spPr>
          <a:xfrm>
            <a:off x="3087327" y="5128751"/>
            <a:ext cx="587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Labeled Images for Training</a:t>
            </a:r>
          </a:p>
        </p:txBody>
      </p:sp>
    </p:spTree>
    <p:extLst>
      <p:ext uri="{BB962C8B-B14F-4D97-AF65-F5344CB8AC3E}">
        <p14:creationId xmlns:p14="http://schemas.microsoft.com/office/powerpoint/2010/main" val="262509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1467E-DFE5-445E-9C1A-3BC0C004E22E}"/>
              </a:ext>
            </a:extLst>
          </p:cNvPr>
          <p:cNvSpPr txBox="1"/>
          <p:nvPr/>
        </p:nvSpPr>
        <p:spPr>
          <a:xfrm>
            <a:off x="771832" y="2074606"/>
            <a:ext cx="1064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https://codelabs.developers.google.com/codelabs/tensorflow-for-poets/</a:t>
            </a:r>
          </a:p>
        </p:txBody>
      </p:sp>
      <p:pic>
        <p:nvPicPr>
          <p:cNvPr id="3074" name="Picture 2" descr="Image result for tensorflow">
            <a:extLst>
              <a:ext uri="{FF2B5EF4-FFF2-40B4-BE49-F238E27FC236}">
                <a16:creationId xmlns:a16="http://schemas.microsoft.com/office/drawing/2014/main" id="{20E52277-5E65-42AB-9DEB-45180DE6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39" y="400643"/>
            <a:ext cx="2974871" cy="167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30AA54-2DCE-466C-9042-8DE9DA334ADC}"/>
              </a:ext>
            </a:extLst>
          </p:cNvPr>
          <p:cNvSpPr txBox="1"/>
          <p:nvPr/>
        </p:nvSpPr>
        <p:spPr>
          <a:xfrm>
            <a:off x="2559151" y="3076604"/>
            <a:ext cx="6292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.pb</a:t>
            </a:r>
          </a:p>
          <a:p>
            <a:pPr algn="ctr"/>
            <a:r>
              <a:rPr lang="en-US" sz="3200" dirty="0">
                <a:latin typeface="+mj-lt"/>
              </a:rPr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6872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1467E-DFE5-445E-9C1A-3BC0C004E22E}"/>
              </a:ext>
            </a:extLst>
          </p:cNvPr>
          <p:cNvSpPr txBox="1"/>
          <p:nvPr/>
        </p:nvSpPr>
        <p:spPr>
          <a:xfrm>
            <a:off x="771832" y="226141"/>
            <a:ext cx="1064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Android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0AA54-2DCE-466C-9042-8DE9DA334ADC}"/>
              </a:ext>
            </a:extLst>
          </p:cNvPr>
          <p:cNvSpPr txBox="1"/>
          <p:nvPr/>
        </p:nvSpPr>
        <p:spPr>
          <a:xfrm>
            <a:off x="2949677" y="3538720"/>
            <a:ext cx="6292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Web</a:t>
            </a:r>
          </a:p>
        </p:txBody>
      </p:sp>
      <p:pic>
        <p:nvPicPr>
          <p:cNvPr id="5122" name="Picture 2" descr="Image result for android studio">
            <a:extLst>
              <a:ext uri="{FF2B5EF4-FFF2-40B4-BE49-F238E27FC236}">
                <a16:creationId xmlns:a16="http://schemas.microsoft.com/office/drawing/2014/main" id="{F1599EE3-DFA8-4A08-8FEA-A57D0DDC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42" y="749361"/>
            <a:ext cx="2671916" cy="267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aravel">
            <a:extLst>
              <a:ext uri="{FF2B5EF4-FFF2-40B4-BE49-F238E27FC236}">
                <a16:creationId xmlns:a16="http://schemas.microsoft.com/office/drawing/2014/main" id="{FFBA6170-F5CF-416C-9C6F-43183AF74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83" y="4426110"/>
            <a:ext cx="3192719" cy="220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89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9199-7A36-4B86-8170-5B9F5845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4936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85CE5-16F6-4F54-8E34-9DFC0163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CB0D99-4638-4889-B71C-DA47169CD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2578"/>
              </p:ext>
            </p:extLst>
          </p:nvPr>
        </p:nvGraphicFramePr>
        <p:xfrm>
          <a:off x="509348" y="591883"/>
          <a:ext cx="10202192" cy="5674234"/>
        </p:xfrm>
        <a:graphic>
          <a:graphicData uri="http://schemas.openxmlformats.org/drawingml/2006/table">
            <a:tbl>
              <a:tblPr bandRow="1"/>
              <a:tblGrid>
                <a:gridCol w="1700103">
                  <a:extLst>
                    <a:ext uri="{9D8B030D-6E8A-4147-A177-3AD203B41FA5}">
                      <a16:colId xmlns:a16="http://schemas.microsoft.com/office/drawing/2014/main" val="3772838729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2114474743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494418442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85239965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1726060638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2519133191"/>
                    </a:ext>
                  </a:extLst>
                </a:gridCol>
              </a:tblGrid>
              <a:tr h="15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22314"/>
                  </a:ext>
                </a:extLst>
              </a:tr>
              <a:tr h="1507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registration form will be shown if the user hasn’t created an account for the app yet (or wants to create a new account for the app)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registration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Registers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Register form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136585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has photographed a plant for identification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wants to identify a certain plant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Captures Plant Image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prepares image for identification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93104"/>
                  </a:ext>
                </a:extLst>
              </a:tr>
              <a:tr h="496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compares image with training data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receives photo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 Image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displays identified plant match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19707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creates report if plant match is not found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 cannot be identified by 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Unidentified Plant report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Unidentified Plant report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50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85CE5-16F6-4F54-8E34-9DFC0163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CB0D99-4638-4889-B71C-DA47169CD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32133"/>
              </p:ext>
            </p:extLst>
          </p:nvPr>
        </p:nvGraphicFramePr>
        <p:xfrm>
          <a:off x="509348" y="591883"/>
          <a:ext cx="10202192" cy="5616405"/>
        </p:xfrm>
        <a:graphic>
          <a:graphicData uri="http://schemas.openxmlformats.org/drawingml/2006/table">
            <a:tbl>
              <a:tblPr bandRow="1"/>
              <a:tblGrid>
                <a:gridCol w="1700103">
                  <a:extLst>
                    <a:ext uri="{9D8B030D-6E8A-4147-A177-3AD203B41FA5}">
                      <a16:colId xmlns:a16="http://schemas.microsoft.com/office/drawing/2014/main" val="3772838729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2114474743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494418442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85239965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1726060638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2519133191"/>
                    </a:ext>
                  </a:extLst>
                </a:gridCol>
              </a:tblGrid>
              <a:tr h="15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22314"/>
                  </a:ext>
                </a:extLst>
              </a:tr>
              <a:tr h="1507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reports incorrect/missing location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 from 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Incorrect Location report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Incorrect Location report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136585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wants to add or edit plant information in the plant glossary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adds/edits plant information in the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Add/Edit Plant Information Request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Add/Edit Plant Information Request for the 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93104"/>
                  </a:ext>
                </a:extLst>
              </a:tr>
              <a:tr h="496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responds to requests and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Requests and reports from 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Validate Report and Request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validates reports and requests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19707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updates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updates plant details in the 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updates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5860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requests for System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System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displays reports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Admin/System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40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562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9199-7A36-4B86-8170-5B9F5845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0666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Development/Plans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8321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51E757-C47D-4258-87FC-0DA6A4A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44" y="303297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Improve interface</a:t>
            </a:r>
          </a:p>
          <a:p>
            <a:r>
              <a:rPr lang="en-US" dirty="0">
                <a:latin typeface="+mj-lt"/>
              </a:rPr>
              <a:t>Allow sharing to social media platforms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69E32-C983-4DB4-8697-760FC2A20949}"/>
              </a:ext>
            </a:extLst>
          </p:cNvPr>
          <p:cNvSpPr txBox="1"/>
          <p:nvPr/>
        </p:nvSpPr>
        <p:spPr>
          <a:xfrm>
            <a:off x="2566219" y="688258"/>
            <a:ext cx="611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Image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AFE29-5904-47F4-AE62-96232C636B7F}"/>
              </a:ext>
            </a:extLst>
          </p:cNvPr>
          <p:cNvSpPr txBox="1"/>
          <p:nvPr/>
        </p:nvSpPr>
        <p:spPr>
          <a:xfrm>
            <a:off x="2566218" y="2438577"/>
            <a:ext cx="611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Android Application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F8FC57C-D5E8-4771-AAE9-3C7D3BDE5975}"/>
              </a:ext>
            </a:extLst>
          </p:cNvPr>
          <p:cNvSpPr txBox="1">
            <a:spLocks/>
          </p:cNvSpPr>
          <p:nvPr/>
        </p:nvSpPr>
        <p:spPr>
          <a:xfrm>
            <a:off x="1078744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More training data</a:t>
            </a:r>
          </a:p>
          <a:p>
            <a:r>
              <a:rPr lang="en-US" dirty="0">
                <a:latin typeface="+mj-lt"/>
              </a:rPr>
              <a:t>Include diverse plants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9DEB4-C402-406D-BE28-9834A84330CB}"/>
              </a:ext>
            </a:extLst>
          </p:cNvPr>
          <p:cNvSpPr txBox="1"/>
          <p:nvPr/>
        </p:nvSpPr>
        <p:spPr>
          <a:xfrm>
            <a:off x="2566217" y="4097823"/>
            <a:ext cx="611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Web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5063FCA-6B36-416A-A09B-2493AAA5C234}"/>
              </a:ext>
            </a:extLst>
          </p:cNvPr>
          <p:cNvSpPr txBox="1">
            <a:spLocks/>
          </p:cNvSpPr>
          <p:nvPr/>
        </p:nvSpPr>
        <p:spPr>
          <a:xfrm>
            <a:off x="1078744" y="47541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Improve interface</a:t>
            </a:r>
          </a:p>
          <a:p>
            <a:r>
              <a:rPr lang="en-US" dirty="0">
                <a:latin typeface="+mj-lt"/>
              </a:rPr>
              <a:t>Improve report generation</a:t>
            </a:r>
          </a:p>
          <a:p>
            <a:r>
              <a:rPr lang="en-US" dirty="0">
                <a:latin typeface="+mj-lt"/>
              </a:rPr>
              <a:t>Allow admin to add/edit information of plants</a:t>
            </a:r>
          </a:p>
        </p:txBody>
      </p:sp>
    </p:spTree>
    <p:extLst>
      <p:ext uri="{BB962C8B-B14F-4D97-AF65-F5344CB8AC3E}">
        <p14:creationId xmlns:p14="http://schemas.microsoft.com/office/powerpoint/2010/main" val="35724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D8E5A4-3C6F-4BA4-9029-3374D851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915"/>
            <a:ext cx="5656771" cy="55636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72207-C017-4BB1-9004-486B03F87617}"/>
              </a:ext>
            </a:extLst>
          </p:cNvPr>
          <p:cNvCxnSpPr/>
          <p:nvPr/>
        </p:nvCxnSpPr>
        <p:spPr>
          <a:xfrm>
            <a:off x="6531429" y="908429"/>
            <a:ext cx="0" cy="5187571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DAA366-99B0-4251-9956-DE5077AD238B}"/>
              </a:ext>
            </a:extLst>
          </p:cNvPr>
          <p:cNvSpPr txBox="1"/>
          <p:nvPr/>
        </p:nvSpPr>
        <p:spPr>
          <a:xfrm>
            <a:off x="373626" y="5820697"/>
            <a:ext cx="517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Development of Mobile Application for Plant Recognition and Location Documentation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B2D71-1B99-4AA9-8635-BE7FD6179E4F}"/>
              </a:ext>
            </a:extLst>
          </p:cNvPr>
          <p:cNvSpPr txBox="1"/>
          <p:nvPr/>
        </p:nvSpPr>
        <p:spPr>
          <a:xfrm>
            <a:off x="6718646" y="1166842"/>
            <a:ext cx="53479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Thank you</a:t>
            </a:r>
          </a:p>
          <a:p>
            <a:pPr algn="ctr"/>
            <a:r>
              <a:rPr lang="en-US" sz="9600" dirty="0"/>
              <a:t>For</a:t>
            </a:r>
          </a:p>
          <a:p>
            <a:pPr algn="ctr"/>
            <a:r>
              <a:rPr lang="en-US" sz="9600" dirty="0"/>
              <a:t>Listening!</a:t>
            </a:r>
          </a:p>
        </p:txBody>
      </p:sp>
    </p:spTree>
    <p:extLst>
      <p:ext uri="{BB962C8B-B14F-4D97-AF65-F5344CB8AC3E}">
        <p14:creationId xmlns:p14="http://schemas.microsoft.com/office/powerpoint/2010/main" val="2769098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2D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Philippine Institute of Traditional Health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305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Created through R.A. 8423 (Traditional and Alternative Medicine Act)</a:t>
            </a: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0AD4FC-AA74-4456-B7E3-EE4E6393B559}"/>
              </a:ext>
            </a:extLst>
          </p:cNvPr>
          <p:cNvSpPr txBox="1">
            <a:spLocks/>
          </p:cNvSpPr>
          <p:nvPr/>
        </p:nvSpPr>
        <p:spPr>
          <a:xfrm>
            <a:off x="838200" y="939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PITAHC</a:t>
            </a:r>
          </a:p>
        </p:txBody>
      </p:sp>
    </p:spTree>
    <p:extLst>
      <p:ext uri="{BB962C8B-B14F-4D97-AF65-F5344CB8AC3E}">
        <p14:creationId xmlns:p14="http://schemas.microsoft.com/office/powerpoint/2010/main" val="40145678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85CE5-16F6-4F54-8E34-9DFC0163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pic>
        <p:nvPicPr>
          <p:cNvPr id="1026" name="Picture 2" descr="https://scontent.fmnl14-1.fna.fbcdn.net/v/t1.15752-9/s2048x2048/53698485_2214763918570578_7118498995621593088_n.jpg?_nc_cat=106&amp;_nc_ht=scontent.fmnl14-1.fna&amp;oh=3ee3d2616f6c6c07368d632b4da049bc&amp;oe=5D1B1271">
            <a:extLst>
              <a:ext uri="{FF2B5EF4-FFF2-40B4-BE49-F238E27FC236}">
                <a16:creationId xmlns:a16="http://schemas.microsoft.com/office/drawing/2014/main" id="{8A046553-8773-4BD9-A202-0197DE77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8" y="960751"/>
            <a:ext cx="6112856" cy="458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AEA9C-8D96-4830-8F7C-0E4078BAA649}"/>
              </a:ext>
            </a:extLst>
          </p:cNvPr>
          <p:cNvSpPr txBox="1"/>
          <p:nvPr/>
        </p:nvSpPr>
        <p:spPr>
          <a:xfrm>
            <a:off x="1235286" y="5725636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dirty="0">
                <a:latin typeface="+mj-lt"/>
              </a:rPr>
              <a:t>Ms. Ma. Teresa M. Torres</a:t>
            </a:r>
          </a:p>
          <a:p>
            <a:pPr algn="ctr" fontAlgn="base"/>
            <a:r>
              <a:rPr lang="en-US" sz="2000" dirty="0">
                <a:latin typeface="+mj-lt"/>
              </a:rPr>
              <a:t>Science Research Specialist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07C41-0CB6-4C68-AC3F-21ABFA1B26B0}"/>
              </a:ext>
            </a:extLst>
          </p:cNvPr>
          <p:cNvSpPr txBox="1"/>
          <p:nvPr/>
        </p:nvSpPr>
        <p:spPr>
          <a:xfrm>
            <a:off x="7108723" y="1533832"/>
            <a:ext cx="427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is difficult for PITAHC to advocate use of medicinal plants because some Filipinos can’t recognize them.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2C016-AB20-49E2-938E-508D3DD36925}"/>
              </a:ext>
            </a:extLst>
          </p:cNvPr>
          <p:cNvSpPr txBox="1"/>
          <p:nvPr/>
        </p:nvSpPr>
        <p:spPr>
          <a:xfrm>
            <a:off x="7108723" y="2791407"/>
            <a:ext cx="427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Tedious task of sending representatives to locations for monitoring of plant abundance.</a:t>
            </a:r>
          </a:p>
        </p:txBody>
      </p:sp>
    </p:spTree>
    <p:extLst>
      <p:ext uri="{BB962C8B-B14F-4D97-AF65-F5344CB8AC3E}">
        <p14:creationId xmlns:p14="http://schemas.microsoft.com/office/powerpoint/2010/main" val="31132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0AD4FC-AA74-4456-B7E3-EE4E6393B559}"/>
              </a:ext>
            </a:extLst>
          </p:cNvPr>
          <p:cNvSpPr txBox="1">
            <a:spLocks/>
          </p:cNvSpPr>
          <p:nvPr/>
        </p:nvSpPr>
        <p:spPr>
          <a:xfrm>
            <a:off x="838200" y="939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Respondents are presented pictures of DOH-approved “Common Medicinal Plants”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B01516-FE21-4B8C-8E30-09FFE2691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3" y="1865236"/>
            <a:ext cx="1563764" cy="156376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CD6EF7-0EAB-44C9-8649-6CBCED430DE8}"/>
              </a:ext>
            </a:extLst>
          </p:cNvPr>
          <p:cNvSpPr txBox="1"/>
          <p:nvPr/>
        </p:nvSpPr>
        <p:spPr>
          <a:xfrm>
            <a:off x="233733" y="3492599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Akapulko</a:t>
            </a:r>
            <a:endParaRPr lang="en-US" dirty="0">
              <a:latin typeface="+mj-lt"/>
            </a:endParaRP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192F8FBC-57E8-467D-B05B-2A803717B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77" y="1880316"/>
            <a:ext cx="1563764" cy="1563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115E6B-57CA-4EE6-B124-BEAB536CC09C}"/>
              </a:ext>
            </a:extLst>
          </p:cNvPr>
          <p:cNvSpPr txBox="1"/>
          <p:nvPr/>
        </p:nvSpPr>
        <p:spPr>
          <a:xfrm>
            <a:off x="2514817" y="3507679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Bayabas</a:t>
            </a:r>
            <a:endParaRPr lang="en-US" dirty="0">
              <a:latin typeface="+mj-lt"/>
            </a:endParaRP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8A0ABF3F-FAEE-448E-9B24-897670BA4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61" y="1887856"/>
            <a:ext cx="1563764" cy="15637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5AF868-13BE-49EF-89F7-5D8F23F70C00}"/>
              </a:ext>
            </a:extLst>
          </p:cNvPr>
          <p:cNvSpPr txBox="1"/>
          <p:nvPr/>
        </p:nvSpPr>
        <p:spPr>
          <a:xfrm>
            <a:off x="4795901" y="3515219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Pansit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Pansitan</a:t>
            </a:r>
            <a:endParaRPr lang="en-US" dirty="0">
              <a:latin typeface="+mj-lt"/>
            </a:endParaRP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BC2864C2-E3CF-41B1-BE51-92ECC1EDE8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147" y="1865236"/>
            <a:ext cx="1563764" cy="15637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EF092A-2E14-443E-9578-2E5DE8E5CB07}"/>
              </a:ext>
            </a:extLst>
          </p:cNvPr>
          <p:cNvSpPr txBox="1"/>
          <p:nvPr/>
        </p:nvSpPr>
        <p:spPr>
          <a:xfrm>
            <a:off x="6904487" y="3492599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Sambong</a:t>
            </a:r>
            <a:endParaRPr lang="en-US" dirty="0">
              <a:latin typeface="+mj-lt"/>
            </a:endParaRPr>
          </a:p>
        </p:txBody>
      </p:sp>
      <p:pic>
        <p:nvPicPr>
          <p:cNvPr id="18" name="Content Placeholder 8">
            <a:extLst>
              <a:ext uri="{FF2B5EF4-FFF2-40B4-BE49-F238E27FC236}">
                <a16:creationId xmlns:a16="http://schemas.microsoft.com/office/drawing/2014/main" id="{151353A6-FBE3-4428-8499-389FEFF004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069" y="1865236"/>
            <a:ext cx="1563764" cy="15637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EEB440-D52A-49EF-AC19-826F0981EECA}"/>
              </a:ext>
            </a:extLst>
          </p:cNvPr>
          <p:cNvSpPr txBox="1"/>
          <p:nvPr/>
        </p:nvSpPr>
        <p:spPr>
          <a:xfrm>
            <a:off x="8999409" y="3492599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Ampalaya</a:t>
            </a:r>
            <a:endParaRPr lang="en-US" dirty="0">
              <a:latin typeface="+mj-lt"/>
            </a:endParaRPr>
          </a:p>
        </p:txBody>
      </p:sp>
      <p:pic>
        <p:nvPicPr>
          <p:cNvPr id="20" name="Content Placeholder 8">
            <a:extLst>
              <a:ext uri="{FF2B5EF4-FFF2-40B4-BE49-F238E27FC236}">
                <a16:creationId xmlns:a16="http://schemas.microsoft.com/office/drawing/2014/main" id="{091A7CE6-6061-4379-B9C6-2ECE1F2486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3" y="3948150"/>
            <a:ext cx="1563764" cy="15637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530DFB-D7EE-448E-9CEC-B8CC2EFC222C}"/>
              </a:ext>
            </a:extLst>
          </p:cNvPr>
          <p:cNvSpPr txBox="1"/>
          <p:nvPr/>
        </p:nvSpPr>
        <p:spPr>
          <a:xfrm>
            <a:off x="233733" y="5575513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Lagundi</a:t>
            </a:r>
            <a:endParaRPr lang="en-US" dirty="0">
              <a:latin typeface="+mj-lt"/>
            </a:endParaRPr>
          </a:p>
        </p:txBody>
      </p:sp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0C7E178A-0F79-42EE-8865-CB9F99F486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77" y="3963230"/>
            <a:ext cx="1563764" cy="15637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CE290D9-500E-40D4-9526-B39DA61C6708}"/>
              </a:ext>
            </a:extLst>
          </p:cNvPr>
          <p:cNvSpPr txBox="1"/>
          <p:nvPr/>
        </p:nvSpPr>
        <p:spPr>
          <a:xfrm>
            <a:off x="2514817" y="5590593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Tsaang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Gubat</a:t>
            </a:r>
            <a:endParaRPr lang="en-US" dirty="0">
              <a:latin typeface="+mj-lt"/>
            </a:endParaRPr>
          </a:p>
        </p:txBody>
      </p:sp>
      <p:pic>
        <p:nvPicPr>
          <p:cNvPr id="24" name="Content Placeholder 8">
            <a:extLst>
              <a:ext uri="{FF2B5EF4-FFF2-40B4-BE49-F238E27FC236}">
                <a16:creationId xmlns:a16="http://schemas.microsoft.com/office/drawing/2014/main" id="{551DEE9A-4510-45FC-9CD8-A5393F00D9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61" y="3970770"/>
            <a:ext cx="1563764" cy="15637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34770E9-CCD1-46D0-ACC6-3EE58E21FA01}"/>
              </a:ext>
            </a:extLst>
          </p:cNvPr>
          <p:cNvSpPr txBox="1"/>
          <p:nvPr/>
        </p:nvSpPr>
        <p:spPr>
          <a:xfrm>
            <a:off x="4795901" y="5598133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Bawang</a:t>
            </a:r>
            <a:endParaRPr lang="en-US" dirty="0">
              <a:latin typeface="+mj-lt"/>
            </a:endParaRPr>
          </a:p>
        </p:txBody>
      </p:sp>
      <p:pic>
        <p:nvPicPr>
          <p:cNvPr id="26" name="Content Placeholder 8">
            <a:extLst>
              <a:ext uri="{FF2B5EF4-FFF2-40B4-BE49-F238E27FC236}">
                <a16:creationId xmlns:a16="http://schemas.microsoft.com/office/drawing/2014/main" id="{3896D22B-6676-466C-8A4E-D0DB027EB3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147" y="3948150"/>
            <a:ext cx="1563764" cy="15637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B20D38B-66E6-414E-83E9-236AB67C2DCB}"/>
              </a:ext>
            </a:extLst>
          </p:cNvPr>
          <p:cNvSpPr txBox="1"/>
          <p:nvPr/>
        </p:nvSpPr>
        <p:spPr>
          <a:xfrm>
            <a:off x="6904487" y="5575513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Yerba Buena</a:t>
            </a:r>
          </a:p>
        </p:txBody>
      </p:sp>
      <p:pic>
        <p:nvPicPr>
          <p:cNvPr id="28" name="Content Placeholder 8">
            <a:extLst>
              <a:ext uri="{FF2B5EF4-FFF2-40B4-BE49-F238E27FC236}">
                <a16:creationId xmlns:a16="http://schemas.microsoft.com/office/drawing/2014/main" id="{AF908C3D-F26F-4CCF-81B6-C3BF6FECBB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069" y="3948150"/>
            <a:ext cx="1563764" cy="15637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39E15F-2E7B-4E20-B5DC-69B366FE80CB}"/>
              </a:ext>
            </a:extLst>
          </p:cNvPr>
          <p:cNvSpPr txBox="1"/>
          <p:nvPr/>
        </p:nvSpPr>
        <p:spPr>
          <a:xfrm>
            <a:off x="8999409" y="5575513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Niyog-niyogan</a:t>
            </a:r>
            <a:endParaRPr lang="en-US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2C6FD1-BD86-4A47-9331-83B82258389A}"/>
              </a:ext>
            </a:extLst>
          </p:cNvPr>
          <p:cNvSpPr txBox="1"/>
          <p:nvPr/>
        </p:nvSpPr>
        <p:spPr>
          <a:xfrm>
            <a:off x="3362632" y="6094047"/>
            <a:ext cx="5466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There is a difficulty in identifying these plants.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A2CEF-BB0C-41A4-9C73-18781017B174}"/>
              </a:ext>
            </a:extLst>
          </p:cNvPr>
          <p:cNvSpPr txBox="1"/>
          <p:nvPr/>
        </p:nvSpPr>
        <p:spPr>
          <a:xfrm>
            <a:off x="592393" y="2233666"/>
            <a:ext cx="162095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32%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4785B4-F757-4365-94C4-A6081E32FAEF}"/>
              </a:ext>
            </a:extLst>
          </p:cNvPr>
          <p:cNvSpPr txBox="1"/>
          <p:nvPr/>
        </p:nvSpPr>
        <p:spPr>
          <a:xfrm>
            <a:off x="2844880" y="2268038"/>
            <a:ext cx="162095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34%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923C72-0520-49C5-92D5-1B9F10B4D529}"/>
              </a:ext>
            </a:extLst>
          </p:cNvPr>
          <p:cNvSpPr txBox="1"/>
          <p:nvPr/>
        </p:nvSpPr>
        <p:spPr>
          <a:xfrm>
            <a:off x="5153798" y="2261385"/>
            <a:ext cx="162095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24%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FECB1F-01D9-45CA-98DB-499006F98047}"/>
              </a:ext>
            </a:extLst>
          </p:cNvPr>
          <p:cNvSpPr txBox="1"/>
          <p:nvPr/>
        </p:nvSpPr>
        <p:spPr>
          <a:xfrm>
            <a:off x="7206722" y="2262315"/>
            <a:ext cx="162095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16%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88154-0B4A-4855-B8A1-6C6C3B86A750}"/>
              </a:ext>
            </a:extLst>
          </p:cNvPr>
          <p:cNvSpPr txBox="1"/>
          <p:nvPr/>
        </p:nvSpPr>
        <p:spPr>
          <a:xfrm>
            <a:off x="9307768" y="2254239"/>
            <a:ext cx="162095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16%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CD69A-ABDE-408D-ADDD-0C2517E252F9}"/>
              </a:ext>
            </a:extLst>
          </p:cNvPr>
          <p:cNvSpPr txBox="1"/>
          <p:nvPr/>
        </p:nvSpPr>
        <p:spPr>
          <a:xfrm>
            <a:off x="873651" y="4752652"/>
            <a:ext cx="90281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34%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369FFC-B0B4-497E-B57B-B1BD4709E2C5}"/>
              </a:ext>
            </a:extLst>
          </p:cNvPr>
          <p:cNvSpPr txBox="1"/>
          <p:nvPr/>
        </p:nvSpPr>
        <p:spPr>
          <a:xfrm>
            <a:off x="2873477" y="4381557"/>
            <a:ext cx="162095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10%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664547-CF11-4129-A50C-C51D1B925043}"/>
              </a:ext>
            </a:extLst>
          </p:cNvPr>
          <p:cNvSpPr txBox="1"/>
          <p:nvPr/>
        </p:nvSpPr>
        <p:spPr>
          <a:xfrm>
            <a:off x="5145216" y="4359872"/>
            <a:ext cx="162095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20%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FFE5E-3718-4AD1-8E75-6515E51F2C0D}"/>
              </a:ext>
            </a:extLst>
          </p:cNvPr>
          <p:cNvSpPr txBox="1"/>
          <p:nvPr/>
        </p:nvSpPr>
        <p:spPr>
          <a:xfrm>
            <a:off x="7439735" y="4314534"/>
            <a:ext cx="121058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8%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119F62-6BAF-42C5-98F4-79830B333F3F}"/>
              </a:ext>
            </a:extLst>
          </p:cNvPr>
          <p:cNvSpPr txBox="1"/>
          <p:nvPr/>
        </p:nvSpPr>
        <p:spPr>
          <a:xfrm>
            <a:off x="9501822" y="4324655"/>
            <a:ext cx="123261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76408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3A619E-EE19-4208-9D34-4D20FE722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1A92E9-B5C4-42E5-9504-8EE7BB01B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01972"/>
              </p:ext>
            </p:extLst>
          </p:nvPr>
        </p:nvGraphicFramePr>
        <p:xfrm>
          <a:off x="263730" y="536575"/>
          <a:ext cx="10325611" cy="581914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441339">
                  <a:extLst>
                    <a:ext uri="{9D8B030D-6E8A-4147-A177-3AD203B41FA5}">
                      <a16:colId xmlns:a16="http://schemas.microsoft.com/office/drawing/2014/main" val="996533689"/>
                    </a:ext>
                  </a:extLst>
                </a:gridCol>
                <a:gridCol w="3442136">
                  <a:extLst>
                    <a:ext uri="{9D8B030D-6E8A-4147-A177-3AD203B41FA5}">
                      <a16:colId xmlns:a16="http://schemas.microsoft.com/office/drawing/2014/main" val="2392972111"/>
                    </a:ext>
                  </a:extLst>
                </a:gridCol>
                <a:gridCol w="3442136">
                  <a:extLst>
                    <a:ext uri="{9D8B030D-6E8A-4147-A177-3AD203B41FA5}">
                      <a16:colId xmlns:a16="http://schemas.microsoft.com/office/drawing/2014/main" val="1578385196"/>
                    </a:ext>
                  </a:extLst>
                </a:gridCol>
              </a:tblGrid>
              <a:tr h="36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User Requirement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Current Standing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Proposed Action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4798964"/>
                  </a:ext>
                </a:extLst>
              </a:tr>
              <a:tr h="1141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Allow users to identify plants easily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Specimen/plant has to be brought to PITAHC or Bureau of Plant Industry for identiciation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Specimen/plant is identified through the Image Recognition feature of the Lyf app.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8922500"/>
                  </a:ext>
                </a:extLst>
              </a:tr>
              <a:tr h="755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Improve information dissemination by accessing more platforms to reach users.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Information is currently just being posted on PITAHC’s site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Aside from the web, info can now be viewed, accessed via Lyf app.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331922"/>
                  </a:ext>
                </a:extLst>
              </a:tr>
              <a:tr h="1913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Encourage sharing of information with PITAHC and other citizens/researchers through easy and uncomplicated process of submission 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People who want to share their research and have them released through PITAHC has to schedule a meeting with a PITAHC representative.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Information can be submitted through the Lyf app. Users are notified upon verification and approval of PITAHC. Information will then be disseminated and available on the Lyf app.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3822307"/>
                  </a:ext>
                </a:extLst>
              </a:tr>
              <a:tr h="1527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Gather information on plant population or abundance on locations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PITAHC performs field research, sends representatives to location, and manually keep track of plant population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Location of the identified plants are automatically recorded, available to other </a:t>
                      </a:r>
                      <a:r>
                        <a:rPr lang="en-US" sz="1800" dirty="0" err="1">
                          <a:effectLst/>
                          <a:latin typeface="+mj-lt"/>
                        </a:rPr>
                        <a:t>Lyf</a:t>
                      </a:r>
                      <a:r>
                        <a:rPr lang="en-US" sz="1800" dirty="0">
                          <a:effectLst/>
                          <a:latin typeface="+mj-lt"/>
                        </a:rPr>
                        <a:t> app users and data source of system report for the admin.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993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155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305"/>
            <a:ext cx="10515600" cy="4351338"/>
          </a:xfrm>
        </p:spPr>
        <p:txBody>
          <a:bodyPr/>
          <a:lstStyle/>
          <a:p>
            <a:pPr marL="0" lvl="0" indent="0" algn="ctr">
              <a:buNone/>
            </a:pPr>
            <a:endParaRPr lang="en-US" dirty="0">
              <a:latin typeface="+mj-lt"/>
            </a:endParaRPr>
          </a:p>
          <a:p>
            <a:pPr marL="0" lvl="0" indent="0" algn="ctr">
              <a:buNone/>
            </a:pPr>
            <a:r>
              <a:rPr lang="en-US" dirty="0">
                <a:latin typeface="+mj-lt"/>
              </a:rPr>
              <a:t>Create a system that will allow identification, information exchange, and location sharing of traditional and contemporary medicinal plant and generate reports for the use of PITAHC.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1312</Words>
  <Application>Microsoft Office PowerPoint</Application>
  <PresentationFormat>Widescreen</PresentationFormat>
  <Paragraphs>271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Office Theme</vt:lpstr>
      <vt:lpstr>PowerPoint Presentation</vt:lpstr>
      <vt:lpstr>Midterm Revisions:</vt:lpstr>
      <vt:lpstr>Introduction</vt:lpstr>
      <vt:lpstr>Philippine Institute of Traditional Health Care</vt:lpstr>
      <vt:lpstr>PowerPoint Presentation</vt:lpstr>
      <vt:lpstr>Survey</vt:lpstr>
      <vt:lpstr>PowerPoint Presentation</vt:lpstr>
      <vt:lpstr>Objectives</vt:lpstr>
      <vt:lpstr>General Objective</vt:lpstr>
      <vt:lpstr>Specific Objectives</vt:lpstr>
      <vt:lpstr>Scope</vt:lpstr>
      <vt:lpstr>Admin</vt:lpstr>
      <vt:lpstr>Admin</vt:lpstr>
      <vt:lpstr>Users</vt:lpstr>
      <vt:lpstr>Users</vt:lpstr>
      <vt:lpstr>Limitations</vt:lpstr>
      <vt:lpstr>PowerPoint Presentation</vt:lpstr>
      <vt:lpstr>Technical Background</vt:lpstr>
      <vt:lpstr>PowerPoint Presentation</vt:lpstr>
      <vt:lpstr>PowerPoint Presentation</vt:lpstr>
      <vt:lpstr>PowerPoint Presentation</vt:lpstr>
      <vt:lpstr>PowerPoint Presentation</vt:lpstr>
      <vt:lpstr>Development</vt:lpstr>
      <vt:lpstr>PowerPoint Presentation</vt:lpstr>
      <vt:lpstr>PowerPoint Presentation</vt:lpstr>
      <vt:lpstr>PowerPoint Presentation</vt:lpstr>
      <vt:lpstr>PowerPoint Presentation</vt:lpstr>
      <vt:lpstr>Project</vt:lpstr>
      <vt:lpstr>PowerPoint Presentation</vt:lpstr>
      <vt:lpstr>PowerPoint Presentation</vt:lpstr>
      <vt:lpstr>Demo</vt:lpstr>
      <vt:lpstr>Future Development/Plans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Gubatan</dc:creator>
  <cp:lastModifiedBy>MSI Laptop</cp:lastModifiedBy>
  <cp:revision>28</cp:revision>
  <dcterms:created xsi:type="dcterms:W3CDTF">2019-03-14T07:21:24Z</dcterms:created>
  <dcterms:modified xsi:type="dcterms:W3CDTF">2019-04-23T03:25:44Z</dcterms:modified>
</cp:coreProperties>
</file>