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8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70" autoAdjust="0"/>
    <p:restoredTop sz="94660"/>
  </p:normalViewPr>
  <p:slideViewPr>
    <p:cSldViewPr snapToGrid="0">
      <p:cViewPr varScale="1">
        <p:scale>
          <a:sx n="105" d="100"/>
          <a:sy n="105"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9/27/22</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9/27/22</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dtaidistance/" TargetMode="External"/><Relationship Id="rId2" Type="http://schemas.openxmlformats.org/officeDocument/2006/relationships/hyperlink" Target="https://towardsdatascience.com/an-illustrative-introduction-to-dynamic-time-warping-36aa98513b98"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a:t>
            </a:r>
            <a:r>
              <a:rPr lang="en-US" altLang="zh-CN" sz="3200" dirty="0"/>
              <a:t>2</a:t>
            </a:r>
            <a:endParaRPr lang="en-US" sz="3200" dirty="0"/>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Sean Lee</a:t>
            </a:r>
            <a:r>
              <a:rPr lang="zh-CN" altLang="en-US" dirty="0"/>
              <a:t> </a:t>
            </a:r>
            <a:r>
              <a:rPr lang="en-US" altLang="zh-CN" dirty="0"/>
              <a:t>(sl84),</a:t>
            </a:r>
            <a:r>
              <a:rPr lang="zh-CN" altLang="en-US" dirty="0"/>
              <a:t> </a:t>
            </a:r>
            <a:r>
              <a:rPr lang="en-US" altLang="zh-CN" dirty="0"/>
              <a:t>Dante Howard</a:t>
            </a:r>
            <a:r>
              <a:rPr lang="zh-CN" altLang="en-US" dirty="0"/>
              <a:t> </a:t>
            </a:r>
            <a:r>
              <a:rPr lang="en-US" altLang="zh-CN" dirty="0"/>
              <a:t>(danteah2),</a:t>
            </a:r>
            <a:r>
              <a:rPr lang="zh-CN" altLang="en-US" dirty="0"/>
              <a:t> </a:t>
            </a:r>
            <a:r>
              <a:rPr lang="en-US" altLang="zh-CN" dirty="0" err="1"/>
              <a:t>Guifu</a:t>
            </a:r>
            <a:r>
              <a:rPr lang="en-US" altLang="zh-CN" dirty="0"/>
              <a:t> Liu</a:t>
            </a:r>
            <a:r>
              <a:rPr lang="zh-CN" altLang="en-US" dirty="0"/>
              <a:t> </a:t>
            </a:r>
            <a:r>
              <a:rPr lang="en-US" altLang="zh-CN" dirty="0"/>
              <a:t>(guiful2)</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a:t>
            </a:r>
            <a:r>
              <a:rPr lang="en-US" altLang="zh-CN" dirty="0"/>
              <a:t>3.b:</a:t>
            </a:r>
            <a:r>
              <a:rPr lang="en-US" dirty="0"/>
              <a:t> </a:t>
            </a:r>
            <a:r>
              <a:rPr lang="en-US" altLang="zh-CN" dirty="0">
                <a:solidFill>
                  <a:srgbClr val="212529"/>
                </a:solidFill>
                <a:latin typeface="Arial" panose="020B0604020202020204" pitchFamily="34" charset="0"/>
              </a:rPr>
              <a:t>U</a:t>
            </a:r>
            <a:r>
              <a:rPr lang="en-US" sz="1800" b="0" i="0" u="none" strike="noStrike" dirty="0">
                <a:solidFill>
                  <a:srgbClr val="212529"/>
                </a:solidFill>
                <a:effectLst/>
                <a:latin typeface="Arial" panose="020B0604020202020204" pitchFamily="34" charset="0"/>
              </a:rPr>
              <a:t>se 2-sample t-test to test on the </a:t>
            </a:r>
            <a:r>
              <a:rPr lang="en-US" sz="1800" b="1" i="0" u="none" strike="noStrike" dirty="0">
                <a:solidFill>
                  <a:srgbClr val="212529"/>
                </a:solidFill>
                <a:effectLst/>
                <a:latin typeface="Arial" panose="020B0604020202020204" pitchFamily="34" charset="0"/>
              </a:rPr>
              <a:t>‘steer’</a:t>
            </a:r>
            <a:r>
              <a:rPr lang="en-US" sz="1800" b="0" i="0" u="none" strike="noStrike" dirty="0">
                <a:solidFill>
                  <a:srgbClr val="212529"/>
                </a:solidFill>
                <a:effectLst/>
                <a:latin typeface="Arial" panose="020B0604020202020204" pitchFamily="34" charset="0"/>
              </a:rPr>
              <a:t> values of </a:t>
            </a:r>
            <a:r>
              <a:rPr lang="en-US" sz="1800" b="1" i="0" u="none" strike="noStrike" dirty="0">
                <a:solidFill>
                  <a:srgbClr val="212529"/>
                </a:solidFill>
                <a:effectLst/>
                <a:latin typeface="Arial" panose="020B0604020202020204" pitchFamily="34" charset="0"/>
              </a:rPr>
              <a:t>abnormal runs vs normal runs</a:t>
            </a:r>
            <a:r>
              <a:rPr lang="en-US" altLang="zh-CN" sz="1800" b="1" i="0" u="none" strike="noStrike" dirty="0">
                <a:solidFill>
                  <a:srgbClr val="212529"/>
                </a:solidFill>
                <a:effectLst/>
                <a:latin typeface="Arial" panose="020B0604020202020204" pitchFamily="34" charset="0"/>
              </a:rPr>
              <a:t>.</a:t>
            </a:r>
            <a:endParaRPr lang="en-US" altLang="zh-CN" dirty="0"/>
          </a:p>
          <a:p>
            <a:pPr marL="342900" indent="-342900">
              <a:buFont typeface="+mj-lt"/>
              <a:buAutoNum type="alphaLcParenR"/>
            </a:pPr>
            <a:r>
              <a:rPr lang="en-US" sz="1800" b="0" i="0" u="none" strike="noStrike" dirty="0">
                <a:solidFill>
                  <a:srgbClr val="212529"/>
                </a:solidFill>
                <a:effectLst/>
                <a:latin typeface="Arial" panose="020B0604020202020204" pitchFamily="34" charset="0"/>
              </a:rPr>
              <a:t>State the null and alternative hypotheses</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lvl="1"/>
            <a:endParaRPr lang="en-US"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212529"/>
                </a:solidFill>
                <a:effectLst/>
                <a:latin typeface="Arial" panose="020B0604020202020204" pitchFamily="34" charset="0"/>
              </a:rPr>
              <a:t>Perform the test and calculate test statistics</a:t>
            </a:r>
            <a:endParaRPr lang="en-US" dirty="0">
              <a:solidFill>
                <a:srgbClr val="212529"/>
              </a:solidFill>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212529"/>
                </a:solidFill>
                <a:effectLst/>
                <a:latin typeface="Arial" panose="020B0604020202020204" pitchFamily="34" charset="0"/>
              </a:rPr>
              <a:t>Assume a significance level of 0.05, what is your conclusion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altLang="zh-CN" dirty="0"/>
              <a:t>Q3.c:</a:t>
            </a:r>
            <a:r>
              <a:rPr lang="zh-CN" altLang="en-US" dirty="0"/>
              <a:t> </a:t>
            </a:r>
            <a:r>
              <a:rPr lang="en-US" sz="1800" b="0" i="0" u="none" strike="noStrike" dirty="0">
                <a:solidFill>
                  <a:srgbClr val="212529"/>
                </a:solidFill>
                <a:effectLst/>
                <a:latin typeface="Arial" panose="020B0604020202020204" pitchFamily="34" charset="0"/>
              </a:rPr>
              <a:t>Does the testing result contradict your observation? Why?</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descr="Text&#10;&#10;Description automatically generated">
            <a:extLst>
              <a:ext uri="{FF2B5EF4-FFF2-40B4-BE49-F238E27FC236}">
                <a16:creationId xmlns:a16="http://schemas.microsoft.com/office/drawing/2014/main" id="{5EF30CAF-DC41-63AF-DE4E-A140F0312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32" y="1728623"/>
            <a:ext cx="1032333" cy="766268"/>
          </a:xfrm>
          <a:prstGeom prst="rect">
            <a:avLst/>
          </a:prstGeom>
        </p:spPr>
      </p:pic>
      <p:pic>
        <p:nvPicPr>
          <p:cNvPr id="7" name="Picture 6">
            <a:extLst>
              <a:ext uri="{FF2B5EF4-FFF2-40B4-BE49-F238E27FC236}">
                <a16:creationId xmlns:a16="http://schemas.microsoft.com/office/drawing/2014/main" id="{6469A596-66DD-9BEB-6297-C0169B29D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32" y="3069693"/>
            <a:ext cx="7378700" cy="317500"/>
          </a:xfrm>
          <a:prstGeom prst="rect">
            <a:avLst/>
          </a:prstGeom>
        </p:spPr>
      </p:pic>
      <p:sp>
        <p:nvSpPr>
          <p:cNvPr id="8" name="TextBox 7">
            <a:extLst>
              <a:ext uri="{FF2B5EF4-FFF2-40B4-BE49-F238E27FC236}">
                <a16:creationId xmlns:a16="http://schemas.microsoft.com/office/drawing/2014/main" id="{9C9507D6-DDFA-0865-683A-96801C8076AF}"/>
              </a:ext>
            </a:extLst>
          </p:cNvPr>
          <p:cNvSpPr txBox="1"/>
          <p:nvPr/>
        </p:nvSpPr>
        <p:spPr>
          <a:xfrm>
            <a:off x="861391" y="3886669"/>
            <a:ext cx="10953238" cy="645574"/>
          </a:xfrm>
          <a:prstGeom prst="rect">
            <a:avLst/>
          </a:prstGeom>
          <a:noFill/>
        </p:spPr>
        <p:txBody>
          <a:bodyPr wrap="square" rtlCol="0">
            <a:spAutoFit/>
          </a:bodyPr>
          <a:lstStyle/>
          <a:p>
            <a:r>
              <a:rPr lang="en-US" b="0" i="0" dirty="0">
                <a:effectLst/>
                <a:latin typeface="-apple-system"/>
              </a:rPr>
              <a:t>The t-test gives a p-value of 0.263 which is greater than the significance level of 0.05. Thus, we fail to reject the null hypothesis and conclude that the population means for steering under normal and abnormal conditions are equal.</a:t>
            </a:r>
            <a:endParaRPr lang="en-US" dirty="0"/>
          </a:p>
        </p:txBody>
      </p:sp>
      <p:sp>
        <p:nvSpPr>
          <p:cNvPr id="9" name="TextBox 8">
            <a:extLst>
              <a:ext uri="{FF2B5EF4-FFF2-40B4-BE49-F238E27FC236}">
                <a16:creationId xmlns:a16="http://schemas.microsoft.com/office/drawing/2014/main" id="{F4A3E294-66CA-551D-7A58-8117B83F14A8}"/>
              </a:ext>
            </a:extLst>
          </p:cNvPr>
          <p:cNvSpPr txBox="1"/>
          <p:nvPr/>
        </p:nvSpPr>
        <p:spPr>
          <a:xfrm>
            <a:off x="838200" y="4990867"/>
            <a:ext cx="10953238" cy="1200329"/>
          </a:xfrm>
          <a:prstGeom prst="rect">
            <a:avLst/>
          </a:prstGeom>
          <a:noFill/>
        </p:spPr>
        <p:txBody>
          <a:bodyPr wrap="square" rtlCol="0">
            <a:spAutoFit/>
          </a:bodyPr>
          <a:lstStyle/>
          <a:p>
            <a:r>
              <a:rPr lang="en-US" b="0" i="0" dirty="0">
                <a:effectLst/>
                <a:latin typeface="-apple-system"/>
              </a:rPr>
              <a:t>This results does not contradict our observation because while the variances of steering data under normal and abnormal weather conditions differ, for the normal case, the steering data is trends at 0 with little variance. On the other hand, for abnormal conditions, the steering data varies greatly, but is symmetric about 0. Thus we expect the means for both conditions to be roughly equal.</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801314"/>
          </a:xfrm>
          <a:prstGeom prst="rect">
            <a:avLst/>
          </a:prstGeom>
          <a:noFill/>
        </p:spPr>
        <p:txBody>
          <a:bodyPr wrap="square" rtlCol="0">
            <a:spAutoFit/>
          </a:bodyPr>
          <a:lstStyle/>
          <a:p>
            <a:r>
              <a:rPr lang="en-US" dirty="0"/>
              <a:t>Q</a:t>
            </a:r>
            <a:r>
              <a:rPr lang="en-US" altLang="zh-CN" dirty="0"/>
              <a:t>4:</a:t>
            </a:r>
            <a:r>
              <a:rPr lang="zh-CN" altLang="en-US" dirty="0"/>
              <a:t> </a:t>
            </a:r>
            <a:r>
              <a:rPr lang="en-US" altLang="zh-CN" dirty="0">
                <a:solidFill>
                  <a:srgbClr val="212529"/>
                </a:solidFill>
                <a:latin typeface="Arial" panose="020B0604020202020204" pitchFamily="34" charset="0"/>
              </a:rPr>
              <a:t>S</a:t>
            </a:r>
            <a:r>
              <a:rPr lang="en-US" sz="1800" b="0" i="0" u="none" strike="noStrike" dirty="0">
                <a:solidFill>
                  <a:srgbClr val="212529"/>
                </a:solidFill>
                <a:effectLst/>
                <a:latin typeface="Arial" panose="020B0604020202020204" pitchFamily="34" charset="0"/>
              </a:rPr>
              <a:t>ome of the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features</a:t>
            </a:r>
            <a:r>
              <a:rPr lang="en-US" sz="1800" b="0" i="0" u="none" strike="noStrike" dirty="0">
                <a:solidFill>
                  <a:srgbClr val="212529"/>
                </a:solidFill>
                <a:effectLst/>
                <a:latin typeface="Arial" panose="020B0604020202020204" pitchFamily="34" charset="0"/>
              </a:rPr>
              <a:t> are better indicators of abnormal AV behavior, can you identify them?</a:t>
            </a:r>
            <a:endParaRPr lang="en-US" altLang="zh-CN" dirty="0"/>
          </a:p>
          <a:p>
            <a:pPr marL="342900" indent="-342900">
              <a:buFont typeface="+mj-lt"/>
              <a:buAutoNum type="alphaLcPeriod"/>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By looking at the distribution plots of the features in Task 2.3, explain your choice of indicators.</a:t>
            </a: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For the fields you identified as good accident indicators above, are they related (Calculate the Pearson correlation coefficient between each pair of the indicators)? If so, how does that affect the predicting power of using one field versus using all of them?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FFAB21B5-CE80-5884-FAE4-E8AF04B54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3" y="2050258"/>
            <a:ext cx="7772400" cy="1207576"/>
          </a:xfrm>
          <a:prstGeom prst="rect">
            <a:avLst/>
          </a:prstGeom>
        </p:spPr>
      </p:pic>
      <p:pic>
        <p:nvPicPr>
          <p:cNvPr id="7" name="Picture 6" descr="Table&#10;&#10;Description automatically generated">
            <a:extLst>
              <a:ext uri="{FF2B5EF4-FFF2-40B4-BE49-F238E27FC236}">
                <a16:creationId xmlns:a16="http://schemas.microsoft.com/office/drawing/2014/main" id="{655E3CA8-A615-C8A4-5E05-38ED6B8E6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943" y="4320606"/>
            <a:ext cx="4305300" cy="1676400"/>
          </a:xfrm>
          <a:prstGeom prst="rect">
            <a:avLst/>
          </a:prstGeom>
        </p:spPr>
      </p:pic>
      <p:sp>
        <p:nvSpPr>
          <p:cNvPr id="8" name="TextBox 7">
            <a:extLst>
              <a:ext uri="{FF2B5EF4-FFF2-40B4-BE49-F238E27FC236}">
                <a16:creationId xmlns:a16="http://schemas.microsoft.com/office/drawing/2014/main" id="{E8998057-9AEF-3BD4-50CB-51555772C332}"/>
              </a:ext>
            </a:extLst>
          </p:cNvPr>
          <p:cNvSpPr txBox="1"/>
          <p:nvPr/>
        </p:nvSpPr>
        <p:spPr>
          <a:xfrm>
            <a:off x="6003634" y="4392845"/>
            <a:ext cx="4611357" cy="1504344"/>
          </a:xfrm>
          <a:prstGeom prst="rect">
            <a:avLst/>
          </a:prstGeom>
          <a:noFill/>
        </p:spPr>
        <p:txBody>
          <a:bodyPr wrap="square" rtlCol="0">
            <a:spAutoFit/>
          </a:bodyPr>
          <a:lstStyle/>
          <a:p>
            <a:r>
              <a:rPr lang="en-US" b="0" i="0" dirty="0">
                <a:effectLst/>
                <a:latin typeface="-apple-system"/>
              </a:rPr>
              <a:t>Since there is relatively strong correlation between x and </a:t>
            </a:r>
            <a:r>
              <a:rPr lang="en-US" b="0" i="0" dirty="0" err="1">
                <a:effectLst/>
                <a:latin typeface="-apple-system"/>
              </a:rPr>
              <a:t>cvip</a:t>
            </a:r>
            <a:r>
              <a:rPr lang="en-US" b="0" i="0" dirty="0">
                <a:effectLst/>
                <a:latin typeface="-apple-system"/>
              </a:rPr>
              <a:t> or y and </a:t>
            </a:r>
            <a:r>
              <a:rPr lang="en-US" b="0" i="0" dirty="0" err="1">
                <a:effectLst/>
                <a:latin typeface="-apple-system"/>
              </a:rPr>
              <a:t>cvip</a:t>
            </a:r>
            <a:r>
              <a:rPr lang="en-US" b="0" i="0" dirty="0">
                <a:effectLst/>
                <a:latin typeface="-apple-system"/>
              </a:rPr>
              <a:t>, we can simply use less fields to predict abnormal AV behavior while keeping most of the predicting power while using all the features.</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a:t>
            </a:r>
            <a:r>
              <a:rPr lang="en-US" altLang="zh-CN" dirty="0"/>
              <a:t>5:</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in Task2.4 is indeed a good indicator of abnormal AV behavior, using the Kolmogorov–Smirnov two-sample test.</a:t>
            </a:r>
            <a:endParaRPr lang="en-US" altLang="zh-CN" dirty="0"/>
          </a:p>
          <a:p>
            <a:pPr marL="342900" indent="-342900">
              <a:buFont typeface="+mj-lt"/>
              <a:buAutoNum type="alphaLcPeriod"/>
            </a:pPr>
            <a:r>
              <a:rPr lang="en-US" sz="1800" b="0" i="0" u="none" strike="noStrike" dirty="0">
                <a:solidFill>
                  <a:srgbClr val="212529"/>
                </a:solidFill>
                <a:effectLst/>
                <a:latin typeface="Arial" panose="020B0604020202020204" pitchFamily="34" charset="0"/>
              </a:rPr>
              <a:t>Construct the null and the alternative hypothesis and state them below</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Perform the KS two-sample test using the python package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(report</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the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statistics)</a:t>
            </a:r>
            <a:endParaRPr lang="en-US" altLang="zh-CN" sz="1800" dirty="0">
              <a:solidFill>
                <a:srgbClr val="212529"/>
              </a:solidFill>
              <a:latin typeface="Arial" panose="020B0604020202020204" pitchFamily="34" charset="0"/>
            </a:endParaRPr>
          </a:p>
          <a:p>
            <a:pPr marL="800100" lvl="1" indent="-342900">
              <a:buFont typeface="Arial" panose="020B0604020202020204" pitchFamily="34" charset="0"/>
              <a:buChar char="•"/>
            </a:pPr>
            <a:r>
              <a:rPr lang="en-US" altLang="zh-CN" b="0" i="0" u="none" strike="noStrike" dirty="0">
                <a:solidFill>
                  <a:srgbClr val="212529"/>
                </a:solidFill>
                <a:effectLst/>
                <a:latin typeface="Arial" panose="020B0604020202020204" pitchFamily="34" charset="0"/>
              </a:rPr>
              <a:t>‘steer’: </a:t>
            </a:r>
            <a:r>
              <a:rPr lang="en-US" dirty="0"/>
              <a:t>3.216072714961863e-41</a:t>
            </a:r>
            <a:r>
              <a:rPr lang="en-US" dirty="0">
                <a:solidFill>
                  <a:srgbClr val="212529"/>
                </a:solidFill>
                <a:latin typeface="Arial" panose="020B0604020202020204" pitchFamily="34" charset="0"/>
              </a:rPr>
              <a:t>, ‘</a:t>
            </a:r>
            <a:r>
              <a:rPr lang="en-US" dirty="0" err="1">
                <a:solidFill>
                  <a:srgbClr val="212529"/>
                </a:solidFill>
                <a:latin typeface="Arial" panose="020B0604020202020204" pitchFamily="34" charset="0"/>
              </a:rPr>
              <a:t>cvip</a:t>
            </a:r>
            <a:r>
              <a:rPr lang="en-US" dirty="0">
                <a:solidFill>
                  <a:srgbClr val="212529"/>
                </a:solidFill>
                <a:latin typeface="Arial" panose="020B0604020202020204" pitchFamily="34" charset="0"/>
              </a:rPr>
              <a:t>’: </a:t>
            </a:r>
            <a:r>
              <a:rPr lang="en-US" dirty="0"/>
              <a:t>6.542134262242544e-38, ‘x’: 1.0606363957036516e-199, ‘y’: 1.5569290301442607e-10</a:t>
            </a:r>
            <a:endParaRPr lang="en-US" altLang="zh-CN" b="0" i="0" u="none" strike="noStrike" dirty="0">
              <a:solidFill>
                <a:srgbClr val="212529"/>
              </a:solidFill>
              <a:effectLst/>
              <a:latin typeface="Arial" panose="020B0604020202020204" pitchFamily="34" charset="0"/>
            </a:endParaRP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Assume a significance level of 0.05, what is your conclusion? </a:t>
            </a:r>
            <a:endParaRPr lang="en-US" dirty="0"/>
          </a:p>
          <a:p>
            <a:pPr marL="800100" lvl="1" indent="-342900">
              <a:buFont typeface="Arial" panose="020B0604020202020204" pitchFamily="34" charset="0"/>
              <a:buChar char="•"/>
            </a:pPr>
            <a:r>
              <a:rPr lang="en-US" b="0" i="0" dirty="0">
                <a:effectLst/>
                <a:latin typeface="-apple-system"/>
              </a:rPr>
              <a:t>Since our p-values </a:t>
            </a:r>
            <a:r>
              <a:rPr lang="en-US" dirty="0">
                <a:latin typeface="-apple-system"/>
              </a:rPr>
              <a:t>are</a:t>
            </a:r>
            <a:r>
              <a:rPr lang="en-US" b="0" i="0" dirty="0">
                <a:effectLst/>
                <a:latin typeface="-apple-system"/>
              </a:rPr>
              <a:t> much less than the significance level of 0.05, we reject the null hypothesis and conclude that the probability distributions between the indicator values for normal and abnormal conditions are different.</a:t>
            </a:r>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BB24FA9D-10D7-84B6-8250-D1A8D7AFB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18" y="1957635"/>
            <a:ext cx="9832620" cy="755747"/>
          </a:xfrm>
          <a:prstGeom prst="rect">
            <a:avLst/>
          </a:prstGeom>
        </p:spPr>
      </p:pic>
    </p:spTree>
    <p:extLst>
      <p:ext uri="{BB962C8B-B14F-4D97-AF65-F5344CB8AC3E}">
        <p14:creationId xmlns:p14="http://schemas.microsoft.com/office/powerpoint/2010/main" val="31157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801314"/>
          </a:xfrm>
          <a:prstGeom prst="rect">
            <a:avLst/>
          </a:prstGeom>
          <a:noFill/>
        </p:spPr>
        <p:txBody>
          <a:bodyPr wrap="square" rtlCol="0">
            <a:spAutoFit/>
          </a:bodyPr>
          <a:lstStyle/>
          <a:p>
            <a:r>
              <a:rPr lang="en-US" dirty="0"/>
              <a:t>Q</a:t>
            </a:r>
            <a:r>
              <a:rPr lang="en-US" altLang="zh-CN" dirty="0"/>
              <a:t>5:</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in Task2.4 is indeed a good indicator of abnormal AV behavior, using the Kolmogorov–Smirnov two-sample test.</a:t>
            </a:r>
            <a:endParaRPr lang="en-US" dirty="0"/>
          </a:p>
          <a:p>
            <a:r>
              <a:rPr lang="en-US" sz="1800" b="0" i="0" u="none" strike="noStrike" dirty="0">
                <a:solidFill>
                  <a:srgbClr val="212529"/>
                </a:solidFill>
                <a:effectLst/>
                <a:latin typeface="Arial" panose="020B0604020202020204" pitchFamily="34" charset="0"/>
              </a:rPr>
              <a:t>d.  Repeat the same test on an UNSELECTED field in Task 2.4 and repeat the test, what is your conclusion?</a:t>
            </a:r>
          </a:p>
          <a:p>
            <a:pPr marL="800100" lvl="1" indent="-342900">
              <a:buFont typeface="Arial" panose="020B0604020202020204" pitchFamily="34" charset="0"/>
              <a:buChar char="•"/>
            </a:pPr>
            <a:r>
              <a:rPr lang="en-US" dirty="0">
                <a:solidFill>
                  <a:srgbClr val="212529"/>
                </a:solidFill>
                <a:latin typeface="Arial" panose="020B0604020202020204" pitchFamily="34" charset="0"/>
              </a:rPr>
              <a:t>‘brake’: </a:t>
            </a:r>
            <a:r>
              <a:rPr lang="en-US" dirty="0"/>
              <a:t>0.16863859937978443, ‘throttle’: 4.108169360250713e-11, ‘v’: 7.068817815005532e-64</a:t>
            </a:r>
          </a:p>
          <a:p>
            <a:pPr marL="800100" lvl="1" indent="-342900">
              <a:buFont typeface="Arial" panose="020B0604020202020204" pitchFamily="34" charset="0"/>
              <a:buChar char="•"/>
            </a:pPr>
            <a:r>
              <a:rPr lang="en-US" b="0" i="0" dirty="0">
                <a:effectLst/>
                <a:latin typeface="-apple-system"/>
              </a:rPr>
              <a:t>Since our p-value </a:t>
            </a:r>
            <a:r>
              <a:rPr lang="en-US" dirty="0">
                <a:latin typeface="-apple-system"/>
              </a:rPr>
              <a:t>for ’brake’ </a:t>
            </a:r>
            <a:r>
              <a:rPr lang="en-US" b="0" i="0" dirty="0">
                <a:effectLst/>
                <a:latin typeface="-apple-system"/>
              </a:rPr>
              <a:t>is greater than the significance level of 0.05, we fail to reject the null hypothesis and conclude that the probability distributions between the brake data for normal and abnormal conditions are equal.</a:t>
            </a:r>
          </a:p>
          <a:p>
            <a:pPr marL="800100" lvl="1" indent="-342900">
              <a:buFont typeface="Arial" panose="020B0604020202020204" pitchFamily="34" charset="0"/>
              <a:buChar char="•"/>
            </a:pPr>
            <a:r>
              <a:rPr lang="en-US" b="0" i="0" dirty="0">
                <a:effectLst/>
                <a:latin typeface="-apple-system"/>
              </a:rPr>
              <a:t>Since our p-value for ‘throttle’ and ‘v’ are much less than the significance level of 0.05, we reject the null hypothesis and conclude that the probability distributions between the ‘throttle’ data for normal and abnormal conditions are different and likewise for ‘v’.</a:t>
            </a:r>
            <a:endParaRPr lang="en-US" sz="1800" b="0" i="0" u="none" strike="noStrike" dirty="0">
              <a:solidFill>
                <a:srgbClr val="212529"/>
              </a:solidFill>
              <a:effectLst/>
              <a:latin typeface="Arial" panose="020B0604020202020204" pitchFamily="34" charset="0"/>
            </a:endParaRPr>
          </a:p>
          <a:p>
            <a:pPr marL="342900" indent="-342900">
              <a:buAutoNum type="alphaLcPeriod" startAt="5"/>
            </a:pPr>
            <a:r>
              <a:rPr lang="en-US" sz="1800" b="0" i="0" u="none" strike="noStrike" dirty="0">
                <a:solidFill>
                  <a:srgbClr val="212529"/>
                </a:solidFill>
                <a:effectLst/>
                <a:latin typeface="Arial" panose="020B0604020202020204" pitchFamily="34" charset="0"/>
              </a:rPr>
              <a:t>What are the major differences between the KS test and the t-test?</a:t>
            </a:r>
          </a:p>
          <a:p>
            <a:pPr marL="742950" lvl="1" indent="-285750">
              <a:buFont typeface="Arial" panose="020B0604020202020204" pitchFamily="34" charset="0"/>
              <a:buChar char="•"/>
            </a:pPr>
            <a:r>
              <a:rPr lang="en-US" b="0" i="0" dirty="0">
                <a:effectLst/>
                <a:latin typeface="-apple-system"/>
              </a:rPr>
              <a:t>The major difference between KS test and t-test is that t-test tests on whether the means of two distributions are equal or not, while KS-test catches difference of distance between two distributions, in both shape and mean. Two sample t-test may assume the distribution is approximately normal and variability of two distributions is similar. KS-tests does not assume similarity between two distributions. To conclude, KS test can find more types of discrepancy between two distributions than the t-test can.</a:t>
            </a:r>
            <a:endParaRPr lang="en-US" b="0" i="0" u="none" strike="noStrike" dirty="0">
              <a:solidFill>
                <a:srgbClr val="212529"/>
              </a:solidFill>
              <a:effectLst/>
              <a:latin typeface="Arial" panose="020B0604020202020204" pitchFamily="34" charset="0"/>
            </a:endParaRPr>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73378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416320"/>
          </a:xfrm>
          <a:prstGeom prst="rect">
            <a:avLst/>
          </a:prstGeom>
          <a:noFill/>
        </p:spPr>
        <p:txBody>
          <a:bodyPr wrap="square" rtlCol="0">
            <a:spAutoFit/>
          </a:bodyPr>
          <a:lstStyle/>
          <a:p>
            <a:r>
              <a:rPr lang="en-US" dirty="0"/>
              <a:t>Q</a:t>
            </a:r>
            <a:r>
              <a:rPr lang="en-US" altLang="zh-CN" dirty="0"/>
              <a:t>6:</a:t>
            </a:r>
            <a:r>
              <a:rPr lang="zh-CN" altLang="en-US" dirty="0"/>
              <a:t> </a:t>
            </a:r>
            <a:r>
              <a:rPr lang="en-US" sz="1800" b="0" i="0" u="none" strike="noStrike" dirty="0">
                <a:solidFill>
                  <a:srgbClr val="212529"/>
                </a:solidFill>
                <a:effectLst/>
                <a:latin typeface="Arial" panose="020B0604020202020204" pitchFamily="34" charset="0"/>
              </a:rPr>
              <a:t>Keeping in mind that this experiment is executed over  a period of time, what assumption did you make when using the KS two-sample test on the distributions in Task2.4? Are you able to come up with one situation where the assumption fails? If there is any, please explain. What are the assumptions underlying the test? How does that match your samples (data generation)?</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0" i="0" dirty="0">
                <a:effectLst/>
                <a:latin typeface="-apple-system"/>
              </a:rPr>
              <a:t>We assumed that all the features are independent from when they were measured. V for example, could have its current value be dependent on its previous values. This assumption is shown to fail for both v and throttle, since they were initially not predicted to be indicator variables but failed the KS test showing that their distributions under normal and abnormal conditions differ. Thus, suggesting that both v and throttle are dependent on time.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585323"/>
          </a:xfrm>
          <a:prstGeom prst="rect">
            <a:avLst/>
          </a:prstGeom>
          <a:noFill/>
        </p:spPr>
        <p:txBody>
          <a:bodyPr wrap="square" rtlCol="0">
            <a:spAutoFit/>
          </a:bodyPr>
          <a:lstStyle/>
          <a:p>
            <a:pPr algn="just" rtl="0" fontAlgn="base">
              <a:spcBef>
                <a:spcPts val="0"/>
              </a:spcBef>
              <a:spcAft>
                <a:spcPts val="0"/>
              </a:spcAft>
            </a:pPr>
            <a:r>
              <a:rPr lang="en-US" dirty="0"/>
              <a:t>Q</a:t>
            </a:r>
            <a:r>
              <a:rPr lang="en-US" altLang="zh-CN" dirty="0"/>
              <a:t>7:</a:t>
            </a:r>
            <a:r>
              <a:rPr lang="zh-CN" altLang="en-US" dirty="0"/>
              <a:t> </a:t>
            </a:r>
            <a:r>
              <a:rPr lang="en-US" sz="1800" b="0" i="0" u="none" strike="noStrike" dirty="0">
                <a:solidFill>
                  <a:srgbClr val="212529"/>
                </a:solidFill>
                <a:effectLst/>
                <a:latin typeface="Arial" panose="020B0604020202020204" pitchFamily="34" charset="0"/>
              </a:rPr>
              <a:t>The dynamic-time-wrapper (</a:t>
            </a:r>
            <a:r>
              <a:rPr lang="en-US" sz="1800" b="0" i="0" u="sng" strike="noStrike" dirty="0">
                <a:solidFill>
                  <a:srgbClr val="212529"/>
                </a:solidFill>
                <a:effectLst/>
                <a:latin typeface="Arial" panose="020B0604020202020204" pitchFamily="34" charset="0"/>
                <a:hlinkClick r:id="rId2"/>
              </a:rPr>
              <a:t>DTW</a:t>
            </a:r>
            <a:r>
              <a:rPr lang="en-US" sz="1800" b="0" i="0" u="none" strike="noStrike" dirty="0">
                <a:solidFill>
                  <a:srgbClr val="212529"/>
                </a:solidFill>
                <a:effectLst/>
                <a:latin typeface="Arial" panose="020B0604020202020204" pitchFamily="34" charset="0"/>
              </a:rPr>
              <a:t>) is a method to compare two time-series data (such as the control and the trajectory data collected in our simulation). Use the DTW package in python (</a:t>
            </a:r>
            <a:r>
              <a:rPr lang="en-US" sz="1800" b="0" i="0" u="sng" strike="noStrike" dirty="0">
                <a:solidFill>
                  <a:srgbClr val="212529"/>
                </a:solidFill>
                <a:effectLst/>
                <a:latin typeface="Arial" panose="020B0604020202020204" pitchFamily="34" charset="0"/>
                <a:hlinkClick r:id="rId3"/>
              </a:rPr>
              <a:t>dtaidistance · PyPI</a:t>
            </a:r>
            <a:r>
              <a:rPr lang="en-US" sz="1800" b="0" i="0" u="none" strike="noStrike" dirty="0">
                <a:solidFill>
                  <a:srgbClr val="212529"/>
                </a:solidFill>
                <a:effectLst/>
                <a:latin typeface="Arial" panose="020B0604020202020204" pitchFamily="34" charset="0"/>
              </a:rPr>
              <a:t>), and apply the DTW distance on the two time-series dataset: (1) steering data of clear-night and (2) steering data of clear-sunset, using steering data of clear-noon as a reference. What can you say about the DTW distance for (1) and (2) with respect to the reference?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28B2922B-90B0-14B0-A4CA-8B1F4D130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2885564"/>
            <a:ext cx="7772400" cy="543436"/>
          </a:xfrm>
          <a:prstGeom prst="rect">
            <a:avLst/>
          </a:prstGeom>
        </p:spPr>
      </p:pic>
      <p:sp>
        <p:nvSpPr>
          <p:cNvPr id="6" name="TextBox 5">
            <a:extLst>
              <a:ext uri="{FF2B5EF4-FFF2-40B4-BE49-F238E27FC236}">
                <a16:creationId xmlns:a16="http://schemas.microsoft.com/office/drawing/2014/main" id="{796D6062-6382-F61F-815D-9466E64322C4}"/>
              </a:ext>
            </a:extLst>
          </p:cNvPr>
          <p:cNvSpPr txBox="1"/>
          <p:nvPr/>
        </p:nvSpPr>
        <p:spPr>
          <a:xfrm>
            <a:off x="513729" y="4144616"/>
            <a:ext cx="10720328" cy="646331"/>
          </a:xfrm>
          <a:prstGeom prst="rect">
            <a:avLst/>
          </a:prstGeom>
          <a:noFill/>
        </p:spPr>
        <p:txBody>
          <a:bodyPr wrap="square" rtlCol="0">
            <a:spAutoFit/>
          </a:bodyPr>
          <a:lstStyle/>
          <a:p>
            <a:r>
              <a:rPr lang="en-US" b="0" i="0" dirty="0">
                <a:effectLst/>
                <a:latin typeface="-apple-system"/>
              </a:rPr>
              <a:t>Temporally, the steering data between clear-night and clear-noon are less similar than the steering data between clear-sunset and clear-noon.</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247317"/>
          </a:xfrm>
          <a:prstGeom prst="rect">
            <a:avLst/>
          </a:prstGeom>
          <a:noFill/>
        </p:spPr>
        <p:txBody>
          <a:bodyPr wrap="square" rtlCol="0">
            <a:spAutoFit/>
          </a:bodyPr>
          <a:lstStyle/>
          <a:p>
            <a:r>
              <a:rPr lang="en-US" dirty="0"/>
              <a:t>Q</a:t>
            </a:r>
            <a:r>
              <a:rPr lang="en-US" altLang="zh-CN" dirty="0"/>
              <a:t>1:</a:t>
            </a:r>
            <a:r>
              <a:rPr lang="en-US" dirty="0"/>
              <a:t> </a:t>
            </a:r>
            <a:r>
              <a:rPr lang="en-US" sz="1800" b="0" i="0" u="none" strike="noStrike" dirty="0">
                <a:effectLst/>
                <a:latin typeface="Arial" panose="020B0604020202020204" pitchFamily="34" charset="0"/>
              </a:rPr>
              <a:t>Based on the above assumptions, answer the following questions on basic probability</a:t>
            </a:r>
            <a:endParaRPr lang="en-US" altLang="zh-CN" dirty="0"/>
          </a:p>
          <a:p>
            <a:pPr marL="342900" indent="-342900">
              <a:buFont typeface="+mj-lt"/>
              <a:buAutoNum type="alphaLcParenR"/>
            </a:pPr>
            <a:r>
              <a:rPr lang="en-US" sz="1800" b="0" i="0" u="none" strike="noStrike" dirty="0">
                <a:effectLst/>
                <a:latin typeface="Arial" panose="020B0604020202020204" pitchFamily="34" charset="0"/>
              </a:rPr>
              <a:t>The assumption of at most one disengagement per mile allows us to treat the occurrence of a disengagement in a mile as a random variable with a</a:t>
            </a:r>
            <a:r>
              <a:rPr lang="zh-CN" altLang="en-US" sz="1800" b="0" i="0" u="none" strike="noStrike" dirty="0">
                <a:effectLst/>
                <a:latin typeface="Arial" panose="020B0604020202020204" pitchFamily="34" charset="0"/>
              </a:rPr>
              <a:t> </a:t>
            </a:r>
            <a:r>
              <a:rPr lang="en-US" altLang="zh-CN" sz="1800" b="0" i="0" u="sng" strike="noStrike" dirty="0">
                <a:effectLst/>
                <a:latin typeface="Arial" panose="020B0604020202020204" pitchFamily="34" charset="0"/>
              </a:rPr>
              <a:t>Bernoulli</a:t>
            </a:r>
            <a:r>
              <a:rPr lang="en-US" sz="1800" b="0" i="0" u="none" strike="noStrike" dirty="0">
                <a:effectLst/>
                <a:latin typeface="Arial" panose="020B0604020202020204" pitchFamily="34" charset="0"/>
              </a:rPr>
              <a:t> distribution</a:t>
            </a:r>
            <a:endParaRPr lang="en-US" b="0" i="0" u="none" strike="noStrike" dirty="0">
              <a:effectLst/>
              <a:latin typeface="Arial" panose="020B0604020202020204" pitchFamily="34" charset="0"/>
            </a:endParaRPr>
          </a:p>
          <a:p>
            <a:pPr marL="342900" indent="-342900">
              <a:buFont typeface="+mj-lt"/>
              <a:buAutoNum type="alphaLcParenR"/>
            </a:pPr>
            <a:endParaRPr lang="en-US" sz="1800" b="0" i="0" u="none" strike="noStrike" dirty="0">
              <a:effectLst/>
              <a:latin typeface="Arial" panose="020B0604020202020204" pitchFamily="34" charset="0"/>
            </a:endParaRPr>
          </a:p>
          <a:p>
            <a:pPr marL="342900" indent="-342900">
              <a:buFont typeface="+mj-lt"/>
              <a:buAutoNum type="alphaLcParenR"/>
            </a:pPr>
            <a:r>
              <a:rPr lang="en-US" altLang="zh-CN" dirty="0">
                <a:latin typeface="Arial" panose="020B0604020202020204" pitchFamily="34" charset="0"/>
              </a:rPr>
              <a:t>T</a:t>
            </a:r>
            <a:r>
              <a:rPr lang="en-US" sz="1800" b="0" i="0" u="none" strike="noStrike" dirty="0">
                <a:effectLst/>
                <a:latin typeface="Arial" panose="020B0604020202020204" pitchFamily="34" charset="0"/>
              </a:rPr>
              <a:t>he probability of disengagement per mile on a cloudy day</a:t>
            </a:r>
            <a:r>
              <a:rPr lang="zh-CN" altLang="en-US" sz="1800" b="0" i="0" u="none" strike="noStrike" dirty="0">
                <a:effectLst/>
                <a:latin typeface="Arial" panose="020B0604020202020204" pitchFamily="34" charset="0"/>
              </a:rPr>
              <a:t> </a:t>
            </a:r>
            <a:r>
              <a:rPr lang="en-US" altLang="zh-CN" sz="1800" b="0" i="0" u="none" strike="noStrike" dirty="0">
                <a:effectLst/>
                <a:latin typeface="Arial" panose="020B0604020202020204" pitchFamily="34" charset="0"/>
              </a:rPr>
              <a:t>is </a:t>
            </a:r>
            <a:r>
              <a:rPr lang="en-US" b="0" i="0" dirty="0">
                <a:effectLst/>
                <a:latin typeface="Courier New" panose="02070309020205020404" pitchFamily="49" charset="0"/>
              </a:rPr>
              <a:t>0.005903</a:t>
            </a:r>
            <a:r>
              <a:rPr lang="en-US" altLang="zh-CN" sz="1800" b="0" i="0" strike="noStrike" dirty="0">
                <a:effectLst/>
                <a:latin typeface="Arial" panose="020B0604020202020204" pitchFamily="34" charset="0"/>
              </a:rPr>
              <a:t>.</a:t>
            </a:r>
            <a:endParaRPr lang="en-US" altLang="zh-CN" b="0" i="0" u="none" strike="noStrike" dirty="0">
              <a:effectLst/>
              <a:latin typeface="Arial" panose="020B0604020202020204" pitchFamily="34" charset="0"/>
            </a:endParaRPr>
          </a:p>
          <a:p>
            <a:pPr lvl="1"/>
            <a:endParaRPr lang="en-US" altLang="zh-CN" b="0" i="0" u="none" strike="noStrike" dirty="0">
              <a:effectLst/>
              <a:latin typeface="Arial" panose="020B0604020202020204" pitchFamily="34" charset="0"/>
            </a:endParaRPr>
          </a:p>
          <a:p>
            <a:pPr lvl="1"/>
            <a:endParaRPr lang="en-US" b="0" i="0" u="none" strike="noStrike" dirty="0">
              <a:effectLst/>
              <a:latin typeface="Arial" panose="020B0604020202020204" pitchFamily="34" charset="0"/>
            </a:endParaRPr>
          </a:p>
          <a:p>
            <a:pPr marL="342900" indent="-342900">
              <a:buFont typeface="+mj-lt"/>
              <a:buAutoNum type="alphaLcParenR"/>
            </a:pPr>
            <a:r>
              <a:rPr lang="en-US" altLang="zh-CN" dirty="0">
                <a:latin typeface="Arial" panose="020B0604020202020204" pitchFamily="34" charset="0"/>
              </a:rPr>
              <a:t>T</a:t>
            </a:r>
            <a:r>
              <a:rPr lang="en-US" sz="1800" b="0" i="0" u="none" strike="noStrike" dirty="0">
                <a:effectLst/>
                <a:latin typeface="Arial" panose="020B0604020202020204" pitchFamily="34" charset="0"/>
              </a:rPr>
              <a:t>he probability of disengagement per mile on a clear day</a:t>
            </a:r>
            <a:r>
              <a:rPr lang="zh-CN" altLang="en-US" sz="1800" b="0" i="0" u="none" strike="noStrike" dirty="0">
                <a:effectLst/>
                <a:latin typeface="Arial" panose="020B0604020202020204" pitchFamily="34" charset="0"/>
              </a:rPr>
              <a:t> </a:t>
            </a:r>
            <a:r>
              <a:rPr lang="en-US" altLang="zh-CN" sz="1800" b="0" i="0" u="none" strike="noStrike" dirty="0">
                <a:effectLst/>
                <a:latin typeface="Arial" panose="020B0604020202020204" pitchFamily="34" charset="0"/>
              </a:rPr>
              <a:t>is</a:t>
            </a:r>
            <a:r>
              <a:rPr lang="zh-CN" altLang="en-US" sz="1800" b="0" i="0" u="none" strike="noStrike" dirty="0">
                <a:effectLst/>
                <a:latin typeface="Arial" panose="020B0604020202020204" pitchFamily="34" charset="0"/>
              </a:rPr>
              <a:t> </a:t>
            </a:r>
            <a:r>
              <a:rPr lang="en-US" b="0" i="0" dirty="0">
                <a:effectLst/>
                <a:latin typeface="Courier New" panose="02070309020205020404" pitchFamily="49" charset="0"/>
              </a:rPr>
              <a:t>0.000520</a:t>
            </a:r>
            <a:r>
              <a:rPr lang="en-US" altLang="zh-CN" sz="1800" b="0" i="0" strike="noStrike" dirty="0">
                <a:effectLst/>
                <a:latin typeface="Arial" panose="020B0604020202020204" pitchFamily="34" charset="0"/>
              </a:rPr>
              <a:t>.</a:t>
            </a:r>
          </a:p>
          <a:p>
            <a:pPr marL="342900" indent="-342900">
              <a:buFont typeface="+mj-lt"/>
              <a:buAutoNum type="alphaLcParenR"/>
            </a:pPr>
            <a:endParaRPr lang="en-US" dirty="0">
              <a:latin typeface="Arial" panose="020B0604020202020204" pitchFamily="34" charset="0"/>
            </a:endParaRPr>
          </a:p>
          <a:p>
            <a:pPr marL="342900" indent="-342900">
              <a:buFont typeface="+mj-lt"/>
              <a:buAutoNum type="alphaLcParenR"/>
            </a:pPr>
            <a:r>
              <a:rPr lang="en-US" altLang="zh-CN" dirty="0">
                <a:latin typeface="Arial" panose="020B0604020202020204" pitchFamily="34" charset="0"/>
              </a:rPr>
              <a:t>T</a:t>
            </a:r>
            <a:r>
              <a:rPr lang="en-US" sz="1800" b="0" i="0" u="none" strike="noStrike" dirty="0">
                <a:effectLst/>
                <a:latin typeface="Arial" panose="020B0604020202020204" pitchFamily="34" charset="0"/>
              </a:rPr>
              <a:t>he probability of an automatic disengagement per mile on a cloudy day</a:t>
            </a:r>
            <a:r>
              <a:rPr lang="zh-CN" altLang="en-US" sz="1800" b="0" i="0" u="none" strike="noStrike" dirty="0">
                <a:effectLst/>
                <a:latin typeface="Arial" panose="020B0604020202020204" pitchFamily="34" charset="0"/>
              </a:rPr>
              <a:t> </a:t>
            </a:r>
            <a:r>
              <a:rPr lang="en-US" altLang="zh-CN" sz="1800" b="0" i="0" u="none" strike="noStrike" dirty="0">
                <a:effectLst/>
                <a:latin typeface="Arial" panose="020B0604020202020204" pitchFamily="34" charset="0"/>
              </a:rPr>
              <a:t>is</a:t>
            </a:r>
            <a:r>
              <a:rPr lang="zh-CN" altLang="en-US" sz="1800" b="0" i="0" u="none" strike="noStrike" dirty="0">
                <a:effectLst/>
                <a:latin typeface="Arial" panose="020B0604020202020204" pitchFamily="34" charset="0"/>
              </a:rPr>
              <a:t> </a:t>
            </a:r>
            <a:r>
              <a:rPr lang="en-US" b="0" i="0" dirty="0">
                <a:effectLst/>
                <a:latin typeface="Courier New" panose="02070309020205020404" pitchFamily="49" charset="0"/>
              </a:rPr>
              <a:t>0.002806</a:t>
            </a:r>
            <a:r>
              <a:rPr lang="en-US" altLang="zh-CN" sz="1800" b="0" i="0" strike="noStrike" dirty="0">
                <a:effectLst/>
                <a:latin typeface="Arial" panose="020B0604020202020204" pitchFamily="34" charset="0"/>
              </a:rPr>
              <a:t>.</a:t>
            </a:r>
          </a:p>
          <a:p>
            <a:pPr lvl="1"/>
            <a:r>
              <a:rPr lang="en-US" altLang="zh-CN" dirty="0">
                <a:latin typeface="Arial" panose="020B0604020202020204" pitchFamily="34" charset="0"/>
              </a:rPr>
              <a:t>T</a:t>
            </a:r>
            <a:r>
              <a:rPr lang="en-US" b="0" i="0" u="none" strike="noStrike" dirty="0">
                <a:effectLst/>
                <a:latin typeface="Arial" panose="020B0604020202020204" pitchFamily="34" charset="0"/>
              </a:rPr>
              <a:t>he probability of an automatic disengagement per mile on a clear day</a:t>
            </a:r>
            <a:r>
              <a:rPr lang="en-US" altLang="zh-CN" b="0" i="0" u="none" strike="noStrike" dirty="0">
                <a:effectLst/>
                <a:latin typeface="Arial" panose="020B0604020202020204" pitchFamily="34" charset="0"/>
              </a:rPr>
              <a:t> is</a:t>
            </a:r>
            <a:r>
              <a:rPr lang="zh-CN" altLang="en-US" dirty="0">
                <a:latin typeface="Arial" panose="020B0604020202020204" pitchFamily="34" charset="0"/>
              </a:rPr>
              <a:t> </a:t>
            </a:r>
            <a:r>
              <a:rPr lang="en-US" b="0" i="0" dirty="0">
                <a:effectLst/>
                <a:latin typeface="Courier New" panose="02070309020205020404" pitchFamily="49" charset="0"/>
              </a:rPr>
              <a:t>0.000264</a:t>
            </a:r>
            <a:r>
              <a:rPr lang="en-US" altLang="zh-CN" dirty="0">
                <a:latin typeface="Arial" panose="020B0604020202020204" pitchFamily="34" charset="0"/>
              </a:rPr>
              <a:t>.</a:t>
            </a:r>
            <a:endParaRPr lang="en-US" altLang="zh-CN" b="0" i="0" strike="noStrike" dirty="0">
              <a:effectLst/>
              <a:latin typeface="Arial" panose="020B0604020202020204" pitchFamily="34" charset="0"/>
            </a:endParaRPr>
          </a:p>
          <a:p>
            <a:pPr marL="342900" indent="-342900">
              <a:buFont typeface="+mj-lt"/>
              <a:buAutoNum type="alphaLcParenR"/>
            </a:pPr>
            <a:endParaRPr lang="en-US" altLang="zh-CN" dirty="0">
              <a:latin typeface="Arial" panose="020B0604020202020204" pitchFamily="34" charset="0"/>
            </a:endParaRPr>
          </a:p>
          <a:p>
            <a:pPr marL="342900" indent="-342900">
              <a:buFont typeface="+mj-lt"/>
              <a:buAutoNum type="alphaLcParenR"/>
            </a:pPr>
            <a:r>
              <a:rPr lang="en-US" sz="1800" b="0" i="0" u="none" strike="noStrike" dirty="0">
                <a:effectLst/>
                <a:latin typeface="Arial" panose="020B0604020202020204" pitchFamily="34" charset="0"/>
              </a:rPr>
              <a:t>How likely is it that, under cloudy conditions, in 10,000 miles, there are 100 or more disengagements? (</a:t>
            </a:r>
            <a:r>
              <a:rPr lang="en-US" sz="1800" b="1" i="0" u="none" strike="noStrike" dirty="0">
                <a:effectLst/>
                <a:latin typeface="Arial" panose="020B0604020202020204" pitchFamily="34" charset="0"/>
              </a:rPr>
              <a:t>hint</a:t>
            </a:r>
            <a:r>
              <a:rPr lang="en-US" sz="1800" b="0" i="0" u="none" strike="noStrike" dirty="0">
                <a:effectLst/>
                <a:latin typeface="Arial" panose="020B0604020202020204" pitchFamily="34" charset="0"/>
              </a:rPr>
              <a:t>: use Central Limit Theorem) </a:t>
            </a:r>
            <a:r>
              <a:rPr lang="en-US" b="0" i="0" dirty="0">
                <a:effectLst/>
                <a:latin typeface="Courier New" panose="02070309020205020404" pitchFamily="49" charset="0"/>
              </a:rPr>
              <a:t>4.304439E-08</a:t>
            </a:r>
            <a:endParaRPr lang="en-US" altLang="zh-CN" dirty="0">
              <a:latin typeface="Arial" panose="020B0604020202020204" pitchFamily="34" charset="0"/>
            </a:endParaRPr>
          </a:p>
          <a:p>
            <a:r>
              <a:rPr lang="zh-CN" altLang="en-US" dirty="0">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spTree>
    <p:extLst>
      <p:ext uri="{BB962C8B-B14F-4D97-AF65-F5344CB8AC3E}">
        <p14:creationId xmlns:p14="http://schemas.microsoft.com/office/powerpoint/2010/main" val="46362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078313"/>
          </a:xfrm>
          <a:prstGeom prst="rect">
            <a:avLst/>
          </a:prstGeom>
          <a:noFill/>
        </p:spPr>
        <p:txBody>
          <a:bodyPr wrap="square" rtlCol="0">
            <a:spAutoFit/>
          </a:bodyPr>
          <a:lstStyle/>
          <a:p>
            <a:r>
              <a:rPr lang="en-US" dirty="0"/>
              <a:t>Q</a:t>
            </a:r>
            <a:r>
              <a:rPr lang="en-US" altLang="zh-CN" dirty="0"/>
              <a:t>2:</a:t>
            </a:r>
            <a:r>
              <a:rPr lang="en-US" dirty="0"/>
              <a:t> </a:t>
            </a:r>
            <a:r>
              <a:rPr lang="en-US" sz="1800" b="0" i="0" u="none" strike="noStrike" dirty="0">
                <a:solidFill>
                  <a:srgbClr val="000000"/>
                </a:solidFill>
                <a:effectLst/>
                <a:latin typeface="Arial" panose="020B0604020202020204" pitchFamily="34" charset="0"/>
              </a:rPr>
              <a:t>Assuming that the disengagement per mile is a random variable with the distribution you answered in Task 3.1.a, and the weather condition is </a:t>
            </a:r>
            <a:r>
              <a:rPr lang="en-US" sz="1800" b="0" i="1" u="none" strike="noStrike" dirty="0">
                <a:solidFill>
                  <a:srgbClr val="000000"/>
                </a:solidFill>
                <a:effectLst/>
                <a:latin typeface="Arial" panose="020B0604020202020204" pitchFamily="34" charset="0"/>
              </a:rPr>
              <a:t>cloudy</a:t>
            </a:r>
            <a:r>
              <a:rPr lang="en-US" sz="1800" b="0" i="0" u="none" strike="noStrike" dirty="0">
                <a:solidFill>
                  <a:srgbClr val="000000"/>
                </a:solidFill>
                <a:effectLst/>
                <a:latin typeface="Arial" panose="020B0604020202020204" pitchFamily="34" charset="0"/>
              </a:rPr>
              <a:t>.</a:t>
            </a:r>
            <a:endParaRPr lang="en-US" altLang="zh-CN" dirty="0"/>
          </a:p>
          <a:p>
            <a:pPr marL="342900" indent="-342900">
              <a:buFont typeface="+mj-lt"/>
              <a:buAutoNum type="alphaLcParenR"/>
            </a:pPr>
            <a:r>
              <a:rPr lang="en-US" sz="1800" b="0" i="0" u="none" strike="noStrike" dirty="0">
                <a:solidFill>
                  <a:srgbClr val="000000"/>
                </a:solidFill>
                <a:effectLst/>
                <a:latin typeface="Arial" panose="020B0604020202020204" pitchFamily="34" charset="0"/>
              </a:rPr>
              <a:t>What is the distribution of miles to the next disengagement? Explain your reasoning. Calculate and state the values of the parameters of the distribution.</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What is the distribution of the number of disengagements in 10,000 miles? (</a:t>
            </a:r>
            <a:r>
              <a:rPr lang="en-US" sz="1800" b="1" i="0" u="none" strike="noStrike" dirty="0">
                <a:solidFill>
                  <a:srgbClr val="000000"/>
                </a:solidFill>
                <a:effectLst/>
                <a:latin typeface="Arial" panose="020B0604020202020204" pitchFamily="34" charset="0"/>
              </a:rPr>
              <a:t>hint:</a:t>
            </a:r>
            <a:r>
              <a:rPr lang="en-US" sz="1800" b="0" i="0" u="none" strike="noStrike" dirty="0">
                <a:solidFill>
                  <a:srgbClr val="000000"/>
                </a:solidFill>
                <a:effectLst/>
                <a:latin typeface="Arial" panose="020B0604020202020204" pitchFamily="34" charset="0"/>
              </a:rPr>
              <a:t> this is equivalent to drawing n=10,000 independent trials from the distribution of disengagement per mile you calculated from Task 3.1.a) Calculate and state the values of the parameters of the distribution.</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Notice that the n in Task 3.2.b is large while the probability p of disengagement per mile is very small, what distribution does your answer in Task 3.2.b approximate? Calculate and state the values of the parameters of the distribution.</a:t>
            </a:r>
            <a:endParaRPr lang="en-US" dirty="0">
              <a:solidFill>
                <a:srgbClr val="000000"/>
              </a:solidFill>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9" name="Picture 8">
            <a:extLst>
              <a:ext uri="{FF2B5EF4-FFF2-40B4-BE49-F238E27FC236}">
                <a16:creationId xmlns:a16="http://schemas.microsoft.com/office/drawing/2014/main" id="{57FC1E3F-7BEE-0CA7-F219-4E7449648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55" y="4533217"/>
            <a:ext cx="7772400" cy="318470"/>
          </a:xfrm>
          <a:prstGeom prst="rect">
            <a:avLst/>
          </a:prstGeom>
        </p:spPr>
      </p:pic>
      <p:pic>
        <p:nvPicPr>
          <p:cNvPr id="11" name="Picture 10" descr="Background pattern&#10;&#10;Description automatically generated with medium confidence">
            <a:extLst>
              <a:ext uri="{FF2B5EF4-FFF2-40B4-BE49-F238E27FC236}">
                <a16:creationId xmlns:a16="http://schemas.microsoft.com/office/drawing/2014/main" id="{75CAB238-4C21-E91E-E415-9F177CFC8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017" y="2215413"/>
            <a:ext cx="3896139" cy="1046780"/>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3D11C6E5-A4BE-EB6F-2320-442F9C0A2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66" y="5912705"/>
            <a:ext cx="5675243" cy="884082"/>
          </a:xfrm>
          <a:prstGeom prst="rect">
            <a:avLst/>
          </a:prstGeom>
        </p:spPr>
      </p:pic>
    </p:spTree>
    <p:extLst>
      <p:ext uri="{BB962C8B-B14F-4D97-AF65-F5344CB8AC3E}">
        <p14:creationId xmlns:p14="http://schemas.microsoft.com/office/powerpoint/2010/main" val="365450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pPr marL="342900" indent="-342900">
              <a:buFont typeface="+mj-lt"/>
              <a:buAutoNum type="alphaLcParenR" startAt="4"/>
            </a:pPr>
            <a:r>
              <a:rPr lang="en-US" altLang="zh-CN" sz="1800" b="0" i="0" u="none" strike="noStrike" dirty="0">
                <a:solidFill>
                  <a:srgbClr val="000000"/>
                </a:solidFill>
                <a:effectLst/>
                <a:latin typeface="Arial" panose="020B0604020202020204" pitchFamily="34" charset="0"/>
              </a:rPr>
              <a:t>p</a:t>
            </a:r>
            <a:r>
              <a:rPr lang="en-US" sz="1800" b="0" i="0" u="none" strike="noStrike" dirty="0">
                <a:solidFill>
                  <a:srgbClr val="000000"/>
                </a:solidFill>
                <a:effectLst/>
                <a:latin typeface="Arial" panose="020B0604020202020204" pitchFamily="34" charset="0"/>
              </a:rPr>
              <a:t>lot the probability mass function (PMF) of the distribution in Task 3.2.b and Task 3.2.c. What do the 2 plots look like?</a:t>
            </a:r>
            <a:endParaRPr lang="en-US" dirty="0">
              <a:solidFill>
                <a:srgbClr val="000000"/>
              </a:solidFill>
              <a:latin typeface="Arial" panose="020B0604020202020204" pitchFamily="34" charset="0"/>
            </a:endParaRPr>
          </a:p>
          <a:p>
            <a:pPr marL="342900" indent="-342900">
              <a:buFont typeface="+mj-lt"/>
              <a:buAutoNum type="alphaLcParenR" startAt="4"/>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startAt="4"/>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4"/>
            </a:pPr>
            <a:endParaRPr lang="en-US" dirty="0">
              <a:solidFill>
                <a:srgbClr val="212529"/>
              </a:solidFill>
              <a:latin typeface="Arial" panose="020B0604020202020204" pitchFamily="34" charset="0"/>
            </a:endParaRPr>
          </a:p>
          <a:p>
            <a:pPr marL="342900" indent="-342900">
              <a:buFont typeface="+mj-lt"/>
              <a:buAutoNum type="alphaLcParenR" startAt="4"/>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4"/>
            </a:pPr>
            <a:endParaRPr lang="en-US" dirty="0">
              <a:solidFill>
                <a:srgbClr val="212529"/>
              </a:solidFill>
              <a:latin typeface="Arial" panose="020B0604020202020204" pitchFamily="34" charset="0"/>
            </a:endParaRPr>
          </a:p>
          <a:p>
            <a:pPr marL="342900" indent="-342900">
              <a:buFont typeface="+mj-lt"/>
              <a:buAutoNum type="alphaLcParenR" startAt="4"/>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4"/>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4"/>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4"/>
            </a:pPr>
            <a:r>
              <a:rPr lang="en-US" sz="1800" b="0" i="0" u="none" strike="noStrike" dirty="0">
                <a:solidFill>
                  <a:srgbClr val="000000"/>
                </a:solidFill>
                <a:effectLst/>
                <a:latin typeface="Arial" panose="020B0604020202020204" pitchFamily="34" charset="0"/>
              </a:rPr>
              <a:t>Solve Task 3.1.e by using the cumulative distribution function (CDF) of the distribution you computed in Task 3.2.c and compare the results. Discuss your findings.</a:t>
            </a:r>
            <a:endParaRPr lang="en-US" dirty="0">
              <a:solidFill>
                <a:srgbClr val="000000"/>
              </a:solidFill>
              <a:latin typeface="Arial" panose="020B0604020202020204" pitchFamily="34" charset="0"/>
            </a:endParaRPr>
          </a:p>
          <a:p>
            <a:endParaRPr lang="en-US"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dirty="0">
              <a:solidFill>
                <a:srgbClr val="000000"/>
              </a:solidFill>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4" name="Picture 3" descr="Chart, histogram&#10;&#10;Description automatically generated">
            <a:extLst>
              <a:ext uri="{FF2B5EF4-FFF2-40B4-BE49-F238E27FC236}">
                <a16:creationId xmlns:a16="http://schemas.microsoft.com/office/drawing/2014/main" id="{D476E244-EAAA-F6CC-A30D-73BD124B1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3676"/>
            <a:ext cx="2816352" cy="1848682"/>
          </a:xfrm>
          <a:prstGeom prst="rect">
            <a:avLst/>
          </a:prstGeom>
        </p:spPr>
      </p:pic>
      <p:pic>
        <p:nvPicPr>
          <p:cNvPr id="7" name="Picture 6" descr="Histogram&#10;&#10;Description automatically generated">
            <a:extLst>
              <a:ext uri="{FF2B5EF4-FFF2-40B4-BE49-F238E27FC236}">
                <a16:creationId xmlns:a16="http://schemas.microsoft.com/office/drawing/2014/main" id="{C31D0E33-EABA-00A1-1D11-CBC76296E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254" y="1873675"/>
            <a:ext cx="2816351" cy="1848681"/>
          </a:xfrm>
          <a:prstGeom prst="rect">
            <a:avLst/>
          </a:prstGeom>
        </p:spPr>
      </p:pic>
      <p:pic>
        <p:nvPicPr>
          <p:cNvPr id="9" name="Picture 8">
            <a:extLst>
              <a:ext uri="{FF2B5EF4-FFF2-40B4-BE49-F238E27FC236}">
                <a16:creationId xmlns:a16="http://schemas.microsoft.com/office/drawing/2014/main" id="{BEA1F8F7-9B1A-5928-1FDC-38C4B11D8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630" y="2211888"/>
            <a:ext cx="3644900" cy="419100"/>
          </a:xfrm>
          <a:prstGeom prst="rect">
            <a:avLst/>
          </a:prstGeom>
        </p:spPr>
      </p:pic>
      <p:pic>
        <p:nvPicPr>
          <p:cNvPr id="11" name="Picture 10">
            <a:extLst>
              <a:ext uri="{FF2B5EF4-FFF2-40B4-BE49-F238E27FC236}">
                <a16:creationId xmlns:a16="http://schemas.microsoft.com/office/drawing/2014/main" id="{2A5FA3BB-FCC1-90F9-770F-DB3F1E6FAC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2224" y="4733413"/>
            <a:ext cx="7772400" cy="815762"/>
          </a:xfrm>
          <a:prstGeom prst="rect">
            <a:avLst/>
          </a:prstGeom>
        </p:spPr>
      </p:pic>
    </p:spTree>
    <p:extLst>
      <p:ext uri="{BB962C8B-B14F-4D97-AF65-F5344CB8AC3E}">
        <p14:creationId xmlns:p14="http://schemas.microsoft.com/office/powerpoint/2010/main" val="275538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693319"/>
          </a:xfrm>
          <a:prstGeom prst="rect">
            <a:avLst/>
          </a:prstGeom>
          <a:noFill/>
        </p:spPr>
        <p:txBody>
          <a:bodyPr wrap="square" rtlCol="0">
            <a:spAutoFit/>
          </a:bodyPr>
          <a:lstStyle/>
          <a:p>
            <a:r>
              <a:rPr lang="en-US" dirty="0"/>
              <a:t>Q</a:t>
            </a:r>
            <a:r>
              <a:rPr lang="en-US" altLang="zh-CN" dirty="0"/>
              <a:t>3:</a:t>
            </a:r>
            <a:r>
              <a:rPr lang="en-US" dirty="0"/>
              <a:t> </a:t>
            </a:r>
            <a:r>
              <a:rPr lang="en-US" sz="1800" b="0" i="0" u="none" strike="noStrike" dirty="0">
                <a:solidFill>
                  <a:srgbClr val="000000"/>
                </a:solidFill>
                <a:effectLst/>
                <a:latin typeface="Arial" panose="020B0604020202020204" pitchFamily="34" charset="0"/>
              </a:rPr>
              <a:t>What’s the conditional probability that the reaction time is</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Reaction time is measured only in cases where there was an automatic disengagement</a:t>
            </a:r>
            <a:r>
              <a:rPr lang="en-US" altLang="zh-CN" sz="1800" b="0" i="0" u="none" strike="noStrike" dirty="0">
                <a:solidFill>
                  <a:srgbClr val="000000"/>
                </a:solidFill>
                <a:effectLst/>
                <a:latin typeface="Arial" panose="020B0604020202020204" pitchFamily="34" charset="0"/>
              </a:rPr>
              <a:t>):</a:t>
            </a:r>
            <a:r>
              <a:rPr lang="zh-CN" altLang="en-US" sz="1800" b="0" i="0" u="none" strike="noStrike" dirty="0">
                <a:solidFill>
                  <a:srgbClr val="000000"/>
                </a:solidFill>
                <a:effectLst/>
                <a:latin typeface="Arial" panose="020B0604020202020204" pitchFamily="34" charset="0"/>
              </a:rPr>
              <a:t> </a:t>
            </a:r>
            <a:endParaRPr lang="en-US" altLang="zh-CN" dirty="0"/>
          </a:p>
          <a:p>
            <a:pPr marL="342900" indent="-342900">
              <a:buFont typeface="+mj-lt"/>
              <a:buAutoNum type="alphaLcParenR"/>
            </a:pPr>
            <a:r>
              <a:rPr lang="en-US" sz="1800" b="0" i="0" u="none" strike="noStrike" dirty="0">
                <a:solidFill>
                  <a:srgbClr val="000000"/>
                </a:solidFill>
                <a:effectLst/>
                <a:latin typeface="Arial" panose="020B0604020202020204" pitchFamily="34" charset="0"/>
              </a:rPr>
              <a:t>Greater than 0.4s given that the weather was cloudy?</a:t>
            </a: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dirty="0">
              <a:solidFill>
                <a:srgbClr val="212529"/>
              </a:solidFill>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Greater than 0.7s given that the weather was clear?</a:t>
            </a: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7" name="Picture 6">
            <a:extLst>
              <a:ext uri="{FF2B5EF4-FFF2-40B4-BE49-F238E27FC236}">
                <a16:creationId xmlns:a16="http://schemas.microsoft.com/office/drawing/2014/main" id="{1B7F6040-51A6-BC40-4FCB-A46F2BB3D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958" y="2624220"/>
            <a:ext cx="7772400" cy="310482"/>
          </a:xfrm>
          <a:prstGeom prst="rect">
            <a:avLst/>
          </a:prstGeom>
        </p:spPr>
      </p:pic>
      <p:pic>
        <p:nvPicPr>
          <p:cNvPr id="9" name="Picture 8">
            <a:extLst>
              <a:ext uri="{FF2B5EF4-FFF2-40B4-BE49-F238E27FC236}">
                <a16:creationId xmlns:a16="http://schemas.microsoft.com/office/drawing/2014/main" id="{836DF510-E67A-2CDF-3354-F3139504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958" y="4633953"/>
            <a:ext cx="7772400" cy="310482"/>
          </a:xfrm>
          <a:prstGeom prst="rect">
            <a:avLst/>
          </a:prstGeom>
        </p:spPr>
      </p:pic>
    </p:spTree>
    <p:extLst>
      <p:ext uri="{BB962C8B-B14F-4D97-AF65-F5344CB8AC3E}">
        <p14:creationId xmlns:p14="http://schemas.microsoft.com/office/powerpoint/2010/main" val="293884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5355312"/>
          </a:xfrm>
          <a:prstGeom prst="rect">
            <a:avLst/>
          </a:prstGeom>
          <a:noFill/>
        </p:spPr>
        <p:txBody>
          <a:bodyPr wrap="square" rtlCol="0">
            <a:spAutoFit/>
          </a:bodyPr>
          <a:lstStyle/>
          <a:p>
            <a:r>
              <a:rPr lang="en-US" dirty="0"/>
              <a:t>Q</a:t>
            </a:r>
            <a:r>
              <a:rPr lang="en-US" altLang="zh-CN" dirty="0"/>
              <a:t>1:</a:t>
            </a:r>
            <a:r>
              <a:rPr lang="en-US" dirty="0"/>
              <a:t> </a:t>
            </a:r>
            <a:r>
              <a:rPr lang="en-US" altLang="zh-CN" dirty="0"/>
              <a:t>Overview</a:t>
            </a:r>
            <a:r>
              <a:rPr lang="zh-CN" altLang="en-US" dirty="0"/>
              <a:t> </a:t>
            </a:r>
            <a:r>
              <a:rPr lang="en-US" altLang="zh-CN" dirty="0"/>
              <a:t>of</a:t>
            </a:r>
            <a:r>
              <a:rPr lang="zh-CN" altLang="en-US" dirty="0"/>
              <a:t> </a:t>
            </a:r>
            <a:r>
              <a:rPr lang="en-US" altLang="zh-CN" dirty="0"/>
              <a:t>the</a:t>
            </a:r>
            <a:r>
              <a:rPr lang="zh-CN" altLang="en-US" dirty="0"/>
              <a:t> </a:t>
            </a:r>
            <a:r>
              <a:rPr lang="en-US" altLang="zh-CN" dirty="0"/>
              <a:t>.csv</a:t>
            </a:r>
            <a:r>
              <a:rPr lang="zh-CN" altLang="en-US" dirty="0"/>
              <a:t> </a:t>
            </a:r>
            <a:r>
              <a:rPr lang="en-US" altLang="zh-CN" dirty="0"/>
              <a:t>files</a:t>
            </a:r>
          </a:p>
          <a:p>
            <a:pPr marL="285750" indent="-285750">
              <a:buFont typeface="Arial" panose="020B0604020202020204" pitchFamily="34" charset="0"/>
              <a:buChar char="•"/>
            </a:pPr>
            <a:r>
              <a:rPr lang="en-US" altLang="zh-CN" dirty="0" err="1"/>
              <a:t>ctl.csv</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cvip.csv</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traj.csv</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descr="Table&#10;&#10;Description automatically generated">
            <a:extLst>
              <a:ext uri="{FF2B5EF4-FFF2-40B4-BE49-F238E27FC236}">
                <a16:creationId xmlns:a16="http://schemas.microsoft.com/office/drawing/2014/main" id="{629FD3EB-0040-3E22-BCEB-5977E027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483" y="1799698"/>
            <a:ext cx="2921378" cy="1404006"/>
          </a:xfrm>
          <a:prstGeom prst="rect">
            <a:avLst/>
          </a:prstGeom>
        </p:spPr>
      </p:pic>
      <p:pic>
        <p:nvPicPr>
          <p:cNvPr id="8" name="Picture 7" descr="Table&#10;&#10;Description automatically generated">
            <a:extLst>
              <a:ext uri="{FF2B5EF4-FFF2-40B4-BE49-F238E27FC236}">
                <a16:creationId xmlns:a16="http://schemas.microsoft.com/office/drawing/2014/main" id="{50652536-EB15-8EE1-998B-523637CE9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483" y="3612709"/>
            <a:ext cx="3790458" cy="1193723"/>
          </a:xfrm>
          <a:prstGeom prst="rect">
            <a:avLst/>
          </a:prstGeom>
        </p:spPr>
      </p:pic>
      <p:pic>
        <p:nvPicPr>
          <p:cNvPr id="10" name="Picture 9" descr="Table&#10;&#10;Description automatically generated">
            <a:extLst>
              <a:ext uri="{FF2B5EF4-FFF2-40B4-BE49-F238E27FC236}">
                <a16:creationId xmlns:a16="http://schemas.microsoft.com/office/drawing/2014/main" id="{C7DBF081-7A1D-5AD7-93B1-9A07B5845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483" y="5215437"/>
            <a:ext cx="3422374" cy="1283390"/>
          </a:xfrm>
          <a:prstGeom prst="rect">
            <a:avLst/>
          </a:prstGeom>
        </p:spPr>
      </p:pic>
    </p:spTree>
    <p:extLst>
      <p:ext uri="{BB962C8B-B14F-4D97-AF65-F5344CB8AC3E}">
        <p14:creationId xmlns:p14="http://schemas.microsoft.com/office/powerpoint/2010/main" val="177481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1754326"/>
          </a:xfrm>
          <a:prstGeom prst="rect">
            <a:avLst/>
          </a:prstGeom>
          <a:noFill/>
        </p:spPr>
        <p:txBody>
          <a:bodyPr wrap="square" rtlCol="0">
            <a:spAutoFit/>
          </a:bodyPr>
          <a:lstStyle/>
          <a:p>
            <a:r>
              <a:rPr lang="en-US" dirty="0"/>
              <a:t>Q</a:t>
            </a:r>
            <a:r>
              <a:rPr lang="en-US" altLang="zh-CN" dirty="0"/>
              <a:t>4:</a:t>
            </a:r>
            <a:r>
              <a:rPr lang="en-US" dirty="0"/>
              <a:t> </a:t>
            </a:r>
            <a:r>
              <a:rPr lang="en-US" sz="1800" b="0" i="0" u="none" strike="noStrike" dirty="0">
                <a:solidFill>
                  <a:srgbClr val="000000"/>
                </a:solidFill>
                <a:effectLst/>
                <a:latin typeface="Arial" panose="020B0604020202020204" pitchFamily="34" charset="0"/>
              </a:rPr>
              <a:t>A study found that an </a:t>
            </a:r>
            <a:r>
              <a:rPr lang="en-US" sz="1800" b="1" i="0" u="none" strike="noStrike" dirty="0">
                <a:solidFill>
                  <a:srgbClr val="000000"/>
                </a:solidFill>
                <a:effectLst/>
                <a:latin typeface="Arial" panose="020B0604020202020204" pitchFamily="34" charset="0"/>
              </a:rPr>
              <a:t>automatic AV disengagement</a:t>
            </a:r>
            <a:r>
              <a:rPr lang="en-US" sz="1800" b="0" i="0" u="none" strike="noStrike" dirty="0">
                <a:solidFill>
                  <a:srgbClr val="000000"/>
                </a:solidFill>
                <a:effectLst/>
                <a:latin typeface="Arial" panose="020B0604020202020204" pitchFamily="34" charset="0"/>
              </a:rPr>
              <a:t> will result in an accident if the human driver is </a:t>
            </a:r>
            <a:r>
              <a:rPr lang="en-US" sz="1800" b="0" i="1" u="none" strike="noStrike" dirty="0">
                <a:solidFill>
                  <a:srgbClr val="000000"/>
                </a:solidFill>
                <a:effectLst/>
                <a:latin typeface="Arial" panose="020B0604020202020204" pitchFamily="34" charset="0"/>
              </a:rPr>
              <a:t>slow</a:t>
            </a:r>
            <a:r>
              <a:rPr lang="en-US" sz="1800" b="0" i="0" u="none" strike="noStrike" dirty="0">
                <a:solidFill>
                  <a:srgbClr val="000000"/>
                </a:solidFill>
                <a:effectLst/>
                <a:latin typeface="Arial" panose="020B0604020202020204" pitchFamily="34" charset="0"/>
              </a:rPr>
              <a:t> in reacting. Following reactions are considered slow: (</a:t>
            </a:r>
            <a:r>
              <a:rPr lang="en-US" sz="1800" b="0" i="0" u="none" strike="noStrike" dirty="0" err="1">
                <a:solidFill>
                  <a:srgbClr val="000000"/>
                </a:solidFill>
                <a:effectLst/>
                <a:latin typeface="Arial" panose="020B0604020202020204" pitchFamily="34" charset="0"/>
              </a:rPr>
              <a:t>i</a:t>
            </a:r>
            <a:r>
              <a:rPr lang="en-US" sz="1800" b="0" i="0" u="none" strike="noStrike" dirty="0">
                <a:solidFill>
                  <a:srgbClr val="000000"/>
                </a:solidFill>
                <a:effectLst/>
                <a:latin typeface="Arial" panose="020B0604020202020204" pitchFamily="34" charset="0"/>
              </a:rPr>
              <a:t>) a reaction time greater than 0.4s under cloudy conditions and, (ii) a reaction time greater than 0.7s under clear conditions. Find the probability of an accident per mile due to automatic AV disengagement and slow reaction.</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4" name="Picture 3">
            <a:extLst>
              <a:ext uri="{FF2B5EF4-FFF2-40B4-BE49-F238E27FC236}">
                <a16:creationId xmlns:a16="http://schemas.microsoft.com/office/drawing/2014/main" id="{7E1C04E7-7C8A-059E-9713-31765E589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436" y="3468624"/>
            <a:ext cx="7772400" cy="234108"/>
          </a:xfrm>
          <a:prstGeom prst="rect">
            <a:avLst/>
          </a:prstGeom>
        </p:spPr>
      </p:pic>
    </p:spTree>
    <p:extLst>
      <p:ext uri="{BB962C8B-B14F-4D97-AF65-F5344CB8AC3E}">
        <p14:creationId xmlns:p14="http://schemas.microsoft.com/office/powerpoint/2010/main" val="401243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416320"/>
          </a:xfrm>
          <a:prstGeom prst="rect">
            <a:avLst/>
          </a:prstGeom>
          <a:noFill/>
        </p:spPr>
        <p:txBody>
          <a:bodyPr wrap="square" rtlCol="0">
            <a:spAutoFit/>
          </a:bodyPr>
          <a:lstStyle/>
          <a:p>
            <a:r>
              <a:rPr lang="en-US" dirty="0"/>
              <a:t>Q</a:t>
            </a:r>
            <a:r>
              <a:rPr lang="en-US" altLang="zh-CN" dirty="0"/>
              <a:t>5:</a:t>
            </a:r>
            <a:r>
              <a:rPr lang="en-US" dirty="0"/>
              <a:t> </a:t>
            </a:r>
            <a:r>
              <a:rPr lang="en-US" sz="1800" b="0" i="0" u="none" strike="noStrike" dirty="0">
                <a:solidFill>
                  <a:srgbClr val="000000"/>
                </a:solidFill>
                <a:effectLst/>
                <a:latin typeface="Arial" panose="020B0604020202020204" pitchFamily="34" charset="0"/>
              </a:rPr>
              <a:t>Next, you will investigate how to diagnose the cause of an AV disengagement based on new observations</a:t>
            </a:r>
            <a:r>
              <a:rPr lang="zh-CN" altLang="en-US" sz="1800" b="0" i="0" u="none" strike="noStrike" dirty="0">
                <a:solidFill>
                  <a:srgbClr val="000000"/>
                </a:solidFill>
                <a:effectLst/>
                <a:latin typeface="Arial" panose="020B0604020202020204" pitchFamily="34" charset="0"/>
              </a:rPr>
              <a:t> </a:t>
            </a:r>
            <a:endParaRPr lang="en-US" altLang="zh-CN" dirty="0"/>
          </a:p>
          <a:p>
            <a:pPr marL="342900" indent="-342900">
              <a:buFont typeface="+mj-lt"/>
              <a:buAutoNum type="alphaLcParenR"/>
            </a:pPr>
            <a:r>
              <a:rPr lang="en-US" sz="1800" b="0" i="0" u="none" strike="noStrike" dirty="0">
                <a:solidFill>
                  <a:srgbClr val="000000"/>
                </a:solidFill>
                <a:effectLst/>
                <a:latin typeface="Arial" panose="020B0604020202020204" pitchFamily="34" charset="0"/>
              </a:rPr>
              <a:t>An AV had a disengagement with a reaction time greater than 0.4s on a cloudy day. What is the posterior probability that the root cause of the disengagement was “Software Froze”?</a:t>
            </a: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dirty="0">
              <a:solidFill>
                <a:srgbClr val="212529"/>
              </a:solidFill>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How do your conclusions in Task 3.</a:t>
            </a:r>
            <a:r>
              <a:rPr lang="en-US" altLang="zh-CN" sz="1800" b="0" i="0" u="none" strike="noStrike" dirty="0">
                <a:solidFill>
                  <a:srgbClr val="000000"/>
                </a:solidFill>
                <a:effectLst/>
                <a:latin typeface="Arial" panose="020B0604020202020204" pitchFamily="34" charset="0"/>
              </a:rPr>
              <a:t>5</a:t>
            </a:r>
            <a:r>
              <a:rPr lang="en-US" sz="1800" b="0" i="0" u="none" strike="noStrike" dirty="0">
                <a:solidFill>
                  <a:srgbClr val="000000"/>
                </a:solidFill>
                <a:effectLst/>
                <a:latin typeface="Arial" panose="020B0604020202020204" pitchFamily="34" charset="0"/>
              </a:rPr>
              <a:t>.a change if the disengagement happened on a clear day with reaction time greater than 0.7s?</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4" name="Picture 3">
            <a:extLst>
              <a:ext uri="{FF2B5EF4-FFF2-40B4-BE49-F238E27FC236}">
                <a16:creationId xmlns:a16="http://schemas.microsoft.com/office/drawing/2014/main" id="{B2BE804C-C6F3-3CFF-6514-FA75D5AEF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2205538"/>
            <a:ext cx="4165600" cy="215900"/>
          </a:xfrm>
          <a:prstGeom prst="rect">
            <a:avLst/>
          </a:prstGeom>
        </p:spPr>
      </p:pic>
      <p:pic>
        <p:nvPicPr>
          <p:cNvPr id="7" name="Picture 6">
            <a:extLst>
              <a:ext uri="{FF2B5EF4-FFF2-40B4-BE49-F238E27FC236}">
                <a16:creationId xmlns:a16="http://schemas.microsoft.com/office/drawing/2014/main" id="{248AECC7-6A8C-D95A-9703-5D31674F6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579" y="4436563"/>
            <a:ext cx="5537200" cy="266700"/>
          </a:xfrm>
          <a:prstGeom prst="rect">
            <a:avLst/>
          </a:prstGeom>
        </p:spPr>
      </p:pic>
    </p:spTree>
    <p:extLst>
      <p:ext uri="{BB962C8B-B14F-4D97-AF65-F5344CB8AC3E}">
        <p14:creationId xmlns:p14="http://schemas.microsoft.com/office/powerpoint/2010/main" val="15895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2585323"/>
          </a:xfrm>
          <a:prstGeom prst="rect">
            <a:avLst/>
          </a:prstGeom>
          <a:noFill/>
        </p:spPr>
        <p:txBody>
          <a:bodyPr wrap="square" rtlCol="0">
            <a:spAutoFit/>
          </a:bodyPr>
          <a:lstStyle/>
          <a:p>
            <a:r>
              <a:rPr lang="en-US" dirty="0"/>
              <a:t>Q</a:t>
            </a:r>
            <a:r>
              <a:rPr lang="en-US" altLang="zh-CN" dirty="0"/>
              <a:t>6:</a:t>
            </a:r>
            <a:r>
              <a:rPr lang="en-US" dirty="0"/>
              <a:t> </a:t>
            </a:r>
            <a:r>
              <a:rPr lang="en-US" sz="1800" b="0" i="0" u="none" strike="noStrike" dirty="0">
                <a:solidFill>
                  <a:srgbClr val="000000"/>
                </a:solidFill>
                <a:effectLst/>
                <a:latin typeface="Arial" panose="020B0604020202020204" pitchFamily="34" charset="0"/>
              </a:rPr>
              <a:t>In this question, you will construct a Naive Bayes model to infer the root cause of disengagement scenarios of AVs. Naive Bayes assumes that the factors are class conditionally independent. We assume that both Location (urban-street or highway) and Weather (cloudy or clear) are factors related to the Cause (consider the Cause has 3 different values, “Software Froze”, “Hardware Fault” or “Other”), and Location and Weather are independent given the Cause. Infer: What is the Cause of the disengagement given that we can observe the Location and Weather?</a:t>
            </a:r>
            <a:endParaRPr lang="en-US" altLang="zh-CN" dirty="0"/>
          </a:p>
          <a:p>
            <a:pPr marL="342900" indent="-342900">
              <a:buFont typeface="+mj-lt"/>
              <a:buAutoNum type="alphaLcParenR"/>
            </a:pPr>
            <a:r>
              <a:rPr lang="en-US" sz="1800" b="0" i="0" u="none" strike="noStrike" dirty="0">
                <a:solidFill>
                  <a:srgbClr val="000000"/>
                </a:solidFill>
                <a:effectLst/>
                <a:latin typeface="Arial" panose="020B0604020202020204" pitchFamily="34" charset="0"/>
              </a:rPr>
              <a:t>Draw a graph for the Naive Bayes model described in the question.</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4" name="Picture 3" descr="Diagram&#10;&#10;Description automatically generated">
            <a:extLst>
              <a:ext uri="{FF2B5EF4-FFF2-40B4-BE49-F238E27FC236}">
                <a16:creationId xmlns:a16="http://schemas.microsoft.com/office/drawing/2014/main" id="{32F12D21-BC7C-1CD3-3F75-DC9876C75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474" y="3378443"/>
            <a:ext cx="3924300" cy="2667000"/>
          </a:xfrm>
          <a:prstGeom prst="rect">
            <a:avLst/>
          </a:prstGeom>
        </p:spPr>
      </p:pic>
    </p:spTree>
    <p:extLst>
      <p:ext uri="{BB962C8B-B14F-4D97-AF65-F5344CB8AC3E}">
        <p14:creationId xmlns:p14="http://schemas.microsoft.com/office/powerpoint/2010/main" val="3804098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524315"/>
          </a:xfrm>
          <a:prstGeom prst="rect">
            <a:avLst/>
          </a:prstGeom>
          <a:noFill/>
        </p:spPr>
        <p:txBody>
          <a:bodyPr wrap="square" rtlCol="0">
            <a:spAutoFit/>
          </a:bodyPr>
          <a:lstStyle/>
          <a:p>
            <a:pPr marL="342900" indent="-342900">
              <a:buFont typeface="+mj-lt"/>
              <a:buAutoNum type="alphaLcParenR" startAt="2"/>
            </a:pPr>
            <a:r>
              <a:rPr lang="en-US" sz="1800" b="0" i="0" u="none" strike="noStrike" dirty="0">
                <a:solidFill>
                  <a:srgbClr val="000000"/>
                </a:solidFill>
                <a:effectLst/>
                <a:latin typeface="Arial" panose="020B0604020202020204" pitchFamily="34" charset="0"/>
              </a:rPr>
              <a:t>Count the number of parameters needed to define the Naive Bayes model (including the prior and the conditional probability distributions).</a:t>
            </a:r>
          </a:p>
          <a:p>
            <a:pPr marL="342900" indent="-342900">
              <a:buFont typeface="+mj-lt"/>
              <a:buAutoNum type="alphaLcParenR" startAt="2"/>
            </a:pPr>
            <a:endParaRPr lang="en-US" dirty="0">
              <a:solidFill>
                <a:srgbClr val="000000"/>
              </a:solidFill>
              <a:latin typeface="Arial" panose="020B0604020202020204" pitchFamily="34" charset="0"/>
            </a:endParaRPr>
          </a:p>
          <a:p>
            <a:pPr marL="342900" indent="-342900">
              <a:buFont typeface="+mj-lt"/>
              <a:buAutoNum type="alphaLcParenR" startAt="2"/>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startAt="2"/>
            </a:pPr>
            <a:endParaRPr lang="en-US" dirty="0">
              <a:solidFill>
                <a:srgbClr val="000000"/>
              </a:solidFill>
              <a:latin typeface="Arial" panose="020B0604020202020204" pitchFamily="34" charset="0"/>
            </a:endParaRPr>
          </a:p>
          <a:p>
            <a:pPr marL="342900" indent="-342900">
              <a:buFont typeface="+mj-lt"/>
              <a:buAutoNum type="alphaLcParenR" startAt="2"/>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startAt="2"/>
            </a:pPr>
            <a:r>
              <a:rPr lang="en-US" sz="1800" b="0" i="0" u="none" strike="noStrike" dirty="0">
                <a:solidFill>
                  <a:srgbClr val="000000"/>
                </a:solidFill>
                <a:effectLst/>
                <a:latin typeface="Arial" panose="020B0604020202020204" pitchFamily="34" charset="0"/>
              </a:rPr>
              <a:t>Based on the number of parameters needed, derive and show the conditional probability tables and prior probability from the given dataset in order to infer the Cause</a:t>
            </a:r>
            <a:r>
              <a:rPr lang="en-US" altLang="zh-CN" dirty="0">
                <a:solidFill>
                  <a:srgbClr val="000000"/>
                </a:solidFill>
                <a:latin typeface="Arial" panose="020B0604020202020204" pitchFamily="34" charset="0"/>
              </a:rPr>
              <a:t>.</a:t>
            </a:r>
          </a:p>
          <a:p>
            <a:pPr marL="342900" indent="-342900">
              <a:buFont typeface="+mj-lt"/>
              <a:buAutoNum type="alphaLcParenR" startAt="2"/>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startAt="2"/>
            </a:pPr>
            <a:endParaRPr lang="en-US" dirty="0">
              <a:solidFill>
                <a:srgbClr val="000000"/>
              </a:solidFill>
              <a:latin typeface="Arial" panose="020B0604020202020204" pitchFamily="34" charset="0"/>
            </a:endParaRPr>
          </a:p>
          <a:p>
            <a:pPr marL="342900" indent="-342900">
              <a:buFont typeface="+mj-lt"/>
              <a:buAutoNum type="alphaLcParenR" startAt="2"/>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startAt="2"/>
            </a:pPr>
            <a:endParaRPr lang="en-US" dirty="0">
              <a:solidFill>
                <a:srgbClr val="000000"/>
              </a:solidFill>
              <a:latin typeface="Arial" panose="020B0604020202020204" pitchFamily="34" charset="0"/>
            </a:endParaRPr>
          </a:p>
          <a:p>
            <a:pPr marL="342900" indent="-342900">
              <a:buFont typeface="+mj-lt"/>
              <a:buAutoNum type="alphaLcParenR" startAt="2"/>
            </a:pPr>
            <a:r>
              <a:rPr lang="en-US" sz="1800" b="0" i="0" u="none" strike="noStrike" dirty="0">
                <a:solidFill>
                  <a:srgbClr val="000000"/>
                </a:solidFill>
                <a:effectLst/>
                <a:latin typeface="Arial" panose="020B0604020202020204" pitchFamily="34" charset="0"/>
              </a:rPr>
              <a:t>According to the conditional probability tables you derived, what is the most possible root cause given the day was cloudy and the Location was urban-street.</a:t>
            </a:r>
          </a:p>
          <a:p>
            <a:pPr marL="342900" indent="-342900">
              <a:buFont typeface="+mj-lt"/>
              <a:buAutoNum type="alphaLcParenR" startAt="2"/>
            </a:pPr>
            <a:endParaRPr lang="en-US" dirty="0">
              <a:solidFill>
                <a:srgbClr val="000000"/>
              </a:solidFill>
              <a:latin typeface="Arial" panose="020B0604020202020204" pitchFamily="34" charset="0"/>
            </a:endParaRPr>
          </a:p>
          <a:p>
            <a:pPr marL="342900" indent="-342900">
              <a:buFont typeface="+mj-lt"/>
              <a:buAutoNum type="alphaLcParenR" startAt="2"/>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3</a:t>
            </a:r>
            <a:endParaRPr lang="en-US" dirty="0"/>
          </a:p>
        </p:txBody>
      </p:sp>
      <p:pic>
        <p:nvPicPr>
          <p:cNvPr id="4" name="Picture 3" descr="Text&#10;&#10;Description automatically generated">
            <a:extLst>
              <a:ext uri="{FF2B5EF4-FFF2-40B4-BE49-F238E27FC236}">
                <a16:creationId xmlns:a16="http://schemas.microsoft.com/office/drawing/2014/main" id="{4A852C0C-868E-918A-72E5-3E67467DE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642" y="1676400"/>
            <a:ext cx="7772400" cy="1012219"/>
          </a:xfrm>
          <a:prstGeom prst="rect">
            <a:avLst/>
          </a:prstGeom>
        </p:spPr>
      </p:pic>
      <p:pic>
        <p:nvPicPr>
          <p:cNvPr id="7" name="Picture 6" descr="Text&#10;&#10;Description automatically generated">
            <a:extLst>
              <a:ext uri="{FF2B5EF4-FFF2-40B4-BE49-F238E27FC236}">
                <a16:creationId xmlns:a16="http://schemas.microsoft.com/office/drawing/2014/main" id="{0B148AF6-265D-4BB1-52F3-901CDB36F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052" y="3358032"/>
            <a:ext cx="7772400" cy="970106"/>
          </a:xfrm>
          <a:prstGeom prst="rect">
            <a:avLst/>
          </a:prstGeom>
        </p:spPr>
      </p:pic>
      <p:pic>
        <p:nvPicPr>
          <p:cNvPr id="9" name="Picture 8">
            <a:extLst>
              <a:ext uri="{FF2B5EF4-FFF2-40B4-BE49-F238E27FC236}">
                <a16:creationId xmlns:a16="http://schemas.microsoft.com/office/drawing/2014/main" id="{538E111E-C722-A586-4354-1C6B833A5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707" y="5193981"/>
            <a:ext cx="7772400" cy="329804"/>
          </a:xfrm>
          <a:prstGeom prst="rect">
            <a:avLst/>
          </a:prstGeom>
        </p:spPr>
      </p:pic>
    </p:spTree>
    <p:extLst>
      <p:ext uri="{BB962C8B-B14F-4D97-AF65-F5344CB8AC3E}">
        <p14:creationId xmlns:p14="http://schemas.microsoft.com/office/powerpoint/2010/main" val="100541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2862322"/>
          </a:xfrm>
          <a:prstGeom prst="rect">
            <a:avLst/>
          </a:prstGeom>
          <a:noFill/>
        </p:spPr>
        <p:txBody>
          <a:bodyPr wrap="square" rtlCol="0">
            <a:spAutoFit/>
          </a:bodyPr>
          <a:lstStyle/>
          <a:p>
            <a:r>
              <a:rPr lang="en-US" dirty="0"/>
              <a:t>Q</a:t>
            </a:r>
            <a:r>
              <a:rPr lang="en-US" altLang="zh-CN" dirty="0"/>
              <a:t>1:</a:t>
            </a:r>
            <a:r>
              <a:rPr lang="en-US" dirty="0"/>
              <a:t> </a:t>
            </a:r>
            <a:r>
              <a:rPr lang="en-US" sz="1800" b="0" i="0" u="none" strike="noStrike" dirty="0">
                <a:solidFill>
                  <a:srgbClr val="000000"/>
                </a:solidFill>
                <a:effectLst/>
                <a:latin typeface="Arial" panose="020B0604020202020204" pitchFamily="34" charset="0"/>
              </a:rPr>
              <a:t>Parse the provided Carla simulation dataset and calculate the following probabilities for the cut-in scenario (you need to filter our invalid data points before doing the analysis)</a:t>
            </a:r>
            <a:r>
              <a:rPr lang="en-US" altLang="zh-CN" sz="1800" b="0" i="0" u="none" strike="noStrike"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The probability of accident P(acc=1) across all weather conditions.</a:t>
            </a: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The probability of accident conditioned on the weather,</a:t>
            </a:r>
            <a:r>
              <a:rPr lang="zh-CN" alt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P(acc=1 | weather=?), for each weather condition</a:t>
            </a: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Arial" panose="020B0604020202020204" pitchFamily="34" charset="0"/>
            </a:endParaRPr>
          </a:p>
          <a:p>
            <a:pPr marL="342900" indent="-342900">
              <a:buFont typeface="+mj-lt"/>
              <a:buAutoNum type="alphaLcParenR"/>
            </a:pP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4</a:t>
            </a:r>
            <a:endParaRPr lang="en-US" dirty="0"/>
          </a:p>
        </p:txBody>
      </p:sp>
      <p:pic>
        <p:nvPicPr>
          <p:cNvPr id="4" name="Picture 3">
            <a:extLst>
              <a:ext uri="{FF2B5EF4-FFF2-40B4-BE49-F238E27FC236}">
                <a16:creationId xmlns:a16="http://schemas.microsoft.com/office/drawing/2014/main" id="{005E8AC7-D8FF-D658-AF49-6FFF17F0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471" y="2208722"/>
            <a:ext cx="7772400" cy="310482"/>
          </a:xfrm>
          <a:prstGeom prst="rect">
            <a:avLst/>
          </a:prstGeom>
        </p:spPr>
      </p:pic>
      <p:pic>
        <p:nvPicPr>
          <p:cNvPr id="7" name="Picture 6" descr="Text&#10;&#10;Description automatically generated">
            <a:extLst>
              <a:ext uri="{FF2B5EF4-FFF2-40B4-BE49-F238E27FC236}">
                <a16:creationId xmlns:a16="http://schemas.microsoft.com/office/drawing/2014/main" id="{69F998F3-12DF-22E8-1018-A1A6F2D5E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620" y="3814093"/>
            <a:ext cx="2933700" cy="863600"/>
          </a:xfrm>
          <a:prstGeom prst="rect">
            <a:avLst/>
          </a:prstGeom>
        </p:spPr>
      </p:pic>
    </p:spTree>
    <p:extLst>
      <p:ext uri="{BB962C8B-B14F-4D97-AF65-F5344CB8AC3E}">
        <p14:creationId xmlns:p14="http://schemas.microsoft.com/office/powerpoint/2010/main" val="681643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2862322"/>
          </a:xfrm>
          <a:prstGeom prst="rect">
            <a:avLst/>
          </a:prstGeom>
          <a:noFill/>
        </p:spPr>
        <p:txBody>
          <a:bodyPr wrap="square" rtlCol="0">
            <a:spAutoFit/>
          </a:bodyPr>
          <a:lstStyle/>
          <a:p>
            <a:pPr rtl="0" fontAlgn="base">
              <a:spcBef>
                <a:spcPts val="0"/>
              </a:spcBef>
              <a:spcAft>
                <a:spcPts val="0"/>
              </a:spcAft>
            </a:pPr>
            <a:r>
              <a:rPr lang="en-US" dirty="0"/>
              <a:t>Q</a:t>
            </a:r>
            <a:r>
              <a:rPr lang="en-US" altLang="zh-CN" dirty="0"/>
              <a:t>2:</a:t>
            </a:r>
            <a:r>
              <a:rPr lang="en-US" sz="1800" b="0" i="0" u="none" strike="noStrike" dirty="0">
                <a:solidFill>
                  <a:srgbClr val="000000"/>
                </a:solidFill>
                <a:effectLst/>
                <a:latin typeface="Arial" panose="020B0604020202020204" pitchFamily="34" charset="0"/>
              </a:rPr>
              <a:t>The baseline simulated dataset contains the accident information under snowy conditions and under rainy conditions. In California it is sunny 72% of the time, rainy 10% of the time, snowy 3% of the time and the rest of the time it is cloudy. In Chicago, it is sunny 56% of the time, it rains 25% and it is snowy 9% of the time, and the rest of the time it is cloudy. </a:t>
            </a:r>
          </a:p>
          <a:p>
            <a:pPr rtl="0" fontAlgn="base">
              <a:spcBef>
                <a:spcPts val="0"/>
              </a:spcBef>
              <a:spcAft>
                <a:spcPts val="0"/>
              </a:spcAft>
              <a:buFont typeface="+mj-lt"/>
              <a:buAutoNum type="arabicPeriod"/>
            </a:pPr>
            <a:endParaRPr lang="en-US" dirty="0">
              <a:solidFill>
                <a:srgbClr val="000000"/>
              </a:solidFill>
              <a:latin typeface="Arial" panose="020B0604020202020204" pitchFamily="34" charset="0"/>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Can you use the baseline data to project the probability of accident in the cut-in scenario to California and Chicago, respectively? Clearly state your assumption and your method.</a:t>
            </a:r>
            <a:endParaRPr lang="en-US" b="0" dirty="0">
              <a:effectLst/>
            </a:endParaRPr>
          </a:p>
          <a:p>
            <a:br>
              <a:rPr lang="en-US" dirty="0"/>
            </a:b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4</a:t>
            </a:r>
            <a:endParaRPr lang="en-US" dirty="0"/>
          </a:p>
        </p:txBody>
      </p:sp>
      <p:pic>
        <p:nvPicPr>
          <p:cNvPr id="4" name="Picture 3" descr="Text&#10;&#10;Description automatically generated">
            <a:extLst>
              <a:ext uri="{FF2B5EF4-FFF2-40B4-BE49-F238E27FC236}">
                <a16:creationId xmlns:a16="http://schemas.microsoft.com/office/drawing/2014/main" id="{88C55585-5981-67BE-4F51-6B6C6E32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29" y="3295415"/>
            <a:ext cx="7529854" cy="2051837"/>
          </a:xfrm>
          <a:prstGeom prst="rect">
            <a:avLst/>
          </a:prstGeom>
        </p:spPr>
      </p:pic>
      <p:pic>
        <p:nvPicPr>
          <p:cNvPr id="7" name="Picture 6">
            <a:extLst>
              <a:ext uri="{FF2B5EF4-FFF2-40B4-BE49-F238E27FC236}">
                <a16:creationId xmlns:a16="http://schemas.microsoft.com/office/drawing/2014/main" id="{2F787A14-81B0-40BA-7DDC-D809307C1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29" y="5615269"/>
            <a:ext cx="7429500" cy="495300"/>
          </a:xfrm>
          <a:prstGeom prst="rect">
            <a:avLst/>
          </a:prstGeom>
        </p:spPr>
      </p:pic>
    </p:spTree>
    <p:extLst>
      <p:ext uri="{BB962C8B-B14F-4D97-AF65-F5344CB8AC3E}">
        <p14:creationId xmlns:p14="http://schemas.microsoft.com/office/powerpoint/2010/main" val="225502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a:t>
            </a:r>
            <a:r>
              <a:rPr lang="en-US" altLang="zh-CN" dirty="0"/>
              <a:t>3:</a:t>
            </a:r>
          </a:p>
          <a:p>
            <a:pPr marL="342900" indent="-342900">
              <a:buFont typeface="+mj-lt"/>
              <a:buAutoNum type="alphaLcParenR"/>
            </a:pPr>
            <a:r>
              <a:rPr lang="en-US" sz="1800" b="0" i="0" u="none" strike="noStrike" dirty="0">
                <a:solidFill>
                  <a:srgbClr val="000000"/>
                </a:solidFill>
                <a:effectLst/>
                <a:latin typeface="Arial" panose="020B0604020202020204" pitchFamily="34" charset="0"/>
              </a:rPr>
              <a:t>Unfortunately</a:t>
            </a:r>
            <a:r>
              <a:rPr lang="en-US" altLang="zh-CN"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the real DMV only has sunny and cloudy weather, how would you make a reasonable comparison between the probability of an accident of the simulated dataset and the real dataset in this case? What do you observe?</a:t>
            </a: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dirty="0">
              <a:solidFill>
                <a:srgbClr val="212529"/>
              </a:solidFill>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dirty="0">
              <a:solidFill>
                <a:srgbClr val="212529"/>
              </a:solidFill>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a:pPr>
            <a:r>
              <a:rPr lang="en-US" sz="1800" b="0" i="0" u="none" strike="noStrike" dirty="0">
                <a:solidFill>
                  <a:srgbClr val="000000"/>
                </a:solidFill>
                <a:effectLst/>
                <a:latin typeface="Roboto" panose="02000000000000000000" pitchFamily="2" charset="0"/>
              </a:rPr>
              <a:t>Suppose that there are </a:t>
            </a:r>
            <a:r>
              <a:rPr lang="en-US" sz="1800" b="1" i="0" u="none" strike="noStrike" dirty="0">
                <a:solidFill>
                  <a:srgbClr val="000000"/>
                </a:solidFill>
                <a:effectLst/>
                <a:latin typeface="Roboto" panose="02000000000000000000" pitchFamily="2" charset="0"/>
              </a:rPr>
              <a:t>k </a:t>
            </a:r>
            <a:r>
              <a:rPr lang="en-US" sz="1800" b="0" i="0" u="none" strike="noStrike" dirty="0">
                <a:solidFill>
                  <a:srgbClr val="000000"/>
                </a:solidFill>
                <a:effectLst/>
                <a:latin typeface="Roboto" panose="02000000000000000000" pitchFamily="2" charset="0"/>
              </a:rPr>
              <a:t>cut-in scenarios per one mile, and the probability of having an accident in one cut-in scenario is </a:t>
            </a:r>
            <a:r>
              <a:rPr lang="en-US" sz="1800" b="1" i="1" u="none" strike="noStrike" dirty="0">
                <a:solidFill>
                  <a:srgbClr val="000000"/>
                </a:solidFill>
                <a:effectLst/>
                <a:latin typeface="Roboto" panose="02000000000000000000" pitchFamily="2" charset="0"/>
              </a:rPr>
              <a:t>p. </a:t>
            </a:r>
            <a:r>
              <a:rPr lang="en-US" sz="1800" b="0" i="0" u="none" strike="noStrike" dirty="0">
                <a:solidFill>
                  <a:srgbClr val="000000"/>
                </a:solidFill>
                <a:effectLst/>
                <a:latin typeface="Roboto" panose="02000000000000000000" pitchFamily="2" charset="0"/>
              </a:rPr>
              <a:t>Starting with the Bernoulli trial, what is the probability to have at least one accident per one mile? </a:t>
            </a:r>
            <a:r>
              <a:rPr lang="en-US" sz="1800" b="0" i="0" u="none" strike="noStrike" dirty="0">
                <a:solidFill>
                  <a:srgbClr val="000000"/>
                </a:solidFill>
                <a:effectLst/>
                <a:latin typeface="Arial" panose="020B0604020202020204" pitchFamily="34" charset="0"/>
              </a:rPr>
              <a:t>State your reasoning in detail</a:t>
            </a: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4</a:t>
            </a:r>
            <a:endParaRPr lang="en-US" dirty="0"/>
          </a:p>
        </p:txBody>
      </p:sp>
      <p:pic>
        <p:nvPicPr>
          <p:cNvPr id="4" name="Picture 3">
            <a:extLst>
              <a:ext uri="{FF2B5EF4-FFF2-40B4-BE49-F238E27FC236}">
                <a16:creationId xmlns:a16="http://schemas.microsoft.com/office/drawing/2014/main" id="{78937806-32C8-1AEF-8BB8-C0FAC81BB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1438"/>
            <a:ext cx="7772400" cy="372702"/>
          </a:xfrm>
          <a:prstGeom prst="rect">
            <a:avLst/>
          </a:prstGeom>
        </p:spPr>
      </p:pic>
      <p:pic>
        <p:nvPicPr>
          <p:cNvPr id="7" name="Picture 6" descr="Graphical user interface, text, website&#10;&#10;Description automatically generated">
            <a:extLst>
              <a:ext uri="{FF2B5EF4-FFF2-40B4-BE49-F238E27FC236}">
                <a16:creationId xmlns:a16="http://schemas.microsoft.com/office/drawing/2014/main" id="{64F2DE73-9D60-D351-A466-D09DE34D8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53793"/>
            <a:ext cx="3606800" cy="749300"/>
          </a:xfrm>
          <a:prstGeom prst="rect">
            <a:avLst/>
          </a:prstGeom>
        </p:spPr>
      </p:pic>
      <p:sp>
        <p:nvSpPr>
          <p:cNvPr id="8" name="TextBox 7">
            <a:extLst>
              <a:ext uri="{FF2B5EF4-FFF2-40B4-BE49-F238E27FC236}">
                <a16:creationId xmlns:a16="http://schemas.microsoft.com/office/drawing/2014/main" id="{1A712F72-C205-0DAD-87F4-20E87682308E}"/>
              </a:ext>
            </a:extLst>
          </p:cNvPr>
          <p:cNvSpPr txBox="1"/>
          <p:nvPr/>
        </p:nvSpPr>
        <p:spPr>
          <a:xfrm>
            <a:off x="6041254" y="3112315"/>
            <a:ext cx="5773375" cy="369332"/>
          </a:xfrm>
          <a:prstGeom prst="rect">
            <a:avLst/>
          </a:prstGeom>
          <a:noFill/>
        </p:spPr>
        <p:txBody>
          <a:bodyPr wrap="none" rtlCol="0">
            <a:spAutoFit/>
          </a:bodyPr>
          <a:lstStyle/>
          <a:p>
            <a:r>
              <a:rPr lang="en-US" dirty="0"/>
              <a:t>Simulation has higher accident per mile than real DMV data</a:t>
            </a:r>
          </a:p>
        </p:txBody>
      </p:sp>
      <p:pic>
        <p:nvPicPr>
          <p:cNvPr id="10" name="Picture 9" descr="Text&#10;&#10;Description automatically generated">
            <a:extLst>
              <a:ext uri="{FF2B5EF4-FFF2-40B4-BE49-F238E27FC236}">
                <a16:creationId xmlns:a16="http://schemas.microsoft.com/office/drawing/2014/main" id="{410CD6D8-9FFA-C1D5-7FFD-BFD0C01C3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880" y="4881545"/>
            <a:ext cx="7772400" cy="1233083"/>
          </a:xfrm>
          <a:prstGeom prst="rect">
            <a:avLst/>
          </a:prstGeom>
        </p:spPr>
      </p:pic>
    </p:spTree>
    <p:extLst>
      <p:ext uri="{BB962C8B-B14F-4D97-AF65-F5344CB8AC3E}">
        <p14:creationId xmlns:p14="http://schemas.microsoft.com/office/powerpoint/2010/main" val="4048404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2862322"/>
          </a:xfrm>
          <a:prstGeom prst="rect">
            <a:avLst/>
          </a:prstGeom>
          <a:noFill/>
        </p:spPr>
        <p:txBody>
          <a:bodyPr wrap="square" rtlCol="0">
            <a:spAutoFit/>
          </a:bodyPr>
          <a:lstStyle/>
          <a:p>
            <a:pPr marL="342900" indent="-342900">
              <a:buFont typeface="+mj-lt"/>
              <a:buAutoNum type="alphaLcParenR" startAt="3"/>
            </a:pPr>
            <a:r>
              <a:rPr lang="en-US" sz="1800" b="0" i="0" u="none" strike="noStrike" dirty="0">
                <a:solidFill>
                  <a:srgbClr val="000000"/>
                </a:solidFill>
                <a:effectLst/>
                <a:latin typeface="Arial" panose="020B0604020202020204" pitchFamily="34" charset="0"/>
              </a:rPr>
              <a:t>Can you provide some explanations on the observation? Why do you think the probabilities are so different?</a:t>
            </a:r>
            <a:endParaRPr lang="en-US" dirty="0">
              <a:solidFill>
                <a:srgbClr val="212529"/>
              </a:solidFill>
              <a:latin typeface="Arial" panose="020B0604020202020204" pitchFamily="34" charset="0"/>
            </a:endParaRPr>
          </a:p>
          <a:p>
            <a:pPr marL="342900" indent="-342900">
              <a:buFont typeface="+mj-lt"/>
              <a:buAutoNum type="alphaLcParenR" startAt="3"/>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3"/>
            </a:pPr>
            <a:endParaRPr lang="en-US" dirty="0">
              <a:solidFill>
                <a:srgbClr val="212529"/>
              </a:solidFill>
              <a:latin typeface="Arial" panose="020B0604020202020204" pitchFamily="34" charset="0"/>
            </a:endParaRPr>
          </a:p>
          <a:p>
            <a:pPr marL="342900" indent="-342900">
              <a:buFont typeface="+mj-lt"/>
              <a:buAutoNum type="alphaLcParenR" startAt="3"/>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3"/>
            </a:pPr>
            <a:endParaRPr lang="en-US" sz="1800" b="0" i="0" u="none" strike="noStrike">
              <a:solidFill>
                <a:srgbClr val="212529"/>
              </a:solidFill>
              <a:effectLst/>
              <a:latin typeface="Arial" panose="020B0604020202020204" pitchFamily="34" charset="0"/>
            </a:endParaRPr>
          </a:p>
          <a:p>
            <a:pPr marL="342900" indent="-342900">
              <a:buFont typeface="+mj-lt"/>
              <a:buAutoNum type="alphaLcParenR" startAt="3"/>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3"/>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arenR" startAt="3"/>
            </a:pPr>
            <a:r>
              <a:rPr lang="en-US" sz="1800" b="0" i="0" u="none" strike="noStrike" dirty="0">
                <a:solidFill>
                  <a:srgbClr val="000000"/>
                </a:solidFill>
                <a:effectLst/>
                <a:latin typeface="Arial" panose="020B0604020202020204" pitchFamily="34" charset="0"/>
              </a:rPr>
              <a:t>What are the pros and cons of simulation given the discrepancy between probability of accident in simulation and the real-world data?</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4</a:t>
            </a:r>
            <a:endParaRPr lang="en-US" dirty="0"/>
          </a:p>
        </p:txBody>
      </p:sp>
      <p:pic>
        <p:nvPicPr>
          <p:cNvPr id="4" name="Picture 3">
            <a:extLst>
              <a:ext uri="{FF2B5EF4-FFF2-40B4-BE49-F238E27FC236}">
                <a16:creationId xmlns:a16="http://schemas.microsoft.com/office/drawing/2014/main" id="{FBC735F0-5E3C-BC6C-A17F-9487DF1DB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2092080"/>
            <a:ext cx="7772400" cy="486772"/>
          </a:xfrm>
          <a:prstGeom prst="rect">
            <a:avLst/>
          </a:prstGeom>
        </p:spPr>
      </p:pic>
      <p:pic>
        <p:nvPicPr>
          <p:cNvPr id="7" name="Picture 6">
            <a:extLst>
              <a:ext uri="{FF2B5EF4-FFF2-40B4-BE49-F238E27FC236}">
                <a16:creationId xmlns:a16="http://schemas.microsoft.com/office/drawing/2014/main" id="{7C270C3B-AD16-9AB3-8FD7-866D97F79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0" y="4659584"/>
            <a:ext cx="7772400" cy="467570"/>
          </a:xfrm>
          <a:prstGeom prst="rect">
            <a:avLst/>
          </a:prstGeom>
        </p:spPr>
      </p:pic>
    </p:spTree>
    <p:extLst>
      <p:ext uri="{BB962C8B-B14F-4D97-AF65-F5344CB8AC3E}">
        <p14:creationId xmlns:p14="http://schemas.microsoft.com/office/powerpoint/2010/main" val="1368564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1754326"/>
          </a:xfrm>
          <a:prstGeom prst="rect">
            <a:avLst/>
          </a:prstGeom>
          <a:noFill/>
        </p:spPr>
        <p:txBody>
          <a:bodyPr wrap="square" rtlCol="0">
            <a:spAutoFit/>
          </a:bodyPr>
          <a:lstStyle/>
          <a:p>
            <a:pPr rtl="0" fontAlgn="base">
              <a:spcBef>
                <a:spcPts val="0"/>
              </a:spcBef>
              <a:spcAft>
                <a:spcPts val="0"/>
              </a:spcAft>
            </a:pPr>
            <a:r>
              <a:rPr lang="en-US" dirty="0"/>
              <a:t>Q</a:t>
            </a:r>
            <a:r>
              <a:rPr lang="en-US" altLang="zh-CN" dirty="0"/>
              <a:t>4:</a:t>
            </a:r>
            <a:r>
              <a:rPr lang="zh-CN" altLang="en-US" dirty="0"/>
              <a:t> </a:t>
            </a:r>
            <a:r>
              <a:rPr lang="en-US" sz="1800" b="0" i="0" u="none" strike="noStrike" dirty="0">
                <a:solidFill>
                  <a:srgbClr val="000000"/>
                </a:solidFill>
                <a:effectLst/>
                <a:latin typeface="Arial" panose="020B0604020202020204" pitchFamily="34" charset="0"/>
              </a:rPr>
              <a:t>Given that this is the first time that the course offers an MP that involves complex simulation together with comparison with real data, what are your suggestions to improve the MP? What difficulties did you encounter? Please list your suggestions for improvement. </a:t>
            </a:r>
          </a:p>
          <a:p>
            <a:br>
              <a:rPr lang="en-US" dirty="0"/>
            </a:br>
            <a:endParaRPr lang="en-US" dirty="0">
              <a:solidFill>
                <a:srgbClr val="000000"/>
              </a:solidFill>
              <a:latin typeface="Arial" panose="020B0604020202020204" pitchFamily="34" charset="0"/>
            </a:endParaRPr>
          </a:p>
          <a:p>
            <a:pPr marL="342900" indent="-342900">
              <a:buFont typeface="+mj-lt"/>
              <a:buAutoNum type="alphaLcParenR"/>
            </a:pPr>
            <a:endParaRPr lang="en-US" sz="1800" b="0" i="0" u="none" strike="noStrike" dirty="0">
              <a:solidFill>
                <a:srgbClr val="000000"/>
              </a:solidFill>
              <a:effectLst/>
              <a:latin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4</a:t>
            </a:r>
            <a:endParaRPr lang="en-US" dirty="0"/>
          </a:p>
        </p:txBody>
      </p:sp>
      <p:pic>
        <p:nvPicPr>
          <p:cNvPr id="4" name="Picture 3">
            <a:extLst>
              <a:ext uri="{FF2B5EF4-FFF2-40B4-BE49-F238E27FC236}">
                <a16:creationId xmlns:a16="http://schemas.microsoft.com/office/drawing/2014/main" id="{BA6357DB-4F3E-17D7-0D92-CF2AA7B1B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79" y="3290113"/>
            <a:ext cx="7772400" cy="717687"/>
          </a:xfrm>
          <a:prstGeom prst="rect">
            <a:avLst/>
          </a:prstGeom>
        </p:spPr>
      </p:pic>
    </p:spTree>
    <p:extLst>
      <p:ext uri="{BB962C8B-B14F-4D97-AF65-F5344CB8AC3E}">
        <p14:creationId xmlns:p14="http://schemas.microsoft.com/office/powerpoint/2010/main" val="357673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2:</a:t>
            </a:r>
          </a:p>
          <a:p>
            <a:pPr marL="342900" indent="-342900">
              <a:buFont typeface="+mj-lt"/>
              <a:buAutoNum type="alphaLcPeriod"/>
            </a:pPr>
            <a:r>
              <a:rPr lang="en-US" altLang="zh-CN" dirty="0"/>
              <a:t>The</a:t>
            </a:r>
            <a:r>
              <a:rPr lang="zh-CN" altLang="en-US" dirty="0"/>
              <a:t> </a:t>
            </a:r>
            <a:r>
              <a:rPr lang="en-US" altLang="zh-CN" dirty="0"/>
              <a:t>duration</a:t>
            </a:r>
            <a:r>
              <a:rPr lang="zh-CN" altLang="en-US" dirty="0"/>
              <a:t> </a:t>
            </a:r>
            <a:r>
              <a:rPr lang="en-US" altLang="zh-CN" dirty="0"/>
              <a:t>of</a:t>
            </a:r>
            <a:r>
              <a:rPr lang="zh-CN" altLang="en-US" dirty="0"/>
              <a:t> </a:t>
            </a:r>
            <a:r>
              <a:rPr lang="en-US" altLang="zh-CN" dirty="0"/>
              <a:t>the</a:t>
            </a:r>
            <a:r>
              <a:rPr lang="zh-CN" altLang="en-US" dirty="0"/>
              <a:t> </a:t>
            </a:r>
            <a:r>
              <a:rPr lang="en-US" altLang="zh-CN" dirty="0"/>
              <a:t>scene</a:t>
            </a:r>
            <a:r>
              <a:rPr lang="zh-CN" altLang="en-US" dirty="0"/>
              <a:t> </a:t>
            </a:r>
            <a:r>
              <a:rPr lang="en-US" altLang="zh-CN" dirty="0"/>
              <a:t>is:</a:t>
            </a:r>
            <a:r>
              <a:rPr lang="zh-CN" altLang="en-US" dirty="0"/>
              <a:t> </a:t>
            </a:r>
            <a:r>
              <a:rPr lang="zh-CN" altLang="en-US" u="sng" dirty="0"/>
              <a:t>            </a:t>
            </a:r>
            <a:r>
              <a:rPr lang="zh-CN" altLang="en-US" dirty="0"/>
              <a:t>  </a:t>
            </a:r>
            <a:r>
              <a:rPr lang="en-US" altLang="zh-CN" dirty="0"/>
              <a:t>frames</a:t>
            </a:r>
            <a:r>
              <a:rPr lang="zh-CN" altLang="en-US" dirty="0"/>
              <a:t> </a:t>
            </a:r>
            <a:r>
              <a:rPr lang="en-US" altLang="zh-CN" dirty="0"/>
              <a:t>(The</a:t>
            </a:r>
            <a:r>
              <a:rPr lang="zh-CN" altLang="en-US" dirty="0"/>
              <a:t> </a:t>
            </a:r>
            <a:r>
              <a:rPr lang="en-US" altLang="zh-CN" dirty="0"/>
              <a:t>‘</a:t>
            </a:r>
            <a:r>
              <a:rPr lang="en-US" altLang="zh-CN" dirty="0" err="1"/>
              <a:t>ts</a:t>
            </a:r>
            <a:r>
              <a:rPr lang="en-US" altLang="zh-CN" dirty="0"/>
              <a:t>’</a:t>
            </a:r>
            <a:r>
              <a:rPr lang="zh-CN" altLang="en-US" dirty="0"/>
              <a:t> </a:t>
            </a:r>
            <a:r>
              <a:rPr lang="en-US" altLang="zh-CN" dirty="0"/>
              <a:t>column</a:t>
            </a:r>
            <a:r>
              <a:rPr lang="zh-CN" altLang="en-US" dirty="0"/>
              <a:t> </a:t>
            </a:r>
            <a:r>
              <a:rPr lang="en-US" altLang="zh-CN" dirty="0"/>
              <a:t>is</a:t>
            </a:r>
            <a:r>
              <a:rPr lang="zh-CN" altLang="en-US" dirty="0"/>
              <a:t> </a:t>
            </a:r>
            <a:r>
              <a:rPr lang="en-US" altLang="zh-CN" dirty="0"/>
              <a:t>in</a:t>
            </a:r>
            <a:r>
              <a:rPr lang="zh-CN" altLang="en-US" dirty="0"/>
              <a:t> </a:t>
            </a:r>
            <a:r>
              <a:rPr lang="en-US" altLang="zh-CN" dirty="0"/>
              <a:t>the</a:t>
            </a:r>
            <a:r>
              <a:rPr lang="zh-CN" altLang="en-US" dirty="0"/>
              <a:t> </a:t>
            </a:r>
            <a:r>
              <a:rPr lang="en-US" altLang="zh-CN" dirty="0"/>
              <a:t>unit</a:t>
            </a:r>
            <a:r>
              <a:rPr lang="zh-CN" altLang="en-US" dirty="0"/>
              <a:t> </a:t>
            </a:r>
            <a:r>
              <a:rPr lang="en-US" altLang="zh-CN" dirty="0"/>
              <a:t>of</a:t>
            </a:r>
            <a:r>
              <a:rPr lang="zh-CN" altLang="en-US" dirty="0"/>
              <a:t> </a:t>
            </a:r>
            <a:r>
              <a:rPr lang="en-US" altLang="zh-CN" dirty="0"/>
              <a:t>frames).</a:t>
            </a:r>
          </a:p>
          <a:p>
            <a:pPr marL="342900" indent="-342900">
              <a:buFont typeface="+mj-lt"/>
              <a:buAutoNum type="alphaLcPeriod"/>
            </a:pPr>
            <a:r>
              <a:rPr lang="en-US" altLang="zh-CN" dirty="0"/>
              <a:t>Mean</a:t>
            </a:r>
            <a:r>
              <a:rPr lang="zh-CN" altLang="en-US" dirty="0"/>
              <a:t> </a:t>
            </a:r>
            <a:r>
              <a:rPr lang="en-US" altLang="zh-CN" dirty="0"/>
              <a:t>and</a:t>
            </a:r>
            <a:r>
              <a:rPr lang="zh-CN" altLang="en-US" dirty="0"/>
              <a:t> </a:t>
            </a:r>
            <a:r>
              <a:rPr lang="en-US" altLang="zh-CN" dirty="0"/>
              <a:t>std</a:t>
            </a:r>
            <a:r>
              <a:rPr lang="zh-CN" altLang="en-US" dirty="0"/>
              <a:t> </a:t>
            </a:r>
            <a:r>
              <a:rPr lang="en-US" altLang="zh-CN" dirty="0"/>
              <a:t>of</a:t>
            </a:r>
            <a:r>
              <a:rPr lang="zh-CN" altLang="en-US" dirty="0"/>
              <a:t> </a:t>
            </a:r>
            <a:r>
              <a:rPr lang="en-US" altLang="zh-CN" dirty="0"/>
              <a:t>the</a:t>
            </a:r>
            <a:r>
              <a:rPr lang="zh-CN" altLang="en-US" dirty="0"/>
              <a:t> </a:t>
            </a:r>
            <a:r>
              <a:rPr lang="en-US" altLang="zh-CN" dirty="0"/>
              <a:t>features:</a:t>
            </a:r>
          </a:p>
        </p:txBody>
      </p:sp>
      <p:pic>
        <p:nvPicPr>
          <p:cNvPr id="5" name="Picture 4" descr="Table&#10;&#10;Description automatically generated">
            <a:extLst>
              <a:ext uri="{FF2B5EF4-FFF2-40B4-BE49-F238E27FC236}">
                <a16:creationId xmlns:a16="http://schemas.microsoft.com/office/drawing/2014/main" id="{13E6AC19-8AF4-F1B4-CD61-0C7A1E76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76317"/>
            <a:ext cx="2421967" cy="2020877"/>
          </a:xfrm>
          <a:prstGeom prst="rect">
            <a:avLst/>
          </a:prstGeom>
        </p:spPr>
      </p:pic>
      <p:pic>
        <p:nvPicPr>
          <p:cNvPr id="8" name="Picture 7" descr="Table&#10;&#10;Description automatically generated">
            <a:extLst>
              <a:ext uri="{FF2B5EF4-FFF2-40B4-BE49-F238E27FC236}">
                <a16:creationId xmlns:a16="http://schemas.microsoft.com/office/drawing/2014/main" id="{FB3875A8-35F2-C1F6-A164-99500EA5E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332" y="3164979"/>
            <a:ext cx="8332131" cy="1843551"/>
          </a:xfrm>
          <a:prstGeom prst="rect">
            <a:avLst/>
          </a:prstGeom>
        </p:spPr>
      </p:pic>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9" y="1356751"/>
            <a:ext cx="6130912" cy="5355312"/>
          </a:xfrm>
          <a:prstGeom prst="rect">
            <a:avLst/>
          </a:prstGeom>
          <a:noFill/>
        </p:spPr>
        <p:txBody>
          <a:bodyPr wrap="square" rtlCol="0">
            <a:spAutoFit/>
          </a:bodyPr>
          <a:lstStyle/>
          <a:p>
            <a:r>
              <a:rPr lang="en-US" dirty="0"/>
              <a:t>Q</a:t>
            </a:r>
            <a:r>
              <a:rPr lang="en-US" altLang="zh-CN" dirty="0"/>
              <a:t>3:</a:t>
            </a:r>
            <a:r>
              <a:rPr lang="en-US" dirty="0"/>
              <a:t> </a:t>
            </a:r>
            <a:r>
              <a:rPr lang="en-US" altLang="zh-CN" dirty="0"/>
              <a:t>Campaign</a:t>
            </a:r>
            <a:r>
              <a:rPr lang="zh-CN" altLang="en-US" dirty="0"/>
              <a:t> </a:t>
            </a:r>
            <a:r>
              <a:rPr lang="en-US" altLang="zh-CN" dirty="0"/>
              <a:t>result</a:t>
            </a:r>
            <a:r>
              <a:rPr lang="zh-CN" altLang="en-US" dirty="0"/>
              <a:t> </a:t>
            </a:r>
            <a:r>
              <a:rPr lang="en-US" altLang="zh-CN" dirty="0"/>
              <a:t>visualization</a:t>
            </a:r>
          </a:p>
          <a:p>
            <a:pPr marL="285750" indent="-285750">
              <a:buFont typeface="Arial" panose="020B0604020202020204" pitchFamily="34" charset="0"/>
              <a:buChar char="•"/>
            </a:pPr>
            <a:r>
              <a:rPr lang="en-US" altLang="zh-CN" dirty="0"/>
              <a:t>steer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brake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969130F-D6C7-504D-9714-F8C109BE830A}"/>
              </a:ext>
            </a:extLst>
          </p:cNvPr>
          <p:cNvSpPr txBox="1"/>
          <p:nvPr/>
        </p:nvSpPr>
        <p:spPr>
          <a:xfrm>
            <a:off x="6644641" y="1354094"/>
            <a:ext cx="6130912" cy="5355312"/>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descr="Chart, histogram&#10;&#10;Description automatically generated">
            <a:extLst>
              <a:ext uri="{FF2B5EF4-FFF2-40B4-BE49-F238E27FC236}">
                <a16:creationId xmlns:a16="http://schemas.microsoft.com/office/drawing/2014/main" id="{236A3F32-4B2C-1901-A6EE-FFF717D2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760" y="1722553"/>
            <a:ext cx="2476920" cy="1738083"/>
          </a:xfrm>
          <a:prstGeom prst="rect">
            <a:avLst/>
          </a:prstGeom>
        </p:spPr>
      </p:pic>
      <p:pic>
        <p:nvPicPr>
          <p:cNvPr id="9" name="Picture 8" descr="Chart, bar chart&#10;&#10;Description automatically generated">
            <a:extLst>
              <a:ext uri="{FF2B5EF4-FFF2-40B4-BE49-F238E27FC236}">
                <a16:creationId xmlns:a16="http://schemas.microsoft.com/office/drawing/2014/main" id="{7393CD87-4616-3A4D-D45E-500606170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760" y="3460636"/>
            <a:ext cx="3136777" cy="1738083"/>
          </a:xfrm>
          <a:prstGeom prst="rect">
            <a:avLst/>
          </a:prstGeom>
        </p:spPr>
      </p:pic>
      <p:pic>
        <p:nvPicPr>
          <p:cNvPr id="11" name="Picture 10" descr="Chart, line chart&#10;&#10;Description automatically generated">
            <a:extLst>
              <a:ext uri="{FF2B5EF4-FFF2-40B4-BE49-F238E27FC236}">
                <a16:creationId xmlns:a16="http://schemas.microsoft.com/office/drawing/2014/main" id="{D55513B7-6FFE-84E2-BD0B-2B3F33948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7760" y="5303158"/>
            <a:ext cx="2153704" cy="1554842"/>
          </a:xfrm>
          <a:prstGeom prst="rect">
            <a:avLst/>
          </a:prstGeom>
        </p:spPr>
      </p:pic>
      <p:pic>
        <p:nvPicPr>
          <p:cNvPr id="13" name="Picture 12" descr="Chart, line chart&#10;&#10;Description automatically generated">
            <a:extLst>
              <a:ext uri="{FF2B5EF4-FFF2-40B4-BE49-F238E27FC236}">
                <a16:creationId xmlns:a16="http://schemas.microsoft.com/office/drawing/2014/main" id="{36B71F6A-3EF8-E469-2587-63FD37BAB6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0083" y="1722553"/>
            <a:ext cx="2224157" cy="1605705"/>
          </a:xfrm>
          <a:prstGeom prst="rect">
            <a:avLst/>
          </a:prstGeom>
        </p:spPr>
      </p:pic>
      <p:pic>
        <p:nvPicPr>
          <p:cNvPr id="15" name="Picture 14" descr="Chart, line chart&#10;&#10;Description automatically generated">
            <a:extLst>
              <a:ext uri="{FF2B5EF4-FFF2-40B4-BE49-F238E27FC236}">
                <a16:creationId xmlns:a16="http://schemas.microsoft.com/office/drawing/2014/main" id="{E3921FCB-6EDF-A83C-8C83-4B68919776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0082" y="3429000"/>
            <a:ext cx="2224158" cy="1605706"/>
          </a:xfrm>
          <a:prstGeom prst="rect">
            <a:avLst/>
          </a:prstGeom>
        </p:spPr>
      </p:pic>
      <p:pic>
        <p:nvPicPr>
          <p:cNvPr id="17" name="Picture 16" descr="Chart, line chart&#10;&#10;Description automatically generated">
            <a:extLst>
              <a:ext uri="{FF2B5EF4-FFF2-40B4-BE49-F238E27FC236}">
                <a16:creationId xmlns:a16="http://schemas.microsoft.com/office/drawing/2014/main" id="{8C1116D0-F8C7-93D5-F29D-B02A4F401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0082" y="5135448"/>
            <a:ext cx="2224158" cy="1605706"/>
          </a:xfrm>
          <a:prstGeom prst="rect">
            <a:avLst/>
          </a:prstGeom>
        </p:spPr>
      </p:pic>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1200329"/>
          </a:xfrm>
          <a:prstGeom prst="rect">
            <a:avLst/>
          </a:prstGeom>
          <a:noFill/>
        </p:spPr>
        <p:txBody>
          <a:bodyPr wrap="square" rtlCol="0">
            <a:spAutoFit/>
          </a:bodyPr>
          <a:lstStyle/>
          <a:p>
            <a:r>
              <a:rPr lang="en-US" dirty="0"/>
              <a:t>Q</a:t>
            </a:r>
            <a:r>
              <a:rPr lang="en-US" altLang="zh-CN" dirty="0"/>
              <a:t>4:</a:t>
            </a:r>
            <a:r>
              <a:rPr lang="zh-CN" altLang="en-US" dirty="0"/>
              <a:t> </a:t>
            </a:r>
            <a:r>
              <a:rPr lang="en-US" sz="1800" b="0" i="0" u="none" strike="noStrike" dirty="0">
                <a:solidFill>
                  <a:srgbClr val="000000"/>
                </a:solidFill>
                <a:effectLst/>
                <a:latin typeface="Arial" panose="020B0604020202020204" pitchFamily="34" charset="0"/>
              </a:rPr>
              <a:t>Based on your intuition and life experience, which of the features do you think will change during an accident? How will the feature(s) change? By looking at the plots you generated in Task 1.3, combined with your reasoning (without looking at ‘</a:t>
            </a:r>
            <a:r>
              <a:rPr lang="en-US" sz="1800" b="0" i="0" u="none" strike="noStrike" dirty="0" err="1">
                <a:solidFill>
                  <a:srgbClr val="000000"/>
                </a:solidFill>
                <a:effectLst/>
                <a:latin typeface="Arial" panose="020B0604020202020204" pitchFamily="34" charset="0"/>
              </a:rPr>
              <a:t>route_highway.txt</a:t>
            </a:r>
            <a:r>
              <a:rPr lang="en-US" sz="1800" b="0" i="0" u="none" strike="noStrike" dirty="0">
                <a:solidFill>
                  <a:srgbClr val="000000"/>
                </a:solidFill>
                <a:effectLst/>
                <a:latin typeface="Arial" panose="020B0604020202020204" pitchFamily="34" charset="0"/>
              </a:rPr>
              <a:t>’), which weather condition(s) has an accident?</a:t>
            </a:r>
            <a:endParaRPr lang="en-US" altLang="zh-CN" dirty="0"/>
          </a:p>
        </p:txBody>
      </p:sp>
      <p:sp>
        <p:nvSpPr>
          <p:cNvPr id="5" name="TextBox 4">
            <a:extLst>
              <a:ext uri="{FF2B5EF4-FFF2-40B4-BE49-F238E27FC236}">
                <a16:creationId xmlns:a16="http://schemas.microsoft.com/office/drawing/2014/main" id="{2B444A4D-7F24-1C59-2D48-CF585A7DDAE9}"/>
              </a:ext>
            </a:extLst>
          </p:cNvPr>
          <p:cNvSpPr txBox="1"/>
          <p:nvPr/>
        </p:nvSpPr>
        <p:spPr>
          <a:xfrm>
            <a:off x="513728" y="2688973"/>
            <a:ext cx="10840072" cy="2585323"/>
          </a:xfrm>
          <a:prstGeom prst="rect">
            <a:avLst/>
          </a:prstGeom>
          <a:noFill/>
        </p:spPr>
        <p:txBody>
          <a:bodyPr wrap="square" rtlCol="0">
            <a:spAutoFit/>
          </a:bodyPr>
          <a:lstStyle/>
          <a:p>
            <a:pPr algn="l"/>
            <a:r>
              <a:rPr lang="en-US" b="0" i="0" dirty="0">
                <a:effectLst/>
                <a:latin typeface="-apple-system"/>
              </a:rPr>
              <a:t>Based on my intuition, when an accident occurs there is initially a sudden push on the breaks and a sharp decrease in speed as the driver makes an attempt to not have a collision. There could also be erratic movement of the steering wheel from side to side as the car tries to </a:t>
            </a:r>
            <a:r>
              <a:rPr lang="en-US" dirty="0">
                <a:latin typeface="-apple-system"/>
              </a:rPr>
              <a:t>e</a:t>
            </a:r>
            <a:r>
              <a:rPr lang="en-US" b="0" i="0" dirty="0">
                <a:effectLst/>
                <a:latin typeface="-apple-system"/>
              </a:rPr>
              <a:t>vade the accident.</a:t>
            </a:r>
          </a:p>
          <a:p>
            <a:pPr algn="l"/>
            <a:r>
              <a:rPr lang="en-US" b="0" i="0" dirty="0">
                <a:effectLst/>
                <a:latin typeface="-apple-system"/>
              </a:rPr>
              <a:t>From the visualization of the data it seems that an accident occurs during the rain-noon weather condition as there are two sudden pressings of the break and a decrease in speed. One of the brake pressing takes much more time than those in clear sunset or clear noon. The data also stops before the other weather conditions such that the car was in an accident and stopped collecting data.</a:t>
            </a:r>
          </a:p>
          <a:p>
            <a:pPr algn="l"/>
            <a:r>
              <a:rPr lang="en-US" b="0" i="0" dirty="0">
                <a:effectLst/>
                <a:latin typeface="-apple-system"/>
              </a:rPr>
              <a:t>It also looks like an accident, or a near miss occurs in the clear-night weather </a:t>
            </a:r>
            <a:r>
              <a:rPr lang="en-US" b="0" i="0" dirty="0" err="1">
                <a:effectLst/>
                <a:latin typeface="-apple-system"/>
              </a:rPr>
              <a:t>conditon</a:t>
            </a:r>
            <a:r>
              <a:rPr lang="en-US" b="0" i="0" dirty="0">
                <a:effectLst/>
                <a:latin typeface="-apple-system"/>
              </a:rPr>
              <a:t> do to the erratic steering data. It seems as if the AV started swerving back and forth to avoid an accident.</a:t>
            </a:r>
          </a:p>
        </p:txBody>
      </p:sp>
    </p:spTree>
    <p:extLst>
      <p:ext uri="{BB962C8B-B14F-4D97-AF65-F5344CB8AC3E}">
        <p14:creationId xmlns:p14="http://schemas.microsoft.com/office/powerpoint/2010/main" val="195907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369332"/>
          </a:xfrm>
          <a:prstGeom prst="rect">
            <a:avLst/>
          </a:prstGeom>
          <a:noFill/>
        </p:spPr>
        <p:txBody>
          <a:bodyPr wrap="square" rtlCol="0">
            <a:spAutoFit/>
          </a:bodyPr>
          <a:lstStyle/>
          <a:p>
            <a:r>
              <a:rPr lang="en-US" dirty="0"/>
              <a:t>Q</a:t>
            </a:r>
            <a:r>
              <a:rPr lang="en-US" altLang="zh-CN" dirty="0"/>
              <a:t>1:</a:t>
            </a:r>
            <a:r>
              <a:rPr lang="zh-CN" altLang="en-US" dirty="0"/>
              <a:t> </a:t>
            </a:r>
            <a:r>
              <a:rPr lang="en-US" altLang="zh-CN" dirty="0">
                <a:solidFill>
                  <a:srgbClr val="000000"/>
                </a:solidFill>
                <a:latin typeface="Arial" panose="020B0604020202020204" pitchFamily="34" charset="0"/>
              </a:rPr>
              <a:t>The</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probability</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of</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accident</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is</a:t>
            </a:r>
            <a:r>
              <a:rPr lang="zh-CN" altLang="en-US" dirty="0">
                <a:solidFill>
                  <a:srgbClr val="000000"/>
                </a:solidFill>
                <a:latin typeface="Arial" panose="020B0604020202020204" pitchFamily="34" charset="0"/>
              </a:rPr>
              <a:t> </a:t>
            </a:r>
            <a:r>
              <a:rPr lang="zh-CN" altLang="en-US" u="sng" dirty="0">
                <a:solidFill>
                  <a:srgbClr val="000000"/>
                </a:solidFill>
                <a:latin typeface="Arial" panose="020B0604020202020204" pitchFamily="34" charset="0"/>
              </a:rPr>
              <a:t>    </a:t>
            </a:r>
            <a:r>
              <a:rPr lang="en-US" altLang="zh-CN" u="sng" dirty="0">
                <a:solidFill>
                  <a:srgbClr val="000000"/>
                </a:solidFill>
                <a:latin typeface="Arial" panose="020B0604020202020204" pitchFamily="34" charset="0"/>
              </a:rPr>
              <a:t>.2</a:t>
            </a:r>
            <a:r>
              <a:rPr lang="zh-CN" altLang="en-US" u="sng"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t>
            </a:r>
            <a:endParaRPr lang="en-US" altLang="zh-CN" dirty="0"/>
          </a:p>
        </p:txBody>
      </p:sp>
      <p:sp>
        <p:nvSpPr>
          <p:cNvPr id="5" name="TextBox 4">
            <a:extLst>
              <a:ext uri="{FF2B5EF4-FFF2-40B4-BE49-F238E27FC236}">
                <a16:creationId xmlns:a16="http://schemas.microsoft.com/office/drawing/2014/main" id="{334203CB-2B6A-512B-B842-41106E8EA9D7}"/>
              </a:ext>
            </a:extLst>
          </p:cNvPr>
          <p:cNvSpPr txBox="1"/>
          <p:nvPr/>
        </p:nvSpPr>
        <p:spPr>
          <a:xfrm>
            <a:off x="513728" y="2076810"/>
            <a:ext cx="10840072" cy="646331"/>
          </a:xfrm>
          <a:prstGeom prst="rect">
            <a:avLst/>
          </a:prstGeom>
          <a:noFill/>
        </p:spPr>
        <p:txBody>
          <a:bodyPr wrap="square" rtlCol="0">
            <a:spAutoFit/>
          </a:bodyPr>
          <a:lstStyle/>
          <a:p>
            <a:r>
              <a:rPr lang="en-US" b="0" i="0" dirty="0">
                <a:effectLst/>
                <a:latin typeface="-apple-system"/>
              </a:rPr>
              <a:t>From the 5 simulated scenarios only 1 resulted in an accident. Therefore, the marginal probability of an accident occurring is 0.2.</a:t>
            </a:r>
            <a:endParaRPr lang="en-US" dirty="0"/>
          </a:p>
        </p:txBody>
      </p:sp>
    </p:spTree>
    <p:extLst>
      <p:ext uri="{BB962C8B-B14F-4D97-AF65-F5344CB8AC3E}">
        <p14:creationId xmlns:p14="http://schemas.microsoft.com/office/powerpoint/2010/main" val="238485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2:</a:t>
            </a:r>
            <a:r>
              <a:rPr lang="zh-CN" altLang="en-US" dirty="0"/>
              <a:t> </a:t>
            </a:r>
            <a:r>
              <a:rPr lang="en-US" sz="1800" b="0" i="0" u="none" strike="noStrike" dirty="0">
                <a:solidFill>
                  <a:srgbClr val="212529"/>
                </a:solidFill>
                <a:effectLst/>
                <a:latin typeface="Arial" panose="020B0604020202020204" pitchFamily="34" charset="0"/>
              </a:rPr>
              <a:t>By looking at the completion records, and the plots you generated in Task 1, under which weather condition(s) did the accident happen? Does that match your guess in Task 1? When did the accident happen? Why do you think the accident happened at that time? </a:t>
            </a:r>
            <a:r>
              <a:rPr lang="en-US" altLang="zh-CN" dirty="0">
                <a:solidFill>
                  <a:srgbClr val="000000"/>
                </a:solidFill>
                <a:latin typeface="Arial" panose="020B0604020202020204" pitchFamily="34" charset="0"/>
              </a:rPr>
              <a:t>.</a:t>
            </a:r>
            <a:endParaRPr lang="en-US" altLang="zh-CN" dirty="0"/>
          </a:p>
        </p:txBody>
      </p:sp>
      <p:sp>
        <p:nvSpPr>
          <p:cNvPr id="4" name="TextBox 3">
            <a:extLst>
              <a:ext uri="{FF2B5EF4-FFF2-40B4-BE49-F238E27FC236}">
                <a16:creationId xmlns:a16="http://schemas.microsoft.com/office/drawing/2014/main" id="{BD95922A-5188-FFC9-B961-D93653226451}"/>
              </a:ext>
            </a:extLst>
          </p:cNvPr>
          <p:cNvSpPr txBox="1"/>
          <p:nvPr/>
        </p:nvSpPr>
        <p:spPr>
          <a:xfrm>
            <a:off x="513728" y="2473091"/>
            <a:ext cx="10400644" cy="1200329"/>
          </a:xfrm>
          <a:prstGeom prst="rect">
            <a:avLst/>
          </a:prstGeom>
          <a:noFill/>
        </p:spPr>
        <p:txBody>
          <a:bodyPr wrap="square" rtlCol="0">
            <a:spAutoFit/>
          </a:bodyPr>
          <a:lstStyle/>
          <a:p>
            <a:r>
              <a:rPr lang="en-US" b="0" i="0" dirty="0">
                <a:effectLst/>
                <a:latin typeface="-apple-system"/>
              </a:rPr>
              <a:t>From the completion records the accident happened during the rain-noon weather condition. This was what we predicted from the simulation data. It makes sense that the accident occurs during the weather event of rain as it lowers visibility. While we would expect noon to have the most visibility time wise, since it was the only rain simulation in the data it seems the weather has a larger effect than time.</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923330"/>
          </a:xfrm>
          <a:prstGeom prst="rect">
            <a:avLst/>
          </a:prstGeom>
          <a:noFill/>
        </p:spPr>
        <p:txBody>
          <a:bodyPr wrap="square" rtlCol="0">
            <a:spAutoFit/>
          </a:bodyPr>
          <a:lstStyle/>
          <a:p>
            <a:r>
              <a:rPr lang="en-US" dirty="0"/>
              <a:t>Q</a:t>
            </a:r>
            <a:r>
              <a:rPr lang="en-US" altLang="zh-CN" dirty="0"/>
              <a:t>3:</a:t>
            </a:r>
            <a:r>
              <a:rPr lang="zh-CN" altLang="en-US" dirty="0"/>
              <a:t> </a:t>
            </a:r>
            <a:r>
              <a:rPr lang="en-US" sz="1800" b="0" i="0" u="none" strike="noStrike" dirty="0">
                <a:solidFill>
                  <a:srgbClr val="212529"/>
                </a:solidFill>
                <a:effectLst/>
                <a:latin typeface="Arial" panose="020B0604020202020204" pitchFamily="34" charset="0"/>
              </a:rPr>
              <a:t>From the plots you generated in Task 1.3, do you observe any other abnormal behavior? If so, what do you think is(are) the cause(s) of this behavior?</a:t>
            </a:r>
          </a:p>
          <a:p>
            <a:endParaRPr lang="en-US" altLang="zh-CN" dirty="0">
              <a:solidFill>
                <a:srgbClr val="212529"/>
              </a:solidFill>
              <a:latin typeface="Arial" panose="020B0604020202020204" pitchFamily="34" charset="0"/>
            </a:endParaRPr>
          </a:p>
        </p:txBody>
      </p:sp>
      <p:sp>
        <p:nvSpPr>
          <p:cNvPr id="4" name="TextBox 3">
            <a:extLst>
              <a:ext uri="{FF2B5EF4-FFF2-40B4-BE49-F238E27FC236}">
                <a16:creationId xmlns:a16="http://schemas.microsoft.com/office/drawing/2014/main" id="{9E24C112-8872-54AB-6B76-9B1DB5A277D4}"/>
              </a:ext>
            </a:extLst>
          </p:cNvPr>
          <p:cNvSpPr txBox="1"/>
          <p:nvPr/>
        </p:nvSpPr>
        <p:spPr>
          <a:xfrm>
            <a:off x="513728" y="2411975"/>
            <a:ext cx="10840072" cy="923330"/>
          </a:xfrm>
          <a:prstGeom prst="rect">
            <a:avLst/>
          </a:prstGeom>
          <a:noFill/>
        </p:spPr>
        <p:txBody>
          <a:bodyPr wrap="square" rtlCol="0">
            <a:spAutoFit/>
          </a:bodyPr>
          <a:lstStyle/>
          <a:p>
            <a:r>
              <a:rPr lang="en-US" dirty="0"/>
              <a:t>We also see that the clear-night has abnormality, particularly by looking at its ‘brake’ plot, where its frequency of braking is much higher than that of other weather/light conditions. This could be since at night, the AV is visually restricted from less sunlight.</a:t>
            </a:r>
          </a:p>
        </p:txBody>
      </p:sp>
    </p:spTree>
    <p:extLst>
      <p:ext uri="{BB962C8B-B14F-4D97-AF65-F5344CB8AC3E}">
        <p14:creationId xmlns:p14="http://schemas.microsoft.com/office/powerpoint/2010/main" val="158342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6130912" cy="5632311"/>
          </a:xfrm>
          <a:prstGeom prst="rect">
            <a:avLst/>
          </a:prstGeom>
          <a:noFill/>
        </p:spPr>
        <p:txBody>
          <a:bodyPr wrap="square" rtlCol="0">
            <a:spAutoFit/>
          </a:bodyPr>
          <a:lstStyle/>
          <a:p>
            <a:r>
              <a:rPr lang="en-US" dirty="0"/>
              <a:t>Q</a:t>
            </a:r>
            <a:r>
              <a:rPr lang="en-US" altLang="zh-CN" dirty="0"/>
              <a:t>3.a:</a:t>
            </a:r>
            <a:r>
              <a:rPr lang="en-US" dirty="0"/>
              <a:t> </a:t>
            </a:r>
            <a:r>
              <a:rPr lang="en-US" altLang="zh-CN" dirty="0"/>
              <a:t>Distribution of the features: abnormal (including accidents) vs normal</a:t>
            </a:r>
          </a:p>
          <a:p>
            <a:pPr marL="285750" indent="-285750">
              <a:buFont typeface="Arial" panose="020B0604020202020204" pitchFamily="34" charset="0"/>
              <a:buChar char="•"/>
            </a:pPr>
            <a:r>
              <a:rPr lang="en-US" altLang="zh-CN" dirty="0"/>
              <a:t>steer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brake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err="1"/>
              <a:t>cvip</a:t>
            </a: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7" name="TextBox 6">
            <a:extLst>
              <a:ext uri="{FF2B5EF4-FFF2-40B4-BE49-F238E27FC236}">
                <a16:creationId xmlns:a16="http://schemas.microsoft.com/office/drawing/2014/main" id="{1A112934-660B-CA43-8A0A-FFC1150A49CC}"/>
              </a:ext>
            </a:extLst>
          </p:cNvPr>
          <p:cNvSpPr txBox="1"/>
          <p:nvPr/>
        </p:nvSpPr>
        <p:spPr>
          <a:xfrm>
            <a:off x="6644641" y="1502688"/>
            <a:ext cx="6130912" cy="5355312"/>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r>
              <a:rPr lang="en-US" altLang="zh-CN" dirty="0"/>
              <a:t>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E1E977D-1A6D-A8B2-FEDB-836BC3E2D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815" y="1692137"/>
            <a:ext cx="3280741" cy="1736863"/>
          </a:xfrm>
          <a:prstGeom prst="rect">
            <a:avLst/>
          </a:prstGeom>
        </p:spPr>
      </p:pic>
      <p:pic>
        <p:nvPicPr>
          <p:cNvPr id="8" name="Picture 7" descr="Chart&#10;&#10;Description automatically generated">
            <a:extLst>
              <a:ext uri="{FF2B5EF4-FFF2-40B4-BE49-F238E27FC236}">
                <a16:creationId xmlns:a16="http://schemas.microsoft.com/office/drawing/2014/main" id="{2B0EAF9D-60F8-8EC0-2D99-E506C1274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815" y="3429000"/>
            <a:ext cx="3210095" cy="1736863"/>
          </a:xfrm>
          <a:prstGeom prst="rect">
            <a:avLst/>
          </a:prstGeom>
        </p:spPr>
      </p:pic>
      <p:pic>
        <p:nvPicPr>
          <p:cNvPr id="10" name="Picture 9" descr="Chart, histogram&#10;&#10;Description automatically generated">
            <a:extLst>
              <a:ext uri="{FF2B5EF4-FFF2-40B4-BE49-F238E27FC236}">
                <a16:creationId xmlns:a16="http://schemas.microsoft.com/office/drawing/2014/main" id="{3ED986B2-8148-74F7-1E8C-A79916EF7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815" y="5165863"/>
            <a:ext cx="3018408" cy="1633148"/>
          </a:xfrm>
          <a:prstGeom prst="rect">
            <a:avLst/>
          </a:prstGeom>
        </p:spPr>
      </p:pic>
      <p:pic>
        <p:nvPicPr>
          <p:cNvPr id="12" name="Picture 11" descr="Chart, histogram&#10;&#10;Description automatically generated">
            <a:extLst>
              <a:ext uri="{FF2B5EF4-FFF2-40B4-BE49-F238E27FC236}">
                <a16:creationId xmlns:a16="http://schemas.microsoft.com/office/drawing/2014/main" id="{4E5643F7-19DD-F7A0-16B9-55003D020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8725" y="1408714"/>
            <a:ext cx="3314128" cy="1825487"/>
          </a:xfrm>
          <a:prstGeom prst="rect">
            <a:avLst/>
          </a:prstGeom>
        </p:spPr>
      </p:pic>
      <p:pic>
        <p:nvPicPr>
          <p:cNvPr id="14" name="Picture 13" descr="Chart, histogram&#10;&#10;Description automatically generated">
            <a:extLst>
              <a:ext uri="{FF2B5EF4-FFF2-40B4-BE49-F238E27FC236}">
                <a16:creationId xmlns:a16="http://schemas.microsoft.com/office/drawing/2014/main" id="{944687A5-737E-1711-1E5D-6A42F25A8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8725" y="3403733"/>
            <a:ext cx="3314129" cy="1787395"/>
          </a:xfrm>
          <a:prstGeom prst="rect">
            <a:avLst/>
          </a:prstGeom>
        </p:spPr>
      </p:pic>
      <p:pic>
        <p:nvPicPr>
          <p:cNvPr id="16" name="Picture 15" descr="Chart, histogram&#10;&#10;Description automatically generated">
            <a:extLst>
              <a:ext uri="{FF2B5EF4-FFF2-40B4-BE49-F238E27FC236}">
                <a16:creationId xmlns:a16="http://schemas.microsoft.com/office/drawing/2014/main" id="{5BC33929-A6D0-027F-F895-BDFF22F8EC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725" y="5165863"/>
            <a:ext cx="3076022" cy="1658978"/>
          </a:xfrm>
          <a:prstGeom prst="rect">
            <a:avLst/>
          </a:prstGeom>
        </p:spPr>
      </p:pic>
    </p:spTree>
    <p:extLst>
      <p:ext uri="{BB962C8B-B14F-4D97-AF65-F5344CB8AC3E}">
        <p14:creationId xmlns:p14="http://schemas.microsoft.com/office/powerpoint/2010/main" val="43258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2755</Words>
  <Application>Microsoft Macintosh PowerPoint</Application>
  <PresentationFormat>Widescreen</PresentationFormat>
  <Paragraphs>280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-apple-system</vt:lpstr>
      <vt:lpstr>Arial</vt:lpstr>
      <vt:lpstr>Calibri</vt:lpstr>
      <vt:lpstr>Calibri Light</vt:lpstr>
      <vt:lpstr>Courier New</vt:lpstr>
      <vt:lpstr>Roboto</vt:lpstr>
      <vt:lpstr>Office Theme</vt:lpstr>
      <vt:lpstr>Mini-Project 1 ECE 471 Fall 2022</vt:lpstr>
      <vt:lpstr>Task 1</vt:lpstr>
      <vt:lpstr>Task 1</vt:lpstr>
      <vt:lpstr>Task 1</vt:lpstr>
      <vt:lpstr>Task 1</vt:lpstr>
      <vt:lpstr>Task 2</vt:lpstr>
      <vt:lpstr>Task 2</vt:lpstr>
      <vt:lpstr>Task 2</vt:lpstr>
      <vt:lpstr>Task 2</vt:lpstr>
      <vt:lpstr>Task 2</vt:lpstr>
      <vt:lpstr>Task 2</vt:lpstr>
      <vt:lpstr>Task 2</vt:lpstr>
      <vt:lpstr>Task 2</vt:lpstr>
      <vt:lpstr>Task 2</vt:lpstr>
      <vt:lpstr>Task 2</vt:lpstr>
      <vt:lpstr>Task 3</vt:lpstr>
      <vt:lpstr>Task 3</vt:lpstr>
      <vt:lpstr>Task 3</vt:lpstr>
      <vt:lpstr>Task 3</vt:lpstr>
      <vt:lpstr>Task 3</vt:lpstr>
      <vt:lpstr>Task 3</vt:lpstr>
      <vt:lpstr>Task 3</vt:lpstr>
      <vt:lpstr>Task 3</vt:lpstr>
      <vt:lpstr>Task 4</vt:lpstr>
      <vt:lpstr>Task 4</vt:lpstr>
      <vt:lpstr>Task 4</vt:lpstr>
      <vt:lpstr>Task 4</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Lee, Sean</cp:lastModifiedBy>
  <cp:revision>78</cp:revision>
  <dcterms:created xsi:type="dcterms:W3CDTF">2020-01-30T21:31:06Z</dcterms:created>
  <dcterms:modified xsi:type="dcterms:W3CDTF">2022-09-28T01:13:07Z</dcterms:modified>
</cp:coreProperties>
</file>