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9"/>
  </p:notesMasterIdLst>
  <p:handoutMasterIdLst>
    <p:handoutMasterId r:id="rId20"/>
  </p:handoutMasterIdLst>
  <p:sldIdLst>
    <p:sldId id="256" r:id="rId2"/>
    <p:sldId id="265" r:id="rId3"/>
    <p:sldId id="264" r:id="rId4"/>
    <p:sldId id="262" r:id="rId5"/>
    <p:sldId id="281" r:id="rId6"/>
    <p:sldId id="266" r:id="rId7"/>
    <p:sldId id="275" r:id="rId8"/>
    <p:sldId id="274" r:id="rId9"/>
    <p:sldId id="270" r:id="rId10"/>
    <p:sldId id="272" r:id="rId11"/>
    <p:sldId id="278" r:id="rId12"/>
    <p:sldId id="269" r:id="rId13"/>
    <p:sldId id="280" r:id="rId14"/>
    <p:sldId id="267" r:id="rId15"/>
    <p:sldId id="277" r:id="rId16"/>
    <p:sldId id="276" r:id="rId17"/>
    <p:sldId id="27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BF0CA-870A-484E-B682-1DF27219AA7C}" v="26" dt="2024-03-07T23:38:06.143"/>
  </p1510:revLst>
</p1510:revInfo>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1" autoAdjust="0"/>
    <p:restoredTop sz="76406" autoAdjust="0"/>
  </p:normalViewPr>
  <p:slideViewPr>
    <p:cSldViewPr snapToGrid="0" snapToObjects="1">
      <p:cViewPr varScale="1">
        <p:scale>
          <a:sx n="146" d="100"/>
          <a:sy n="146" d="100"/>
        </p:scale>
        <p:origin x="1056" y="160"/>
      </p:cViewPr>
      <p:guideLst>
        <p:guide orient="horz" pos="360"/>
        <p:guide pos="5759"/>
      </p:guideLst>
    </p:cSldViewPr>
  </p:slideViewPr>
  <p:outlineViewPr>
    <p:cViewPr>
      <p:scale>
        <a:sx n="33" d="100"/>
        <a:sy n="33" d="100"/>
      </p:scale>
      <p:origin x="0" y="0"/>
    </p:cViewPr>
  </p:outlin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3/6/24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3/6/24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333333"/>
                </a:solidFill>
                <a:effectLst/>
                <a:latin typeface="Menlo" panose="020B0609030804020204" pitchFamily="49" charset="0"/>
              </a:rPr>
              <a:t>There are several ways to handle infinite values in these features:</a:t>
            </a:r>
          </a:p>
          <a:p>
            <a:br>
              <a:rPr lang="en-US" b="0" dirty="0">
                <a:solidFill>
                  <a:srgbClr val="333333"/>
                </a:solidFill>
                <a:effectLst/>
                <a:latin typeface="Menlo" panose="020B0609030804020204" pitchFamily="49" charset="0"/>
              </a:rPr>
            </a:br>
            <a:r>
              <a:rPr lang="en-US" b="0" dirty="0">
                <a:solidFill>
                  <a:srgbClr val="777777"/>
                </a:solidFill>
                <a:effectLst/>
                <a:latin typeface="Menlo" panose="020B0609030804020204" pitchFamily="49" charset="0"/>
              </a:rPr>
              <a:t>*</a:t>
            </a:r>
            <a:r>
              <a:rPr lang="en-US" b="0" dirty="0">
                <a:solidFill>
                  <a:srgbClr val="4B69C6"/>
                </a:solidFill>
                <a:effectLst/>
                <a:latin typeface="Menlo" panose="020B0609030804020204" pitchFamily="49" charset="0"/>
              </a:rPr>
              <a:t> Set to 0: This is a simple approach, but it might not be the most accurate representation of the data. Setting these features to 0 implies that there was no data transmitted during the flow, which might not be true.</a:t>
            </a:r>
            <a:endParaRPr lang="en-US" b="0" dirty="0">
              <a:solidFill>
                <a:srgbClr val="333333"/>
              </a:solidFill>
              <a:effectLst/>
              <a:latin typeface="Menlo" panose="020B0609030804020204" pitchFamily="49" charset="0"/>
            </a:endParaRPr>
          </a:p>
          <a:p>
            <a:br>
              <a:rPr lang="en-US" b="0" dirty="0">
                <a:solidFill>
                  <a:srgbClr val="333333"/>
                </a:solidFill>
                <a:effectLst/>
                <a:latin typeface="Menlo" panose="020B0609030804020204" pitchFamily="49" charset="0"/>
              </a:rPr>
            </a:br>
            <a:r>
              <a:rPr lang="en-US" b="0" dirty="0">
                <a:solidFill>
                  <a:srgbClr val="777777"/>
                </a:solidFill>
                <a:effectLst/>
                <a:latin typeface="Menlo" panose="020B0609030804020204" pitchFamily="49" charset="0"/>
              </a:rPr>
              <a:t>*</a:t>
            </a:r>
            <a:r>
              <a:rPr lang="en-US" b="0" dirty="0">
                <a:solidFill>
                  <a:srgbClr val="4B69C6"/>
                </a:solidFill>
                <a:effectLst/>
                <a:latin typeface="Menlo" panose="020B0609030804020204" pitchFamily="49" charset="0"/>
              </a:rPr>
              <a:t> Set to median/mean: Replacing infinite values with the median or mean of the respective feature can be a better option than setting them to 0. However, this approach can be sensitive to outliers and might not accurately represent the true distribution of the data.</a:t>
            </a:r>
            <a:endParaRPr lang="en-US" b="0" dirty="0">
              <a:solidFill>
                <a:srgbClr val="333333"/>
              </a:solidFill>
              <a:effectLst/>
              <a:latin typeface="Menlo" panose="020B0609030804020204" pitchFamily="49" charset="0"/>
            </a:endParaRPr>
          </a:p>
          <a:p>
            <a:br>
              <a:rPr lang="en-US" b="0" dirty="0">
                <a:solidFill>
                  <a:srgbClr val="333333"/>
                </a:solidFill>
                <a:effectLst/>
                <a:latin typeface="Menlo" panose="020B0609030804020204" pitchFamily="49" charset="0"/>
              </a:rPr>
            </a:br>
            <a:r>
              <a:rPr lang="en-US" b="0" dirty="0">
                <a:solidFill>
                  <a:srgbClr val="777777"/>
                </a:solidFill>
                <a:effectLst/>
                <a:latin typeface="Menlo" panose="020B0609030804020204" pitchFamily="49" charset="0"/>
              </a:rPr>
              <a:t>*</a:t>
            </a:r>
            <a:r>
              <a:rPr lang="en-US" b="0" dirty="0">
                <a:solidFill>
                  <a:srgbClr val="4B69C6"/>
                </a:solidFill>
                <a:effectLst/>
                <a:latin typeface="Menlo" panose="020B0609030804020204" pitchFamily="49" charset="0"/>
              </a:rPr>
              <a:t> Drop samples: You could drop the samples with infinite values. However, this might lead to information loss, especially if a significant portion of your data contains these values.</a:t>
            </a:r>
            <a:endParaRPr lang="en-US" b="0" dirty="0">
              <a:solidFill>
                <a:srgbClr val="333333"/>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7</a:t>
            </a:fld>
            <a:endParaRPr lang="en-US"/>
          </a:p>
        </p:txBody>
      </p:sp>
    </p:spTree>
    <p:extLst>
      <p:ext uri="{BB962C8B-B14F-4D97-AF65-F5344CB8AC3E}">
        <p14:creationId xmlns:p14="http://schemas.microsoft.com/office/powerpoint/2010/main" val="414619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dirty="0">
                <a:solidFill>
                  <a:srgbClr val="333333"/>
                </a:solidFill>
                <a:effectLst/>
                <a:latin typeface="Menlo" panose="020B0609030804020204" pitchFamily="49" charset="0"/>
              </a:rPr>
              <a:t>All samples with null </a:t>
            </a:r>
            <a:r>
              <a:rPr lang="en-US" sz="2000" b="0" dirty="0" err="1">
                <a:solidFill>
                  <a:srgbClr val="333333"/>
                </a:solidFill>
                <a:effectLst/>
                <a:latin typeface="Menlo" panose="020B0609030804020204" pitchFamily="49" charset="0"/>
              </a:rPr>
              <a:t>flow_bytes</a:t>
            </a:r>
            <a:r>
              <a:rPr lang="en-US" sz="2000" b="0" dirty="0">
                <a:solidFill>
                  <a:srgbClr val="333333"/>
                </a:solidFill>
                <a:effectLst/>
                <a:latin typeface="Menlo" panose="020B0609030804020204" pitchFamily="49" charset="0"/>
              </a:rPr>
              <a:t>/s have a </a:t>
            </a:r>
            <a:r>
              <a:rPr lang="en-US" sz="2000" b="0" dirty="0" err="1">
                <a:solidFill>
                  <a:srgbClr val="333333"/>
                </a:solidFill>
                <a:effectLst/>
                <a:latin typeface="Menlo" panose="020B0609030804020204" pitchFamily="49" charset="0"/>
              </a:rPr>
              <a:t>flow_duration</a:t>
            </a:r>
            <a:r>
              <a:rPr lang="en-US" sz="2000" b="0" dirty="0">
                <a:solidFill>
                  <a:srgbClr val="333333"/>
                </a:solidFill>
                <a:effectLst/>
                <a:latin typeface="Menlo" panose="020B0609030804020204" pitchFamily="49" charset="0"/>
              </a:rPr>
              <a:t> of 0. This suggests that these flows are instantaneous and do not last any measurable amount of time. In the context of network traffic, a </a:t>
            </a:r>
            <a:r>
              <a:rPr lang="en-US" sz="2000" b="0" dirty="0" err="1">
                <a:solidFill>
                  <a:srgbClr val="333333"/>
                </a:solidFill>
                <a:effectLst/>
                <a:latin typeface="Menlo" panose="020B0609030804020204" pitchFamily="49" charset="0"/>
              </a:rPr>
              <a:t>flow_duration</a:t>
            </a:r>
            <a:r>
              <a:rPr lang="en-US" sz="2000" b="0" dirty="0">
                <a:solidFill>
                  <a:srgbClr val="333333"/>
                </a:solidFill>
                <a:effectLst/>
                <a:latin typeface="Menlo" panose="020B0609030804020204" pitchFamily="49" charset="0"/>
              </a:rPr>
              <a:t> of 0 could mean that the flow was initiated and terminated within the same timestamp unit used for measurement, thus not allowing for a rate (</a:t>
            </a:r>
            <a:r>
              <a:rPr lang="en-US" sz="2000" b="0" dirty="0" err="1">
                <a:solidFill>
                  <a:srgbClr val="333333"/>
                </a:solidFill>
                <a:effectLst/>
                <a:latin typeface="Menlo" panose="020B0609030804020204" pitchFamily="49" charset="0"/>
              </a:rPr>
              <a:t>flow_bytes</a:t>
            </a:r>
            <a:r>
              <a:rPr lang="en-US" sz="2000" b="0" dirty="0">
                <a:solidFill>
                  <a:srgbClr val="333333"/>
                </a:solidFill>
                <a:effectLst/>
                <a:latin typeface="Menlo" panose="020B0609030804020204" pitchFamily="49" charset="0"/>
              </a:rPr>
              <a:t>/s) to be calculated.</a:t>
            </a:r>
          </a:p>
          <a:p>
            <a:br>
              <a:rPr lang="en-US" sz="2000" b="0" dirty="0">
                <a:solidFill>
                  <a:srgbClr val="333333"/>
                </a:solidFill>
                <a:effectLst/>
                <a:latin typeface="Menlo" panose="020B0609030804020204" pitchFamily="49" charset="0"/>
              </a:rPr>
            </a:br>
            <a:r>
              <a:rPr lang="en-US" sz="2000" b="0" dirty="0">
                <a:solidFill>
                  <a:srgbClr val="333333"/>
                </a:solidFill>
                <a:effectLst/>
                <a:latin typeface="Menlo" panose="020B0609030804020204" pitchFamily="49" charset="0"/>
              </a:rPr>
              <a:t>The </a:t>
            </a:r>
            <a:r>
              <a:rPr lang="en-US" sz="2000" b="0" dirty="0" err="1">
                <a:solidFill>
                  <a:srgbClr val="333333"/>
                </a:solidFill>
                <a:effectLst/>
                <a:latin typeface="Menlo" panose="020B0609030804020204" pitchFamily="49" charset="0"/>
              </a:rPr>
              <a:t>total_fwd_packets</a:t>
            </a:r>
            <a:r>
              <a:rPr lang="en-US" sz="2000" b="0" dirty="0">
                <a:solidFill>
                  <a:srgbClr val="333333"/>
                </a:solidFill>
                <a:effectLst/>
                <a:latin typeface="Menlo" panose="020B0609030804020204" pitchFamily="49" charset="0"/>
              </a:rPr>
              <a:t> and </a:t>
            </a:r>
            <a:r>
              <a:rPr lang="en-US" sz="2000" b="0" dirty="0" err="1">
                <a:solidFill>
                  <a:srgbClr val="333333"/>
                </a:solidFill>
                <a:effectLst/>
                <a:latin typeface="Menlo" panose="020B0609030804020204" pitchFamily="49" charset="0"/>
              </a:rPr>
              <a:t>total_backward_packets</a:t>
            </a:r>
            <a:r>
              <a:rPr lang="en-US" sz="2000" b="0" dirty="0">
                <a:solidFill>
                  <a:srgbClr val="333333"/>
                </a:solidFill>
                <a:effectLst/>
                <a:latin typeface="Menlo" panose="020B0609030804020204" pitchFamily="49" charset="0"/>
              </a:rPr>
              <a:t> statistics show that, on average, there are about 1-2 forward packets and very few (if any) backward packets. This suggests minimal to no response or acknowledgment packets in these flows, which aligns with the instantaneous nature of these flows.</a:t>
            </a:r>
          </a:p>
          <a:p>
            <a:br>
              <a:rPr lang="en-US" sz="2000" b="0" dirty="0">
                <a:solidFill>
                  <a:srgbClr val="333333"/>
                </a:solidFill>
                <a:effectLst/>
                <a:latin typeface="Menlo" panose="020B0609030804020204" pitchFamily="49" charset="0"/>
              </a:rPr>
            </a:br>
            <a:endParaRPr lang="en-US" sz="2000" b="0" dirty="0">
              <a:solidFill>
                <a:srgbClr val="333333"/>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1632255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4B69C6"/>
                </a:solidFill>
                <a:effectLst/>
                <a:latin typeface="Menlo" panose="020B0609030804020204" pitchFamily="49" charset="0"/>
              </a:rPr>
              <a:t>Categories like DoS Hulk and Heartbleed show a larger range of flow durations, including some extremely high values, which could indicate prolonged attack activities.</a:t>
            </a:r>
          </a:p>
          <a:p>
            <a:endParaRPr lang="en-US" b="0" dirty="0">
              <a:solidFill>
                <a:srgbClr val="4B69C6"/>
              </a:solidFill>
              <a:effectLst/>
              <a:latin typeface="Menlo" panose="020B0609030804020204" pitchFamily="49" charset="0"/>
            </a:endParaRPr>
          </a:p>
          <a:p>
            <a:r>
              <a:rPr lang="en-US" b="0" dirty="0">
                <a:solidFill>
                  <a:srgbClr val="4B69C6"/>
                </a:solidFill>
                <a:effectLst/>
                <a:latin typeface="Menlo" panose="020B0609030804020204" pitchFamily="49" charset="0"/>
              </a:rPr>
              <a:t>Categories such as BENIGN, Infiltration, and various Web Attacks have shorter flow durations, as indicated by the lower median and IQR, which might be typical of regular traffic or more stealthy attacks.</a:t>
            </a:r>
          </a:p>
          <a:p>
            <a:endParaRPr lang="en-US" b="0" dirty="0">
              <a:solidFill>
                <a:srgbClr val="4B69C6"/>
              </a:solidFill>
              <a:effectLst/>
              <a:latin typeface="Menlo" panose="020B0609030804020204" pitchFamily="49" charset="0"/>
            </a:endParaRPr>
          </a:p>
          <a:p>
            <a:r>
              <a:rPr lang="en-US" b="0" dirty="0">
                <a:solidFill>
                  <a:srgbClr val="4B69C6"/>
                </a:solidFill>
                <a:effectLst/>
                <a:latin typeface="Menlo" panose="020B0609030804020204" pitchFamily="49" charset="0"/>
              </a:rPr>
              <a:t>There are a bunch of outliers in almost all categories, especially in DoS Hulk and DDoS. This could indicate the presence of exceptionally long flows that could be due to either malicious activities or non-malicious but unusual network behavior.</a:t>
            </a:r>
          </a:p>
        </p:txBody>
      </p:sp>
      <p:sp>
        <p:nvSpPr>
          <p:cNvPr id="4" name="Slide Number Placeholder 3"/>
          <p:cNvSpPr>
            <a:spLocks noGrp="1"/>
          </p:cNvSpPr>
          <p:nvPr>
            <p:ph type="sldNum" sz="quarter" idx="5"/>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195077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model has a high training score.</a:t>
            </a:r>
          </a:p>
          <a:p>
            <a:endParaRPr lang="en-US" dirty="0"/>
          </a:p>
          <a:p>
            <a:r>
              <a:rPr lang="en-US" dirty="0"/>
              <a:t>The cross-validation score is also high and converges towards the training score as more data is used, indicating good generalization.</a:t>
            </a:r>
          </a:p>
          <a:p>
            <a:endParaRPr lang="en-US" dirty="0"/>
          </a:p>
          <a:p>
            <a:r>
              <a:rPr lang="en-US" dirty="0"/>
              <a:t>The model's performance appears stable across different training set sizes, as indicated by the small variance in scores.</a:t>
            </a:r>
          </a:p>
          <a:p>
            <a:endParaRPr lang="en-US" dirty="0"/>
          </a:p>
          <a:p>
            <a:r>
              <a:rPr lang="en-US" dirty="0"/>
              <a:t>The model might not benefit much from more data, as the scores are already converging and plateauing.</a:t>
            </a:r>
          </a:p>
        </p:txBody>
      </p:sp>
      <p:sp>
        <p:nvSpPr>
          <p:cNvPr id="4" name="Slide Number Placeholder 3"/>
          <p:cNvSpPr>
            <a:spLocks noGrp="1"/>
          </p:cNvSpPr>
          <p:nvPr>
            <p:ph type="sldNum" sz="quarter" idx="5"/>
          </p:nvPr>
        </p:nvSpPr>
        <p:spPr/>
        <p:txBody>
          <a:bodyPr/>
          <a:lstStyle/>
          <a:p>
            <a:fld id="{84B7DBC5-2A13-CA47-B9EE-6017A92B6B18}" type="slidenum">
              <a:rPr lang="en-US" smtClean="0"/>
              <a:t>14</a:t>
            </a:fld>
            <a:endParaRPr lang="en-US"/>
          </a:p>
        </p:txBody>
      </p:sp>
    </p:spTree>
    <p:extLst>
      <p:ext uri="{BB962C8B-B14F-4D97-AF65-F5344CB8AC3E}">
        <p14:creationId xmlns:p14="http://schemas.microsoft.com/office/powerpoint/2010/main" val="27156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'BENIGN' (0): The classifier did an excellent job classifying benign traffic, with 44,428 true positives and relatively few false positives and false negatives. The majority of the errors came from confusing benign traffic with 'DoS Hulk' (class 4) and '</a:t>
            </a:r>
            <a:r>
              <a:rPr lang="en-US" dirty="0" err="1"/>
              <a:t>PortScan</a:t>
            </a:r>
            <a:r>
              <a:rPr lang="en-US" dirty="0"/>
              <a:t>' (class 10), with 348 and 762 instances, respectively.</a:t>
            </a:r>
          </a:p>
          <a:p>
            <a:endParaRPr lang="en-US" dirty="0"/>
          </a:p>
          <a:p>
            <a:r>
              <a:rPr lang="en-US" dirty="0"/>
              <a:t>2. 'Bot' (1): The classifier did not correctly identify any traffic as 'Bot', which is a concern. There were 26 instances classified as benign, and a few instances confused with other classes.</a:t>
            </a:r>
          </a:p>
          <a:p>
            <a:endParaRPr lang="en-US" dirty="0"/>
          </a:p>
          <a:p>
            <a:r>
              <a:rPr lang="en-US" dirty="0"/>
              <a:t>3. 'DDoS' (2): The classifier correctly identified 2,474 instances of DDoS, with 68 instances incorrectly labeled as benign. The classification of DDoS traffic is quite good but not perfect, as there are some confusions with other classes.</a:t>
            </a:r>
          </a:p>
          <a:p>
            <a:endParaRPr lang="en-US" dirty="0"/>
          </a:p>
          <a:p>
            <a:r>
              <a:rPr lang="en-US" dirty="0"/>
              <a:t>4. 'DoS </a:t>
            </a:r>
            <a:r>
              <a:rPr lang="en-US" dirty="0" err="1"/>
              <a:t>GoldenEye</a:t>
            </a:r>
            <a:r>
              <a:rPr lang="en-US" dirty="0"/>
              <a:t>' (3): There were 190 true positives with some confusion with 'BENIGN', 'DoS Hulk', and 'DoS </a:t>
            </a:r>
            <a:r>
              <a:rPr lang="en-US" dirty="0" err="1"/>
              <a:t>Slowhttptest</a:t>
            </a:r>
            <a:r>
              <a:rPr lang="en-US" dirty="0"/>
              <a:t>'.</a:t>
            </a:r>
          </a:p>
          <a:p>
            <a:endParaRPr lang="en-US" dirty="0"/>
          </a:p>
          <a:p>
            <a:r>
              <a:rPr lang="en-US" dirty="0"/>
              <a:t>5. 'DoS Hulk' (4): This class has a high number of true positives (4,349) and is the second-most frequent source of confusion for the 'BENIGN' class.</a:t>
            </a:r>
          </a:p>
          <a:p>
            <a:endParaRPr lang="en-US" dirty="0"/>
          </a:p>
          <a:p>
            <a:r>
              <a:rPr lang="en-US" dirty="0"/>
              <a:t>6. 'DoS </a:t>
            </a:r>
            <a:r>
              <a:rPr lang="en-US" dirty="0" err="1"/>
              <a:t>Slowhttptest</a:t>
            </a:r>
            <a:r>
              <a:rPr lang="en-US" dirty="0"/>
              <a:t>' (5): This class is mostly correctly identified, with some confusion with 'FTP-</a:t>
            </a:r>
            <a:r>
              <a:rPr lang="en-US" dirty="0" err="1"/>
              <a:t>Patator</a:t>
            </a:r>
            <a:r>
              <a:rPr lang="en-US" dirty="0"/>
              <a:t>' and 'DoS </a:t>
            </a:r>
            <a:r>
              <a:rPr lang="en-US" dirty="0" err="1"/>
              <a:t>slowloris</a:t>
            </a:r>
            <a:r>
              <a:rPr lang="en-US" dirty="0"/>
              <a:t>'.</a:t>
            </a:r>
          </a:p>
          <a:p>
            <a:endParaRPr lang="en-US" dirty="0"/>
          </a:p>
          <a:p>
            <a:r>
              <a:rPr lang="en-US" dirty="0"/>
              <a:t>7. 'DoS </a:t>
            </a:r>
            <a:r>
              <a:rPr lang="en-US" dirty="0" err="1"/>
              <a:t>slowloris</a:t>
            </a:r>
            <a:r>
              <a:rPr lang="en-US" dirty="0"/>
              <a:t>' (6): The classifier identified 63 instances correctly but also confused this class with 'DoS Hulk' and 'FTP-</a:t>
            </a:r>
            <a:r>
              <a:rPr lang="en-US" dirty="0" err="1"/>
              <a:t>Patator</a:t>
            </a:r>
            <a:r>
              <a:rPr lang="en-US" dirty="0"/>
              <a:t>'.</a:t>
            </a:r>
          </a:p>
          <a:p>
            <a:endParaRPr lang="en-US" dirty="0"/>
          </a:p>
          <a:p>
            <a:r>
              <a:rPr lang="en-US" dirty="0"/>
              <a:t>8. 'FTP-</a:t>
            </a:r>
            <a:r>
              <a:rPr lang="en-US" dirty="0" err="1"/>
              <a:t>Patator</a:t>
            </a:r>
            <a:r>
              <a:rPr lang="en-US" dirty="0"/>
              <a:t>' (7): Most instances were correctly classified, with some confusion with 'DoS </a:t>
            </a:r>
            <a:r>
              <a:rPr lang="en-US" dirty="0" err="1"/>
              <a:t>Slowhttptest</a:t>
            </a:r>
            <a:r>
              <a:rPr lang="en-US" dirty="0"/>
              <a:t>' and 'DoS </a:t>
            </a:r>
            <a:r>
              <a:rPr lang="en-US" dirty="0" err="1"/>
              <a:t>slowloris</a:t>
            </a:r>
            <a:r>
              <a:rPr lang="en-US" dirty="0"/>
              <a:t>'.</a:t>
            </a:r>
          </a:p>
          <a:p>
            <a:endParaRPr lang="en-US" dirty="0"/>
          </a:p>
          <a:p>
            <a:r>
              <a:rPr lang="en-US" dirty="0"/>
              <a:t>9. 'Heartbleed' (8): This is likely a class with very few instances in the dataset, indicated by the single instance misclassified as 'BENIGN' and one instance as '</a:t>
            </a:r>
            <a:r>
              <a:rPr lang="en-US" dirty="0" err="1"/>
              <a:t>PortScan</a:t>
            </a:r>
            <a:r>
              <a:rPr lang="en-US" dirty="0"/>
              <a:t>'.</a:t>
            </a:r>
          </a:p>
          <a:p>
            <a:endParaRPr lang="en-US" dirty="0"/>
          </a:p>
          <a:p>
            <a:r>
              <a:rPr lang="en-US" dirty="0"/>
              <a:t>10. 'Infiltration' (9): With only two instances, both were misclassified.</a:t>
            </a:r>
          </a:p>
          <a:p>
            <a:endParaRPr lang="en-US" dirty="0"/>
          </a:p>
          <a:p>
            <a:r>
              <a:rPr lang="en-US" dirty="0"/>
              <a:t>11. '</a:t>
            </a:r>
            <a:r>
              <a:rPr lang="en-US" dirty="0" err="1"/>
              <a:t>PortScan</a:t>
            </a:r>
            <a:r>
              <a:rPr lang="en-US" dirty="0"/>
              <a:t>' (10): This class has a high number of true positives (3,102), showing the classifier is quite adept at identifying port scanning activity.</a:t>
            </a:r>
          </a:p>
          <a:p>
            <a:endParaRPr lang="en-US" dirty="0"/>
          </a:p>
          <a:p>
            <a:r>
              <a:rPr lang="en-US" dirty="0"/>
              <a:t>12. 'SSH-</a:t>
            </a:r>
            <a:r>
              <a:rPr lang="en-US" dirty="0" err="1"/>
              <a:t>Patator</a:t>
            </a:r>
            <a:r>
              <a:rPr lang="en-US" dirty="0"/>
              <a:t>' (11): This class was partially correctly identified, with a significant number of misclassifications.</a:t>
            </a:r>
          </a:p>
          <a:p>
            <a:endParaRPr lang="en-US" dirty="0"/>
          </a:p>
          <a:p>
            <a:r>
              <a:rPr lang="en-US" dirty="0"/>
              <a:t>13. 'Web Attack – Brute Force' (12), 'Web Attack – </a:t>
            </a:r>
            <a:r>
              <a:rPr lang="en-US" dirty="0" err="1"/>
              <a:t>Sql</a:t>
            </a:r>
            <a:r>
              <a:rPr lang="en-US" dirty="0"/>
              <a:t> Injection' (13), and 'Web Attack – XSS' (14): All instances were misclassified, which is concerning if these are critical attack vectors you want to detect.</a:t>
            </a: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15</a:t>
            </a:fld>
            <a:endParaRPr lang="en-US"/>
          </a:p>
        </p:txBody>
      </p:sp>
    </p:spTree>
    <p:extLst>
      <p:ext uri="{BB962C8B-B14F-4D97-AF65-F5344CB8AC3E}">
        <p14:creationId xmlns:p14="http://schemas.microsoft.com/office/powerpoint/2010/main" val="3212426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17</a:t>
            </a:fld>
            <a:endParaRPr lang="en-US"/>
          </a:p>
        </p:txBody>
      </p:sp>
    </p:spTree>
    <p:extLst>
      <p:ext uri="{BB962C8B-B14F-4D97-AF65-F5344CB8AC3E}">
        <p14:creationId xmlns:p14="http://schemas.microsoft.com/office/powerpoint/2010/main" val="79293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solidFill>
                  <a:srgbClr val="C28220"/>
                </a:solidFill>
              </a:rPr>
              <a:t>A Machine Learning Approach to Identifying DDoS Attacks</a:t>
            </a:r>
          </a:p>
        </p:txBody>
      </p:sp>
      <p:sp>
        <p:nvSpPr>
          <p:cNvPr id="3" name="Subtitle 2"/>
          <p:cNvSpPr>
            <a:spLocks noGrp="1"/>
          </p:cNvSpPr>
          <p:nvPr>
            <p:ph type="subTitle" idx="1"/>
          </p:nvPr>
        </p:nvSpPr>
        <p:spPr/>
        <p:txBody>
          <a:bodyPr>
            <a:normAutofit fontScale="92500" lnSpcReduction="10000"/>
          </a:bodyPr>
          <a:lstStyle/>
          <a:p>
            <a:r>
              <a:rPr lang="en-US" dirty="0"/>
              <a:t>Sean </a:t>
            </a:r>
            <a:r>
              <a:rPr lang="en-US" dirty="0" err="1"/>
              <a:t>Sica</a:t>
            </a:r>
            <a:endParaRPr lang="en-US" dirty="0"/>
          </a:p>
          <a:p>
            <a:r>
              <a:rPr lang="en-US" dirty="0"/>
              <a:t>DATASCI 207</a:t>
            </a:r>
          </a:p>
          <a:p>
            <a:r>
              <a:rPr lang="en-US" dirty="0"/>
              <a:t>07-Mar-2024</a:t>
            </a:r>
          </a:p>
        </p:txBody>
      </p:sp>
    </p:spTree>
    <p:extLst>
      <p:ext uri="{BB962C8B-B14F-4D97-AF65-F5344CB8AC3E}">
        <p14:creationId xmlns:p14="http://schemas.microsoft.com/office/powerpoint/2010/main" val="127639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625D14-4C0D-BABA-3DB5-01B64EBAE174}"/>
              </a:ext>
            </a:extLst>
          </p:cNvPr>
          <p:cNvSpPr>
            <a:spLocks noGrp="1"/>
          </p:cNvSpPr>
          <p:nvPr>
            <p:ph type="title"/>
          </p:nvPr>
        </p:nvSpPr>
        <p:spPr>
          <a:xfrm>
            <a:off x="457200" y="1250032"/>
            <a:ext cx="7766050" cy="1150353"/>
          </a:xfrm>
        </p:spPr>
        <p:txBody>
          <a:bodyPr/>
          <a:lstStyle/>
          <a:p>
            <a:r>
              <a:rPr lang="en-US" dirty="0"/>
              <a:t>Multicollinearity </a:t>
            </a:r>
          </a:p>
        </p:txBody>
      </p:sp>
      <p:sp>
        <p:nvSpPr>
          <p:cNvPr id="10" name="Content Placeholder 2">
            <a:extLst>
              <a:ext uri="{FF2B5EF4-FFF2-40B4-BE49-F238E27FC236}">
                <a16:creationId xmlns:a16="http://schemas.microsoft.com/office/drawing/2014/main" id="{D38AC6BD-A5C1-91C6-F7D0-B7608EAF57E8}"/>
              </a:ext>
            </a:extLst>
          </p:cNvPr>
          <p:cNvSpPr>
            <a:spLocks noGrp="1"/>
          </p:cNvSpPr>
          <p:nvPr>
            <p:ph idx="1"/>
          </p:nvPr>
        </p:nvSpPr>
        <p:spPr>
          <a:xfrm>
            <a:off x="482600" y="2518947"/>
            <a:ext cx="7740650" cy="2967037"/>
          </a:xfrm>
        </p:spPr>
        <p:txBody>
          <a:bodyPr>
            <a:normAutofit fontScale="70000" lnSpcReduction="20000"/>
          </a:bodyPr>
          <a:lstStyle/>
          <a:p>
            <a:r>
              <a:rPr lang="en-US" b="1" dirty="0"/>
              <a:t>90% Threshold </a:t>
            </a:r>
            <a:r>
              <a:rPr lang="en-US" dirty="0">
                <a:sym typeface="Wingdings" pitchFamily="2" charset="2"/>
              </a:rPr>
              <a:t> </a:t>
            </a:r>
            <a:r>
              <a:rPr lang="en-US" dirty="0"/>
              <a:t>{'</a:t>
            </a:r>
            <a:r>
              <a:rPr lang="en-US" dirty="0" err="1"/>
              <a:t>subflow_bwd_packets</a:t>
            </a:r>
            <a:r>
              <a:rPr lang="en-US" dirty="0"/>
              <a:t>', '</a:t>
            </a:r>
            <a:r>
              <a:rPr lang="en-US" dirty="0" err="1"/>
              <a:t>bwd_packet_length_mean</a:t>
            </a:r>
            <a:r>
              <a:rPr lang="en-US" dirty="0"/>
              <a:t>', '</a:t>
            </a:r>
            <a:r>
              <a:rPr lang="en-US" dirty="0" err="1"/>
              <a:t>fwd_iat_mean</a:t>
            </a:r>
            <a:r>
              <a:rPr lang="en-US" dirty="0"/>
              <a:t>', '</a:t>
            </a:r>
            <a:r>
              <a:rPr lang="en-US" dirty="0" err="1"/>
              <a:t>idle_mean</a:t>
            </a:r>
            <a:r>
              <a:rPr lang="en-US" dirty="0"/>
              <a:t>', '</a:t>
            </a:r>
            <a:r>
              <a:rPr lang="en-US" dirty="0" err="1"/>
              <a:t>avg_bwd_segment_size</a:t>
            </a:r>
            <a:r>
              <a:rPr lang="en-US" dirty="0"/>
              <a:t>', '</a:t>
            </a:r>
            <a:r>
              <a:rPr lang="en-US" dirty="0" err="1"/>
              <a:t>bwd_packet_length_std</a:t>
            </a:r>
            <a:r>
              <a:rPr lang="en-US" dirty="0"/>
              <a:t>', '</a:t>
            </a:r>
            <a:r>
              <a:rPr lang="en-US" dirty="0" err="1"/>
              <a:t>fwd_iat_max</a:t>
            </a:r>
            <a:r>
              <a:rPr lang="en-US" dirty="0"/>
              <a:t>', '</a:t>
            </a:r>
            <a:r>
              <a:rPr lang="en-US" dirty="0" err="1"/>
              <a:t>avg_fwd_segment_size</a:t>
            </a:r>
            <a:r>
              <a:rPr lang="en-US" dirty="0"/>
              <a:t>', '</a:t>
            </a:r>
            <a:r>
              <a:rPr lang="en-US" dirty="0" err="1"/>
              <a:t>packet_length_mean</a:t>
            </a:r>
            <a:r>
              <a:rPr lang="en-US" dirty="0"/>
              <a:t>', '</a:t>
            </a:r>
            <a:r>
              <a:rPr lang="en-US" dirty="0" err="1"/>
              <a:t>ece_flag_count</a:t>
            </a:r>
            <a:r>
              <a:rPr lang="en-US" dirty="0"/>
              <a:t>', '</a:t>
            </a:r>
            <a:r>
              <a:rPr lang="en-US" dirty="0" err="1"/>
              <a:t>subflow_bwd_bytes</a:t>
            </a:r>
            <a:r>
              <a:rPr lang="en-US" dirty="0"/>
              <a:t>', '</a:t>
            </a:r>
            <a:r>
              <a:rPr lang="en-US" dirty="0" err="1"/>
              <a:t>packet_length_variance</a:t>
            </a:r>
            <a:r>
              <a:rPr lang="en-US" dirty="0"/>
              <a:t>', '</a:t>
            </a:r>
            <a:r>
              <a:rPr lang="en-US" dirty="0" err="1"/>
              <a:t>subflow_fwd_packets</a:t>
            </a:r>
            <a:r>
              <a:rPr lang="en-US" dirty="0"/>
              <a:t>', '</a:t>
            </a:r>
            <a:r>
              <a:rPr lang="en-US" dirty="0" err="1"/>
              <a:t>idle_min</a:t>
            </a:r>
            <a:r>
              <a:rPr lang="en-US" dirty="0"/>
              <a:t>', '</a:t>
            </a:r>
            <a:r>
              <a:rPr lang="en-US" dirty="0" err="1"/>
              <a:t>active_min</a:t>
            </a:r>
            <a:r>
              <a:rPr lang="en-US" dirty="0"/>
              <a:t>', '</a:t>
            </a:r>
            <a:r>
              <a:rPr lang="en-US" dirty="0" err="1"/>
              <a:t>fwd_packet_length_std</a:t>
            </a:r>
            <a:r>
              <a:rPr lang="en-US" dirty="0"/>
              <a:t>', '</a:t>
            </a:r>
            <a:r>
              <a:rPr lang="en-US" dirty="0" err="1"/>
              <a:t>fwd_iat_std</a:t>
            </a:r>
            <a:r>
              <a:rPr lang="en-US" dirty="0"/>
              <a:t>', '</a:t>
            </a:r>
            <a:r>
              <a:rPr lang="en-US" dirty="0" err="1"/>
              <a:t>total_length_of_bwd_packets</a:t>
            </a:r>
            <a:r>
              <a:rPr lang="en-US" dirty="0"/>
              <a:t>', 'fwd_header_length.1', '</a:t>
            </a:r>
            <a:r>
              <a:rPr lang="en-US" dirty="0" err="1"/>
              <a:t>fwd_iat_total</a:t>
            </a:r>
            <a:r>
              <a:rPr lang="en-US" dirty="0"/>
              <a:t>', '</a:t>
            </a:r>
            <a:r>
              <a:rPr lang="en-US" dirty="0" err="1"/>
              <a:t>flow_iat_max</a:t>
            </a:r>
            <a:r>
              <a:rPr lang="en-US" dirty="0"/>
              <a:t>', '</a:t>
            </a:r>
            <a:r>
              <a:rPr lang="en-US" dirty="0" err="1"/>
              <a:t>average_packet_size</a:t>
            </a:r>
            <a:r>
              <a:rPr lang="en-US" dirty="0"/>
              <a:t>', '</a:t>
            </a:r>
            <a:r>
              <a:rPr lang="en-US" dirty="0" err="1"/>
              <a:t>cwe_flag_count</a:t>
            </a:r>
            <a:r>
              <a:rPr lang="en-US" dirty="0"/>
              <a:t>', '</a:t>
            </a:r>
            <a:r>
              <a:rPr lang="en-US" dirty="0" err="1"/>
              <a:t>fwd_packets</a:t>
            </a:r>
            <a:r>
              <a:rPr lang="en-US" dirty="0"/>
              <a:t>/s', '</a:t>
            </a:r>
            <a:r>
              <a:rPr lang="en-US" dirty="0" err="1"/>
              <a:t>total_backward_packets</a:t>
            </a:r>
            <a:r>
              <a:rPr lang="en-US" dirty="0"/>
              <a:t>', '</a:t>
            </a:r>
            <a:r>
              <a:rPr lang="en-US" dirty="0" err="1"/>
              <a:t>subflow_fwd_bytes</a:t>
            </a:r>
            <a:r>
              <a:rPr lang="en-US" dirty="0"/>
              <a:t>', '</a:t>
            </a:r>
            <a:r>
              <a:rPr lang="en-US" dirty="0" err="1"/>
              <a:t>max_packet_length</a:t>
            </a:r>
            <a:r>
              <a:rPr lang="en-US" dirty="0"/>
              <a:t>', '</a:t>
            </a:r>
            <a:r>
              <a:rPr lang="en-US" dirty="0" err="1"/>
              <a:t>idle_max</a:t>
            </a:r>
            <a:r>
              <a:rPr lang="en-US" dirty="0"/>
              <a:t>', '</a:t>
            </a:r>
            <a:r>
              <a:rPr lang="en-US" dirty="0" err="1"/>
              <a:t>bwd_iat_min</a:t>
            </a:r>
            <a:r>
              <a:rPr lang="en-US" dirty="0"/>
              <a:t>', '</a:t>
            </a:r>
            <a:r>
              <a:rPr lang="en-US" dirty="0" err="1"/>
              <a:t>packet_length_std</a:t>
            </a:r>
            <a:r>
              <a:rPr lang="en-US" dirty="0"/>
              <a:t>', '</a:t>
            </a:r>
            <a:r>
              <a:rPr lang="en-US" dirty="0" err="1"/>
              <a:t>syn_flag_count</a:t>
            </a:r>
            <a:r>
              <a:rPr lang="en-US" dirty="0"/>
              <a:t>’}</a:t>
            </a:r>
          </a:p>
          <a:p>
            <a:pPr marL="0" indent="0">
              <a:buNone/>
            </a:pPr>
            <a:endParaRPr lang="en-US" dirty="0"/>
          </a:p>
          <a:p>
            <a:r>
              <a:rPr lang="en-US" dirty="0"/>
              <a:t>31 total!</a:t>
            </a:r>
          </a:p>
          <a:p>
            <a:endParaRPr lang="en-US" dirty="0"/>
          </a:p>
        </p:txBody>
      </p:sp>
    </p:spTree>
    <p:extLst>
      <p:ext uri="{BB962C8B-B14F-4D97-AF65-F5344CB8AC3E}">
        <p14:creationId xmlns:p14="http://schemas.microsoft.com/office/powerpoint/2010/main" val="197091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imate output image]">
            <a:extLst>
              <a:ext uri="{FF2B5EF4-FFF2-40B4-BE49-F238E27FC236}">
                <a16:creationId xmlns:a16="http://schemas.microsoft.com/office/drawing/2014/main" id="{D6F3FDF9-1224-B722-4D85-9A4F24A6A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520" y="0"/>
            <a:ext cx="6620959" cy="56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25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785A-9A89-8F86-948E-F14FEDE6D178}"/>
              </a:ext>
            </a:extLst>
          </p:cNvPr>
          <p:cNvSpPr>
            <a:spLocks noGrp="1"/>
          </p:cNvSpPr>
          <p:nvPr>
            <p:ph type="title"/>
          </p:nvPr>
        </p:nvSpPr>
        <p:spPr/>
        <p:txBody>
          <a:bodyPr/>
          <a:lstStyle/>
          <a:p>
            <a:r>
              <a:rPr lang="en-US" dirty="0"/>
              <a:t>Feature Importance</a:t>
            </a:r>
          </a:p>
        </p:txBody>
      </p:sp>
      <p:sp>
        <p:nvSpPr>
          <p:cNvPr id="4" name="Text Placeholder 3">
            <a:extLst>
              <a:ext uri="{FF2B5EF4-FFF2-40B4-BE49-F238E27FC236}">
                <a16:creationId xmlns:a16="http://schemas.microsoft.com/office/drawing/2014/main" id="{5F3AA984-AD7C-3C1F-2815-9FCE77AB73F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b="1" dirty="0" err="1"/>
              <a:t>RandomForestRegressor</a:t>
            </a:r>
            <a:br>
              <a:rPr lang="en-US" b="1" dirty="0"/>
            </a:br>
            <a:endParaRPr lang="en-US" b="1" dirty="0"/>
          </a:p>
          <a:p>
            <a:pPr marL="285750" indent="-285750">
              <a:buFont typeface="Arial" panose="020B0604020202020204" pitchFamily="34" charset="0"/>
              <a:buChar char="•"/>
            </a:pPr>
            <a:r>
              <a:rPr lang="en-US" dirty="0"/>
              <a:t>Inspired by the researchers who created the CIC-IDS2017 dataset.</a:t>
            </a:r>
            <a:br>
              <a:rPr lang="en-US" dirty="0"/>
            </a:br>
            <a:endParaRPr lang="en-US" dirty="0"/>
          </a:p>
          <a:p>
            <a:pPr marL="285750" indent="-285750">
              <a:buFont typeface="Arial" panose="020B0604020202020204" pitchFamily="34" charset="0"/>
              <a:buChar char="•"/>
            </a:pPr>
            <a:r>
              <a:rPr lang="en-US" dirty="0"/>
              <a:t>Features relating to </a:t>
            </a:r>
            <a:r>
              <a:rPr lang="en-US" i="1" dirty="0"/>
              <a:t>packet length</a:t>
            </a:r>
            <a:r>
              <a:rPr lang="en-US" dirty="0"/>
              <a:t>, </a:t>
            </a:r>
            <a:r>
              <a:rPr lang="en-US" i="1" dirty="0"/>
              <a:t>flow duration</a:t>
            </a:r>
            <a:r>
              <a:rPr lang="en-US" dirty="0"/>
              <a:t>, and </a:t>
            </a:r>
            <a:r>
              <a:rPr lang="en-US" i="1" dirty="0"/>
              <a:t>sub-flow </a:t>
            </a:r>
            <a:r>
              <a:rPr lang="en-US" dirty="0"/>
              <a:t>characteristics may be important</a:t>
            </a:r>
          </a:p>
          <a:p>
            <a:endParaRPr lang="en-US" dirty="0"/>
          </a:p>
        </p:txBody>
      </p:sp>
      <p:pic>
        <p:nvPicPr>
          <p:cNvPr id="6" name="Picture 5">
            <a:extLst>
              <a:ext uri="{FF2B5EF4-FFF2-40B4-BE49-F238E27FC236}">
                <a16:creationId xmlns:a16="http://schemas.microsoft.com/office/drawing/2014/main" id="{FCB3E624-F6A7-7EE3-5137-EC747AEE34C0}"/>
              </a:ext>
            </a:extLst>
          </p:cNvPr>
          <p:cNvPicPr>
            <a:picLocks noChangeAspect="1"/>
          </p:cNvPicPr>
          <p:nvPr/>
        </p:nvPicPr>
        <p:blipFill>
          <a:blip r:embed="rId2"/>
          <a:stretch>
            <a:fillRect/>
          </a:stretch>
        </p:blipFill>
        <p:spPr>
          <a:xfrm>
            <a:off x="4959147" y="78582"/>
            <a:ext cx="3727653" cy="5937298"/>
          </a:xfrm>
          <a:prstGeom prst="rect">
            <a:avLst/>
          </a:prstGeom>
        </p:spPr>
      </p:pic>
    </p:spTree>
    <p:extLst>
      <p:ext uri="{BB962C8B-B14F-4D97-AF65-F5344CB8AC3E}">
        <p14:creationId xmlns:p14="http://schemas.microsoft.com/office/powerpoint/2010/main" val="323442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D8D7-4209-35BE-B2AD-E5BEB1AEE7B8}"/>
              </a:ext>
            </a:extLst>
          </p:cNvPr>
          <p:cNvSpPr>
            <a:spLocks noGrp="1"/>
          </p:cNvSpPr>
          <p:nvPr>
            <p:ph type="title"/>
          </p:nvPr>
        </p:nvSpPr>
        <p:spPr/>
        <p:txBody>
          <a:bodyPr/>
          <a:lstStyle/>
          <a:p>
            <a:r>
              <a:rPr lang="en-US" dirty="0"/>
              <a:t>Baseline Models</a:t>
            </a:r>
          </a:p>
        </p:txBody>
      </p:sp>
      <p:sp>
        <p:nvSpPr>
          <p:cNvPr id="3" name="Text Placeholder 2">
            <a:extLst>
              <a:ext uri="{FF2B5EF4-FFF2-40B4-BE49-F238E27FC236}">
                <a16:creationId xmlns:a16="http://schemas.microsoft.com/office/drawing/2014/main" id="{62DA1FDC-B5AC-059C-43CE-63662DB13F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098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BA2399-CD0E-7A6E-7241-95787DB6B438}"/>
              </a:ext>
            </a:extLst>
          </p:cNvPr>
          <p:cNvSpPr>
            <a:spLocks noGrp="1"/>
          </p:cNvSpPr>
          <p:nvPr>
            <p:ph type="title"/>
          </p:nvPr>
        </p:nvSpPr>
        <p:spPr>
          <a:xfrm>
            <a:off x="535021" y="650752"/>
            <a:ext cx="3008313" cy="404988"/>
          </a:xfrm>
        </p:spPr>
        <p:txBody>
          <a:bodyPr/>
          <a:lstStyle/>
          <a:p>
            <a:r>
              <a:rPr lang="en-US" dirty="0"/>
              <a:t>Random Forest</a:t>
            </a:r>
          </a:p>
        </p:txBody>
      </p:sp>
      <p:pic>
        <p:nvPicPr>
          <p:cNvPr id="11" name="Content Placeholder 10" descr="A chart with numbers and a line&#10;&#10;Description automatically generated with medium confidence">
            <a:extLst>
              <a:ext uri="{FF2B5EF4-FFF2-40B4-BE49-F238E27FC236}">
                <a16:creationId xmlns:a16="http://schemas.microsoft.com/office/drawing/2014/main" id="{F35EBDAE-9E1C-8C2B-197F-FEBD5E7BC082}"/>
              </a:ext>
            </a:extLst>
          </p:cNvPr>
          <p:cNvPicPr>
            <a:picLocks noGrp="1" noChangeAspect="1"/>
          </p:cNvPicPr>
          <p:nvPr>
            <p:ph idx="1"/>
          </p:nvPr>
        </p:nvPicPr>
        <p:blipFill>
          <a:blip r:embed="rId3"/>
          <a:stretch>
            <a:fillRect/>
          </a:stretch>
        </p:blipFill>
        <p:spPr>
          <a:xfrm>
            <a:off x="4064730" y="529381"/>
            <a:ext cx="5079270" cy="4875420"/>
          </a:xfrm>
        </p:spPr>
      </p:pic>
      <p:sp>
        <p:nvSpPr>
          <p:cNvPr id="6" name="Text Placeholder 5">
            <a:extLst>
              <a:ext uri="{FF2B5EF4-FFF2-40B4-BE49-F238E27FC236}">
                <a16:creationId xmlns:a16="http://schemas.microsoft.com/office/drawing/2014/main" id="{9B806F5A-5A35-C60D-10C4-B2BA6B292C6F}"/>
              </a:ext>
            </a:extLst>
          </p:cNvPr>
          <p:cNvSpPr>
            <a:spLocks noGrp="1"/>
          </p:cNvSpPr>
          <p:nvPr>
            <p:ph type="body" sz="half" idx="2"/>
          </p:nvPr>
        </p:nvSpPr>
        <p:spPr>
          <a:xfrm>
            <a:off x="535020" y="1278102"/>
            <a:ext cx="3008313" cy="1837224"/>
          </a:xfrm>
        </p:spPr>
        <p:txBody>
          <a:bodyPr/>
          <a:lstStyle/>
          <a:p>
            <a:pPr marL="285750" indent="-285750">
              <a:buFont typeface="Arial" panose="020B0604020202020204" pitchFamily="34" charset="0"/>
              <a:buChar char="•"/>
            </a:pPr>
            <a:r>
              <a:rPr lang="en-US" dirty="0"/>
              <a:t>80/20 train test split on 10% stratified sample</a:t>
            </a:r>
          </a:p>
          <a:p>
            <a:pPr marL="285750" indent="-285750">
              <a:buFont typeface="Arial" panose="020B0604020202020204" pitchFamily="34" charset="0"/>
              <a:buChar char="•"/>
            </a:pPr>
            <a:r>
              <a:rPr lang="en-US" dirty="0" err="1"/>
              <a:t>n_estimators</a:t>
            </a:r>
            <a:r>
              <a:rPr lang="en-US" dirty="0"/>
              <a:t>=100</a:t>
            </a:r>
          </a:p>
          <a:p>
            <a:pPr marL="285750" indent="-285750">
              <a:buFont typeface="Arial" panose="020B0604020202020204" pitchFamily="34" charset="0"/>
              <a:buChar char="•"/>
            </a:pPr>
            <a:r>
              <a:rPr lang="en-US" dirty="0" err="1"/>
              <a:t>max_depth</a:t>
            </a:r>
            <a:r>
              <a:rPr lang="en-US" dirty="0"/>
              <a:t>=10</a:t>
            </a:r>
          </a:p>
          <a:p>
            <a:pPr marL="285750" indent="-285750">
              <a:buFont typeface="Arial" panose="020B0604020202020204" pitchFamily="34" charset="0"/>
              <a:buChar char="•"/>
            </a:pPr>
            <a:r>
              <a:rPr lang="en-US" b="1" dirty="0"/>
              <a:t>Test Accuracy</a:t>
            </a:r>
            <a:r>
              <a:rPr lang="en-US" dirty="0"/>
              <a:t>: 0.997</a:t>
            </a:r>
          </a:p>
        </p:txBody>
      </p:sp>
      <p:pic>
        <p:nvPicPr>
          <p:cNvPr id="3074" name="Picture 2">
            <a:extLst>
              <a:ext uri="{FF2B5EF4-FFF2-40B4-BE49-F238E27FC236}">
                <a16:creationId xmlns:a16="http://schemas.microsoft.com/office/drawing/2014/main" id="{DFC91951-2320-E4DA-EAF3-FD2274A5A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45" y="2840887"/>
            <a:ext cx="3296461" cy="256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39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BA2399-CD0E-7A6E-7241-95787DB6B438}"/>
              </a:ext>
            </a:extLst>
          </p:cNvPr>
          <p:cNvSpPr>
            <a:spLocks noGrp="1"/>
          </p:cNvSpPr>
          <p:nvPr>
            <p:ph type="title"/>
          </p:nvPr>
        </p:nvSpPr>
        <p:spPr/>
        <p:txBody>
          <a:bodyPr>
            <a:normAutofit/>
          </a:bodyPr>
          <a:lstStyle/>
          <a:p>
            <a:r>
              <a:rPr lang="en-US" dirty="0"/>
              <a:t>Logistic Regression</a:t>
            </a:r>
          </a:p>
        </p:txBody>
      </p:sp>
      <p:sp>
        <p:nvSpPr>
          <p:cNvPr id="6" name="Text Placeholder 5">
            <a:extLst>
              <a:ext uri="{FF2B5EF4-FFF2-40B4-BE49-F238E27FC236}">
                <a16:creationId xmlns:a16="http://schemas.microsoft.com/office/drawing/2014/main" id="{9B806F5A-5A35-C60D-10C4-B2BA6B292C6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80/20 train test split on 10% stratified sample</a:t>
            </a:r>
          </a:p>
          <a:p>
            <a:pPr marL="285750" indent="-285750">
              <a:buFont typeface="Arial" panose="020B0604020202020204" pitchFamily="34" charset="0"/>
              <a:buChar char="•"/>
            </a:pPr>
            <a:r>
              <a:rPr lang="en-US" dirty="0" err="1"/>
              <a:t>n_estimators</a:t>
            </a:r>
            <a:r>
              <a:rPr lang="en-US" dirty="0"/>
              <a:t>=100</a:t>
            </a:r>
          </a:p>
          <a:p>
            <a:pPr marL="285750" indent="-285750">
              <a:buFont typeface="Arial" panose="020B0604020202020204" pitchFamily="34" charset="0"/>
              <a:buChar char="•"/>
            </a:pPr>
            <a:r>
              <a:rPr lang="en-US" dirty="0" err="1"/>
              <a:t>max_depth</a:t>
            </a:r>
            <a:r>
              <a:rPr lang="en-US" dirty="0"/>
              <a:t>=10</a:t>
            </a:r>
          </a:p>
          <a:p>
            <a:pPr marL="285750" indent="-285750">
              <a:buFont typeface="Arial" panose="020B0604020202020204" pitchFamily="34" charset="0"/>
              <a:buChar char="•"/>
            </a:pPr>
            <a:r>
              <a:rPr lang="en-US" b="1" dirty="0"/>
              <a:t>Test Accuracy</a:t>
            </a:r>
            <a:r>
              <a:rPr lang="en-US" dirty="0"/>
              <a:t>: 0.969</a:t>
            </a:r>
          </a:p>
        </p:txBody>
      </p:sp>
      <p:sp>
        <p:nvSpPr>
          <p:cNvPr id="13" name="Content Placeholder 12">
            <a:extLst>
              <a:ext uri="{FF2B5EF4-FFF2-40B4-BE49-F238E27FC236}">
                <a16:creationId xmlns:a16="http://schemas.microsoft.com/office/drawing/2014/main" id="{BDCE8B18-4A46-5AED-51EE-5F7EA9A07C14}"/>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59C7BC3-6C58-8193-451F-05C38E714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513" y="330603"/>
            <a:ext cx="5114858" cy="49957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7BC31E3-2D6E-9C9A-C166-1781F8A6D265}"/>
              </a:ext>
            </a:extLst>
          </p:cNvPr>
          <p:cNvPicPr>
            <a:picLocks noChangeAspect="1"/>
          </p:cNvPicPr>
          <p:nvPr/>
        </p:nvPicPr>
        <p:blipFill>
          <a:blip r:embed="rId4"/>
          <a:stretch>
            <a:fillRect/>
          </a:stretch>
        </p:blipFill>
        <p:spPr>
          <a:xfrm>
            <a:off x="563629" y="3239724"/>
            <a:ext cx="2611709" cy="1990666"/>
          </a:xfrm>
          <a:prstGeom prst="rect">
            <a:avLst/>
          </a:prstGeom>
        </p:spPr>
      </p:pic>
    </p:spTree>
    <p:extLst>
      <p:ext uri="{BB962C8B-B14F-4D97-AF65-F5344CB8AC3E}">
        <p14:creationId xmlns:p14="http://schemas.microsoft.com/office/powerpoint/2010/main" val="213299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BA2399-CD0E-7A6E-7241-95787DB6B438}"/>
              </a:ext>
            </a:extLst>
          </p:cNvPr>
          <p:cNvSpPr>
            <a:spLocks noGrp="1"/>
          </p:cNvSpPr>
          <p:nvPr>
            <p:ph type="title"/>
          </p:nvPr>
        </p:nvSpPr>
        <p:spPr/>
        <p:txBody>
          <a:bodyPr/>
          <a:lstStyle/>
          <a:p>
            <a:r>
              <a:rPr lang="en-US" dirty="0"/>
              <a:t>KNN</a:t>
            </a:r>
          </a:p>
        </p:txBody>
      </p:sp>
      <p:pic>
        <p:nvPicPr>
          <p:cNvPr id="3" name="Content Placeholder 2" descr="A chart with numbers and a number on it&#10;&#10;Description automatically generated with medium confidence">
            <a:extLst>
              <a:ext uri="{FF2B5EF4-FFF2-40B4-BE49-F238E27FC236}">
                <a16:creationId xmlns:a16="http://schemas.microsoft.com/office/drawing/2014/main" id="{EACA9FDD-C8A2-BD52-62C4-1EBFA067E1A5}"/>
              </a:ext>
            </a:extLst>
          </p:cNvPr>
          <p:cNvPicPr>
            <a:picLocks noGrp="1" noChangeAspect="1"/>
          </p:cNvPicPr>
          <p:nvPr>
            <p:ph idx="1"/>
          </p:nvPr>
        </p:nvPicPr>
        <p:blipFill>
          <a:blip r:embed="rId2"/>
          <a:stretch>
            <a:fillRect/>
          </a:stretch>
        </p:blipFill>
        <p:spPr>
          <a:xfrm>
            <a:off x="3465513" y="489142"/>
            <a:ext cx="5448869" cy="5230185"/>
          </a:xfrm>
        </p:spPr>
      </p:pic>
      <p:sp>
        <p:nvSpPr>
          <p:cNvPr id="6" name="Text Placeholder 5">
            <a:extLst>
              <a:ext uri="{FF2B5EF4-FFF2-40B4-BE49-F238E27FC236}">
                <a16:creationId xmlns:a16="http://schemas.microsoft.com/office/drawing/2014/main" id="{9B806F5A-5A35-C60D-10C4-B2BA6B292C6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80/20 train test split on 10% stratified sample</a:t>
            </a:r>
          </a:p>
          <a:p>
            <a:pPr marL="285750" indent="-285750">
              <a:buFont typeface="Arial" panose="020B0604020202020204" pitchFamily="34" charset="0"/>
              <a:buChar char="•"/>
            </a:pPr>
            <a:r>
              <a:rPr lang="en-US" dirty="0" err="1"/>
              <a:t>n_neighbors</a:t>
            </a:r>
            <a:r>
              <a:rPr lang="en-US" dirty="0"/>
              <a:t> = 5</a:t>
            </a:r>
          </a:p>
          <a:p>
            <a:pPr marL="285750" indent="-285750">
              <a:buFont typeface="Arial" panose="020B0604020202020204" pitchFamily="34" charset="0"/>
              <a:buChar char="•"/>
            </a:pPr>
            <a:r>
              <a:rPr lang="en-US" dirty="0" err="1"/>
              <a:t>StandardScaler</a:t>
            </a:r>
            <a:r>
              <a:rPr lang="en-US" dirty="0"/>
              <a:t> + Mean Simple Imputer</a:t>
            </a:r>
          </a:p>
          <a:p>
            <a:pPr marL="285750" indent="-285750">
              <a:buFont typeface="Arial" panose="020B0604020202020204" pitchFamily="34" charset="0"/>
              <a:buChar char="•"/>
            </a:pPr>
            <a:r>
              <a:rPr lang="en-US" b="1" dirty="0"/>
              <a:t>Accuracy</a:t>
            </a:r>
            <a:r>
              <a:rPr lang="en-US" dirty="0"/>
              <a:t>: 0.9888</a:t>
            </a:r>
          </a:p>
        </p:txBody>
      </p:sp>
    </p:spTree>
    <p:extLst>
      <p:ext uri="{BB962C8B-B14F-4D97-AF65-F5344CB8AC3E}">
        <p14:creationId xmlns:p14="http://schemas.microsoft.com/office/powerpoint/2010/main" val="3124487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C1C900-1CE9-7ACC-2254-DEB542654AD5}"/>
              </a:ext>
            </a:extLst>
          </p:cNvPr>
          <p:cNvSpPr>
            <a:spLocks noGrp="1"/>
          </p:cNvSpPr>
          <p:nvPr>
            <p:ph type="title"/>
          </p:nvPr>
        </p:nvSpPr>
        <p:spPr/>
        <p:txBody>
          <a:bodyPr/>
          <a:lstStyle/>
          <a:p>
            <a:r>
              <a:rPr lang="en-US" dirty="0"/>
              <a:t>Next Steps</a:t>
            </a:r>
          </a:p>
        </p:txBody>
      </p:sp>
      <p:sp>
        <p:nvSpPr>
          <p:cNvPr id="6" name="Content Placeholder 5">
            <a:extLst>
              <a:ext uri="{FF2B5EF4-FFF2-40B4-BE49-F238E27FC236}">
                <a16:creationId xmlns:a16="http://schemas.microsoft.com/office/drawing/2014/main" id="{1BD2D264-561E-3F31-CB0A-68F471DD221B}"/>
              </a:ext>
            </a:extLst>
          </p:cNvPr>
          <p:cNvSpPr>
            <a:spLocks noGrp="1"/>
          </p:cNvSpPr>
          <p:nvPr>
            <p:ph idx="1"/>
          </p:nvPr>
        </p:nvSpPr>
        <p:spPr/>
        <p:txBody>
          <a:bodyPr/>
          <a:lstStyle/>
          <a:p>
            <a:r>
              <a:rPr lang="en-US" dirty="0"/>
              <a:t>Feature Reduction w/ PCA</a:t>
            </a:r>
          </a:p>
          <a:p>
            <a:pPr lvl="1"/>
            <a:r>
              <a:rPr lang="en-US" dirty="0"/>
              <a:t>Need speed!</a:t>
            </a:r>
          </a:p>
          <a:p>
            <a:r>
              <a:rPr lang="en-US" dirty="0"/>
              <a:t>More baselines</a:t>
            </a:r>
          </a:p>
          <a:p>
            <a:r>
              <a:rPr lang="en-US" dirty="0"/>
              <a:t>PCAP file format as input</a:t>
            </a:r>
          </a:p>
          <a:p>
            <a:r>
              <a:rPr lang="en-US" dirty="0"/>
              <a:t>Sequential Backward Selection (SBS)</a:t>
            </a:r>
          </a:p>
          <a:p>
            <a:pPr marL="0" indent="0">
              <a:buNone/>
            </a:pPr>
            <a:endParaRPr lang="en-US" dirty="0"/>
          </a:p>
        </p:txBody>
      </p:sp>
    </p:spTree>
    <p:extLst>
      <p:ext uri="{BB962C8B-B14F-4D97-AF65-F5344CB8AC3E}">
        <p14:creationId xmlns:p14="http://schemas.microsoft.com/office/powerpoint/2010/main" val="12121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18B3-CC95-E16A-F4AE-F661E9D855B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7BF080C-906A-48AA-24F8-548AC756E438}"/>
              </a:ext>
            </a:extLst>
          </p:cNvPr>
          <p:cNvSpPr>
            <a:spLocks noGrp="1"/>
          </p:cNvSpPr>
          <p:nvPr>
            <p:ph idx="1"/>
          </p:nvPr>
        </p:nvSpPr>
        <p:spPr/>
        <p:txBody>
          <a:bodyPr/>
          <a:lstStyle/>
          <a:p>
            <a:r>
              <a:rPr lang="en-US" dirty="0"/>
              <a:t>Overview</a:t>
            </a:r>
          </a:p>
          <a:p>
            <a:r>
              <a:rPr lang="en-US" dirty="0"/>
              <a:t>Exploratory Data Analysis</a:t>
            </a:r>
          </a:p>
          <a:p>
            <a:r>
              <a:rPr lang="en-US" dirty="0"/>
              <a:t>Feature Engineering</a:t>
            </a:r>
          </a:p>
          <a:p>
            <a:r>
              <a:rPr lang="en-US" dirty="0"/>
              <a:t>Baselines (WIP)</a:t>
            </a:r>
          </a:p>
        </p:txBody>
      </p:sp>
    </p:spTree>
    <p:extLst>
      <p:ext uri="{BB962C8B-B14F-4D97-AF65-F5344CB8AC3E}">
        <p14:creationId xmlns:p14="http://schemas.microsoft.com/office/powerpoint/2010/main" val="154568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1250032"/>
            <a:ext cx="7766050" cy="1150353"/>
          </a:xfrm>
        </p:spPr>
        <p:txBody>
          <a:bodyPr>
            <a:normAutofit/>
          </a:bodyPr>
          <a:lstStyle/>
          <a:p>
            <a:r>
              <a:rPr lang="en-US" sz="4200" dirty="0"/>
              <a:t>Overview</a:t>
            </a:r>
          </a:p>
        </p:txBody>
      </p:sp>
      <p:sp>
        <p:nvSpPr>
          <p:cNvPr id="8" name="Content Placeholder 2"/>
          <p:cNvSpPr>
            <a:spLocks noGrp="1"/>
          </p:cNvSpPr>
          <p:nvPr>
            <p:ph idx="1"/>
          </p:nvPr>
        </p:nvSpPr>
        <p:spPr>
          <a:xfrm>
            <a:off x="482600" y="2387770"/>
            <a:ext cx="8446168" cy="2064669"/>
          </a:xfrm>
        </p:spPr>
        <p:txBody>
          <a:bodyPr>
            <a:normAutofit fontScale="77500" lnSpcReduction="20000"/>
          </a:bodyPr>
          <a:lstStyle/>
          <a:p>
            <a:r>
              <a:rPr lang="en-US" sz="2200" b="1" dirty="0"/>
              <a:t>Objective</a:t>
            </a:r>
            <a:r>
              <a:rPr lang="en-US" sz="2200" dirty="0"/>
              <a:t>: To develop a machine learning–based system capable of accurately identifying DDoS attacks in network traffic, with potential scalability towards distinguishing DDoS subtypes and other cyber threat profiles.</a:t>
            </a:r>
          </a:p>
          <a:p>
            <a:r>
              <a:rPr lang="en-US" sz="2200" b="1" dirty="0"/>
              <a:t>Deliverable</a:t>
            </a:r>
            <a:r>
              <a:rPr lang="en-US" sz="2200" dirty="0"/>
              <a:t>: Implement a ML system for DDoS attack detection</a:t>
            </a:r>
          </a:p>
          <a:p>
            <a:pPr lvl="1"/>
            <a:r>
              <a:rPr lang="en-US" dirty="0"/>
              <a:t>Baselines: KNN, RF, LR</a:t>
            </a:r>
          </a:p>
          <a:p>
            <a:pPr lvl="1"/>
            <a:r>
              <a:rPr lang="en-US" dirty="0"/>
              <a:t>Target: Bi-LSTM CNN</a:t>
            </a:r>
          </a:p>
          <a:p>
            <a:r>
              <a:rPr lang="en-US" b="1" dirty="0"/>
              <a:t>Dataset</a:t>
            </a:r>
            <a:r>
              <a:rPr lang="en-US" dirty="0"/>
              <a:t>: CIC-IDS2017</a:t>
            </a:r>
            <a:endParaRPr lang="en-US" sz="1800" dirty="0"/>
          </a:p>
        </p:txBody>
      </p:sp>
    </p:spTree>
    <p:extLst>
      <p:ext uri="{BB962C8B-B14F-4D97-AF65-F5344CB8AC3E}">
        <p14:creationId xmlns:p14="http://schemas.microsoft.com/office/powerpoint/2010/main" val="50008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E2C92-9A42-EE6E-1200-4015981565E5}"/>
              </a:ext>
            </a:extLst>
          </p:cNvPr>
          <p:cNvSpPr>
            <a:spLocks noGrp="1"/>
          </p:cNvSpPr>
          <p:nvPr>
            <p:ph idx="1"/>
          </p:nvPr>
        </p:nvSpPr>
        <p:spPr>
          <a:xfrm>
            <a:off x="482600" y="2518947"/>
            <a:ext cx="4491736" cy="2064669"/>
          </a:xfrm>
        </p:spPr>
        <p:txBody>
          <a:bodyPr>
            <a:normAutofit fontScale="92500" lnSpcReduction="10000"/>
          </a:bodyPr>
          <a:lstStyle/>
          <a:p>
            <a:r>
              <a:rPr lang="en-US" b="1" dirty="0"/>
              <a:t>Format</a:t>
            </a:r>
            <a:r>
              <a:rPr lang="en-US" dirty="0"/>
              <a:t>:</a:t>
            </a:r>
          </a:p>
          <a:p>
            <a:pPr lvl="1"/>
            <a:r>
              <a:rPr lang="en-US" dirty="0"/>
              <a:t>CSV (880 MB)</a:t>
            </a:r>
          </a:p>
          <a:p>
            <a:pPr lvl="1"/>
            <a:r>
              <a:rPr lang="en-US" dirty="0"/>
              <a:t>PCAP (52.25 GB)</a:t>
            </a:r>
          </a:p>
          <a:p>
            <a:r>
              <a:rPr lang="en-US" b="1" dirty="0"/>
              <a:t>Samples</a:t>
            </a:r>
            <a:r>
              <a:rPr lang="en-US" dirty="0"/>
              <a:t>: 2,830,743</a:t>
            </a:r>
          </a:p>
          <a:p>
            <a:r>
              <a:rPr lang="en-US" b="1" dirty="0"/>
              <a:t>Features</a:t>
            </a:r>
            <a:r>
              <a:rPr lang="en-US" dirty="0"/>
              <a:t>: 80</a:t>
            </a:r>
          </a:p>
          <a:p>
            <a:r>
              <a:rPr lang="en-US" b="1" dirty="0" err="1"/>
              <a:t>dtypes</a:t>
            </a:r>
            <a:r>
              <a:rPr lang="en-US" dirty="0"/>
              <a:t>: int64 + float64</a:t>
            </a:r>
          </a:p>
        </p:txBody>
      </p:sp>
      <p:sp>
        <p:nvSpPr>
          <p:cNvPr id="6" name="Title 5">
            <a:extLst>
              <a:ext uri="{FF2B5EF4-FFF2-40B4-BE49-F238E27FC236}">
                <a16:creationId xmlns:a16="http://schemas.microsoft.com/office/drawing/2014/main" id="{F8C5C299-F611-91E3-12DA-D9AC2AAE4E71}"/>
              </a:ext>
            </a:extLst>
          </p:cNvPr>
          <p:cNvSpPr>
            <a:spLocks noGrp="1"/>
          </p:cNvSpPr>
          <p:nvPr>
            <p:ph type="title"/>
          </p:nvPr>
        </p:nvSpPr>
        <p:spPr/>
        <p:txBody>
          <a:bodyPr/>
          <a:lstStyle/>
          <a:p>
            <a:r>
              <a:rPr lang="en-US" dirty="0"/>
              <a:t>Dataset</a:t>
            </a:r>
          </a:p>
        </p:txBody>
      </p:sp>
      <p:pic>
        <p:nvPicPr>
          <p:cNvPr id="7" name="Picture 6">
            <a:extLst>
              <a:ext uri="{FF2B5EF4-FFF2-40B4-BE49-F238E27FC236}">
                <a16:creationId xmlns:a16="http://schemas.microsoft.com/office/drawing/2014/main" id="{6AD10985-5B0D-4A89-6E55-DC759F147EDA}"/>
              </a:ext>
            </a:extLst>
          </p:cNvPr>
          <p:cNvPicPr>
            <a:picLocks noChangeAspect="1"/>
          </p:cNvPicPr>
          <p:nvPr/>
        </p:nvPicPr>
        <p:blipFill>
          <a:blip r:embed="rId2"/>
          <a:stretch>
            <a:fillRect/>
          </a:stretch>
        </p:blipFill>
        <p:spPr>
          <a:xfrm>
            <a:off x="4340225" y="865486"/>
            <a:ext cx="4626864" cy="3718130"/>
          </a:xfrm>
          <a:prstGeom prst="rect">
            <a:avLst/>
          </a:prstGeom>
        </p:spPr>
      </p:pic>
    </p:spTree>
    <p:extLst>
      <p:ext uri="{BB962C8B-B14F-4D97-AF65-F5344CB8AC3E}">
        <p14:creationId xmlns:p14="http://schemas.microsoft.com/office/powerpoint/2010/main" val="376462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2133DB-F9A3-B7FD-9349-D652309EEFAC}"/>
              </a:ext>
            </a:extLst>
          </p:cNvPr>
          <p:cNvSpPr>
            <a:spLocks noGrp="1"/>
          </p:cNvSpPr>
          <p:nvPr>
            <p:ph type="title"/>
          </p:nvPr>
        </p:nvSpPr>
        <p:spPr/>
        <p:txBody>
          <a:bodyPr/>
          <a:lstStyle/>
          <a:p>
            <a:r>
              <a:rPr lang="en-US" dirty="0"/>
              <a:t>Labels</a:t>
            </a:r>
          </a:p>
        </p:txBody>
      </p:sp>
      <p:sp>
        <p:nvSpPr>
          <p:cNvPr id="7" name="Content Placeholder 6">
            <a:extLst>
              <a:ext uri="{FF2B5EF4-FFF2-40B4-BE49-F238E27FC236}">
                <a16:creationId xmlns:a16="http://schemas.microsoft.com/office/drawing/2014/main" id="{37C73678-78BB-825F-6937-89D7289439B9}"/>
              </a:ext>
            </a:extLst>
          </p:cNvPr>
          <p:cNvSpPr>
            <a:spLocks noGrp="1"/>
          </p:cNvSpPr>
          <p:nvPr>
            <p:ph sz="half" idx="1"/>
          </p:nvPr>
        </p:nvSpPr>
        <p:spPr/>
        <p:txBody>
          <a:bodyPr>
            <a:normAutofit lnSpcReduction="10000"/>
          </a:bodyPr>
          <a:lstStyle/>
          <a:p>
            <a:r>
              <a:rPr lang="en-US" dirty="0"/>
              <a:t>Benign</a:t>
            </a:r>
          </a:p>
          <a:p>
            <a:r>
              <a:rPr lang="en-US" dirty="0"/>
              <a:t>DoS </a:t>
            </a:r>
            <a:r>
              <a:rPr lang="en-US" dirty="0" err="1"/>
              <a:t>GoldenEye</a:t>
            </a:r>
            <a:endParaRPr lang="en-US" dirty="0"/>
          </a:p>
          <a:p>
            <a:r>
              <a:rPr lang="en-US" dirty="0"/>
              <a:t>Heartbleed</a:t>
            </a:r>
          </a:p>
          <a:p>
            <a:r>
              <a:rPr lang="en-US" dirty="0"/>
              <a:t>DoS Hulk</a:t>
            </a:r>
          </a:p>
          <a:p>
            <a:r>
              <a:rPr lang="en-US" dirty="0"/>
              <a:t>DoS </a:t>
            </a:r>
            <a:r>
              <a:rPr lang="en-US" dirty="0" err="1"/>
              <a:t>Slowhttp</a:t>
            </a:r>
            <a:endParaRPr lang="en-US" dirty="0"/>
          </a:p>
          <a:p>
            <a:r>
              <a:rPr lang="en-US" dirty="0"/>
              <a:t>DoS </a:t>
            </a:r>
            <a:r>
              <a:rPr lang="en-US" dirty="0" err="1"/>
              <a:t>sloworis</a:t>
            </a:r>
            <a:endParaRPr lang="en-US" dirty="0"/>
          </a:p>
          <a:p>
            <a:r>
              <a:rPr lang="en-US" dirty="0"/>
              <a:t>SSH-</a:t>
            </a:r>
            <a:r>
              <a:rPr lang="en-US" dirty="0" err="1"/>
              <a:t>Patator</a:t>
            </a:r>
            <a:endParaRPr lang="en-US" dirty="0"/>
          </a:p>
        </p:txBody>
      </p:sp>
      <p:sp>
        <p:nvSpPr>
          <p:cNvPr id="8" name="Content Placeholder 7">
            <a:extLst>
              <a:ext uri="{FF2B5EF4-FFF2-40B4-BE49-F238E27FC236}">
                <a16:creationId xmlns:a16="http://schemas.microsoft.com/office/drawing/2014/main" id="{6742D7A1-6380-C45B-8242-C6A598160A0D}"/>
              </a:ext>
            </a:extLst>
          </p:cNvPr>
          <p:cNvSpPr>
            <a:spLocks noGrp="1"/>
          </p:cNvSpPr>
          <p:nvPr>
            <p:ph sz="half" idx="10"/>
          </p:nvPr>
        </p:nvSpPr>
        <p:spPr/>
        <p:txBody>
          <a:bodyPr/>
          <a:lstStyle/>
          <a:p>
            <a:r>
              <a:rPr lang="en-US" dirty="0"/>
              <a:t>FTP-</a:t>
            </a:r>
            <a:r>
              <a:rPr lang="en-US" dirty="0" err="1"/>
              <a:t>Patator</a:t>
            </a:r>
            <a:endParaRPr lang="en-US" dirty="0"/>
          </a:p>
          <a:p>
            <a:r>
              <a:rPr lang="en-US" dirty="0"/>
              <a:t>Web-Attack</a:t>
            </a:r>
          </a:p>
          <a:p>
            <a:r>
              <a:rPr lang="en-US" dirty="0"/>
              <a:t>Infiltration</a:t>
            </a:r>
          </a:p>
          <a:p>
            <a:r>
              <a:rPr lang="en-US" dirty="0"/>
              <a:t>Bot</a:t>
            </a:r>
          </a:p>
          <a:p>
            <a:r>
              <a:rPr lang="en-US" dirty="0" err="1"/>
              <a:t>PortScan</a:t>
            </a:r>
            <a:endParaRPr lang="en-US" dirty="0"/>
          </a:p>
          <a:p>
            <a:r>
              <a:rPr lang="en-US" dirty="0"/>
              <a:t>DDoS</a:t>
            </a:r>
          </a:p>
        </p:txBody>
      </p:sp>
      <p:pic>
        <p:nvPicPr>
          <p:cNvPr id="9" name="Picture 8">
            <a:extLst>
              <a:ext uri="{FF2B5EF4-FFF2-40B4-BE49-F238E27FC236}">
                <a16:creationId xmlns:a16="http://schemas.microsoft.com/office/drawing/2014/main" id="{720AF941-5E88-19B8-404D-931DB7E81F77}"/>
              </a:ext>
            </a:extLst>
          </p:cNvPr>
          <p:cNvPicPr>
            <a:picLocks noChangeAspect="1"/>
          </p:cNvPicPr>
          <p:nvPr/>
        </p:nvPicPr>
        <p:blipFill>
          <a:blip r:embed="rId2"/>
          <a:stretch>
            <a:fillRect/>
          </a:stretch>
        </p:blipFill>
        <p:spPr>
          <a:xfrm>
            <a:off x="6134828" y="3605349"/>
            <a:ext cx="2691671" cy="2280600"/>
          </a:xfrm>
          <a:prstGeom prst="rect">
            <a:avLst/>
          </a:prstGeom>
        </p:spPr>
      </p:pic>
    </p:spTree>
    <p:extLst>
      <p:ext uri="{BB962C8B-B14F-4D97-AF65-F5344CB8AC3E}">
        <p14:creationId xmlns:p14="http://schemas.microsoft.com/office/powerpoint/2010/main" val="191991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68E9-FD19-A969-2997-BDFC5446986E}"/>
              </a:ext>
            </a:extLst>
          </p:cNvPr>
          <p:cNvSpPr>
            <a:spLocks noGrp="1"/>
          </p:cNvSpPr>
          <p:nvPr>
            <p:ph type="title"/>
          </p:nvPr>
        </p:nvSpPr>
        <p:spPr>
          <a:xfrm>
            <a:off x="482600" y="222332"/>
            <a:ext cx="7766050" cy="1150353"/>
          </a:xfrm>
        </p:spPr>
        <p:txBody>
          <a:bodyPr/>
          <a:lstStyle/>
          <a:p>
            <a:r>
              <a:rPr lang="en-US" dirty="0"/>
              <a:t>Data Sanitization</a:t>
            </a:r>
          </a:p>
        </p:txBody>
      </p:sp>
      <p:sp>
        <p:nvSpPr>
          <p:cNvPr id="3" name="Content Placeholder 2">
            <a:extLst>
              <a:ext uri="{FF2B5EF4-FFF2-40B4-BE49-F238E27FC236}">
                <a16:creationId xmlns:a16="http://schemas.microsoft.com/office/drawing/2014/main" id="{BC9341CC-B177-F062-7A44-D2BB80A28CB4}"/>
              </a:ext>
            </a:extLst>
          </p:cNvPr>
          <p:cNvSpPr>
            <a:spLocks noGrp="1"/>
          </p:cNvSpPr>
          <p:nvPr>
            <p:ph idx="1"/>
          </p:nvPr>
        </p:nvSpPr>
        <p:spPr>
          <a:xfrm>
            <a:off x="508000" y="1443855"/>
            <a:ext cx="7740650" cy="1672275"/>
          </a:xfrm>
        </p:spPr>
        <p:txBody>
          <a:bodyPr/>
          <a:lstStyle/>
          <a:p>
            <a:r>
              <a:rPr lang="en-US" dirty="0" err="1"/>
              <a:t>NaN</a:t>
            </a:r>
            <a:r>
              <a:rPr lang="en-US" dirty="0"/>
              <a:t> values (Mean vs Zero vs Drop)</a:t>
            </a:r>
          </a:p>
          <a:p>
            <a:r>
              <a:rPr lang="en-US" dirty="0"/>
              <a:t>1HE the ‘label’ feature</a:t>
            </a:r>
          </a:p>
          <a:p>
            <a:pPr marL="0" indent="0">
              <a:buNone/>
            </a:pPr>
            <a:endParaRPr lang="en-US" dirty="0"/>
          </a:p>
        </p:txBody>
      </p:sp>
      <p:pic>
        <p:nvPicPr>
          <p:cNvPr id="4" name="Picture 3">
            <a:extLst>
              <a:ext uri="{FF2B5EF4-FFF2-40B4-BE49-F238E27FC236}">
                <a16:creationId xmlns:a16="http://schemas.microsoft.com/office/drawing/2014/main" id="{66B9AD4B-0A4F-7AF0-81CD-800BB46237DF}"/>
              </a:ext>
            </a:extLst>
          </p:cNvPr>
          <p:cNvPicPr>
            <a:picLocks noChangeAspect="1"/>
          </p:cNvPicPr>
          <p:nvPr/>
        </p:nvPicPr>
        <p:blipFill>
          <a:blip r:embed="rId2"/>
          <a:stretch>
            <a:fillRect/>
          </a:stretch>
        </p:blipFill>
        <p:spPr>
          <a:xfrm>
            <a:off x="482600" y="4376069"/>
            <a:ext cx="7747000" cy="1092200"/>
          </a:xfrm>
          <a:prstGeom prst="rect">
            <a:avLst/>
          </a:prstGeom>
        </p:spPr>
      </p:pic>
      <p:pic>
        <p:nvPicPr>
          <p:cNvPr id="5" name="Picture 4">
            <a:extLst>
              <a:ext uri="{FF2B5EF4-FFF2-40B4-BE49-F238E27FC236}">
                <a16:creationId xmlns:a16="http://schemas.microsoft.com/office/drawing/2014/main" id="{062B2ADA-4D11-4A2D-8770-541BFE964E11}"/>
              </a:ext>
            </a:extLst>
          </p:cNvPr>
          <p:cNvPicPr>
            <a:picLocks noChangeAspect="1"/>
          </p:cNvPicPr>
          <p:nvPr/>
        </p:nvPicPr>
        <p:blipFill>
          <a:blip r:embed="rId3"/>
          <a:stretch>
            <a:fillRect/>
          </a:stretch>
        </p:blipFill>
        <p:spPr>
          <a:xfrm>
            <a:off x="482600" y="3187299"/>
            <a:ext cx="5181600" cy="1117600"/>
          </a:xfrm>
          <a:prstGeom prst="rect">
            <a:avLst/>
          </a:prstGeom>
        </p:spPr>
      </p:pic>
    </p:spTree>
    <p:extLst>
      <p:ext uri="{BB962C8B-B14F-4D97-AF65-F5344CB8AC3E}">
        <p14:creationId xmlns:p14="http://schemas.microsoft.com/office/powerpoint/2010/main" val="372216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F84B-CF19-C4D5-2BB6-2E8E1743529A}"/>
              </a:ext>
            </a:extLst>
          </p:cNvPr>
          <p:cNvSpPr>
            <a:spLocks noGrp="1"/>
          </p:cNvSpPr>
          <p:nvPr>
            <p:ph type="title"/>
          </p:nvPr>
        </p:nvSpPr>
        <p:spPr/>
        <p:txBody>
          <a:bodyPr/>
          <a:lstStyle/>
          <a:p>
            <a:r>
              <a:rPr lang="en-US" dirty="0" err="1"/>
              <a:t>NaN</a:t>
            </a:r>
            <a:r>
              <a:rPr lang="en-US" dirty="0"/>
              <a:t> Values</a:t>
            </a:r>
          </a:p>
        </p:txBody>
      </p:sp>
      <p:sp>
        <p:nvSpPr>
          <p:cNvPr id="4" name="Text Placeholder 3">
            <a:extLst>
              <a:ext uri="{FF2B5EF4-FFF2-40B4-BE49-F238E27FC236}">
                <a16:creationId xmlns:a16="http://schemas.microsoft.com/office/drawing/2014/main" id="{E3241660-245A-5456-77B7-9FA2116B6206}"/>
              </a:ext>
            </a:extLst>
          </p:cNvPr>
          <p:cNvSpPr>
            <a:spLocks noGrp="1"/>
          </p:cNvSpPr>
          <p:nvPr>
            <p:ph type="body" sz="half" idx="2"/>
          </p:nvPr>
        </p:nvSpPr>
        <p:spPr>
          <a:xfrm>
            <a:off x="457200" y="1531651"/>
            <a:ext cx="8375951" cy="2066273"/>
          </a:xfrm>
        </p:spPr>
        <p:txBody>
          <a:bodyPr/>
          <a:lstStyle/>
          <a:p>
            <a:r>
              <a:rPr lang="en-US" b="1" dirty="0" err="1"/>
              <a:t>flow_bytes</a:t>
            </a:r>
            <a:r>
              <a:rPr lang="en-US" b="1" dirty="0"/>
              <a:t>/s</a:t>
            </a:r>
            <a:r>
              <a:rPr lang="en-US" dirty="0"/>
              <a:t> and </a:t>
            </a:r>
            <a:r>
              <a:rPr lang="en-US" b="1" dirty="0" err="1"/>
              <a:t>flow_packets</a:t>
            </a:r>
            <a:r>
              <a:rPr lang="en-US" b="1" dirty="0"/>
              <a:t>/s</a:t>
            </a:r>
            <a:r>
              <a:rPr lang="en-US" dirty="0"/>
              <a:t> will prevent the models from running. These infinite values likely occur when the flow duration is 0, leading to division by zero when calculating the bytes/second and packets/second. </a:t>
            </a:r>
          </a:p>
          <a:p>
            <a:endParaRPr lang="en-US" dirty="0"/>
          </a:p>
          <a:p>
            <a:r>
              <a:rPr lang="en-US" b="1" dirty="0"/>
              <a:t>Theory</a:t>
            </a:r>
            <a:r>
              <a:rPr lang="en-US" dirty="0"/>
              <a:t>: When the flow duration is 0, these features become undefined (division by zero).</a:t>
            </a:r>
          </a:p>
        </p:txBody>
      </p:sp>
      <p:pic>
        <p:nvPicPr>
          <p:cNvPr id="5" name="Picture 4">
            <a:extLst>
              <a:ext uri="{FF2B5EF4-FFF2-40B4-BE49-F238E27FC236}">
                <a16:creationId xmlns:a16="http://schemas.microsoft.com/office/drawing/2014/main" id="{5A911699-0C76-A5DB-47C6-C63200909A68}"/>
              </a:ext>
            </a:extLst>
          </p:cNvPr>
          <p:cNvPicPr>
            <a:picLocks noChangeAspect="1"/>
          </p:cNvPicPr>
          <p:nvPr/>
        </p:nvPicPr>
        <p:blipFill>
          <a:blip r:embed="rId3"/>
          <a:stretch>
            <a:fillRect/>
          </a:stretch>
        </p:blipFill>
        <p:spPr>
          <a:xfrm>
            <a:off x="863939" y="2849078"/>
            <a:ext cx="7416122" cy="2767555"/>
          </a:xfrm>
          <a:prstGeom prst="rect">
            <a:avLst/>
          </a:prstGeom>
        </p:spPr>
      </p:pic>
    </p:spTree>
    <p:extLst>
      <p:ext uri="{BB962C8B-B14F-4D97-AF65-F5344CB8AC3E}">
        <p14:creationId xmlns:p14="http://schemas.microsoft.com/office/powerpoint/2010/main" val="115508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473D-1F3E-8627-3F42-5B0447D11C2F}"/>
              </a:ext>
            </a:extLst>
          </p:cNvPr>
          <p:cNvSpPr>
            <a:spLocks noGrp="1"/>
          </p:cNvSpPr>
          <p:nvPr>
            <p:ph type="title"/>
          </p:nvPr>
        </p:nvSpPr>
        <p:spPr/>
        <p:txBody>
          <a:bodyPr>
            <a:normAutofit/>
          </a:bodyPr>
          <a:lstStyle/>
          <a:p>
            <a:r>
              <a:rPr lang="en-US" dirty="0" err="1"/>
              <a:t>NaN</a:t>
            </a:r>
            <a:r>
              <a:rPr lang="en-US" dirty="0"/>
              <a:t> Values (Cont.)</a:t>
            </a:r>
          </a:p>
        </p:txBody>
      </p:sp>
      <p:sp>
        <p:nvSpPr>
          <p:cNvPr id="5" name="Content Placeholder 4">
            <a:extLst>
              <a:ext uri="{FF2B5EF4-FFF2-40B4-BE49-F238E27FC236}">
                <a16:creationId xmlns:a16="http://schemas.microsoft.com/office/drawing/2014/main" id="{E83969BC-D8E2-11A7-32B1-E36CB2E03C38}"/>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D62DA4E7-964F-5132-0BE4-7E28DBF8447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All samples with </a:t>
            </a:r>
            <a:r>
              <a:rPr lang="en-US" dirty="0" err="1"/>
              <a:t>NaN</a:t>
            </a:r>
            <a:r>
              <a:rPr lang="en-US" dirty="0"/>
              <a:t> </a:t>
            </a:r>
            <a:r>
              <a:rPr lang="en-US" b="1" dirty="0" err="1"/>
              <a:t>flow_bytes</a:t>
            </a:r>
            <a:r>
              <a:rPr lang="en-US" b="1" dirty="0"/>
              <a:t>/s</a:t>
            </a:r>
            <a:r>
              <a:rPr lang="en-US" dirty="0"/>
              <a:t> have a </a:t>
            </a:r>
            <a:r>
              <a:rPr lang="en-US" b="1" dirty="0" err="1"/>
              <a:t>flow_duration</a:t>
            </a:r>
            <a:r>
              <a:rPr lang="en-US" dirty="0"/>
              <a:t> of zero.</a:t>
            </a:r>
            <a:br>
              <a:rPr lang="en-US" dirty="0"/>
            </a:br>
            <a:endParaRPr lang="en-US" dirty="0"/>
          </a:p>
          <a:p>
            <a:pPr marL="285750" indent="-285750">
              <a:buFont typeface="Arial" panose="020B0604020202020204" pitchFamily="34" charset="0"/>
              <a:buChar char="•"/>
            </a:pPr>
            <a:r>
              <a:rPr lang="en-US" dirty="0"/>
              <a:t>Instantaneous/burst traffic.</a:t>
            </a:r>
            <a:br>
              <a:rPr lang="en-US" dirty="0"/>
            </a:br>
            <a:endParaRPr lang="en-US" dirty="0"/>
          </a:p>
          <a:p>
            <a:pPr marL="285750" indent="-285750">
              <a:buFont typeface="Arial" panose="020B0604020202020204" pitchFamily="34" charset="0"/>
              <a:buChar char="•"/>
            </a:pPr>
            <a:r>
              <a:rPr lang="en-US" dirty="0"/>
              <a:t>Few ACKs.</a:t>
            </a:r>
          </a:p>
        </p:txBody>
      </p:sp>
      <p:pic>
        <p:nvPicPr>
          <p:cNvPr id="4" name="Picture 3">
            <a:extLst>
              <a:ext uri="{FF2B5EF4-FFF2-40B4-BE49-F238E27FC236}">
                <a16:creationId xmlns:a16="http://schemas.microsoft.com/office/drawing/2014/main" id="{ED96D1B8-CE27-D636-8BDC-3C36465F9F14}"/>
              </a:ext>
            </a:extLst>
          </p:cNvPr>
          <p:cNvPicPr>
            <a:picLocks noChangeAspect="1"/>
          </p:cNvPicPr>
          <p:nvPr/>
        </p:nvPicPr>
        <p:blipFill>
          <a:blip r:embed="rId3"/>
          <a:stretch>
            <a:fillRect/>
          </a:stretch>
        </p:blipFill>
        <p:spPr>
          <a:xfrm>
            <a:off x="3465513" y="1041995"/>
            <a:ext cx="5380454" cy="4309651"/>
          </a:xfrm>
          <a:prstGeom prst="rect">
            <a:avLst/>
          </a:prstGeom>
        </p:spPr>
      </p:pic>
    </p:spTree>
    <p:extLst>
      <p:ext uri="{BB962C8B-B14F-4D97-AF65-F5344CB8AC3E}">
        <p14:creationId xmlns:p14="http://schemas.microsoft.com/office/powerpoint/2010/main" val="68779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9F36F3-A2B8-20E0-12A2-E4441EC92E5F}"/>
              </a:ext>
            </a:extLst>
          </p:cNvPr>
          <p:cNvSpPr>
            <a:spLocks noGrp="1"/>
          </p:cNvSpPr>
          <p:nvPr>
            <p:ph type="title"/>
          </p:nvPr>
        </p:nvSpPr>
        <p:spPr>
          <a:xfrm>
            <a:off x="469899" y="221247"/>
            <a:ext cx="7766050" cy="1150353"/>
          </a:xfrm>
        </p:spPr>
        <p:txBody>
          <a:bodyPr anchor="ctr">
            <a:normAutofit/>
          </a:bodyPr>
          <a:lstStyle/>
          <a:p>
            <a:pPr algn="ctr"/>
            <a:r>
              <a:rPr lang="en-US" dirty="0"/>
              <a:t>Flow Duration</a:t>
            </a:r>
          </a:p>
        </p:txBody>
      </p:sp>
      <p:pic>
        <p:nvPicPr>
          <p:cNvPr id="5" name="Picture 4">
            <a:extLst>
              <a:ext uri="{FF2B5EF4-FFF2-40B4-BE49-F238E27FC236}">
                <a16:creationId xmlns:a16="http://schemas.microsoft.com/office/drawing/2014/main" id="{FBA7D4CA-FEE8-0EA6-1F75-AA7866A59941}"/>
              </a:ext>
            </a:extLst>
          </p:cNvPr>
          <p:cNvPicPr>
            <a:picLocks noChangeAspect="1"/>
          </p:cNvPicPr>
          <p:nvPr/>
        </p:nvPicPr>
        <p:blipFill>
          <a:blip r:embed="rId3"/>
          <a:stretch>
            <a:fillRect/>
          </a:stretch>
        </p:blipFill>
        <p:spPr>
          <a:xfrm>
            <a:off x="1251333" y="1312164"/>
            <a:ext cx="6203182" cy="4233672"/>
          </a:xfrm>
          <a:prstGeom prst="rect">
            <a:avLst/>
          </a:prstGeom>
          <a:noFill/>
        </p:spPr>
      </p:pic>
    </p:spTree>
    <p:extLst>
      <p:ext uri="{BB962C8B-B14F-4D97-AF65-F5344CB8AC3E}">
        <p14:creationId xmlns:p14="http://schemas.microsoft.com/office/powerpoint/2010/main" val="30345420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1624</TotalTime>
  <Words>1477</Words>
  <Application>Microsoft Macintosh PowerPoint</Application>
  <PresentationFormat>On-screen Show (4:3)</PresentationFormat>
  <Paragraphs>128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Lucida Grande</vt:lpstr>
      <vt:lpstr>Menlo</vt:lpstr>
      <vt:lpstr>Wingdings</vt:lpstr>
      <vt:lpstr>Custom Design</vt:lpstr>
      <vt:lpstr>A Machine Learning Approach to Identifying DDoS Attacks</vt:lpstr>
      <vt:lpstr>Agenda</vt:lpstr>
      <vt:lpstr>Overview</vt:lpstr>
      <vt:lpstr>Dataset</vt:lpstr>
      <vt:lpstr>Labels</vt:lpstr>
      <vt:lpstr>Data Sanitization</vt:lpstr>
      <vt:lpstr>NaN Values</vt:lpstr>
      <vt:lpstr>NaN Values (Cont.)</vt:lpstr>
      <vt:lpstr>Flow Duration</vt:lpstr>
      <vt:lpstr>Multicollinearity </vt:lpstr>
      <vt:lpstr>PowerPoint Presentation</vt:lpstr>
      <vt:lpstr>Feature Importance</vt:lpstr>
      <vt:lpstr>Baseline Models</vt:lpstr>
      <vt:lpstr>Random Forest</vt:lpstr>
      <vt:lpstr>Logistic Regression</vt:lpstr>
      <vt:lpstr>KNN</vt:lpstr>
      <vt:lpstr>Next Steps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Sean Sica</cp:lastModifiedBy>
  <cp:revision>46</cp:revision>
  <dcterms:created xsi:type="dcterms:W3CDTF">2013-01-15T19:08:57Z</dcterms:created>
  <dcterms:modified xsi:type="dcterms:W3CDTF">2024-03-08T00:04:43Z</dcterms:modified>
</cp:coreProperties>
</file>