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9" r:id="rId1"/>
  </p:sldMasterIdLst>
  <p:sldIdLst>
    <p:sldId id="256" r:id="rId2"/>
    <p:sldId id="260" r:id="rId3"/>
    <p:sldId id="257" r:id="rId4"/>
    <p:sldId id="258" r:id="rId5"/>
    <p:sldId id="259" r:id="rId6"/>
    <p:sldId id="269" r:id="rId7"/>
    <p:sldId id="261" r:id="rId8"/>
    <p:sldId id="263" r:id="rId9"/>
    <p:sldId id="262" r:id="rId10"/>
    <p:sldId id="264" r:id="rId11"/>
    <p:sldId id="265" r:id="rId12"/>
    <p:sldId id="266" r:id="rId13"/>
    <p:sldId id="267" r:id="rId14"/>
    <p:sldId id="268" r:id="rId15"/>
    <p:sldId id="270" r:id="rId16"/>
    <p:sldId id="271" r:id="rId17"/>
    <p:sldId id="272" r:id="rId18"/>
    <p:sldId id="275" r:id="rId19"/>
    <p:sldId id="276" r:id="rId20"/>
    <p:sldId id="277" r:id="rId21"/>
    <p:sldId id="278" r:id="rId22"/>
    <p:sldId id="274" r:id="rId23"/>
    <p:sldId id="273"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97" d="100"/>
          <a:sy n="97" d="100"/>
        </p:scale>
        <p:origin x="96"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5841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057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6444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722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6569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954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86469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170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592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8531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568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4505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121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415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472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577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12/29/2022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40855574"/>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2" r:id="rId13"/>
    <p:sldLayoutId id="2147484163" r:id="rId14"/>
    <p:sldLayoutId id="2147484164" r:id="rId15"/>
    <p:sldLayoutId id="21474841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A train track in a city&#10;&#10;Description automatically generated with low confidence">
            <a:extLst>
              <a:ext uri="{FF2B5EF4-FFF2-40B4-BE49-F238E27FC236}">
                <a16:creationId xmlns:a16="http://schemas.microsoft.com/office/drawing/2014/main" id="{BB9B6379-418E-14ED-E057-80566662D0DD}"/>
              </a:ext>
            </a:extLst>
          </p:cNvPr>
          <p:cNvPicPr>
            <a:picLocks noChangeAspect="1"/>
          </p:cNvPicPr>
          <p:nvPr/>
        </p:nvPicPr>
        <p:blipFill rotWithShape="1">
          <a:blip r:embed="rId2">
            <a:alphaModFix amt="50000"/>
          </a:blip>
          <a:srcRect r="3"/>
          <a:stretch/>
        </p:blipFill>
        <p:spPr>
          <a:xfrm>
            <a:off x="305" y="10"/>
            <a:ext cx="12191695" cy="6857990"/>
          </a:xfrm>
          <a:prstGeom prst="rect">
            <a:avLst/>
          </a:prstGeom>
        </p:spPr>
      </p:pic>
      <p:sp>
        <p:nvSpPr>
          <p:cNvPr id="2" name="Title 1">
            <a:extLst>
              <a:ext uri="{FF2B5EF4-FFF2-40B4-BE49-F238E27FC236}">
                <a16:creationId xmlns:a16="http://schemas.microsoft.com/office/drawing/2014/main" id="{2308B548-D26E-CC4F-FFA8-E2938987D876}"/>
              </a:ext>
            </a:extLst>
          </p:cNvPr>
          <p:cNvSpPr>
            <a:spLocks noGrp="1"/>
          </p:cNvSpPr>
          <p:nvPr>
            <p:ph type="ctrTitle"/>
          </p:nvPr>
        </p:nvSpPr>
        <p:spPr>
          <a:xfrm>
            <a:off x="4976636" y="992221"/>
            <a:ext cx="6247308" cy="4873558"/>
          </a:xfrm>
        </p:spPr>
        <p:txBody>
          <a:bodyPr vert="horz" lIns="91440" tIns="45720" rIns="91440" bIns="0" rtlCol="0" anchor="ctr">
            <a:normAutofit/>
          </a:bodyPr>
          <a:lstStyle/>
          <a:p>
            <a:r>
              <a:rPr lang="en-US" sz="4800" dirty="0">
                <a:latin typeface="Helvetica" pitchFamily="2" charset="0"/>
              </a:rPr>
              <a:t>MTA Subway</a:t>
            </a:r>
            <a:br>
              <a:rPr lang="en-US" sz="4800" dirty="0">
                <a:latin typeface="Helvetica" pitchFamily="2" charset="0"/>
              </a:rPr>
            </a:br>
            <a:r>
              <a:rPr lang="en-US" sz="4800" dirty="0">
                <a:latin typeface="Helvetica" pitchFamily="2" charset="0"/>
              </a:rPr>
              <a:t>and NYC Demographics</a:t>
            </a:r>
          </a:p>
        </p:txBody>
      </p:sp>
      <p:sp>
        <p:nvSpPr>
          <p:cNvPr id="3" name="Subtitle 2">
            <a:extLst>
              <a:ext uri="{FF2B5EF4-FFF2-40B4-BE49-F238E27FC236}">
                <a16:creationId xmlns:a16="http://schemas.microsoft.com/office/drawing/2014/main" id="{682C4DD2-C275-A820-6E63-DBEADD08D0EE}"/>
              </a:ext>
            </a:extLst>
          </p:cNvPr>
          <p:cNvSpPr>
            <a:spLocks noGrp="1"/>
          </p:cNvSpPr>
          <p:nvPr>
            <p:ph type="subTitle" idx="1"/>
          </p:nvPr>
        </p:nvSpPr>
        <p:spPr>
          <a:xfrm>
            <a:off x="359596" y="996610"/>
            <a:ext cx="3972361" cy="4864780"/>
          </a:xfrm>
        </p:spPr>
        <p:txBody>
          <a:bodyPr vert="horz" lIns="91440" tIns="91440" rIns="91440" bIns="91440" rtlCol="0" anchor="ctr">
            <a:normAutofit/>
          </a:bodyPr>
          <a:lstStyle/>
          <a:p>
            <a:pPr algn="r"/>
            <a:r>
              <a:rPr lang="en-US" sz="2000" dirty="0">
                <a:latin typeface="Helvetica" pitchFamily="2" charset="0"/>
              </a:rPr>
              <a:t>And the success of the system to serve the city’s population.</a:t>
            </a:r>
          </a:p>
        </p:txBody>
      </p:sp>
      <p:sp>
        <p:nvSpPr>
          <p:cNvPr id="5" name="TextBox 4">
            <a:extLst>
              <a:ext uri="{FF2B5EF4-FFF2-40B4-BE49-F238E27FC236}">
                <a16:creationId xmlns:a16="http://schemas.microsoft.com/office/drawing/2014/main" id="{32A81BD3-C168-2BF0-EDF7-844DF9E82E80}"/>
              </a:ext>
            </a:extLst>
          </p:cNvPr>
          <p:cNvSpPr txBox="1"/>
          <p:nvPr/>
        </p:nvSpPr>
        <p:spPr>
          <a:xfrm>
            <a:off x="4317511" y="5499752"/>
            <a:ext cx="3556676" cy="723275"/>
          </a:xfrm>
          <a:prstGeom prst="rect">
            <a:avLst/>
          </a:prstGeom>
          <a:noFill/>
        </p:spPr>
        <p:txBody>
          <a:bodyPr wrap="square" rtlCol="0">
            <a:spAutoFit/>
          </a:bodyPr>
          <a:lstStyle/>
          <a:p>
            <a:pPr algn="ctr">
              <a:spcAft>
                <a:spcPts val="600"/>
              </a:spcAft>
            </a:pPr>
            <a:r>
              <a:rPr lang="en-US" dirty="0">
                <a:latin typeface="Helvetica" pitchFamily="2" charset="0"/>
              </a:rPr>
              <a:t>Presentation By Sean Sirota</a:t>
            </a:r>
          </a:p>
          <a:p>
            <a:pPr algn="ctr">
              <a:spcAft>
                <a:spcPts val="600"/>
              </a:spcAft>
            </a:pPr>
            <a:r>
              <a:rPr lang="en-US" dirty="0">
                <a:latin typeface="Helvetica" pitchFamily="2" charset="0"/>
              </a:rPr>
              <a:t>Updated to 12/31/2022</a:t>
            </a:r>
          </a:p>
        </p:txBody>
      </p:sp>
    </p:spTree>
    <p:extLst>
      <p:ext uri="{BB962C8B-B14F-4D97-AF65-F5344CB8AC3E}">
        <p14:creationId xmlns:p14="http://schemas.microsoft.com/office/powerpoint/2010/main" val="41688703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44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898E-5EF1-0DD0-D5D2-AC5F62621D64}"/>
              </a:ext>
            </a:extLst>
          </p:cNvPr>
          <p:cNvSpPr>
            <a:spLocks noGrp="1"/>
          </p:cNvSpPr>
          <p:nvPr>
            <p:ph type="title"/>
          </p:nvPr>
        </p:nvSpPr>
        <p:spPr>
          <a:xfrm>
            <a:off x="676745" y="609600"/>
            <a:ext cx="5178675" cy="1320800"/>
          </a:xfrm>
        </p:spPr>
        <p:txBody>
          <a:bodyPr anchor="ctr">
            <a:normAutofit/>
          </a:bodyPr>
          <a:lstStyle/>
          <a:p>
            <a:r>
              <a:rPr lang="en-US" dirty="0">
                <a:latin typeface="Helvetica" pitchFamily="2" charset="0"/>
              </a:rPr>
              <a:t>Population and Demographics</a:t>
            </a:r>
          </a:p>
        </p:txBody>
      </p:sp>
      <p:sp>
        <p:nvSpPr>
          <p:cNvPr id="30" name="Content Placeholder 8">
            <a:extLst>
              <a:ext uri="{FF2B5EF4-FFF2-40B4-BE49-F238E27FC236}">
                <a16:creationId xmlns:a16="http://schemas.microsoft.com/office/drawing/2014/main" id="{1CE6BA11-91EF-6380-A3A2-7C3AFCB1E8A9}"/>
              </a:ext>
            </a:extLst>
          </p:cNvPr>
          <p:cNvSpPr>
            <a:spLocks noGrp="1"/>
          </p:cNvSpPr>
          <p:nvPr>
            <p:ph idx="1"/>
          </p:nvPr>
        </p:nvSpPr>
        <p:spPr>
          <a:xfrm>
            <a:off x="685166" y="2160589"/>
            <a:ext cx="5304285" cy="4404598"/>
          </a:xfrm>
        </p:spPr>
        <p:txBody>
          <a:bodyPr>
            <a:normAutofit/>
          </a:bodyPr>
          <a:lstStyle/>
          <a:p>
            <a:r>
              <a:rPr lang="en-US" dirty="0">
                <a:latin typeface="Helvetica" pitchFamily="2" charset="0"/>
              </a:rPr>
              <a:t>Population density, which is measured in persons per square mile, allows you to see the greatest congregation of people living within the city.</a:t>
            </a:r>
          </a:p>
          <a:p>
            <a:r>
              <a:rPr lang="en-US" dirty="0">
                <a:latin typeface="Helvetica" pitchFamily="2" charset="0"/>
              </a:rPr>
              <a:t>All of Manhattan is extremely densely populated, especially in the Upper East Side.</a:t>
            </a:r>
          </a:p>
          <a:p>
            <a:r>
              <a:rPr lang="en-US" dirty="0">
                <a:latin typeface="Helvetica" pitchFamily="2" charset="0"/>
              </a:rPr>
              <a:t>Brooklyn is also generally densely populated but to a lesser extent compared to Manhattan.</a:t>
            </a:r>
          </a:p>
          <a:p>
            <a:r>
              <a:rPr lang="en-US" dirty="0">
                <a:latin typeface="Helvetica" pitchFamily="2" charset="0"/>
              </a:rPr>
              <a:t>Queens has the greatest population density in the western half.</a:t>
            </a:r>
          </a:p>
          <a:p>
            <a:r>
              <a:rPr lang="en-US" dirty="0">
                <a:latin typeface="Helvetica" pitchFamily="2" charset="0"/>
              </a:rPr>
              <a:t>The Bronx also is most populated in the western parts, closest to Manhattan.</a:t>
            </a:r>
          </a:p>
          <a:p>
            <a:endParaRPr lang="en-US" dirty="0">
              <a:latin typeface="Helvetica" pitchFamily="2" charset="0"/>
            </a:endParaRPr>
          </a:p>
        </p:txBody>
      </p:sp>
      <p:pic>
        <p:nvPicPr>
          <p:cNvPr id="5" name="Content Placeholder 4" descr="Map&#10;&#10;Description automatically generated">
            <a:extLst>
              <a:ext uri="{FF2B5EF4-FFF2-40B4-BE49-F238E27FC236}">
                <a16:creationId xmlns:a16="http://schemas.microsoft.com/office/drawing/2014/main" id="{619E170E-74D0-68FF-676A-6BACA9D3F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452" y="663395"/>
            <a:ext cx="5517381" cy="5531209"/>
          </a:xfrm>
          <a:prstGeom prst="rect">
            <a:avLst/>
          </a:prstGeom>
        </p:spPr>
      </p:pic>
      <p:cxnSp>
        <p:nvCxnSpPr>
          <p:cNvPr id="6" name="Straight Arrow Connector 5">
            <a:extLst>
              <a:ext uri="{FF2B5EF4-FFF2-40B4-BE49-F238E27FC236}">
                <a16:creationId xmlns:a16="http://schemas.microsoft.com/office/drawing/2014/main" id="{3A747E29-389D-41DB-7225-7448D1263A13}"/>
              </a:ext>
            </a:extLst>
          </p:cNvPr>
          <p:cNvCxnSpPr>
            <a:cxnSpLocks/>
          </p:cNvCxnSpPr>
          <p:nvPr/>
        </p:nvCxnSpPr>
        <p:spPr>
          <a:xfrm>
            <a:off x="6890761" y="1930400"/>
            <a:ext cx="560717" cy="91440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3930FD31-8041-3847-731F-89E701557EE4}"/>
              </a:ext>
            </a:extLst>
          </p:cNvPr>
          <p:cNvSpPr txBox="1"/>
          <p:nvPr/>
        </p:nvSpPr>
        <p:spPr>
          <a:xfrm>
            <a:off x="6096000" y="1622623"/>
            <a:ext cx="1489510" cy="307777"/>
          </a:xfrm>
          <a:prstGeom prst="rect">
            <a:avLst/>
          </a:prstGeom>
          <a:noFill/>
        </p:spPr>
        <p:txBody>
          <a:bodyPr wrap="none" rtlCol="0">
            <a:spAutoFit/>
          </a:bodyPr>
          <a:lstStyle/>
          <a:p>
            <a:r>
              <a:rPr lang="en-US" sz="1400" dirty="0">
                <a:latin typeface="Helvetica" pitchFamily="2" charset="0"/>
              </a:rPr>
              <a:t>Upper East Side</a:t>
            </a:r>
          </a:p>
        </p:txBody>
      </p:sp>
      <p:sp>
        <p:nvSpPr>
          <p:cNvPr id="8" name="TextBox 7">
            <a:extLst>
              <a:ext uri="{FF2B5EF4-FFF2-40B4-BE49-F238E27FC236}">
                <a16:creationId xmlns:a16="http://schemas.microsoft.com/office/drawing/2014/main" id="{9CAA5F51-76EC-C594-E303-1C129C7E94B8}"/>
              </a:ext>
            </a:extLst>
          </p:cNvPr>
          <p:cNvSpPr txBox="1"/>
          <p:nvPr/>
        </p:nvSpPr>
        <p:spPr>
          <a:xfrm>
            <a:off x="6070994" y="2535881"/>
            <a:ext cx="1029449" cy="307777"/>
          </a:xfrm>
          <a:prstGeom prst="rect">
            <a:avLst/>
          </a:prstGeom>
          <a:noFill/>
        </p:spPr>
        <p:txBody>
          <a:bodyPr wrap="none" rtlCol="0">
            <a:spAutoFit/>
          </a:bodyPr>
          <a:lstStyle/>
          <a:p>
            <a:r>
              <a:rPr lang="en-US" sz="1400" dirty="0">
                <a:latin typeface="Helvetica" pitchFamily="2" charset="0"/>
              </a:rPr>
              <a:t>Manhattan</a:t>
            </a:r>
          </a:p>
        </p:txBody>
      </p:sp>
      <p:sp>
        <p:nvSpPr>
          <p:cNvPr id="10" name="TextBox 9">
            <a:extLst>
              <a:ext uri="{FF2B5EF4-FFF2-40B4-BE49-F238E27FC236}">
                <a16:creationId xmlns:a16="http://schemas.microsoft.com/office/drawing/2014/main" id="{4FD5F0E4-36D5-C29D-AFD6-79DF001C0F5E}"/>
              </a:ext>
            </a:extLst>
          </p:cNvPr>
          <p:cNvSpPr txBox="1"/>
          <p:nvPr/>
        </p:nvSpPr>
        <p:spPr>
          <a:xfrm>
            <a:off x="6585719" y="5529629"/>
            <a:ext cx="881973" cy="307777"/>
          </a:xfrm>
          <a:prstGeom prst="rect">
            <a:avLst/>
          </a:prstGeom>
          <a:noFill/>
        </p:spPr>
        <p:txBody>
          <a:bodyPr wrap="none" rtlCol="0">
            <a:spAutoFit/>
          </a:bodyPr>
          <a:lstStyle/>
          <a:p>
            <a:r>
              <a:rPr lang="en-US" sz="1400" dirty="0">
                <a:latin typeface="Helvetica" pitchFamily="2" charset="0"/>
              </a:rPr>
              <a:t>Brooklyn</a:t>
            </a:r>
          </a:p>
        </p:txBody>
      </p:sp>
      <p:sp>
        <p:nvSpPr>
          <p:cNvPr id="11" name="TextBox 10">
            <a:extLst>
              <a:ext uri="{FF2B5EF4-FFF2-40B4-BE49-F238E27FC236}">
                <a16:creationId xmlns:a16="http://schemas.microsoft.com/office/drawing/2014/main" id="{295FF6B2-4213-7A5E-74DE-78EF8968259D}"/>
              </a:ext>
            </a:extLst>
          </p:cNvPr>
          <p:cNvSpPr txBox="1"/>
          <p:nvPr/>
        </p:nvSpPr>
        <p:spPr>
          <a:xfrm>
            <a:off x="9758139" y="4225221"/>
            <a:ext cx="811441" cy="307777"/>
          </a:xfrm>
          <a:prstGeom prst="rect">
            <a:avLst/>
          </a:prstGeom>
          <a:noFill/>
        </p:spPr>
        <p:txBody>
          <a:bodyPr wrap="none" rtlCol="0">
            <a:spAutoFit/>
          </a:bodyPr>
          <a:lstStyle/>
          <a:p>
            <a:r>
              <a:rPr lang="en-US" sz="1400" dirty="0">
                <a:latin typeface="Helvetica" pitchFamily="2" charset="0"/>
              </a:rPr>
              <a:t>Queens</a:t>
            </a:r>
          </a:p>
        </p:txBody>
      </p:sp>
      <p:sp>
        <p:nvSpPr>
          <p:cNvPr id="13" name="TextBox 12">
            <a:extLst>
              <a:ext uri="{FF2B5EF4-FFF2-40B4-BE49-F238E27FC236}">
                <a16:creationId xmlns:a16="http://schemas.microsoft.com/office/drawing/2014/main" id="{817FC162-66F5-7ED0-9BD1-B9C17458D6C0}"/>
              </a:ext>
            </a:extLst>
          </p:cNvPr>
          <p:cNvSpPr txBox="1"/>
          <p:nvPr/>
        </p:nvSpPr>
        <p:spPr>
          <a:xfrm>
            <a:off x="8937693" y="1195293"/>
            <a:ext cx="652743" cy="307777"/>
          </a:xfrm>
          <a:prstGeom prst="rect">
            <a:avLst/>
          </a:prstGeom>
          <a:noFill/>
        </p:spPr>
        <p:txBody>
          <a:bodyPr wrap="none" rtlCol="0">
            <a:spAutoFit/>
          </a:bodyPr>
          <a:lstStyle/>
          <a:p>
            <a:r>
              <a:rPr lang="en-US" sz="1400" dirty="0">
                <a:latin typeface="Helvetica" pitchFamily="2" charset="0"/>
              </a:rPr>
              <a:t>Bronx</a:t>
            </a:r>
          </a:p>
        </p:txBody>
      </p:sp>
    </p:spTree>
    <p:extLst>
      <p:ext uri="{BB962C8B-B14F-4D97-AF65-F5344CB8AC3E}">
        <p14:creationId xmlns:p14="http://schemas.microsoft.com/office/powerpoint/2010/main" val="271291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
                                            <p:txEl>
                                              <p:pRg st="1" end="1"/>
                                            </p:txEl>
                                          </p:spTgt>
                                        </p:tgtEl>
                                        <p:attrNameLst>
                                          <p:attrName>style.visibility</p:attrName>
                                        </p:attrNameLst>
                                      </p:cBhvr>
                                      <p:to>
                                        <p:strVal val="visible"/>
                                      </p:to>
                                    </p:set>
                                    <p:anim calcmode="lin" valueType="num">
                                      <p:cBhvr additive="base">
                                        <p:cTn id="18"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
                                            <p:txEl>
                                              <p:pRg st="2" end="2"/>
                                            </p:txEl>
                                          </p:spTgt>
                                        </p:tgtEl>
                                        <p:attrNameLst>
                                          <p:attrName>style.visibility</p:attrName>
                                        </p:attrNameLst>
                                      </p:cBhvr>
                                      <p:to>
                                        <p:strVal val="visible"/>
                                      </p:to>
                                    </p:set>
                                    <p:anim calcmode="lin" valueType="num">
                                      <p:cBhvr additive="base">
                                        <p:cTn id="31"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xEl>
                                              <p:pRg st="3" end="3"/>
                                            </p:txEl>
                                          </p:spTgt>
                                        </p:tgtEl>
                                        <p:attrNameLst>
                                          <p:attrName>style.visibility</p:attrName>
                                        </p:attrNameLst>
                                      </p:cBhvr>
                                      <p:to>
                                        <p:strVal val="visible"/>
                                      </p:to>
                                    </p:set>
                                    <p:anim calcmode="lin" valueType="num">
                                      <p:cBhvr additive="base">
                                        <p:cTn id="37"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 calcmode="lin" valueType="num">
                                      <p:cBhvr additive="base">
                                        <p:cTn id="43" dur="500" fill="hold"/>
                                        <p:tgtEl>
                                          <p:spTgt spid="3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4F8B-6B45-80F1-31AA-BDBF15F8B1FE}"/>
              </a:ext>
            </a:extLst>
          </p:cNvPr>
          <p:cNvSpPr>
            <a:spLocks noGrp="1"/>
          </p:cNvSpPr>
          <p:nvPr>
            <p:ph type="title"/>
          </p:nvPr>
        </p:nvSpPr>
        <p:spPr>
          <a:xfrm>
            <a:off x="676746" y="609600"/>
            <a:ext cx="5189640" cy="1320800"/>
          </a:xfrm>
        </p:spPr>
        <p:txBody>
          <a:bodyPr anchor="ctr">
            <a:normAutofit/>
          </a:bodyPr>
          <a:lstStyle/>
          <a:p>
            <a:pPr>
              <a:lnSpc>
                <a:spcPct val="90000"/>
              </a:lnSpc>
            </a:pPr>
            <a:r>
              <a:rPr lang="en-US" sz="2800" dirty="0">
                <a:latin typeface="Helvetica" pitchFamily="2" charset="0"/>
              </a:rPr>
              <a:t>Population and Demographics – Cont’d</a:t>
            </a:r>
          </a:p>
        </p:txBody>
      </p:sp>
      <p:sp>
        <p:nvSpPr>
          <p:cNvPr id="13" name="Content Placeholder 12">
            <a:extLst>
              <a:ext uri="{FF2B5EF4-FFF2-40B4-BE49-F238E27FC236}">
                <a16:creationId xmlns:a16="http://schemas.microsoft.com/office/drawing/2014/main" id="{E51E284B-585A-F11A-FE35-D6F86E8582BB}"/>
              </a:ext>
            </a:extLst>
          </p:cNvPr>
          <p:cNvSpPr>
            <a:spLocks noGrp="1"/>
          </p:cNvSpPr>
          <p:nvPr>
            <p:ph idx="1"/>
          </p:nvPr>
        </p:nvSpPr>
        <p:spPr>
          <a:xfrm>
            <a:off x="685167" y="2160589"/>
            <a:ext cx="5189640" cy="4435420"/>
          </a:xfrm>
        </p:spPr>
        <p:txBody>
          <a:bodyPr>
            <a:normAutofit/>
          </a:bodyPr>
          <a:lstStyle/>
          <a:p>
            <a:r>
              <a:rPr lang="en-US" dirty="0">
                <a:latin typeface="Helvetica" pitchFamily="2" charset="0"/>
              </a:rPr>
              <a:t>Demographics can also be shown by population on a map.</a:t>
            </a:r>
          </a:p>
          <a:p>
            <a:r>
              <a:rPr lang="en-US" dirty="0">
                <a:latin typeface="Helvetica" pitchFamily="2" charset="0"/>
              </a:rPr>
              <a:t>The White demographic makes up most of lower Manhattan below Harlem.</a:t>
            </a:r>
          </a:p>
          <a:p>
            <a:r>
              <a:rPr lang="en-US" dirty="0">
                <a:latin typeface="Helvetica" pitchFamily="2" charset="0"/>
              </a:rPr>
              <a:t>Western Brooklyn, northern Queens, and some parts of eastern Bronx also have some White populations.</a:t>
            </a:r>
          </a:p>
        </p:txBody>
      </p:sp>
      <p:pic>
        <p:nvPicPr>
          <p:cNvPr id="9" name="Content Placeholder 8" descr="Map&#10;&#10;Description automatically generated">
            <a:extLst>
              <a:ext uri="{FF2B5EF4-FFF2-40B4-BE49-F238E27FC236}">
                <a16:creationId xmlns:a16="http://schemas.microsoft.com/office/drawing/2014/main" id="{F4FE1F6F-9FB3-77FD-53CF-505EB351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386" y="777124"/>
            <a:ext cx="5548203" cy="5562109"/>
          </a:xfrm>
          <a:prstGeom prst="rect">
            <a:avLst/>
          </a:prstGeom>
        </p:spPr>
      </p:pic>
      <p:cxnSp>
        <p:nvCxnSpPr>
          <p:cNvPr id="10" name="Straight Arrow Connector 9">
            <a:extLst>
              <a:ext uri="{FF2B5EF4-FFF2-40B4-BE49-F238E27FC236}">
                <a16:creationId xmlns:a16="http://schemas.microsoft.com/office/drawing/2014/main" id="{00D35D08-1930-7A40-2020-11C1BF50A9BC}"/>
              </a:ext>
            </a:extLst>
          </p:cNvPr>
          <p:cNvCxnSpPr>
            <a:cxnSpLocks/>
          </p:cNvCxnSpPr>
          <p:nvPr/>
        </p:nvCxnSpPr>
        <p:spPr>
          <a:xfrm>
            <a:off x="7024325" y="1703389"/>
            <a:ext cx="560717" cy="91440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F5B1370E-FC39-DE85-431E-D908C5010509}"/>
              </a:ext>
            </a:extLst>
          </p:cNvPr>
          <p:cNvSpPr txBox="1"/>
          <p:nvPr/>
        </p:nvSpPr>
        <p:spPr>
          <a:xfrm>
            <a:off x="6643451" y="1395612"/>
            <a:ext cx="761747" cy="307777"/>
          </a:xfrm>
          <a:prstGeom prst="rect">
            <a:avLst/>
          </a:prstGeom>
          <a:noFill/>
        </p:spPr>
        <p:txBody>
          <a:bodyPr wrap="none" rtlCol="0">
            <a:spAutoFit/>
          </a:bodyPr>
          <a:lstStyle/>
          <a:p>
            <a:r>
              <a:rPr lang="en-US" sz="1400" dirty="0">
                <a:latin typeface="Helvetica" pitchFamily="2" charset="0"/>
              </a:rPr>
              <a:t>Harlem</a:t>
            </a:r>
          </a:p>
        </p:txBody>
      </p:sp>
    </p:spTree>
    <p:extLst>
      <p:ext uri="{BB962C8B-B14F-4D97-AF65-F5344CB8AC3E}">
        <p14:creationId xmlns:p14="http://schemas.microsoft.com/office/powerpoint/2010/main" val="97908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 calcmode="lin" valueType="num">
                                      <p:cBhvr additive="base">
                                        <p:cTn id="18"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 calcmode="lin" valueType="num">
                                      <p:cBhvr additive="base">
                                        <p:cTn id="3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4F8B-6B45-80F1-31AA-BDBF15F8B1FE}"/>
              </a:ext>
            </a:extLst>
          </p:cNvPr>
          <p:cNvSpPr>
            <a:spLocks noGrp="1"/>
          </p:cNvSpPr>
          <p:nvPr>
            <p:ph type="title"/>
          </p:nvPr>
        </p:nvSpPr>
        <p:spPr>
          <a:xfrm>
            <a:off x="676746" y="609600"/>
            <a:ext cx="5189640" cy="1320800"/>
          </a:xfrm>
        </p:spPr>
        <p:txBody>
          <a:bodyPr anchor="ctr">
            <a:normAutofit/>
          </a:bodyPr>
          <a:lstStyle/>
          <a:p>
            <a:pPr>
              <a:lnSpc>
                <a:spcPct val="90000"/>
              </a:lnSpc>
            </a:pPr>
            <a:r>
              <a:rPr lang="en-US" sz="2800" dirty="0">
                <a:latin typeface="Helvetica" pitchFamily="2" charset="0"/>
              </a:rPr>
              <a:t>Population and Demographics – Cont’d</a:t>
            </a:r>
          </a:p>
        </p:txBody>
      </p:sp>
      <p:sp>
        <p:nvSpPr>
          <p:cNvPr id="13" name="Content Placeholder 12">
            <a:extLst>
              <a:ext uri="{FF2B5EF4-FFF2-40B4-BE49-F238E27FC236}">
                <a16:creationId xmlns:a16="http://schemas.microsoft.com/office/drawing/2014/main" id="{E51E284B-585A-F11A-FE35-D6F86E8582BB}"/>
              </a:ext>
            </a:extLst>
          </p:cNvPr>
          <p:cNvSpPr>
            <a:spLocks noGrp="1"/>
          </p:cNvSpPr>
          <p:nvPr>
            <p:ph idx="1"/>
          </p:nvPr>
        </p:nvSpPr>
        <p:spPr>
          <a:xfrm>
            <a:off x="685167" y="2160589"/>
            <a:ext cx="5189640" cy="4435420"/>
          </a:xfrm>
        </p:spPr>
        <p:txBody>
          <a:bodyPr>
            <a:normAutofit/>
          </a:bodyPr>
          <a:lstStyle/>
          <a:p>
            <a:r>
              <a:rPr lang="en-US" dirty="0">
                <a:latin typeface="Helvetica" pitchFamily="2" charset="0"/>
              </a:rPr>
              <a:t>Most of the Black population in Manhattan is in Harlem.</a:t>
            </a:r>
          </a:p>
          <a:p>
            <a:r>
              <a:rPr lang="en-US" dirty="0">
                <a:latin typeface="Helvetica" pitchFamily="2" charset="0"/>
              </a:rPr>
              <a:t>Eastern Brooklyn, southeastern Queens, and southwestern and northern Bronx have the highest congregations of Black population in the outer boroughs.</a:t>
            </a:r>
          </a:p>
          <a:p>
            <a:r>
              <a:rPr lang="en-US" dirty="0">
                <a:latin typeface="Helvetica" pitchFamily="2" charset="0"/>
              </a:rPr>
              <a:t>Something of interest is that there is </a:t>
            </a:r>
            <a:r>
              <a:rPr lang="en-US" b="1" dirty="0">
                <a:latin typeface="Helvetica" pitchFamily="2" charset="0"/>
              </a:rPr>
              <a:t>almost no overlap</a:t>
            </a:r>
            <a:r>
              <a:rPr lang="en-US" dirty="0">
                <a:latin typeface="Helvetica" pitchFamily="2" charset="0"/>
              </a:rPr>
              <a:t> between the White and Black populations within the city.</a:t>
            </a:r>
          </a:p>
          <a:p>
            <a:r>
              <a:rPr lang="en-US" dirty="0">
                <a:latin typeface="Helvetica" pitchFamily="2" charset="0"/>
              </a:rPr>
              <a:t>This means that every area in the city is exclusively majority White or Black, but almost never both.</a:t>
            </a:r>
          </a:p>
        </p:txBody>
      </p:sp>
      <p:pic>
        <p:nvPicPr>
          <p:cNvPr id="6" name="Picture 5" descr="Map&#10;&#10;Description automatically generated">
            <a:extLst>
              <a:ext uri="{FF2B5EF4-FFF2-40B4-BE49-F238E27FC236}">
                <a16:creationId xmlns:a16="http://schemas.microsoft.com/office/drawing/2014/main" id="{57D70481-62E9-3D92-F29D-9D5EFB0DC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808" y="777124"/>
            <a:ext cx="5553844" cy="5562109"/>
          </a:xfrm>
          <a:prstGeom prst="rect">
            <a:avLst/>
          </a:prstGeom>
        </p:spPr>
      </p:pic>
      <p:cxnSp>
        <p:nvCxnSpPr>
          <p:cNvPr id="7" name="Straight Arrow Connector 6">
            <a:extLst>
              <a:ext uri="{FF2B5EF4-FFF2-40B4-BE49-F238E27FC236}">
                <a16:creationId xmlns:a16="http://schemas.microsoft.com/office/drawing/2014/main" id="{401DF7AB-DB7F-FB59-5380-CD0C49F029F2}"/>
              </a:ext>
            </a:extLst>
          </p:cNvPr>
          <p:cNvCxnSpPr>
            <a:cxnSpLocks/>
          </p:cNvCxnSpPr>
          <p:nvPr/>
        </p:nvCxnSpPr>
        <p:spPr>
          <a:xfrm>
            <a:off x="7024325" y="1778151"/>
            <a:ext cx="560717" cy="91440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2018013B-33FF-A0A4-610F-F89D4C5FFB4A}"/>
              </a:ext>
            </a:extLst>
          </p:cNvPr>
          <p:cNvSpPr txBox="1"/>
          <p:nvPr/>
        </p:nvSpPr>
        <p:spPr>
          <a:xfrm>
            <a:off x="6643451" y="1470374"/>
            <a:ext cx="761747" cy="307777"/>
          </a:xfrm>
          <a:prstGeom prst="rect">
            <a:avLst/>
          </a:prstGeom>
          <a:noFill/>
        </p:spPr>
        <p:txBody>
          <a:bodyPr wrap="none" rtlCol="0">
            <a:spAutoFit/>
          </a:bodyPr>
          <a:lstStyle/>
          <a:p>
            <a:r>
              <a:rPr lang="en-US" sz="1400" dirty="0">
                <a:latin typeface="Helvetica" pitchFamily="2" charset="0"/>
              </a:rPr>
              <a:t>Harlem</a:t>
            </a:r>
          </a:p>
        </p:txBody>
      </p:sp>
    </p:spTree>
    <p:extLst>
      <p:ext uri="{BB962C8B-B14F-4D97-AF65-F5344CB8AC3E}">
        <p14:creationId xmlns:p14="http://schemas.microsoft.com/office/powerpoint/2010/main" val="175887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 calcmode="lin" valueType="num">
                                      <p:cBhvr additive="base">
                                        <p:cTn id="25"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 calcmode="lin" valueType="num">
                                      <p:cBhvr additive="base">
                                        <p:cTn id="3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 calcmode="lin" valueType="num">
                                      <p:cBhvr additive="base">
                                        <p:cTn id="37"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4F8B-6B45-80F1-31AA-BDBF15F8B1FE}"/>
              </a:ext>
            </a:extLst>
          </p:cNvPr>
          <p:cNvSpPr>
            <a:spLocks noGrp="1"/>
          </p:cNvSpPr>
          <p:nvPr>
            <p:ph type="title"/>
          </p:nvPr>
        </p:nvSpPr>
        <p:spPr>
          <a:xfrm>
            <a:off x="676746" y="609600"/>
            <a:ext cx="5189640" cy="1320800"/>
          </a:xfrm>
        </p:spPr>
        <p:txBody>
          <a:bodyPr anchor="ctr">
            <a:normAutofit/>
          </a:bodyPr>
          <a:lstStyle/>
          <a:p>
            <a:pPr>
              <a:lnSpc>
                <a:spcPct val="90000"/>
              </a:lnSpc>
            </a:pPr>
            <a:r>
              <a:rPr lang="en-US" sz="2800" dirty="0">
                <a:latin typeface="Helvetica" pitchFamily="2" charset="0"/>
              </a:rPr>
              <a:t>Population and Demographics – Cont’d</a:t>
            </a:r>
          </a:p>
        </p:txBody>
      </p:sp>
      <p:sp>
        <p:nvSpPr>
          <p:cNvPr id="13" name="Content Placeholder 12">
            <a:extLst>
              <a:ext uri="{FF2B5EF4-FFF2-40B4-BE49-F238E27FC236}">
                <a16:creationId xmlns:a16="http://schemas.microsoft.com/office/drawing/2014/main" id="{E51E284B-585A-F11A-FE35-D6F86E8582BB}"/>
              </a:ext>
            </a:extLst>
          </p:cNvPr>
          <p:cNvSpPr>
            <a:spLocks noGrp="1"/>
          </p:cNvSpPr>
          <p:nvPr>
            <p:ph idx="1"/>
          </p:nvPr>
        </p:nvSpPr>
        <p:spPr>
          <a:xfrm>
            <a:off x="685167" y="2160589"/>
            <a:ext cx="5189640" cy="4435420"/>
          </a:xfrm>
        </p:spPr>
        <p:txBody>
          <a:bodyPr>
            <a:normAutofit/>
          </a:bodyPr>
          <a:lstStyle/>
          <a:p>
            <a:r>
              <a:rPr lang="en-US" dirty="0">
                <a:latin typeface="Helvetica" pitchFamily="2" charset="0"/>
              </a:rPr>
              <a:t>The main clusters of Hispanic and Latino populations in the city are in the southern and western Bronx and the far northern parts of Manhattan.</a:t>
            </a:r>
          </a:p>
          <a:p>
            <a:r>
              <a:rPr lang="en-US" dirty="0">
                <a:latin typeface="Helvetica" pitchFamily="2" charset="0"/>
              </a:rPr>
              <a:t>There are also smaller communities around northeastern Brooklyn, Sunset Park, and Corona, Queens.</a:t>
            </a:r>
          </a:p>
        </p:txBody>
      </p:sp>
      <p:pic>
        <p:nvPicPr>
          <p:cNvPr id="4" name="Picture 3" descr="Map&#10;&#10;Description automatically generated">
            <a:extLst>
              <a:ext uri="{FF2B5EF4-FFF2-40B4-BE49-F238E27FC236}">
                <a16:creationId xmlns:a16="http://schemas.microsoft.com/office/drawing/2014/main" id="{12B7C93D-B797-472C-9D87-D8EC94869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387" y="777124"/>
            <a:ext cx="5553844" cy="5562109"/>
          </a:xfrm>
          <a:prstGeom prst="rect">
            <a:avLst/>
          </a:prstGeom>
        </p:spPr>
      </p:pic>
      <p:cxnSp>
        <p:nvCxnSpPr>
          <p:cNvPr id="5" name="Straight Arrow Connector 4">
            <a:extLst>
              <a:ext uri="{FF2B5EF4-FFF2-40B4-BE49-F238E27FC236}">
                <a16:creationId xmlns:a16="http://schemas.microsoft.com/office/drawing/2014/main" id="{DF449495-F901-1BE7-3C73-EFC8E30863D2}"/>
              </a:ext>
            </a:extLst>
          </p:cNvPr>
          <p:cNvCxnSpPr>
            <a:cxnSpLocks/>
          </p:cNvCxnSpPr>
          <p:nvPr/>
        </p:nvCxnSpPr>
        <p:spPr>
          <a:xfrm>
            <a:off x="6225640" y="3249626"/>
            <a:ext cx="417811" cy="1434517"/>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F0A25F3B-29BC-0243-6195-34F842A2F46F}"/>
              </a:ext>
            </a:extLst>
          </p:cNvPr>
          <p:cNvSpPr txBox="1"/>
          <p:nvPr/>
        </p:nvSpPr>
        <p:spPr>
          <a:xfrm>
            <a:off x="5515554" y="2941849"/>
            <a:ext cx="1160895" cy="307777"/>
          </a:xfrm>
          <a:prstGeom prst="rect">
            <a:avLst/>
          </a:prstGeom>
          <a:noFill/>
        </p:spPr>
        <p:txBody>
          <a:bodyPr wrap="none" rtlCol="0">
            <a:spAutoFit/>
          </a:bodyPr>
          <a:lstStyle/>
          <a:p>
            <a:r>
              <a:rPr lang="en-US" sz="1400" dirty="0">
                <a:latin typeface="Helvetica" pitchFamily="2" charset="0"/>
              </a:rPr>
              <a:t>Sunset Park</a:t>
            </a:r>
          </a:p>
        </p:txBody>
      </p:sp>
      <p:cxnSp>
        <p:nvCxnSpPr>
          <p:cNvPr id="16" name="Straight Arrow Connector 15">
            <a:extLst>
              <a:ext uri="{FF2B5EF4-FFF2-40B4-BE49-F238E27FC236}">
                <a16:creationId xmlns:a16="http://schemas.microsoft.com/office/drawing/2014/main" id="{66C91900-BCA0-0FAD-CC40-C1E96C7CE0E7}"/>
              </a:ext>
            </a:extLst>
          </p:cNvPr>
          <p:cNvCxnSpPr>
            <a:cxnSpLocks/>
          </p:cNvCxnSpPr>
          <p:nvPr/>
        </p:nvCxnSpPr>
        <p:spPr>
          <a:xfrm flipH="1">
            <a:off x="8143336" y="2160589"/>
            <a:ext cx="1639019" cy="1177834"/>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7" name="TextBox 16">
            <a:extLst>
              <a:ext uri="{FF2B5EF4-FFF2-40B4-BE49-F238E27FC236}">
                <a16:creationId xmlns:a16="http://schemas.microsoft.com/office/drawing/2014/main" id="{70EBE1C0-D97D-B9CC-B979-8470EB56DD2F}"/>
              </a:ext>
            </a:extLst>
          </p:cNvPr>
          <p:cNvSpPr txBox="1"/>
          <p:nvPr/>
        </p:nvSpPr>
        <p:spPr>
          <a:xfrm>
            <a:off x="9396672" y="1852812"/>
            <a:ext cx="771365" cy="307777"/>
          </a:xfrm>
          <a:prstGeom prst="rect">
            <a:avLst/>
          </a:prstGeom>
          <a:noFill/>
        </p:spPr>
        <p:txBody>
          <a:bodyPr wrap="none" rtlCol="0">
            <a:spAutoFit/>
          </a:bodyPr>
          <a:lstStyle/>
          <a:p>
            <a:r>
              <a:rPr lang="en-US" sz="1400" dirty="0">
                <a:latin typeface="Helvetica" pitchFamily="2" charset="0"/>
              </a:rPr>
              <a:t>Corona</a:t>
            </a:r>
          </a:p>
        </p:txBody>
      </p:sp>
    </p:spTree>
    <p:extLst>
      <p:ext uri="{BB962C8B-B14F-4D97-AF65-F5344CB8AC3E}">
        <p14:creationId xmlns:p14="http://schemas.microsoft.com/office/powerpoint/2010/main" val="282581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 calcmode="lin" valueType="num">
                                      <p:cBhvr additive="base">
                                        <p:cTn id="18"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4F8B-6B45-80F1-31AA-BDBF15F8B1FE}"/>
              </a:ext>
            </a:extLst>
          </p:cNvPr>
          <p:cNvSpPr>
            <a:spLocks noGrp="1"/>
          </p:cNvSpPr>
          <p:nvPr>
            <p:ph type="title"/>
          </p:nvPr>
        </p:nvSpPr>
        <p:spPr>
          <a:xfrm>
            <a:off x="676746" y="609600"/>
            <a:ext cx="5189640" cy="1320800"/>
          </a:xfrm>
        </p:spPr>
        <p:txBody>
          <a:bodyPr anchor="ctr">
            <a:normAutofit/>
          </a:bodyPr>
          <a:lstStyle/>
          <a:p>
            <a:pPr>
              <a:lnSpc>
                <a:spcPct val="90000"/>
              </a:lnSpc>
            </a:pPr>
            <a:r>
              <a:rPr lang="en-US" sz="2800" dirty="0">
                <a:latin typeface="Helvetica" pitchFamily="2" charset="0"/>
              </a:rPr>
              <a:t>Population and Demographics – Cont’d</a:t>
            </a:r>
          </a:p>
        </p:txBody>
      </p:sp>
      <p:sp>
        <p:nvSpPr>
          <p:cNvPr id="13" name="Content Placeholder 12">
            <a:extLst>
              <a:ext uri="{FF2B5EF4-FFF2-40B4-BE49-F238E27FC236}">
                <a16:creationId xmlns:a16="http://schemas.microsoft.com/office/drawing/2014/main" id="{E51E284B-585A-F11A-FE35-D6F86E8582BB}"/>
              </a:ext>
            </a:extLst>
          </p:cNvPr>
          <p:cNvSpPr>
            <a:spLocks noGrp="1"/>
          </p:cNvSpPr>
          <p:nvPr>
            <p:ph idx="1"/>
          </p:nvPr>
        </p:nvSpPr>
        <p:spPr>
          <a:xfrm>
            <a:off x="685167" y="2160589"/>
            <a:ext cx="5189640" cy="4435420"/>
          </a:xfrm>
        </p:spPr>
        <p:txBody>
          <a:bodyPr>
            <a:normAutofit/>
          </a:bodyPr>
          <a:lstStyle/>
          <a:p>
            <a:r>
              <a:rPr lang="en-US" dirty="0">
                <a:latin typeface="Helvetica" pitchFamily="2" charset="0"/>
              </a:rPr>
              <a:t>Asians are almost exclusively located in the Chinatown neighborhood in Manhattan.</a:t>
            </a:r>
          </a:p>
          <a:p>
            <a:r>
              <a:rPr lang="en-US" dirty="0">
                <a:latin typeface="Helvetica" pitchFamily="2" charset="0"/>
              </a:rPr>
              <a:t>They also inhabit southwestern Brooklyn and northern Queens, especially in Elmhurst and Flushing.</a:t>
            </a:r>
          </a:p>
          <a:p>
            <a:r>
              <a:rPr lang="en-US" dirty="0">
                <a:latin typeface="Helvetica" pitchFamily="2" charset="0"/>
              </a:rPr>
              <a:t>The Bronx is virtually empty of Asian populations except for a small cluster in Parkchester.</a:t>
            </a:r>
          </a:p>
        </p:txBody>
      </p:sp>
      <p:pic>
        <p:nvPicPr>
          <p:cNvPr id="6" name="Picture 5" descr="Map&#10;&#10;Description automatically generated">
            <a:extLst>
              <a:ext uri="{FF2B5EF4-FFF2-40B4-BE49-F238E27FC236}">
                <a16:creationId xmlns:a16="http://schemas.microsoft.com/office/drawing/2014/main" id="{551C4642-4D63-AB9A-CAA9-789AAD104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808" y="777124"/>
            <a:ext cx="5553844" cy="5562109"/>
          </a:xfrm>
          <a:prstGeom prst="rect">
            <a:avLst/>
          </a:prstGeom>
        </p:spPr>
      </p:pic>
      <p:cxnSp>
        <p:nvCxnSpPr>
          <p:cNvPr id="12" name="Straight Arrow Connector 11">
            <a:extLst>
              <a:ext uri="{FF2B5EF4-FFF2-40B4-BE49-F238E27FC236}">
                <a16:creationId xmlns:a16="http://schemas.microsoft.com/office/drawing/2014/main" id="{6E16277F-DC2E-2F24-A584-E024D54A980C}"/>
              </a:ext>
            </a:extLst>
          </p:cNvPr>
          <p:cNvCxnSpPr>
            <a:cxnSpLocks/>
          </p:cNvCxnSpPr>
          <p:nvPr/>
        </p:nvCxnSpPr>
        <p:spPr>
          <a:xfrm>
            <a:off x="6725973" y="2386984"/>
            <a:ext cx="417811" cy="1434517"/>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FC4789A4-7768-C9DB-CD2A-2BB424C51AF1}"/>
              </a:ext>
            </a:extLst>
          </p:cNvPr>
          <p:cNvSpPr txBox="1"/>
          <p:nvPr/>
        </p:nvSpPr>
        <p:spPr>
          <a:xfrm>
            <a:off x="6210447" y="2079207"/>
            <a:ext cx="1031051" cy="307777"/>
          </a:xfrm>
          <a:prstGeom prst="rect">
            <a:avLst/>
          </a:prstGeom>
          <a:noFill/>
        </p:spPr>
        <p:txBody>
          <a:bodyPr wrap="none" rtlCol="0">
            <a:spAutoFit/>
          </a:bodyPr>
          <a:lstStyle/>
          <a:p>
            <a:r>
              <a:rPr lang="en-US" sz="1400" dirty="0">
                <a:latin typeface="Helvetica" pitchFamily="2" charset="0"/>
              </a:rPr>
              <a:t>Chinatown</a:t>
            </a:r>
          </a:p>
        </p:txBody>
      </p:sp>
      <p:cxnSp>
        <p:nvCxnSpPr>
          <p:cNvPr id="15" name="Straight Arrow Connector 14">
            <a:extLst>
              <a:ext uri="{FF2B5EF4-FFF2-40B4-BE49-F238E27FC236}">
                <a16:creationId xmlns:a16="http://schemas.microsoft.com/office/drawing/2014/main" id="{79D4B74B-B915-786C-57E0-E88218FB8955}"/>
              </a:ext>
            </a:extLst>
          </p:cNvPr>
          <p:cNvCxnSpPr>
            <a:cxnSpLocks/>
          </p:cNvCxnSpPr>
          <p:nvPr/>
        </p:nvCxnSpPr>
        <p:spPr>
          <a:xfrm flipH="1">
            <a:off x="8264106" y="1538720"/>
            <a:ext cx="1426478" cy="1972231"/>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7A874708-9C77-FC3F-8CD0-F0F524E891B0}"/>
              </a:ext>
            </a:extLst>
          </p:cNvPr>
          <p:cNvSpPr txBox="1"/>
          <p:nvPr/>
        </p:nvSpPr>
        <p:spPr>
          <a:xfrm>
            <a:off x="9244788" y="1230943"/>
            <a:ext cx="891591" cy="307777"/>
          </a:xfrm>
          <a:prstGeom prst="rect">
            <a:avLst/>
          </a:prstGeom>
          <a:noFill/>
        </p:spPr>
        <p:txBody>
          <a:bodyPr wrap="none" rtlCol="0">
            <a:spAutoFit/>
          </a:bodyPr>
          <a:lstStyle/>
          <a:p>
            <a:r>
              <a:rPr lang="en-US" sz="1400" dirty="0">
                <a:latin typeface="Helvetica" pitchFamily="2" charset="0"/>
              </a:rPr>
              <a:t>Elmhurst</a:t>
            </a:r>
          </a:p>
        </p:txBody>
      </p:sp>
      <p:cxnSp>
        <p:nvCxnSpPr>
          <p:cNvPr id="20" name="Straight Arrow Connector 19">
            <a:extLst>
              <a:ext uri="{FF2B5EF4-FFF2-40B4-BE49-F238E27FC236}">
                <a16:creationId xmlns:a16="http://schemas.microsoft.com/office/drawing/2014/main" id="{FD45BDD2-9848-E2FC-CE23-E53432B78B13}"/>
              </a:ext>
            </a:extLst>
          </p:cNvPr>
          <p:cNvCxnSpPr>
            <a:cxnSpLocks/>
          </p:cNvCxnSpPr>
          <p:nvPr/>
        </p:nvCxnSpPr>
        <p:spPr>
          <a:xfrm flipH="1">
            <a:off x="8867955" y="2000385"/>
            <a:ext cx="1673418" cy="1338038"/>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3BA59777-2CE5-5852-8228-D80BF7326E2D}"/>
              </a:ext>
            </a:extLst>
          </p:cNvPr>
          <p:cNvSpPr txBox="1"/>
          <p:nvPr/>
        </p:nvSpPr>
        <p:spPr>
          <a:xfrm>
            <a:off x="10095577" y="1692608"/>
            <a:ext cx="861133" cy="307777"/>
          </a:xfrm>
          <a:prstGeom prst="rect">
            <a:avLst/>
          </a:prstGeom>
          <a:noFill/>
        </p:spPr>
        <p:txBody>
          <a:bodyPr wrap="none" rtlCol="0">
            <a:spAutoFit/>
          </a:bodyPr>
          <a:lstStyle/>
          <a:p>
            <a:r>
              <a:rPr lang="en-US" sz="1400" dirty="0">
                <a:latin typeface="Helvetica" pitchFamily="2" charset="0"/>
              </a:rPr>
              <a:t>Flushing</a:t>
            </a:r>
          </a:p>
        </p:txBody>
      </p:sp>
      <p:cxnSp>
        <p:nvCxnSpPr>
          <p:cNvPr id="23" name="Straight Arrow Connector 22">
            <a:extLst>
              <a:ext uri="{FF2B5EF4-FFF2-40B4-BE49-F238E27FC236}">
                <a16:creationId xmlns:a16="http://schemas.microsoft.com/office/drawing/2014/main" id="{5451DF54-23BF-63DD-0E3E-3F5ECB0190CD}"/>
              </a:ext>
            </a:extLst>
          </p:cNvPr>
          <p:cNvCxnSpPr>
            <a:cxnSpLocks/>
            <a:stCxn id="24" idx="2"/>
          </p:cNvCxnSpPr>
          <p:nvPr/>
        </p:nvCxnSpPr>
        <p:spPr>
          <a:xfrm>
            <a:off x="6985633" y="1669726"/>
            <a:ext cx="1466985" cy="584825"/>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4" name="TextBox 23">
            <a:extLst>
              <a:ext uri="{FF2B5EF4-FFF2-40B4-BE49-F238E27FC236}">
                <a16:creationId xmlns:a16="http://schemas.microsoft.com/office/drawing/2014/main" id="{E6428325-E561-0FFD-839C-A79F6366FEA9}"/>
              </a:ext>
            </a:extLst>
          </p:cNvPr>
          <p:cNvSpPr txBox="1"/>
          <p:nvPr/>
        </p:nvSpPr>
        <p:spPr>
          <a:xfrm>
            <a:off x="6415605" y="1361949"/>
            <a:ext cx="1140056" cy="307777"/>
          </a:xfrm>
          <a:prstGeom prst="rect">
            <a:avLst/>
          </a:prstGeom>
          <a:noFill/>
        </p:spPr>
        <p:txBody>
          <a:bodyPr wrap="none" rtlCol="0">
            <a:spAutoFit/>
          </a:bodyPr>
          <a:lstStyle/>
          <a:p>
            <a:r>
              <a:rPr lang="en-US" sz="1400" dirty="0">
                <a:latin typeface="Helvetica" pitchFamily="2" charset="0"/>
              </a:rPr>
              <a:t>Parkchester</a:t>
            </a:r>
          </a:p>
        </p:txBody>
      </p:sp>
    </p:spTree>
    <p:extLst>
      <p:ext uri="{BB962C8B-B14F-4D97-AF65-F5344CB8AC3E}">
        <p14:creationId xmlns:p14="http://schemas.microsoft.com/office/powerpoint/2010/main" val="396350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 calcmode="lin" valueType="num">
                                      <p:cBhvr additive="base">
                                        <p:cTn id="25"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3">
                                            <p:txEl>
                                              <p:pRg st="2" end="2"/>
                                            </p:txEl>
                                          </p:spTgt>
                                        </p:tgtEl>
                                        <p:attrNameLst>
                                          <p:attrName>style.visibility</p:attrName>
                                        </p:attrNameLst>
                                      </p:cBhvr>
                                      <p:to>
                                        <p:strVal val="visible"/>
                                      </p:to>
                                    </p:set>
                                    <p:anim calcmode="lin" valueType="num">
                                      <p:cBhvr additive="base">
                                        <p:cTn id="44"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8" grpId="0"/>
      <p:bldP spid="21"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4F8B-6B45-80F1-31AA-BDBF15F8B1FE}"/>
              </a:ext>
            </a:extLst>
          </p:cNvPr>
          <p:cNvSpPr>
            <a:spLocks noGrp="1"/>
          </p:cNvSpPr>
          <p:nvPr>
            <p:ph type="title"/>
          </p:nvPr>
        </p:nvSpPr>
        <p:spPr>
          <a:xfrm>
            <a:off x="676746" y="609600"/>
            <a:ext cx="5189640" cy="1320800"/>
          </a:xfrm>
        </p:spPr>
        <p:txBody>
          <a:bodyPr anchor="ctr">
            <a:normAutofit/>
          </a:bodyPr>
          <a:lstStyle/>
          <a:p>
            <a:pPr>
              <a:lnSpc>
                <a:spcPct val="90000"/>
              </a:lnSpc>
            </a:pPr>
            <a:r>
              <a:rPr lang="en-US" sz="2800" dirty="0">
                <a:latin typeface="Helvetica" pitchFamily="2" charset="0"/>
              </a:rPr>
              <a:t>Population and Demographics – Cont’d</a:t>
            </a:r>
          </a:p>
        </p:txBody>
      </p:sp>
      <p:sp>
        <p:nvSpPr>
          <p:cNvPr id="13" name="Content Placeholder 12">
            <a:extLst>
              <a:ext uri="{FF2B5EF4-FFF2-40B4-BE49-F238E27FC236}">
                <a16:creationId xmlns:a16="http://schemas.microsoft.com/office/drawing/2014/main" id="{E51E284B-585A-F11A-FE35-D6F86E8582BB}"/>
              </a:ext>
            </a:extLst>
          </p:cNvPr>
          <p:cNvSpPr>
            <a:spLocks noGrp="1"/>
          </p:cNvSpPr>
          <p:nvPr>
            <p:ph idx="1"/>
          </p:nvPr>
        </p:nvSpPr>
        <p:spPr>
          <a:xfrm>
            <a:off x="685167" y="2160589"/>
            <a:ext cx="5189640" cy="4435420"/>
          </a:xfrm>
        </p:spPr>
        <p:txBody>
          <a:bodyPr>
            <a:normAutofit/>
          </a:bodyPr>
          <a:lstStyle/>
          <a:p>
            <a:r>
              <a:rPr lang="en-US" dirty="0">
                <a:latin typeface="Helvetica" pitchFamily="2" charset="0"/>
              </a:rPr>
              <a:t>This chart shows the distribution of races within NYC.</a:t>
            </a:r>
          </a:p>
          <a:p>
            <a:r>
              <a:rPr lang="en-US" dirty="0">
                <a:latin typeface="Helvetica" pitchFamily="2" charset="0"/>
              </a:rPr>
              <a:t>Whites make up most of the city population with Hispanics and Latinos coming in second by a very thin margin.</a:t>
            </a:r>
          </a:p>
          <a:p>
            <a:r>
              <a:rPr lang="en-US" dirty="0">
                <a:latin typeface="Helvetica" pitchFamily="2" charset="0"/>
              </a:rPr>
              <a:t>Blacks and Asians follow as third and fourth.</a:t>
            </a:r>
          </a:p>
          <a:p>
            <a:r>
              <a:rPr lang="en-US" dirty="0">
                <a:latin typeface="Helvetica" pitchFamily="2" charset="0"/>
              </a:rPr>
              <a:t>These four races make up </a:t>
            </a:r>
            <a:r>
              <a:rPr lang="en-US" b="1" dirty="0">
                <a:latin typeface="Helvetica" pitchFamily="2" charset="0"/>
              </a:rPr>
              <a:t>~94% of the city population</a:t>
            </a:r>
            <a:r>
              <a:rPr lang="en-US" dirty="0">
                <a:latin typeface="Helvetica" pitchFamily="2" charset="0"/>
              </a:rPr>
              <a:t> and thus are the focus of this case study.</a:t>
            </a:r>
            <a:endParaRPr lang="en-US" b="1" dirty="0">
              <a:latin typeface="Helvetica" pitchFamily="2" charset="0"/>
            </a:endParaRPr>
          </a:p>
        </p:txBody>
      </p:sp>
      <p:pic>
        <p:nvPicPr>
          <p:cNvPr id="4" name="Picture 3" descr="Chart, histogram&#10;&#10;Description automatically generated">
            <a:extLst>
              <a:ext uri="{FF2B5EF4-FFF2-40B4-BE49-F238E27FC236}">
                <a16:creationId xmlns:a16="http://schemas.microsoft.com/office/drawing/2014/main" id="{F156906C-AB5E-5956-7B32-52F245AFF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387" y="777124"/>
            <a:ext cx="5562266" cy="5570544"/>
          </a:xfrm>
          <a:prstGeom prst="rect">
            <a:avLst/>
          </a:prstGeom>
        </p:spPr>
      </p:pic>
    </p:spTree>
    <p:extLst>
      <p:ext uri="{BB962C8B-B14F-4D97-AF65-F5344CB8AC3E}">
        <p14:creationId xmlns:p14="http://schemas.microsoft.com/office/powerpoint/2010/main" val="242085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 calcmode="lin" valueType="num">
                                      <p:cBhvr additive="base">
                                        <p:cTn id="18"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 calcmode="lin" valueType="num">
                                      <p:cBhvr additive="base">
                                        <p:cTn id="24"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 calcmode="lin" valueType="num">
                                      <p:cBhvr additive="base">
                                        <p:cTn id="30"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0" name="Isosceles Triangle 2059">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Isosceles Triangle 2063">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Isosceles Triangle 2064">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50" name="Picture 2" descr="No 1 Train on Elevated Subway Tracks, Inwood, New York Cit… | Flickr">
            <a:extLst>
              <a:ext uri="{FF2B5EF4-FFF2-40B4-BE49-F238E27FC236}">
                <a16:creationId xmlns:a16="http://schemas.microsoft.com/office/drawing/2014/main" id="{F727C6C2-7985-FDD0-8F9F-B453D2012B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94" t="1355" r="3646" b="1"/>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6EC9B2-28F6-F125-757F-5042004CACF3}"/>
              </a:ext>
            </a:extLst>
          </p:cNvPr>
          <p:cNvSpPr>
            <a:spLocks noGrp="1"/>
          </p:cNvSpPr>
          <p:nvPr>
            <p:ph type="title"/>
          </p:nvPr>
        </p:nvSpPr>
        <p:spPr>
          <a:xfrm>
            <a:off x="668866" y="1678666"/>
            <a:ext cx="4457938" cy="2369093"/>
          </a:xfrm>
        </p:spPr>
        <p:txBody>
          <a:bodyPr vert="horz" lIns="91440" tIns="45720" rIns="91440" bIns="45720" rtlCol="0" anchor="b">
            <a:normAutofit/>
          </a:bodyPr>
          <a:lstStyle/>
          <a:p>
            <a:pPr algn="r">
              <a:lnSpc>
                <a:spcPct val="90000"/>
              </a:lnSpc>
            </a:pPr>
            <a:r>
              <a:rPr lang="en-US" sz="3000" dirty="0">
                <a:latin typeface="Helvetica" pitchFamily="2" charset="0"/>
              </a:rPr>
              <a:t>Analysis: Effectiveness of the MTA Subway on serving the NYC Population</a:t>
            </a:r>
          </a:p>
        </p:txBody>
      </p:sp>
      <p:cxnSp>
        <p:nvCxnSpPr>
          <p:cNvPr id="2067" name="Straight Connector 206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9" name="Straight Connector 206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985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4AB8-259C-E092-87C4-4FC19B362F15}"/>
              </a:ext>
            </a:extLst>
          </p:cNvPr>
          <p:cNvSpPr>
            <a:spLocks noGrp="1"/>
          </p:cNvSpPr>
          <p:nvPr>
            <p:ph type="title"/>
          </p:nvPr>
        </p:nvSpPr>
        <p:spPr>
          <a:xfrm>
            <a:off x="676746" y="609600"/>
            <a:ext cx="5281884" cy="1320800"/>
          </a:xfrm>
        </p:spPr>
        <p:txBody>
          <a:bodyPr anchor="ctr">
            <a:normAutofit/>
          </a:bodyPr>
          <a:lstStyle/>
          <a:p>
            <a:pPr>
              <a:lnSpc>
                <a:spcPct val="90000"/>
              </a:lnSpc>
            </a:pPr>
            <a:r>
              <a:rPr lang="en-US" sz="2800" dirty="0">
                <a:latin typeface="Helvetica" pitchFamily="2" charset="0"/>
              </a:rPr>
              <a:t>MTA Subway Coverage of Population</a:t>
            </a:r>
          </a:p>
        </p:txBody>
      </p:sp>
      <p:sp>
        <p:nvSpPr>
          <p:cNvPr id="30" name="Content Placeholder 8">
            <a:extLst>
              <a:ext uri="{FF2B5EF4-FFF2-40B4-BE49-F238E27FC236}">
                <a16:creationId xmlns:a16="http://schemas.microsoft.com/office/drawing/2014/main" id="{9BF3E68F-CDF3-59BD-82A2-B758D644B835}"/>
              </a:ext>
            </a:extLst>
          </p:cNvPr>
          <p:cNvSpPr>
            <a:spLocks noGrp="1"/>
          </p:cNvSpPr>
          <p:nvPr>
            <p:ph idx="1"/>
          </p:nvPr>
        </p:nvSpPr>
        <p:spPr>
          <a:xfrm>
            <a:off x="685167" y="2160589"/>
            <a:ext cx="4996442" cy="4178566"/>
          </a:xfrm>
        </p:spPr>
        <p:txBody>
          <a:bodyPr>
            <a:normAutofit/>
          </a:bodyPr>
          <a:lstStyle/>
          <a:p>
            <a:r>
              <a:rPr lang="en-US" dirty="0">
                <a:latin typeface="Helvetica" pitchFamily="2" charset="0"/>
              </a:rPr>
              <a:t>The MTA subway serves the city quite well when considering the nodes of high population density.</a:t>
            </a:r>
          </a:p>
          <a:p>
            <a:r>
              <a:rPr lang="en-US" dirty="0">
                <a:latin typeface="Helvetica" pitchFamily="2" charset="0"/>
              </a:rPr>
              <a:t>Almost every single zone of high population density is served by a subway station.</a:t>
            </a:r>
          </a:p>
          <a:p>
            <a:r>
              <a:rPr lang="en-US" dirty="0">
                <a:latin typeface="Helvetica" pitchFamily="2" charset="0"/>
              </a:rPr>
              <a:t>Some notable exceptions include the Third Avenue, Northern Boulevard, and Utica Avenue corridors.</a:t>
            </a:r>
          </a:p>
          <a:p>
            <a:r>
              <a:rPr lang="en-US" dirty="0">
                <a:latin typeface="Helvetica" pitchFamily="2" charset="0"/>
              </a:rPr>
              <a:t>It may be possible that </a:t>
            </a:r>
            <a:r>
              <a:rPr lang="en-US" b="1" dirty="0">
                <a:latin typeface="Helvetica" pitchFamily="2" charset="0"/>
              </a:rPr>
              <a:t>the subway being built brought density</a:t>
            </a:r>
            <a:r>
              <a:rPr lang="en-US" dirty="0">
                <a:latin typeface="Helvetica" pitchFamily="2" charset="0"/>
              </a:rPr>
              <a:t> to that area instead of the other way around.</a:t>
            </a:r>
          </a:p>
        </p:txBody>
      </p:sp>
      <p:pic>
        <p:nvPicPr>
          <p:cNvPr id="5" name="Content Placeholder 4" descr="Map&#10;&#10;Description automatically generated">
            <a:extLst>
              <a:ext uri="{FF2B5EF4-FFF2-40B4-BE49-F238E27FC236}">
                <a16:creationId xmlns:a16="http://schemas.microsoft.com/office/drawing/2014/main" id="{1D09B4A4-F914-C30F-9157-4BED1DCF0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630" y="647945"/>
            <a:ext cx="5548203" cy="5562109"/>
          </a:xfrm>
          <a:prstGeom prst="rect">
            <a:avLst/>
          </a:prstGeom>
        </p:spPr>
      </p:pic>
      <p:cxnSp>
        <p:nvCxnSpPr>
          <p:cNvPr id="6" name="Straight Arrow Connector 5">
            <a:extLst>
              <a:ext uri="{FF2B5EF4-FFF2-40B4-BE49-F238E27FC236}">
                <a16:creationId xmlns:a16="http://schemas.microsoft.com/office/drawing/2014/main" id="{430E2249-C6CD-8D84-23DD-7F96AFC86564}"/>
              </a:ext>
            </a:extLst>
          </p:cNvPr>
          <p:cNvCxnSpPr>
            <a:cxnSpLocks/>
          </p:cNvCxnSpPr>
          <p:nvPr/>
        </p:nvCxnSpPr>
        <p:spPr>
          <a:xfrm>
            <a:off x="6751177" y="1523955"/>
            <a:ext cx="1149650" cy="568233"/>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C0CAD745-1252-4660-87FB-8A98F32366EA}"/>
              </a:ext>
            </a:extLst>
          </p:cNvPr>
          <p:cNvSpPr txBox="1"/>
          <p:nvPr/>
        </p:nvSpPr>
        <p:spPr>
          <a:xfrm>
            <a:off x="6235651" y="1216178"/>
            <a:ext cx="1249060" cy="307777"/>
          </a:xfrm>
          <a:prstGeom prst="rect">
            <a:avLst/>
          </a:prstGeom>
          <a:noFill/>
        </p:spPr>
        <p:txBody>
          <a:bodyPr wrap="none" rtlCol="0">
            <a:spAutoFit/>
          </a:bodyPr>
          <a:lstStyle/>
          <a:p>
            <a:r>
              <a:rPr lang="en-US" sz="1400" dirty="0">
                <a:latin typeface="Helvetica" pitchFamily="2" charset="0"/>
              </a:rPr>
              <a:t>Third Avenue</a:t>
            </a:r>
          </a:p>
        </p:txBody>
      </p:sp>
      <p:cxnSp>
        <p:nvCxnSpPr>
          <p:cNvPr id="11" name="Straight Arrow Connector 10">
            <a:extLst>
              <a:ext uri="{FF2B5EF4-FFF2-40B4-BE49-F238E27FC236}">
                <a16:creationId xmlns:a16="http://schemas.microsoft.com/office/drawing/2014/main" id="{3AD64DCB-939C-9ED7-26BE-4EAA9E6F93F1}"/>
              </a:ext>
            </a:extLst>
          </p:cNvPr>
          <p:cNvCxnSpPr>
            <a:cxnSpLocks/>
          </p:cNvCxnSpPr>
          <p:nvPr/>
        </p:nvCxnSpPr>
        <p:spPr>
          <a:xfrm flipH="1">
            <a:off x="8210196" y="2048031"/>
            <a:ext cx="2045740" cy="1013668"/>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3" name="TextBox 12">
            <a:extLst>
              <a:ext uri="{FF2B5EF4-FFF2-40B4-BE49-F238E27FC236}">
                <a16:creationId xmlns:a16="http://schemas.microsoft.com/office/drawing/2014/main" id="{ED5A7C4D-C398-C443-F1EB-AE0A2C0464F4}"/>
              </a:ext>
            </a:extLst>
          </p:cNvPr>
          <p:cNvSpPr txBox="1"/>
          <p:nvPr/>
        </p:nvSpPr>
        <p:spPr>
          <a:xfrm>
            <a:off x="9387750" y="1740254"/>
            <a:ext cx="1736373" cy="307777"/>
          </a:xfrm>
          <a:prstGeom prst="rect">
            <a:avLst/>
          </a:prstGeom>
          <a:noFill/>
        </p:spPr>
        <p:txBody>
          <a:bodyPr wrap="none" rtlCol="0">
            <a:spAutoFit/>
          </a:bodyPr>
          <a:lstStyle/>
          <a:p>
            <a:r>
              <a:rPr lang="en-US" sz="1400" dirty="0">
                <a:latin typeface="Helvetica" pitchFamily="2" charset="0"/>
              </a:rPr>
              <a:t>Northern Boulevard</a:t>
            </a:r>
          </a:p>
        </p:txBody>
      </p:sp>
      <p:cxnSp>
        <p:nvCxnSpPr>
          <p:cNvPr id="21" name="Straight Arrow Connector 20">
            <a:extLst>
              <a:ext uri="{FF2B5EF4-FFF2-40B4-BE49-F238E27FC236}">
                <a16:creationId xmlns:a16="http://schemas.microsoft.com/office/drawing/2014/main" id="{22375BAD-0271-9F02-F420-1A39B7223D8E}"/>
              </a:ext>
            </a:extLst>
          </p:cNvPr>
          <p:cNvCxnSpPr>
            <a:cxnSpLocks/>
            <a:stCxn id="23" idx="0"/>
          </p:cNvCxnSpPr>
          <p:nvPr/>
        </p:nvCxnSpPr>
        <p:spPr>
          <a:xfrm flipH="1" flipV="1">
            <a:off x="7686136" y="4606506"/>
            <a:ext cx="1546930" cy="969511"/>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83608065-0605-6956-5923-0E7687DD3017}"/>
              </a:ext>
            </a:extLst>
          </p:cNvPr>
          <p:cNvSpPr txBox="1"/>
          <p:nvPr/>
        </p:nvSpPr>
        <p:spPr>
          <a:xfrm>
            <a:off x="8607734" y="5576017"/>
            <a:ext cx="1250663" cy="307777"/>
          </a:xfrm>
          <a:prstGeom prst="rect">
            <a:avLst/>
          </a:prstGeom>
          <a:noFill/>
        </p:spPr>
        <p:txBody>
          <a:bodyPr wrap="none" rtlCol="0">
            <a:spAutoFit/>
          </a:bodyPr>
          <a:lstStyle/>
          <a:p>
            <a:r>
              <a:rPr lang="en-US" sz="1400" dirty="0">
                <a:latin typeface="Helvetica" pitchFamily="2" charset="0"/>
              </a:rPr>
              <a:t>Utica Avenue</a:t>
            </a:r>
          </a:p>
        </p:txBody>
      </p:sp>
    </p:spTree>
    <p:extLst>
      <p:ext uri="{BB962C8B-B14F-4D97-AF65-F5344CB8AC3E}">
        <p14:creationId xmlns:p14="http://schemas.microsoft.com/office/powerpoint/2010/main" val="255273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
                                            <p:txEl>
                                              <p:pRg st="1" end="1"/>
                                            </p:txEl>
                                          </p:spTgt>
                                        </p:tgtEl>
                                        <p:attrNameLst>
                                          <p:attrName>style.visibility</p:attrName>
                                        </p:attrNameLst>
                                      </p:cBhvr>
                                      <p:to>
                                        <p:strVal val="visible"/>
                                      </p:to>
                                    </p:set>
                                    <p:anim calcmode="lin" valueType="num">
                                      <p:cBhvr additive="base">
                                        <p:cTn id="18"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
                                            <p:txEl>
                                              <p:pRg st="2" end="2"/>
                                            </p:txEl>
                                          </p:spTgt>
                                        </p:tgtEl>
                                        <p:attrNameLst>
                                          <p:attrName>style.visibility</p:attrName>
                                        </p:attrNameLst>
                                      </p:cBhvr>
                                      <p:to>
                                        <p:strVal val="visible"/>
                                      </p:to>
                                    </p:set>
                                    <p:anim calcmode="lin" valueType="num">
                                      <p:cBhvr additive="base">
                                        <p:cTn id="24"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
                                            <p:txEl>
                                              <p:pRg st="3" end="3"/>
                                            </p:txEl>
                                          </p:spTgt>
                                        </p:tgtEl>
                                        <p:attrNameLst>
                                          <p:attrName>style.visibility</p:attrName>
                                        </p:attrNameLst>
                                      </p:cBhvr>
                                      <p:to>
                                        <p:strVal val="visible"/>
                                      </p:to>
                                    </p:set>
                                    <p:anim calcmode="lin" valueType="num">
                                      <p:cBhvr additive="base">
                                        <p:cTn id="49"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3"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DEDD-59C0-4EC2-3168-7E09362A614D}"/>
              </a:ext>
            </a:extLst>
          </p:cNvPr>
          <p:cNvSpPr>
            <a:spLocks noGrp="1"/>
          </p:cNvSpPr>
          <p:nvPr>
            <p:ph type="title"/>
          </p:nvPr>
        </p:nvSpPr>
        <p:spPr>
          <a:xfrm>
            <a:off x="676745" y="609600"/>
            <a:ext cx="4711369" cy="1320800"/>
          </a:xfrm>
        </p:spPr>
        <p:txBody>
          <a:bodyPr anchor="ctr">
            <a:normAutofit/>
          </a:bodyPr>
          <a:lstStyle/>
          <a:p>
            <a:pPr>
              <a:lnSpc>
                <a:spcPct val="90000"/>
              </a:lnSpc>
            </a:pPr>
            <a:r>
              <a:rPr lang="en-US" sz="2800" dirty="0">
                <a:latin typeface="Helvetica" pitchFamily="2" charset="0"/>
              </a:rPr>
              <a:t>MTA Subway Coverage by Demographics</a:t>
            </a:r>
            <a:endParaRPr lang="en-US" sz="2800" dirty="0"/>
          </a:p>
        </p:txBody>
      </p:sp>
      <p:sp>
        <p:nvSpPr>
          <p:cNvPr id="11" name="Content Placeholder 10">
            <a:extLst>
              <a:ext uri="{FF2B5EF4-FFF2-40B4-BE49-F238E27FC236}">
                <a16:creationId xmlns:a16="http://schemas.microsoft.com/office/drawing/2014/main" id="{5C62949F-8821-FCAA-112D-103B76EA174C}"/>
              </a:ext>
            </a:extLst>
          </p:cNvPr>
          <p:cNvSpPr>
            <a:spLocks noGrp="1"/>
          </p:cNvSpPr>
          <p:nvPr>
            <p:ph idx="1"/>
          </p:nvPr>
        </p:nvSpPr>
        <p:spPr>
          <a:xfrm>
            <a:off x="685166" y="2160589"/>
            <a:ext cx="4702948" cy="4352354"/>
          </a:xfrm>
        </p:spPr>
        <p:txBody>
          <a:bodyPr>
            <a:normAutofit/>
          </a:bodyPr>
          <a:lstStyle/>
          <a:p>
            <a:r>
              <a:rPr lang="en-US" dirty="0">
                <a:latin typeface="Helvetica" pitchFamily="2" charset="0"/>
              </a:rPr>
              <a:t>This map shows subway stations and the White dominated areas of the city.</a:t>
            </a:r>
          </a:p>
          <a:p>
            <a:r>
              <a:rPr lang="en-US" dirty="0">
                <a:latin typeface="Helvetica" pitchFamily="2" charset="0"/>
              </a:rPr>
              <a:t>Because </a:t>
            </a:r>
            <a:r>
              <a:rPr lang="en-US" b="1" dirty="0">
                <a:latin typeface="Helvetica" pitchFamily="2" charset="0"/>
              </a:rPr>
              <a:t>~32% of the White population </a:t>
            </a:r>
            <a:r>
              <a:rPr lang="en-US" dirty="0">
                <a:latin typeface="Helvetica" pitchFamily="2" charset="0"/>
              </a:rPr>
              <a:t>of the city lives in Manhattan </a:t>
            </a:r>
            <a:r>
              <a:rPr lang="en-US" b="1" dirty="0">
                <a:latin typeface="Helvetica" pitchFamily="2" charset="0"/>
              </a:rPr>
              <a:t>this population is well served</a:t>
            </a:r>
            <a:r>
              <a:rPr lang="en-US" dirty="0">
                <a:latin typeface="Helvetica" pitchFamily="2" charset="0"/>
              </a:rPr>
              <a:t> in this one borough alone which has the best subway coverage.</a:t>
            </a:r>
          </a:p>
          <a:p>
            <a:r>
              <a:rPr lang="en-US" dirty="0">
                <a:latin typeface="Helvetica" pitchFamily="2" charset="0"/>
              </a:rPr>
              <a:t>Most of the other White dominated areas around the city are also well-served by the subway such as western and northern Brooklyn.</a:t>
            </a:r>
          </a:p>
        </p:txBody>
      </p:sp>
      <p:pic>
        <p:nvPicPr>
          <p:cNvPr id="7" name="Content Placeholder 6" descr="Chart, bar chart&#10;&#10;Description automatically generated">
            <a:extLst>
              <a:ext uri="{FF2B5EF4-FFF2-40B4-BE49-F238E27FC236}">
                <a16:creationId xmlns:a16="http://schemas.microsoft.com/office/drawing/2014/main" id="{1572D605-93F2-413D-F86C-49DE0F9BE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115" y="429547"/>
            <a:ext cx="5989992" cy="5998905"/>
          </a:xfrm>
          <a:prstGeom prst="rect">
            <a:avLst/>
          </a:prstGeom>
        </p:spPr>
      </p:pic>
      <p:pic>
        <p:nvPicPr>
          <p:cNvPr id="17" name="Content Placeholder 6">
            <a:extLst>
              <a:ext uri="{FF2B5EF4-FFF2-40B4-BE49-F238E27FC236}">
                <a16:creationId xmlns:a16="http://schemas.microsoft.com/office/drawing/2014/main" id="{11139E95-9B4B-B69E-2022-C3FEAA65AD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88115" y="429547"/>
            <a:ext cx="5989990" cy="5998905"/>
          </a:xfrm>
          <a:prstGeom prst="rect">
            <a:avLst/>
          </a:prstGeom>
        </p:spPr>
      </p:pic>
    </p:spTree>
    <p:extLst>
      <p:ext uri="{BB962C8B-B14F-4D97-AF65-F5344CB8AC3E}">
        <p14:creationId xmlns:p14="http://schemas.microsoft.com/office/powerpoint/2010/main" val="8816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 calcmode="lin" valueType="num">
                                      <p:cBhvr additive="base">
                                        <p:cTn id="18"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 calcmode="lin" valueType="num">
                                      <p:cBhvr additive="base">
                                        <p:cTn id="2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DEDD-59C0-4EC2-3168-7E09362A614D}"/>
              </a:ext>
            </a:extLst>
          </p:cNvPr>
          <p:cNvSpPr>
            <a:spLocks noGrp="1"/>
          </p:cNvSpPr>
          <p:nvPr>
            <p:ph type="title"/>
          </p:nvPr>
        </p:nvSpPr>
        <p:spPr>
          <a:xfrm>
            <a:off x="676745" y="609600"/>
            <a:ext cx="4711369" cy="1320800"/>
          </a:xfrm>
        </p:spPr>
        <p:txBody>
          <a:bodyPr anchor="ctr">
            <a:normAutofit/>
          </a:bodyPr>
          <a:lstStyle/>
          <a:p>
            <a:pPr>
              <a:lnSpc>
                <a:spcPct val="90000"/>
              </a:lnSpc>
            </a:pPr>
            <a:r>
              <a:rPr lang="en-US" sz="2800" dirty="0">
                <a:latin typeface="Helvetica" pitchFamily="2" charset="0"/>
              </a:rPr>
              <a:t>MTA Subway Coverage by Demographics – Cont’d</a:t>
            </a:r>
            <a:endParaRPr lang="en-US" sz="2800" dirty="0"/>
          </a:p>
        </p:txBody>
      </p:sp>
      <p:sp>
        <p:nvSpPr>
          <p:cNvPr id="11" name="Content Placeholder 10">
            <a:extLst>
              <a:ext uri="{FF2B5EF4-FFF2-40B4-BE49-F238E27FC236}">
                <a16:creationId xmlns:a16="http://schemas.microsoft.com/office/drawing/2014/main" id="{5C62949F-8821-FCAA-112D-103B76EA174C}"/>
              </a:ext>
            </a:extLst>
          </p:cNvPr>
          <p:cNvSpPr>
            <a:spLocks noGrp="1"/>
          </p:cNvSpPr>
          <p:nvPr>
            <p:ph idx="1"/>
          </p:nvPr>
        </p:nvSpPr>
        <p:spPr>
          <a:xfrm>
            <a:off x="685166" y="2160589"/>
            <a:ext cx="4702948" cy="4352354"/>
          </a:xfrm>
        </p:spPr>
        <p:txBody>
          <a:bodyPr>
            <a:normAutofit/>
          </a:bodyPr>
          <a:lstStyle/>
          <a:p>
            <a:r>
              <a:rPr lang="en-US" dirty="0">
                <a:latin typeface="Helvetica" pitchFamily="2" charset="0"/>
              </a:rPr>
              <a:t>Manhattan once again has the best coverage for the Black population centers as the subway covers virtually all of Harlem.</a:t>
            </a:r>
          </a:p>
          <a:p>
            <a:r>
              <a:rPr lang="en-US" dirty="0">
                <a:latin typeface="Helvetica" pitchFamily="2" charset="0"/>
              </a:rPr>
              <a:t>The Bronx and Brooklyn also have decent coverage by subway stations with exceptions of Third Avenue in the Bronx and Utica Avenue in Brooklyn.</a:t>
            </a:r>
          </a:p>
          <a:p>
            <a:r>
              <a:rPr lang="en-US" dirty="0">
                <a:latin typeface="Helvetica" pitchFamily="2" charset="0"/>
              </a:rPr>
              <a:t>Queens not only has the least subway coverage in general, but the Black population centers are largely missed in southeastern queens with exception of the Far Rockaway neighborhood.</a:t>
            </a:r>
          </a:p>
        </p:txBody>
      </p:sp>
      <p:pic>
        <p:nvPicPr>
          <p:cNvPr id="7" name="Content Placeholder 6" descr="Chart, bar chart&#10;&#10;Description automatically generated">
            <a:extLst>
              <a:ext uri="{FF2B5EF4-FFF2-40B4-BE49-F238E27FC236}">
                <a16:creationId xmlns:a16="http://schemas.microsoft.com/office/drawing/2014/main" id="{1572D605-93F2-413D-F86C-49DE0F9BE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115" y="429547"/>
            <a:ext cx="5989992" cy="5998905"/>
          </a:xfrm>
          <a:prstGeom prst="rect">
            <a:avLst/>
          </a:prstGeom>
        </p:spPr>
      </p:pic>
      <p:pic>
        <p:nvPicPr>
          <p:cNvPr id="17" name="Content Placeholder 6">
            <a:extLst>
              <a:ext uri="{FF2B5EF4-FFF2-40B4-BE49-F238E27FC236}">
                <a16:creationId xmlns:a16="http://schemas.microsoft.com/office/drawing/2014/main" id="{11139E95-9B4B-B69E-2022-C3FEAA65AD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88115" y="429547"/>
            <a:ext cx="5989990" cy="5998904"/>
          </a:xfrm>
          <a:prstGeom prst="rect">
            <a:avLst/>
          </a:prstGeom>
        </p:spPr>
      </p:pic>
      <p:cxnSp>
        <p:nvCxnSpPr>
          <p:cNvPr id="3" name="Straight Arrow Connector 2">
            <a:extLst>
              <a:ext uri="{FF2B5EF4-FFF2-40B4-BE49-F238E27FC236}">
                <a16:creationId xmlns:a16="http://schemas.microsoft.com/office/drawing/2014/main" id="{60565C27-9E9D-C115-3348-978BB1D1D3D5}"/>
              </a:ext>
            </a:extLst>
          </p:cNvPr>
          <p:cNvCxnSpPr>
            <a:cxnSpLocks/>
          </p:cNvCxnSpPr>
          <p:nvPr/>
        </p:nvCxnSpPr>
        <p:spPr>
          <a:xfrm>
            <a:off x="6611526" y="1489450"/>
            <a:ext cx="1149650" cy="568233"/>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4" name="TextBox 3">
            <a:extLst>
              <a:ext uri="{FF2B5EF4-FFF2-40B4-BE49-F238E27FC236}">
                <a16:creationId xmlns:a16="http://schemas.microsoft.com/office/drawing/2014/main" id="{2F53B00E-4F40-E8FD-E65D-C4AAA00326CE}"/>
              </a:ext>
            </a:extLst>
          </p:cNvPr>
          <p:cNvSpPr txBox="1"/>
          <p:nvPr/>
        </p:nvSpPr>
        <p:spPr>
          <a:xfrm>
            <a:off x="6096000" y="1181673"/>
            <a:ext cx="1249060" cy="307777"/>
          </a:xfrm>
          <a:prstGeom prst="rect">
            <a:avLst/>
          </a:prstGeom>
          <a:noFill/>
        </p:spPr>
        <p:txBody>
          <a:bodyPr wrap="none" rtlCol="0">
            <a:spAutoFit/>
          </a:bodyPr>
          <a:lstStyle/>
          <a:p>
            <a:r>
              <a:rPr lang="en-US" sz="1400" dirty="0">
                <a:latin typeface="Helvetica" pitchFamily="2" charset="0"/>
              </a:rPr>
              <a:t>Third Avenue</a:t>
            </a:r>
          </a:p>
        </p:txBody>
      </p:sp>
      <p:cxnSp>
        <p:nvCxnSpPr>
          <p:cNvPr id="5" name="Straight Arrow Connector 4">
            <a:extLst>
              <a:ext uri="{FF2B5EF4-FFF2-40B4-BE49-F238E27FC236}">
                <a16:creationId xmlns:a16="http://schemas.microsoft.com/office/drawing/2014/main" id="{5ECB190A-06CA-B537-DF54-9486C1823602}"/>
              </a:ext>
            </a:extLst>
          </p:cNvPr>
          <p:cNvCxnSpPr>
            <a:cxnSpLocks/>
            <a:stCxn id="6" idx="0"/>
          </p:cNvCxnSpPr>
          <p:nvPr/>
        </p:nvCxnSpPr>
        <p:spPr>
          <a:xfrm flipH="1" flipV="1">
            <a:off x="7427343" y="4800318"/>
            <a:ext cx="1456236" cy="1166468"/>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6" name="TextBox 5">
            <a:extLst>
              <a:ext uri="{FF2B5EF4-FFF2-40B4-BE49-F238E27FC236}">
                <a16:creationId xmlns:a16="http://schemas.microsoft.com/office/drawing/2014/main" id="{48192381-AAC4-B6CA-64E1-A443105A0682}"/>
              </a:ext>
            </a:extLst>
          </p:cNvPr>
          <p:cNvSpPr txBox="1"/>
          <p:nvPr/>
        </p:nvSpPr>
        <p:spPr>
          <a:xfrm>
            <a:off x="8258247" y="5966786"/>
            <a:ext cx="1250663" cy="307777"/>
          </a:xfrm>
          <a:prstGeom prst="rect">
            <a:avLst/>
          </a:prstGeom>
          <a:noFill/>
        </p:spPr>
        <p:txBody>
          <a:bodyPr wrap="none" rtlCol="0">
            <a:spAutoFit/>
          </a:bodyPr>
          <a:lstStyle/>
          <a:p>
            <a:r>
              <a:rPr lang="en-US" sz="1400" dirty="0">
                <a:latin typeface="Helvetica" pitchFamily="2" charset="0"/>
              </a:rPr>
              <a:t>Utica Avenue</a:t>
            </a:r>
          </a:p>
        </p:txBody>
      </p:sp>
      <p:cxnSp>
        <p:nvCxnSpPr>
          <p:cNvPr id="10" name="Straight Arrow Connector 9">
            <a:extLst>
              <a:ext uri="{FF2B5EF4-FFF2-40B4-BE49-F238E27FC236}">
                <a16:creationId xmlns:a16="http://schemas.microsoft.com/office/drawing/2014/main" id="{82AEAC8B-5482-1547-82F7-89826712D7C7}"/>
              </a:ext>
            </a:extLst>
          </p:cNvPr>
          <p:cNvCxnSpPr>
            <a:cxnSpLocks/>
            <a:stCxn id="12" idx="2"/>
          </p:cNvCxnSpPr>
          <p:nvPr/>
        </p:nvCxnSpPr>
        <p:spPr>
          <a:xfrm flipH="1">
            <a:off x="9031857" y="4879138"/>
            <a:ext cx="1553710" cy="477866"/>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2" name="TextBox 11">
            <a:extLst>
              <a:ext uri="{FF2B5EF4-FFF2-40B4-BE49-F238E27FC236}">
                <a16:creationId xmlns:a16="http://schemas.microsoft.com/office/drawing/2014/main" id="{DA5177F8-6FD1-A2AB-AC26-F6255A6A1EFC}"/>
              </a:ext>
            </a:extLst>
          </p:cNvPr>
          <p:cNvSpPr txBox="1"/>
          <p:nvPr/>
        </p:nvSpPr>
        <p:spPr>
          <a:xfrm>
            <a:off x="9920962" y="4571361"/>
            <a:ext cx="1329210" cy="307777"/>
          </a:xfrm>
          <a:prstGeom prst="rect">
            <a:avLst/>
          </a:prstGeom>
          <a:noFill/>
        </p:spPr>
        <p:txBody>
          <a:bodyPr wrap="none" rtlCol="0">
            <a:spAutoFit/>
          </a:bodyPr>
          <a:lstStyle/>
          <a:p>
            <a:r>
              <a:rPr lang="en-US" sz="1400" dirty="0">
                <a:latin typeface="Helvetica" pitchFamily="2" charset="0"/>
              </a:rPr>
              <a:t>Far Rockaway</a:t>
            </a:r>
          </a:p>
        </p:txBody>
      </p:sp>
      <p:cxnSp>
        <p:nvCxnSpPr>
          <p:cNvPr id="15" name="Straight Arrow Connector 14">
            <a:extLst>
              <a:ext uri="{FF2B5EF4-FFF2-40B4-BE49-F238E27FC236}">
                <a16:creationId xmlns:a16="http://schemas.microsoft.com/office/drawing/2014/main" id="{30F3AD41-C870-3B06-DBE3-DC6C95B6095E}"/>
              </a:ext>
            </a:extLst>
          </p:cNvPr>
          <p:cNvCxnSpPr>
            <a:cxnSpLocks/>
          </p:cNvCxnSpPr>
          <p:nvPr/>
        </p:nvCxnSpPr>
        <p:spPr>
          <a:xfrm>
            <a:off x="6263842" y="2057683"/>
            <a:ext cx="992364" cy="307777"/>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468E2E37-719B-FCB5-539D-AA95991B0CF8}"/>
              </a:ext>
            </a:extLst>
          </p:cNvPr>
          <p:cNvSpPr txBox="1"/>
          <p:nvPr/>
        </p:nvSpPr>
        <p:spPr>
          <a:xfrm>
            <a:off x="5882968" y="1749906"/>
            <a:ext cx="761747" cy="307777"/>
          </a:xfrm>
          <a:prstGeom prst="rect">
            <a:avLst/>
          </a:prstGeom>
          <a:noFill/>
        </p:spPr>
        <p:txBody>
          <a:bodyPr wrap="none" rtlCol="0">
            <a:spAutoFit/>
          </a:bodyPr>
          <a:lstStyle/>
          <a:p>
            <a:r>
              <a:rPr lang="en-US" sz="1400" dirty="0">
                <a:latin typeface="Helvetica" pitchFamily="2" charset="0"/>
              </a:rPr>
              <a:t>Harlem</a:t>
            </a:r>
          </a:p>
        </p:txBody>
      </p:sp>
    </p:spTree>
    <p:extLst>
      <p:ext uri="{BB962C8B-B14F-4D97-AF65-F5344CB8AC3E}">
        <p14:creationId xmlns:p14="http://schemas.microsoft.com/office/powerpoint/2010/main" val="301801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 calcmode="lin" valueType="num">
                                      <p:cBhvr additive="base">
                                        <p:cTn id="2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1">
                                            <p:txEl>
                                              <p:pRg st="2" end="2"/>
                                            </p:txEl>
                                          </p:spTgt>
                                        </p:tgtEl>
                                        <p:attrNameLst>
                                          <p:attrName>style.visibility</p:attrName>
                                        </p:attrNameLst>
                                      </p:cBhvr>
                                      <p:to>
                                        <p:strVal val="visible"/>
                                      </p:to>
                                    </p:set>
                                    <p:anim calcmode="lin" valueType="num">
                                      <p:cBhvr additive="base">
                                        <p:cTn id="4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12"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B8EF-38CF-7F08-7618-5D98A11B9B7D}"/>
              </a:ext>
            </a:extLst>
          </p:cNvPr>
          <p:cNvSpPr>
            <a:spLocks noGrp="1"/>
          </p:cNvSpPr>
          <p:nvPr>
            <p:ph type="title"/>
          </p:nvPr>
        </p:nvSpPr>
        <p:spPr>
          <a:xfrm>
            <a:off x="676746" y="609600"/>
            <a:ext cx="3729076" cy="1320800"/>
          </a:xfrm>
        </p:spPr>
        <p:txBody>
          <a:bodyPr anchor="ctr">
            <a:normAutofit/>
          </a:bodyPr>
          <a:lstStyle/>
          <a:p>
            <a:r>
              <a:rPr lang="en-US" dirty="0">
                <a:latin typeface="Helvetica" pitchFamily="2" charset="0"/>
              </a:rPr>
              <a:t>Introduction</a:t>
            </a:r>
          </a:p>
        </p:txBody>
      </p:sp>
      <p:sp>
        <p:nvSpPr>
          <p:cNvPr id="1056" name="Content Placeholder 1029">
            <a:extLst>
              <a:ext uri="{FF2B5EF4-FFF2-40B4-BE49-F238E27FC236}">
                <a16:creationId xmlns:a16="http://schemas.microsoft.com/office/drawing/2014/main" id="{B1235EC3-5538-2DDC-90C4-47B830A766F3}"/>
              </a:ext>
            </a:extLst>
          </p:cNvPr>
          <p:cNvSpPr>
            <a:spLocks noGrp="1"/>
          </p:cNvSpPr>
          <p:nvPr>
            <p:ph idx="1"/>
          </p:nvPr>
        </p:nvSpPr>
        <p:spPr>
          <a:xfrm>
            <a:off x="685167" y="2160589"/>
            <a:ext cx="3720916" cy="3748598"/>
          </a:xfrm>
        </p:spPr>
        <p:txBody>
          <a:bodyPr>
            <a:normAutofit/>
          </a:bodyPr>
          <a:lstStyle/>
          <a:p>
            <a:r>
              <a:rPr lang="en-US" dirty="0">
                <a:latin typeface="Helvetica" pitchFamily="2" charset="0"/>
              </a:rPr>
              <a:t>The MTA (Metropolitan Transportation Authority) is the organization that operates the subway system in New York City.</a:t>
            </a:r>
          </a:p>
          <a:p>
            <a:r>
              <a:rPr lang="en-US" dirty="0">
                <a:latin typeface="Helvetica" pitchFamily="2" charset="0"/>
              </a:rPr>
              <a:t>The system spans </a:t>
            </a:r>
            <a:r>
              <a:rPr lang="en-US" b="1" dirty="0">
                <a:latin typeface="Helvetica" pitchFamily="2" charset="0"/>
              </a:rPr>
              <a:t>4 boroughs</a:t>
            </a:r>
            <a:r>
              <a:rPr lang="en-US" dirty="0">
                <a:latin typeface="Helvetica" pitchFamily="2" charset="0"/>
              </a:rPr>
              <a:t>, consists of </a:t>
            </a:r>
            <a:r>
              <a:rPr lang="en-US" b="1" dirty="0">
                <a:latin typeface="Helvetica" pitchFamily="2" charset="0"/>
              </a:rPr>
              <a:t>472 stations </a:t>
            </a:r>
            <a:r>
              <a:rPr lang="en-US" dirty="0">
                <a:latin typeface="Helvetica" pitchFamily="2" charset="0"/>
              </a:rPr>
              <a:t>(424 if you count station complexes), and </a:t>
            </a:r>
            <a:r>
              <a:rPr lang="en-US" b="1" dirty="0">
                <a:latin typeface="Helvetica" pitchFamily="2" charset="0"/>
              </a:rPr>
              <a:t>660 miles of track</a:t>
            </a:r>
            <a:r>
              <a:rPr lang="en-US" dirty="0">
                <a:latin typeface="Helvetica" pitchFamily="2" charset="0"/>
              </a:rPr>
              <a:t>.</a:t>
            </a:r>
          </a:p>
          <a:p>
            <a:r>
              <a:rPr lang="en-US" dirty="0">
                <a:latin typeface="Helvetica" pitchFamily="2" charset="0"/>
              </a:rPr>
              <a:t>The system operates 24/7 and offers express services.</a:t>
            </a:r>
          </a:p>
        </p:txBody>
      </p:sp>
      <p:pic>
        <p:nvPicPr>
          <p:cNvPr id="1026" name="Picture 2" descr="MTA Tests New Subway Map That Evokes Jettisoned 1972 Version - WSJ">
            <a:extLst>
              <a:ext uri="{FF2B5EF4-FFF2-40B4-BE49-F238E27FC236}">
                <a16:creationId xmlns:a16="http://schemas.microsoft.com/office/drawing/2014/main" id="{2AD112A2-7B24-A420-864D-852271078F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9761" y="632145"/>
            <a:ext cx="4211294" cy="5089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3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56">
                                            <p:txEl>
                                              <p:pRg st="0" end="0"/>
                                            </p:txEl>
                                          </p:spTgt>
                                        </p:tgtEl>
                                        <p:attrNameLst>
                                          <p:attrName>style.visibility</p:attrName>
                                        </p:attrNameLst>
                                      </p:cBhvr>
                                      <p:to>
                                        <p:strVal val="visible"/>
                                      </p:to>
                                    </p:set>
                                    <p:anim calcmode="lin" valueType="num">
                                      <p:cBhvr additive="base">
                                        <p:cTn id="12" dur="500" fill="hold"/>
                                        <p:tgtEl>
                                          <p:spTgt spid="105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56">
                                            <p:txEl>
                                              <p:pRg st="1" end="1"/>
                                            </p:txEl>
                                          </p:spTgt>
                                        </p:tgtEl>
                                        <p:attrNameLst>
                                          <p:attrName>style.visibility</p:attrName>
                                        </p:attrNameLst>
                                      </p:cBhvr>
                                      <p:to>
                                        <p:strVal val="visible"/>
                                      </p:to>
                                    </p:set>
                                    <p:anim calcmode="lin" valueType="num">
                                      <p:cBhvr additive="base">
                                        <p:cTn id="18" dur="500" fill="hold"/>
                                        <p:tgtEl>
                                          <p:spTgt spid="105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56">
                                            <p:txEl>
                                              <p:pRg st="2" end="2"/>
                                            </p:txEl>
                                          </p:spTgt>
                                        </p:tgtEl>
                                        <p:attrNameLst>
                                          <p:attrName>style.visibility</p:attrName>
                                        </p:attrNameLst>
                                      </p:cBhvr>
                                      <p:to>
                                        <p:strVal val="visible"/>
                                      </p:to>
                                    </p:set>
                                    <p:anim calcmode="lin" valueType="num">
                                      <p:cBhvr additive="base">
                                        <p:cTn id="24" dur="500" fill="hold"/>
                                        <p:tgtEl>
                                          <p:spTgt spid="105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5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DEDD-59C0-4EC2-3168-7E09362A614D}"/>
              </a:ext>
            </a:extLst>
          </p:cNvPr>
          <p:cNvSpPr>
            <a:spLocks noGrp="1"/>
          </p:cNvSpPr>
          <p:nvPr>
            <p:ph type="title"/>
          </p:nvPr>
        </p:nvSpPr>
        <p:spPr>
          <a:xfrm>
            <a:off x="676745" y="609600"/>
            <a:ext cx="4711369" cy="1320800"/>
          </a:xfrm>
        </p:spPr>
        <p:txBody>
          <a:bodyPr anchor="ctr">
            <a:normAutofit/>
          </a:bodyPr>
          <a:lstStyle/>
          <a:p>
            <a:pPr>
              <a:lnSpc>
                <a:spcPct val="90000"/>
              </a:lnSpc>
            </a:pPr>
            <a:r>
              <a:rPr lang="en-US" sz="2800" dirty="0">
                <a:latin typeface="Helvetica" pitchFamily="2" charset="0"/>
              </a:rPr>
              <a:t>MTA Subway Coverage by Demographics – Cont’d</a:t>
            </a:r>
            <a:endParaRPr lang="en-US" sz="2800" dirty="0"/>
          </a:p>
        </p:txBody>
      </p:sp>
      <p:sp>
        <p:nvSpPr>
          <p:cNvPr id="11" name="Content Placeholder 10">
            <a:extLst>
              <a:ext uri="{FF2B5EF4-FFF2-40B4-BE49-F238E27FC236}">
                <a16:creationId xmlns:a16="http://schemas.microsoft.com/office/drawing/2014/main" id="{5C62949F-8821-FCAA-112D-103B76EA174C}"/>
              </a:ext>
            </a:extLst>
          </p:cNvPr>
          <p:cNvSpPr>
            <a:spLocks noGrp="1"/>
          </p:cNvSpPr>
          <p:nvPr>
            <p:ph idx="1"/>
          </p:nvPr>
        </p:nvSpPr>
        <p:spPr>
          <a:xfrm>
            <a:off x="685166" y="2160589"/>
            <a:ext cx="4702948" cy="4352354"/>
          </a:xfrm>
        </p:spPr>
        <p:txBody>
          <a:bodyPr>
            <a:normAutofit/>
          </a:bodyPr>
          <a:lstStyle/>
          <a:p>
            <a:r>
              <a:rPr lang="en-US" dirty="0">
                <a:latin typeface="Helvetica" pitchFamily="2" charset="0"/>
              </a:rPr>
              <a:t>Most of the Hispanic and Latino population in the city is in the Bronx as </a:t>
            </a:r>
            <a:r>
              <a:rPr lang="en-US" b="1" dirty="0">
                <a:latin typeface="Helvetica" pitchFamily="2" charset="0"/>
              </a:rPr>
              <a:t>~34% of the population lives there</a:t>
            </a:r>
            <a:r>
              <a:rPr lang="en-US" dirty="0">
                <a:latin typeface="Helvetica" pitchFamily="2" charset="0"/>
              </a:rPr>
              <a:t>.</a:t>
            </a:r>
          </a:p>
          <a:p>
            <a:r>
              <a:rPr lang="en-US" dirty="0">
                <a:latin typeface="Helvetica" pitchFamily="2" charset="0"/>
              </a:rPr>
              <a:t>The Bronx Hispanic and Latino population is covered moderately well, save for Third Avenue and the southeastern parts of the borough.</a:t>
            </a:r>
          </a:p>
          <a:p>
            <a:r>
              <a:rPr lang="en-US" dirty="0">
                <a:latin typeface="Helvetica" pitchFamily="2" charset="0"/>
              </a:rPr>
              <a:t>Brooklyn and Manhattan Hispanic and Latino populations are also served well by the subway.</a:t>
            </a:r>
          </a:p>
          <a:p>
            <a:r>
              <a:rPr lang="en-US" dirty="0">
                <a:latin typeface="Helvetica" pitchFamily="2" charset="0"/>
              </a:rPr>
              <a:t>The subway serves the Queens Hispanic and Latino population the least well. Much of the North Corona neighborhood remains underserved.</a:t>
            </a:r>
          </a:p>
          <a:p>
            <a:endParaRPr lang="en-US" dirty="0">
              <a:latin typeface="Helvetica" pitchFamily="2" charset="0"/>
            </a:endParaRPr>
          </a:p>
        </p:txBody>
      </p:sp>
      <p:pic>
        <p:nvPicPr>
          <p:cNvPr id="7" name="Content Placeholder 6" descr="Chart, bar chart&#10;&#10;Description automatically generated">
            <a:extLst>
              <a:ext uri="{FF2B5EF4-FFF2-40B4-BE49-F238E27FC236}">
                <a16:creationId xmlns:a16="http://schemas.microsoft.com/office/drawing/2014/main" id="{1572D605-93F2-413D-F86C-49DE0F9BE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115" y="429547"/>
            <a:ext cx="5989992" cy="5998905"/>
          </a:xfrm>
          <a:prstGeom prst="rect">
            <a:avLst/>
          </a:prstGeom>
        </p:spPr>
      </p:pic>
      <p:pic>
        <p:nvPicPr>
          <p:cNvPr id="17" name="Content Placeholder 6">
            <a:extLst>
              <a:ext uri="{FF2B5EF4-FFF2-40B4-BE49-F238E27FC236}">
                <a16:creationId xmlns:a16="http://schemas.microsoft.com/office/drawing/2014/main" id="{11139E95-9B4B-B69E-2022-C3FEAA65AD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88115" y="429547"/>
            <a:ext cx="5989989" cy="5998904"/>
          </a:xfrm>
          <a:prstGeom prst="rect">
            <a:avLst/>
          </a:prstGeom>
        </p:spPr>
      </p:pic>
      <p:cxnSp>
        <p:nvCxnSpPr>
          <p:cNvPr id="8" name="Straight Arrow Connector 7">
            <a:extLst>
              <a:ext uri="{FF2B5EF4-FFF2-40B4-BE49-F238E27FC236}">
                <a16:creationId xmlns:a16="http://schemas.microsoft.com/office/drawing/2014/main" id="{87749FB3-81DA-2643-C12E-625CF115B4DC}"/>
              </a:ext>
            </a:extLst>
          </p:cNvPr>
          <p:cNvCxnSpPr>
            <a:cxnSpLocks/>
          </p:cNvCxnSpPr>
          <p:nvPr/>
        </p:nvCxnSpPr>
        <p:spPr>
          <a:xfrm>
            <a:off x="6292348" y="1498077"/>
            <a:ext cx="1149650" cy="568233"/>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6B0E0CB2-6549-B31E-8CEC-530F8B7FE1BD}"/>
              </a:ext>
            </a:extLst>
          </p:cNvPr>
          <p:cNvSpPr txBox="1"/>
          <p:nvPr/>
        </p:nvSpPr>
        <p:spPr>
          <a:xfrm>
            <a:off x="5776822" y="1190300"/>
            <a:ext cx="1249060" cy="307777"/>
          </a:xfrm>
          <a:prstGeom prst="rect">
            <a:avLst/>
          </a:prstGeom>
          <a:noFill/>
        </p:spPr>
        <p:txBody>
          <a:bodyPr wrap="none" rtlCol="0">
            <a:spAutoFit/>
          </a:bodyPr>
          <a:lstStyle/>
          <a:p>
            <a:r>
              <a:rPr lang="en-US" sz="1400" dirty="0">
                <a:latin typeface="Helvetica" pitchFamily="2" charset="0"/>
              </a:rPr>
              <a:t>Third Avenue</a:t>
            </a:r>
          </a:p>
        </p:txBody>
      </p:sp>
      <p:cxnSp>
        <p:nvCxnSpPr>
          <p:cNvPr id="13" name="Straight Arrow Connector 12">
            <a:extLst>
              <a:ext uri="{FF2B5EF4-FFF2-40B4-BE49-F238E27FC236}">
                <a16:creationId xmlns:a16="http://schemas.microsoft.com/office/drawing/2014/main" id="{35C2D11D-3628-3BC0-C17F-2CD936442C00}"/>
              </a:ext>
            </a:extLst>
          </p:cNvPr>
          <p:cNvCxnSpPr>
            <a:cxnSpLocks/>
          </p:cNvCxnSpPr>
          <p:nvPr/>
        </p:nvCxnSpPr>
        <p:spPr>
          <a:xfrm flipH="1">
            <a:off x="7755147" y="1930400"/>
            <a:ext cx="1777858" cy="1193076"/>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4C69EB42-406E-AB24-52E6-59A2A99F4204}"/>
              </a:ext>
            </a:extLst>
          </p:cNvPr>
          <p:cNvSpPr txBox="1"/>
          <p:nvPr/>
        </p:nvSpPr>
        <p:spPr>
          <a:xfrm>
            <a:off x="9017479" y="1622623"/>
            <a:ext cx="1258678" cy="307777"/>
          </a:xfrm>
          <a:prstGeom prst="rect">
            <a:avLst/>
          </a:prstGeom>
          <a:noFill/>
        </p:spPr>
        <p:txBody>
          <a:bodyPr wrap="none" rtlCol="0">
            <a:spAutoFit/>
          </a:bodyPr>
          <a:lstStyle/>
          <a:p>
            <a:r>
              <a:rPr lang="en-US" sz="1400" dirty="0">
                <a:latin typeface="Helvetica" pitchFamily="2" charset="0"/>
              </a:rPr>
              <a:t>North Corona</a:t>
            </a:r>
          </a:p>
        </p:txBody>
      </p:sp>
    </p:spTree>
    <p:extLst>
      <p:ext uri="{BB962C8B-B14F-4D97-AF65-F5344CB8AC3E}">
        <p14:creationId xmlns:p14="http://schemas.microsoft.com/office/powerpoint/2010/main" val="90397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 calcmode="lin" valueType="num">
                                      <p:cBhvr additive="base">
                                        <p:cTn id="18"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 calcmode="lin" valueType="num">
                                      <p:cBhvr additive="base">
                                        <p:cTn id="3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 calcmode="lin" valueType="num">
                                      <p:cBhvr additive="base">
                                        <p:cTn id="3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DEDD-59C0-4EC2-3168-7E09362A614D}"/>
              </a:ext>
            </a:extLst>
          </p:cNvPr>
          <p:cNvSpPr>
            <a:spLocks noGrp="1"/>
          </p:cNvSpPr>
          <p:nvPr>
            <p:ph type="title"/>
          </p:nvPr>
        </p:nvSpPr>
        <p:spPr>
          <a:xfrm>
            <a:off x="676745" y="609600"/>
            <a:ext cx="4711369" cy="1320800"/>
          </a:xfrm>
        </p:spPr>
        <p:txBody>
          <a:bodyPr anchor="ctr">
            <a:normAutofit/>
          </a:bodyPr>
          <a:lstStyle/>
          <a:p>
            <a:pPr>
              <a:lnSpc>
                <a:spcPct val="90000"/>
              </a:lnSpc>
            </a:pPr>
            <a:r>
              <a:rPr lang="en-US" sz="2800" dirty="0">
                <a:latin typeface="Helvetica" pitchFamily="2" charset="0"/>
              </a:rPr>
              <a:t>MTA Subway Coverage by Demographics – Cont’d</a:t>
            </a:r>
            <a:endParaRPr lang="en-US" sz="2800" dirty="0"/>
          </a:p>
        </p:txBody>
      </p:sp>
      <p:sp>
        <p:nvSpPr>
          <p:cNvPr id="11" name="Content Placeholder 10">
            <a:extLst>
              <a:ext uri="{FF2B5EF4-FFF2-40B4-BE49-F238E27FC236}">
                <a16:creationId xmlns:a16="http://schemas.microsoft.com/office/drawing/2014/main" id="{5C62949F-8821-FCAA-112D-103B76EA174C}"/>
              </a:ext>
            </a:extLst>
          </p:cNvPr>
          <p:cNvSpPr>
            <a:spLocks noGrp="1"/>
          </p:cNvSpPr>
          <p:nvPr>
            <p:ph idx="1"/>
          </p:nvPr>
        </p:nvSpPr>
        <p:spPr>
          <a:xfrm>
            <a:off x="685166" y="2160588"/>
            <a:ext cx="4702948" cy="4516257"/>
          </a:xfrm>
        </p:spPr>
        <p:txBody>
          <a:bodyPr>
            <a:normAutofit lnSpcReduction="10000"/>
          </a:bodyPr>
          <a:lstStyle/>
          <a:p>
            <a:r>
              <a:rPr lang="en-US" dirty="0">
                <a:latin typeface="Helvetica" pitchFamily="2" charset="0"/>
              </a:rPr>
              <a:t>Queens is the borough with the </a:t>
            </a:r>
            <a:r>
              <a:rPr lang="en-US" b="1" dirty="0">
                <a:latin typeface="Helvetica" pitchFamily="2" charset="0"/>
              </a:rPr>
              <a:t>highest population of Asians by far at ~50%</a:t>
            </a:r>
            <a:r>
              <a:rPr lang="en-US" dirty="0">
                <a:latin typeface="Helvetica" pitchFamily="2" charset="0"/>
              </a:rPr>
              <a:t>.</a:t>
            </a:r>
          </a:p>
          <a:p>
            <a:r>
              <a:rPr lang="en-US" dirty="0">
                <a:latin typeface="Helvetica" pitchFamily="2" charset="0"/>
              </a:rPr>
              <a:t>However, most of the Queens Asian population is underserved. Much of northeastern Queens has very few subway stations except for one station in the Flushing neighborhood.</a:t>
            </a:r>
          </a:p>
          <a:p>
            <a:r>
              <a:rPr lang="en-US" dirty="0">
                <a:latin typeface="Helvetica" pitchFamily="2" charset="0"/>
              </a:rPr>
              <a:t>The subway serves the Brooklyn and Manhattan populations well; the neighborhoods of Bensonhurst and Sunset Park, Brooklyn and Chinatown, Manhattan have plenty of stations in the area.</a:t>
            </a:r>
          </a:p>
          <a:p>
            <a:r>
              <a:rPr lang="en-US" dirty="0">
                <a:latin typeface="Helvetica" pitchFamily="2" charset="0"/>
              </a:rPr>
              <a:t>The Bronx has a very small Asian population, so the subway there has no significant ridership from them.</a:t>
            </a:r>
          </a:p>
        </p:txBody>
      </p:sp>
      <p:pic>
        <p:nvPicPr>
          <p:cNvPr id="7" name="Content Placeholder 6" descr="Chart, bar chart&#10;&#10;Description automatically generated">
            <a:extLst>
              <a:ext uri="{FF2B5EF4-FFF2-40B4-BE49-F238E27FC236}">
                <a16:creationId xmlns:a16="http://schemas.microsoft.com/office/drawing/2014/main" id="{1572D605-93F2-413D-F86C-49DE0F9BE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115" y="429547"/>
            <a:ext cx="5989992" cy="5998905"/>
          </a:xfrm>
          <a:prstGeom prst="rect">
            <a:avLst/>
          </a:prstGeom>
        </p:spPr>
      </p:pic>
      <p:pic>
        <p:nvPicPr>
          <p:cNvPr id="17" name="Content Placeholder 6">
            <a:extLst>
              <a:ext uri="{FF2B5EF4-FFF2-40B4-BE49-F238E27FC236}">
                <a16:creationId xmlns:a16="http://schemas.microsoft.com/office/drawing/2014/main" id="{11139E95-9B4B-B69E-2022-C3FEAA65AD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88115" y="429547"/>
            <a:ext cx="5989989" cy="5998903"/>
          </a:xfrm>
          <a:prstGeom prst="rect">
            <a:avLst/>
          </a:prstGeom>
        </p:spPr>
      </p:pic>
      <p:cxnSp>
        <p:nvCxnSpPr>
          <p:cNvPr id="3" name="Straight Arrow Connector 2">
            <a:extLst>
              <a:ext uri="{FF2B5EF4-FFF2-40B4-BE49-F238E27FC236}">
                <a16:creationId xmlns:a16="http://schemas.microsoft.com/office/drawing/2014/main" id="{0A6A1172-644D-1E92-3EAB-6B046DA59787}"/>
              </a:ext>
            </a:extLst>
          </p:cNvPr>
          <p:cNvCxnSpPr>
            <a:cxnSpLocks/>
          </p:cNvCxnSpPr>
          <p:nvPr/>
        </p:nvCxnSpPr>
        <p:spPr>
          <a:xfrm flipH="1">
            <a:off x="8566030" y="2286000"/>
            <a:ext cx="905774" cy="802257"/>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4" name="TextBox 3">
            <a:extLst>
              <a:ext uri="{FF2B5EF4-FFF2-40B4-BE49-F238E27FC236}">
                <a16:creationId xmlns:a16="http://schemas.microsoft.com/office/drawing/2014/main" id="{B7A8101C-7A48-B5F4-9A61-165A8CDB75CB}"/>
              </a:ext>
            </a:extLst>
          </p:cNvPr>
          <p:cNvSpPr txBox="1"/>
          <p:nvPr/>
        </p:nvSpPr>
        <p:spPr>
          <a:xfrm>
            <a:off x="9041239" y="2006699"/>
            <a:ext cx="861133" cy="307777"/>
          </a:xfrm>
          <a:prstGeom prst="rect">
            <a:avLst/>
          </a:prstGeom>
          <a:noFill/>
        </p:spPr>
        <p:txBody>
          <a:bodyPr wrap="square" rtlCol="0">
            <a:spAutoFit/>
          </a:bodyPr>
          <a:lstStyle/>
          <a:p>
            <a:r>
              <a:rPr lang="en-US" sz="1400" dirty="0">
                <a:latin typeface="Helvetica" pitchFamily="2" charset="0"/>
              </a:rPr>
              <a:t>Flushing</a:t>
            </a:r>
          </a:p>
        </p:txBody>
      </p:sp>
      <p:cxnSp>
        <p:nvCxnSpPr>
          <p:cNvPr id="6" name="Straight Arrow Connector 5">
            <a:extLst>
              <a:ext uri="{FF2B5EF4-FFF2-40B4-BE49-F238E27FC236}">
                <a16:creationId xmlns:a16="http://schemas.microsoft.com/office/drawing/2014/main" id="{ED35D402-4937-FB6E-4700-9F484FF04B2F}"/>
              </a:ext>
            </a:extLst>
          </p:cNvPr>
          <p:cNvCxnSpPr>
            <a:cxnSpLocks/>
          </p:cNvCxnSpPr>
          <p:nvPr/>
        </p:nvCxnSpPr>
        <p:spPr>
          <a:xfrm>
            <a:off x="6445878" y="2468365"/>
            <a:ext cx="308605" cy="1240993"/>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330F70D4-E10D-AF17-5D15-2951C3FD18EB}"/>
              </a:ext>
            </a:extLst>
          </p:cNvPr>
          <p:cNvSpPr txBox="1"/>
          <p:nvPr/>
        </p:nvSpPr>
        <p:spPr>
          <a:xfrm>
            <a:off x="5930353" y="2160588"/>
            <a:ext cx="1031051" cy="307777"/>
          </a:xfrm>
          <a:prstGeom prst="rect">
            <a:avLst/>
          </a:prstGeom>
          <a:noFill/>
        </p:spPr>
        <p:txBody>
          <a:bodyPr wrap="none" rtlCol="0">
            <a:spAutoFit/>
          </a:bodyPr>
          <a:lstStyle/>
          <a:p>
            <a:r>
              <a:rPr lang="en-US" sz="1400" dirty="0">
                <a:latin typeface="Helvetica" pitchFamily="2" charset="0"/>
              </a:rPr>
              <a:t>Chinatown</a:t>
            </a:r>
          </a:p>
        </p:txBody>
      </p:sp>
      <p:cxnSp>
        <p:nvCxnSpPr>
          <p:cNvPr id="16" name="Straight Arrow Connector 15">
            <a:extLst>
              <a:ext uri="{FF2B5EF4-FFF2-40B4-BE49-F238E27FC236}">
                <a16:creationId xmlns:a16="http://schemas.microsoft.com/office/drawing/2014/main" id="{74F59E1E-416A-F713-A69B-997E02F71E6C}"/>
              </a:ext>
            </a:extLst>
          </p:cNvPr>
          <p:cNvCxnSpPr>
            <a:cxnSpLocks/>
            <a:stCxn id="18" idx="0"/>
          </p:cNvCxnSpPr>
          <p:nvPr/>
        </p:nvCxnSpPr>
        <p:spPr>
          <a:xfrm flipV="1">
            <a:off x="5995275" y="4804913"/>
            <a:ext cx="569427" cy="819462"/>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D74EE1E3-05B5-9476-52C7-4DF10B13C13E}"/>
              </a:ext>
            </a:extLst>
          </p:cNvPr>
          <p:cNvSpPr txBox="1"/>
          <p:nvPr/>
        </p:nvSpPr>
        <p:spPr>
          <a:xfrm>
            <a:off x="5414827" y="5624375"/>
            <a:ext cx="1160895" cy="307777"/>
          </a:xfrm>
          <a:prstGeom prst="rect">
            <a:avLst/>
          </a:prstGeom>
          <a:noFill/>
        </p:spPr>
        <p:txBody>
          <a:bodyPr wrap="none" rtlCol="0">
            <a:spAutoFit/>
          </a:bodyPr>
          <a:lstStyle/>
          <a:p>
            <a:r>
              <a:rPr lang="en-US" sz="1400" dirty="0">
                <a:latin typeface="Helvetica" pitchFamily="2" charset="0"/>
              </a:rPr>
              <a:t>Sunset Park</a:t>
            </a:r>
          </a:p>
        </p:txBody>
      </p:sp>
      <p:cxnSp>
        <p:nvCxnSpPr>
          <p:cNvPr id="21" name="Straight Arrow Connector 20">
            <a:extLst>
              <a:ext uri="{FF2B5EF4-FFF2-40B4-BE49-F238E27FC236}">
                <a16:creationId xmlns:a16="http://schemas.microsoft.com/office/drawing/2014/main" id="{52376291-EC2E-D96B-DCC6-3198EB41CB8E}"/>
              </a:ext>
            </a:extLst>
          </p:cNvPr>
          <p:cNvCxnSpPr>
            <a:cxnSpLocks/>
            <a:stCxn id="22" idx="0"/>
          </p:cNvCxnSpPr>
          <p:nvPr/>
        </p:nvCxnSpPr>
        <p:spPr>
          <a:xfrm flipV="1">
            <a:off x="6460305" y="5233850"/>
            <a:ext cx="317376" cy="925236"/>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2" name="TextBox 21">
            <a:extLst>
              <a:ext uri="{FF2B5EF4-FFF2-40B4-BE49-F238E27FC236}">
                <a16:creationId xmlns:a16="http://schemas.microsoft.com/office/drawing/2014/main" id="{7E35E2CF-F90A-6DAC-2E18-DE295BACB757}"/>
              </a:ext>
            </a:extLst>
          </p:cNvPr>
          <p:cNvSpPr txBox="1"/>
          <p:nvPr/>
        </p:nvSpPr>
        <p:spPr>
          <a:xfrm>
            <a:off x="5865430" y="6159086"/>
            <a:ext cx="1189749" cy="307777"/>
          </a:xfrm>
          <a:prstGeom prst="rect">
            <a:avLst/>
          </a:prstGeom>
          <a:noFill/>
        </p:spPr>
        <p:txBody>
          <a:bodyPr wrap="none" rtlCol="0">
            <a:spAutoFit/>
          </a:bodyPr>
          <a:lstStyle/>
          <a:p>
            <a:r>
              <a:rPr lang="en-US" sz="1400" dirty="0">
                <a:latin typeface="Helvetica" pitchFamily="2" charset="0"/>
              </a:rPr>
              <a:t>Bensonhurst</a:t>
            </a:r>
          </a:p>
        </p:txBody>
      </p:sp>
    </p:spTree>
    <p:extLst>
      <p:ext uri="{BB962C8B-B14F-4D97-AF65-F5344CB8AC3E}">
        <p14:creationId xmlns:p14="http://schemas.microsoft.com/office/powerpoint/2010/main" val="371328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 calcmode="lin" valueType="num">
                                      <p:cBhvr additive="base">
                                        <p:cTn id="18"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 calcmode="lin" valueType="num">
                                      <p:cBhvr additive="base">
                                        <p:cTn id="3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xEl>
                                              <p:pRg st="3" end="3"/>
                                            </p:txEl>
                                          </p:spTgt>
                                        </p:tgtEl>
                                        <p:attrNameLst>
                                          <p:attrName>style.visibility</p:attrName>
                                        </p:attrNameLst>
                                      </p:cBhvr>
                                      <p:to>
                                        <p:strVal val="visible"/>
                                      </p:to>
                                    </p:set>
                                    <p:anim calcmode="lin" valueType="num">
                                      <p:cBhvr additive="base">
                                        <p:cTn id="56"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0" grpId="0"/>
      <p:bldP spid="18"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DEDD-59C0-4EC2-3168-7E09362A614D}"/>
              </a:ext>
            </a:extLst>
          </p:cNvPr>
          <p:cNvSpPr>
            <a:spLocks noGrp="1"/>
          </p:cNvSpPr>
          <p:nvPr>
            <p:ph type="title"/>
          </p:nvPr>
        </p:nvSpPr>
        <p:spPr>
          <a:xfrm>
            <a:off x="676745" y="609600"/>
            <a:ext cx="4711369" cy="1320800"/>
          </a:xfrm>
        </p:spPr>
        <p:txBody>
          <a:bodyPr anchor="ctr">
            <a:normAutofit/>
          </a:bodyPr>
          <a:lstStyle/>
          <a:p>
            <a:pPr>
              <a:lnSpc>
                <a:spcPct val="90000"/>
              </a:lnSpc>
            </a:pPr>
            <a:r>
              <a:rPr lang="en-US" sz="2800" dirty="0">
                <a:latin typeface="Helvetica" pitchFamily="2" charset="0"/>
              </a:rPr>
              <a:t>MTA Subway Coverage by Demographics – Cont’d</a:t>
            </a:r>
            <a:endParaRPr lang="en-US" sz="2800" dirty="0"/>
          </a:p>
        </p:txBody>
      </p:sp>
      <p:sp>
        <p:nvSpPr>
          <p:cNvPr id="11" name="Content Placeholder 10">
            <a:extLst>
              <a:ext uri="{FF2B5EF4-FFF2-40B4-BE49-F238E27FC236}">
                <a16:creationId xmlns:a16="http://schemas.microsoft.com/office/drawing/2014/main" id="{5C62949F-8821-FCAA-112D-103B76EA174C}"/>
              </a:ext>
            </a:extLst>
          </p:cNvPr>
          <p:cNvSpPr>
            <a:spLocks noGrp="1"/>
          </p:cNvSpPr>
          <p:nvPr>
            <p:ph idx="1"/>
          </p:nvPr>
        </p:nvSpPr>
        <p:spPr>
          <a:xfrm>
            <a:off x="685166" y="2160588"/>
            <a:ext cx="4702948" cy="4533509"/>
          </a:xfrm>
        </p:spPr>
        <p:txBody>
          <a:bodyPr>
            <a:normAutofit lnSpcReduction="10000"/>
          </a:bodyPr>
          <a:lstStyle/>
          <a:p>
            <a:r>
              <a:rPr lang="en-US" dirty="0">
                <a:latin typeface="Helvetica" pitchFamily="2" charset="0"/>
              </a:rPr>
              <a:t>This chart shows the demographics of riders of the subway by race.</a:t>
            </a:r>
          </a:p>
          <a:p>
            <a:r>
              <a:rPr lang="en-US" dirty="0">
                <a:latin typeface="Helvetica" pitchFamily="2" charset="0"/>
              </a:rPr>
              <a:t>The </a:t>
            </a:r>
            <a:r>
              <a:rPr lang="en-US" b="1" dirty="0">
                <a:latin typeface="Helvetica" pitchFamily="2" charset="0"/>
              </a:rPr>
              <a:t>White population</a:t>
            </a:r>
            <a:r>
              <a:rPr lang="en-US" dirty="0">
                <a:latin typeface="Helvetica" pitchFamily="2" charset="0"/>
              </a:rPr>
              <a:t> of NYC clearly </a:t>
            </a:r>
            <a:r>
              <a:rPr lang="en-US" b="1" dirty="0">
                <a:latin typeface="Helvetica" pitchFamily="2" charset="0"/>
              </a:rPr>
              <a:t>rides the system more</a:t>
            </a:r>
            <a:r>
              <a:rPr lang="en-US" dirty="0">
                <a:latin typeface="Helvetica" pitchFamily="2" charset="0"/>
              </a:rPr>
              <a:t> than any other race.</a:t>
            </a:r>
          </a:p>
          <a:p>
            <a:r>
              <a:rPr lang="en-US" dirty="0">
                <a:latin typeface="Helvetica" pitchFamily="2" charset="0"/>
              </a:rPr>
              <a:t>However, this </a:t>
            </a:r>
            <a:r>
              <a:rPr lang="en-US" b="1" dirty="0">
                <a:latin typeface="Helvetica" pitchFamily="2" charset="0"/>
              </a:rPr>
              <a:t>does not mean that other races don’t ride the subway</a:t>
            </a:r>
            <a:r>
              <a:rPr lang="en-US" dirty="0">
                <a:latin typeface="Helvetica" pitchFamily="2" charset="0"/>
              </a:rPr>
              <a:t> as much. It’s evident from the previous maps that other races aren’t served as well by the subway.</a:t>
            </a:r>
          </a:p>
          <a:p>
            <a:r>
              <a:rPr lang="en-US" dirty="0">
                <a:latin typeface="Helvetica" pitchFamily="2" charset="0"/>
              </a:rPr>
              <a:t>There may be historical reasons for this such as the subway being built through immigrant European settlements in the core of the city which still exist to this day.</a:t>
            </a:r>
          </a:p>
        </p:txBody>
      </p:sp>
      <p:pic>
        <p:nvPicPr>
          <p:cNvPr id="7" name="Content Placeholder 6" descr="Chart, bar chart&#10;&#10;Description automatically generated">
            <a:extLst>
              <a:ext uri="{FF2B5EF4-FFF2-40B4-BE49-F238E27FC236}">
                <a16:creationId xmlns:a16="http://schemas.microsoft.com/office/drawing/2014/main" id="{1572D605-93F2-413D-F86C-49DE0F9BE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115" y="429547"/>
            <a:ext cx="5989992" cy="5998905"/>
          </a:xfrm>
          <a:prstGeom prst="rect">
            <a:avLst/>
          </a:prstGeom>
        </p:spPr>
      </p:pic>
    </p:spTree>
    <p:extLst>
      <p:ext uri="{BB962C8B-B14F-4D97-AF65-F5344CB8AC3E}">
        <p14:creationId xmlns:p14="http://schemas.microsoft.com/office/powerpoint/2010/main" val="77825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 calcmode="lin" valueType="num">
                                      <p:cBhvr additive="base">
                                        <p:cTn id="18"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 calcmode="lin" valueType="num">
                                      <p:cBhvr additive="base">
                                        <p:cTn id="2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 calcmode="lin" valueType="num">
                                      <p:cBhvr additive="base">
                                        <p:cTn id="30"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4AB8-259C-E092-87C4-4FC19B362F15}"/>
              </a:ext>
            </a:extLst>
          </p:cNvPr>
          <p:cNvSpPr>
            <a:spLocks noGrp="1"/>
          </p:cNvSpPr>
          <p:nvPr>
            <p:ph type="title"/>
          </p:nvPr>
        </p:nvSpPr>
        <p:spPr>
          <a:xfrm>
            <a:off x="676746" y="609600"/>
            <a:ext cx="5281884" cy="1320800"/>
          </a:xfrm>
        </p:spPr>
        <p:txBody>
          <a:bodyPr anchor="ctr">
            <a:normAutofit/>
          </a:bodyPr>
          <a:lstStyle/>
          <a:p>
            <a:pPr>
              <a:lnSpc>
                <a:spcPct val="90000"/>
              </a:lnSpc>
            </a:pPr>
            <a:r>
              <a:rPr lang="en-US" sz="2800" dirty="0">
                <a:latin typeface="Helvetica" pitchFamily="2" charset="0"/>
              </a:rPr>
              <a:t>Comparing MTA Ridership to Demographic Profiles</a:t>
            </a:r>
          </a:p>
        </p:txBody>
      </p:sp>
      <p:sp>
        <p:nvSpPr>
          <p:cNvPr id="30" name="Content Placeholder 8">
            <a:extLst>
              <a:ext uri="{FF2B5EF4-FFF2-40B4-BE49-F238E27FC236}">
                <a16:creationId xmlns:a16="http://schemas.microsoft.com/office/drawing/2014/main" id="{9BF3E68F-CDF3-59BD-82A2-B758D644B835}"/>
              </a:ext>
            </a:extLst>
          </p:cNvPr>
          <p:cNvSpPr>
            <a:spLocks noGrp="1"/>
          </p:cNvSpPr>
          <p:nvPr>
            <p:ph idx="1"/>
          </p:nvPr>
        </p:nvSpPr>
        <p:spPr>
          <a:xfrm>
            <a:off x="685167" y="2160589"/>
            <a:ext cx="4996442" cy="4178566"/>
          </a:xfrm>
        </p:spPr>
        <p:txBody>
          <a:bodyPr>
            <a:normAutofit/>
          </a:bodyPr>
          <a:lstStyle/>
          <a:p>
            <a:r>
              <a:rPr lang="en-US" dirty="0">
                <a:latin typeface="Helvetica" pitchFamily="2" charset="0"/>
              </a:rPr>
              <a:t>This chart compares the total ridership of every station by the population density of the census tract it serves.</a:t>
            </a:r>
          </a:p>
          <a:p>
            <a:r>
              <a:rPr lang="en-US" dirty="0">
                <a:latin typeface="Helvetica" pitchFamily="2" charset="0"/>
              </a:rPr>
              <a:t>Each station is also colored by the main demographic it serves.</a:t>
            </a:r>
          </a:p>
          <a:p>
            <a:r>
              <a:rPr lang="en-US" dirty="0">
                <a:latin typeface="Helvetica" pitchFamily="2" charset="0"/>
              </a:rPr>
              <a:t>While the trend is weak, its clear that </a:t>
            </a:r>
            <a:r>
              <a:rPr lang="en-US" b="1" dirty="0">
                <a:latin typeface="Helvetica" pitchFamily="2" charset="0"/>
              </a:rPr>
              <a:t>stations with higher population density are correlated with higher ridership</a:t>
            </a:r>
            <a:r>
              <a:rPr lang="en-US" dirty="0">
                <a:latin typeface="Helvetica" pitchFamily="2" charset="0"/>
              </a:rPr>
              <a:t>.</a:t>
            </a:r>
          </a:p>
          <a:p>
            <a:r>
              <a:rPr lang="en-US" dirty="0">
                <a:latin typeface="Helvetica" pitchFamily="2" charset="0"/>
              </a:rPr>
              <a:t>Stations in </a:t>
            </a:r>
            <a:r>
              <a:rPr lang="en-US" b="1" dirty="0">
                <a:latin typeface="Helvetica" pitchFamily="2" charset="0"/>
              </a:rPr>
              <a:t>White dominated areas generally have the highest ridership</a:t>
            </a:r>
            <a:r>
              <a:rPr lang="en-US" dirty="0">
                <a:latin typeface="Helvetica" pitchFamily="2" charset="0"/>
              </a:rPr>
              <a:t>. Hispanic/Latino and Black dominated areas have the lowest.</a:t>
            </a:r>
          </a:p>
        </p:txBody>
      </p:sp>
      <p:pic>
        <p:nvPicPr>
          <p:cNvPr id="4" name="Picture 3" descr="Chart, scatter chart&#10;&#10;Description automatically generated">
            <a:extLst>
              <a:ext uri="{FF2B5EF4-FFF2-40B4-BE49-F238E27FC236}">
                <a16:creationId xmlns:a16="http://schemas.microsoft.com/office/drawing/2014/main" id="{A326E45E-0CA0-D3F6-9A3C-2EF712BE3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631" y="647945"/>
            <a:ext cx="5556624" cy="5564893"/>
          </a:xfrm>
          <a:prstGeom prst="rect">
            <a:avLst/>
          </a:prstGeom>
        </p:spPr>
      </p:pic>
    </p:spTree>
    <p:extLst>
      <p:ext uri="{BB962C8B-B14F-4D97-AF65-F5344CB8AC3E}">
        <p14:creationId xmlns:p14="http://schemas.microsoft.com/office/powerpoint/2010/main" val="411598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
                                            <p:txEl>
                                              <p:pRg st="1" end="1"/>
                                            </p:txEl>
                                          </p:spTgt>
                                        </p:tgtEl>
                                        <p:attrNameLst>
                                          <p:attrName>style.visibility</p:attrName>
                                        </p:attrNameLst>
                                      </p:cBhvr>
                                      <p:to>
                                        <p:strVal val="visible"/>
                                      </p:to>
                                    </p:set>
                                    <p:anim calcmode="lin" valueType="num">
                                      <p:cBhvr additive="base">
                                        <p:cTn id="18"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
                                            <p:txEl>
                                              <p:pRg st="2" end="2"/>
                                            </p:txEl>
                                          </p:spTgt>
                                        </p:tgtEl>
                                        <p:attrNameLst>
                                          <p:attrName>style.visibility</p:attrName>
                                        </p:attrNameLst>
                                      </p:cBhvr>
                                      <p:to>
                                        <p:strVal val="visible"/>
                                      </p:to>
                                    </p:set>
                                    <p:anim calcmode="lin" valueType="num">
                                      <p:cBhvr additive="base">
                                        <p:cTn id="24"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
                                            <p:txEl>
                                              <p:pRg st="3" end="3"/>
                                            </p:txEl>
                                          </p:spTgt>
                                        </p:tgtEl>
                                        <p:attrNameLst>
                                          <p:attrName>style.visibility</p:attrName>
                                        </p:attrNameLst>
                                      </p:cBhvr>
                                      <p:to>
                                        <p:strVal val="visible"/>
                                      </p:to>
                                    </p:set>
                                    <p:anim calcmode="lin" valueType="num">
                                      <p:cBhvr additive="base">
                                        <p:cTn id="30"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4AB8-259C-E092-87C4-4FC19B362F15}"/>
              </a:ext>
            </a:extLst>
          </p:cNvPr>
          <p:cNvSpPr>
            <a:spLocks noGrp="1"/>
          </p:cNvSpPr>
          <p:nvPr>
            <p:ph type="title"/>
          </p:nvPr>
        </p:nvSpPr>
        <p:spPr>
          <a:xfrm>
            <a:off x="676746" y="609600"/>
            <a:ext cx="5281884" cy="1320800"/>
          </a:xfrm>
        </p:spPr>
        <p:txBody>
          <a:bodyPr anchor="ctr">
            <a:normAutofit/>
          </a:bodyPr>
          <a:lstStyle/>
          <a:p>
            <a:pPr>
              <a:lnSpc>
                <a:spcPct val="90000"/>
              </a:lnSpc>
            </a:pPr>
            <a:r>
              <a:rPr lang="en-US" sz="2800" dirty="0">
                <a:latin typeface="Helvetica" pitchFamily="2" charset="0"/>
              </a:rPr>
              <a:t>Comparing MTA Ridership to Demographic Profiles – Cont’d</a:t>
            </a:r>
          </a:p>
        </p:txBody>
      </p:sp>
      <p:sp>
        <p:nvSpPr>
          <p:cNvPr id="30" name="Content Placeholder 8">
            <a:extLst>
              <a:ext uri="{FF2B5EF4-FFF2-40B4-BE49-F238E27FC236}">
                <a16:creationId xmlns:a16="http://schemas.microsoft.com/office/drawing/2014/main" id="{9BF3E68F-CDF3-59BD-82A2-B758D644B835}"/>
              </a:ext>
            </a:extLst>
          </p:cNvPr>
          <p:cNvSpPr>
            <a:spLocks noGrp="1"/>
          </p:cNvSpPr>
          <p:nvPr>
            <p:ph idx="1"/>
          </p:nvPr>
        </p:nvSpPr>
        <p:spPr>
          <a:xfrm>
            <a:off x="685167" y="2160589"/>
            <a:ext cx="4996442" cy="4178566"/>
          </a:xfrm>
        </p:spPr>
        <p:txBody>
          <a:bodyPr>
            <a:normAutofit/>
          </a:bodyPr>
          <a:lstStyle/>
          <a:p>
            <a:r>
              <a:rPr lang="en-US" dirty="0">
                <a:latin typeface="Helvetica" pitchFamily="2" charset="0"/>
              </a:rPr>
              <a:t>This chart compares the total ridership of every station by the race with the highest percentage of the population in that census tract.</a:t>
            </a:r>
          </a:p>
          <a:p>
            <a:r>
              <a:rPr lang="en-US" b="1" dirty="0">
                <a:latin typeface="Helvetica" pitchFamily="2" charset="0"/>
              </a:rPr>
              <a:t>Stations with a higher race percentage have the least diversity</a:t>
            </a:r>
            <a:r>
              <a:rPr lang="en-US" dirty="0">
                <a:latin typeface="Helvetica" pitchFamily="2" charset="0"/>
              </a:rPr>
              <a:t> in that census tract since that race dominates it so greatly.</a:t>
            </a:r>
          </a:p>
          <a:p>
            <a:r>
              <a:rPr lang="en-US" dirty="0">
                <a:latin typeface="Helvetica" pitchFamily="2" charset="0"/>
              </a:rPr>
              <a:t>Stations that have a </a:t>
            </a:r>
            <a:r>
              <a:rPr lang="en-US" b="1" dirty="0">
                <a:latin typeface="Helvetica" pitchFamily="2" charset="0"/>
              </a:rPr>
              <a:t>higher race percentage are more often White dominated </a:t>
            </a:r>
            <a:r>
              <a:rPr lang="en-US" dirty="0">
                <a:latin typeface="Helvetica" pitchFamily="2" charset="0"/>
              </a:rPr>
              <a:t>than any other group.</a:t>
            </a:r>
          </a:p>
          <a:p>
            <a:r>
              <a:rPr lang="en-US" b="1" dirty="0">
                <a:latin typeface="Helvetica" pitchFamily="2" charset="0"/>
              </a:rPr>
              <a:t>Asian dominated stations usually have the lowest race percentage</a:t>
            </a:r>
            <a:r>
              <a:rPr lang="en-US" dirty="0">
                <a:latin typeface="Helvetica" pitchFamily="2" charset="0"/>
              </a:rPr>
              <a:t> and are more diverse in their demographics.</a:t>
            </a:r>
          </a:p>
        </p:txBody>
      </p:sp>
      <p:pic>
        <p:nvPicPr>
          <p:cNvPr id="4" name="Picture 3">
            <a:extLst>
              <a:ext uri="{FF2B5EF4-FFF2-40B4-BE49-F238E27FC236}">
                <a16:creationId xmlns:a16="http://schemas.microsoft.com/office/drawing/2014/main" id="{A326E45E-0CA0-D3F6-9A3C-2EF712BE32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8631" y="647945"/>
            <a:ext cx="5556623" cy="5564893"/>
          </a:xfrm>
          <a:prstGeom prst="rect">
            <a:avLst/>
          </a:prstGeom>
        </p:spPr>
      </p:pic>
    </p:spTree>
    <p:extLst>
      <p:ext uri="{BB962C8B-B14F-4D97-AF65-F5344CB8AC3E}">
        <p14:creationId xmlns:p14="http://schemas.microsoft.com/office/powerpoint/2010/main" val="426790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
                                            <p:txEl>
                                              <p:pRg st="1" end="1"/>
                                            </p:txEl>
                                          </p:spTgt>
                                        </p:tgtEl>
                                        <p:attrNameLst>
                                          <p:attrName>style.visibility</p:attrName>
                                        </p:attrNameLst>
                                      </p:cBhvr>
                                      <p:to>
                                        <p:strVal val="visible"/>
                                      </p:to>
                                    </p:set>
                                    <p:anim calcmode="lin" valueType="num">
                                      <p:cBhvr additive="base">
                                        <p:cTn id="18"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
                                            <p:txEl>
                                              <p:pRg st="2" end="2"/>
                                            </p:txEl>
                                          </p:spTgt>
                                        </p:tgtEl>
                                        <p:attrNameLst>
                                          <p:attrName>style.visibility</p:attrName>
                                        </p:attrNameLst>
                                      </p:cBhvr>
                                      <p:to>
                                        <p:strVal val="visible"/>
                                      </p:to>
                                    </p:set>
                                    <p:anim calcmode="lin" valueType="num">
                                      <p:cBhvr additive="base">
                                        <p:cTn id="24"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
                                            <p:txEl>
                                              <p:pRg st="3" end="3"/>
                                            </p:txEl>
                                          </p:spTgt>
                                        </p:tgtEl>
                                        <p:attrNameLst>
                                          <p:attrName>style.visibility</p:attrName>
                                        </p:attrNameLst>
                                      </p:cBhvr>
                                      <p:to>
                                        <p:strVal val="visible"/>
                                      </p:to>
                                    </p:set>
                                    <p:anim calcmode="lin" valueType="num">
                                      <p:cBhvr additive="base">
                                        <p:cTn id="30"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DEDD-59C0-4EC2-3168-7E09362A614D}"/>
              </a:ext>
            </a:extLst>
          </p:cNvPr>
          <p:cNvSpPr>
            <a:spLocks noGrp="1"/>
          </p:cNvSpPr>
          <p:nvPr>
            <p:ph type="title"/>
          </p:nvPr>
        </p:nvSpPr>
        <p:spPr>
          <a:xfrm>
            <a:off x="676744" y="609600"/>
            <a:ext cx="5215097" cy="1320800"/>
          </a:xfrm>
        </p:spPr>
        <p:txBody>
          <a:bodyPr anchor="ctr">
            <a:normAutofit/>
          </a:bodyPr>
          <a:lstStyle/>
          <a:p>
            <a:pPr>
              <a:lnSpc>
                <a:spcPct val="90000"/>
              </a:lnSpc>
            </a:pPr>
            <a:r>
              <a:rPr lang="en-US" sz="2800" dirty="0">
                <a:latin typeface="Helvetica" pitchFamily="2" charset="0"/>
              </a:rPr>
              <a:t>Comparing MTA Ridership to Demographic Profiles – Cont’d</a:t>
            </a:r>
            <a:endParaRPr lang="en-US" sz="2800" dirty="0"/>
          </a:p>
        </p:txBody>
      </p:sp>
      <p:sp>
        <p:nvSpPr>
          <p:cNvPr id="11" name="Content Placeholder 10">
            <a:extLst>
              <a:ext uri="{FF2B5EF4-FFF2-40B4-BE49-F238E27FC236}">
                <a16:creationId xmlns:a16="http://schemas.microsoft.com/office/drawing/2014/main" id="{5C62949F-8821-FCAA-112D-103B76EA174C}"/>
              </a:ext>
            </a:extLst>
          </p:cNvPr>
          <p:cNvSpPr>
            <a:spLocks noGrp="1"/>
          </p:cNvSpPr>
          <p:nvPr>
            <p:ph idx="1"/>
          </p:nvPr>
        </p:nvSpPr>
        <p:spPr>
          <a:xfrm>
            <a:off x="685165" y="2160588"/>
            <a:ext cx="4904751" cy="4576642"/>
          </a:xfrm>
        </p:spPr>
        <p:txBody>
          <a:bodyPr>
            <a:normAutofit/>
          </a:bodyPr>
          <a:lstStyle/>
          <a:p>
            <a:r>
              <a:rPr lang="en-US" dirty="0">
                <a:latin typeface="Helvetica" pitchFamily="2" charset="0"/>
              </a:rPr>
              <a:t>This map shows every station colored by the dominant demographic serving it on top of a population density map of the city.</a:t>
            </a:r>
          </a:p>
          <a:p>
            <a:r>
              <a:rPr lang="en-US" dirty="0">
                <a:latin typeface="Helvetica" pitchFamily="2" charset="0"/>
              </a:rPr>
              <a:t>This map confirms the dominance of the White demographic being served by the subway. </a:t>
            </a:r>
            <a:r>
              <a:rPr lang="en-US" b="1" dirty="0">
                <a:latin typeface="Helvetica" pitchFamily="2" charset="0"/>
              </a:rPr>
              <a:t>164 stations serve White dominated census tracts</a:t>
            </a:r>
            <a:r>
              <a:rPr lang="en-US" dirty="0">
                <a:latin typeface="Helvetica" pitchFamily="2" charset="0"/>
              </a:rPr>
              <a:t>. They makes up </a:t>
            </a:r>
            <a:r>
              <a:rPr lang="en-US" b="1" dirty="0">
                <a:latin typeface="Helvetica" pitchFamily="2" charset="0"/>
              </a:rPr>
              <a:t>~39% of all stations in the system</a:t>
            </a:r>
            <a:r>
              <a:rPr lang="en-US" dirty="0">
                <a:latin typeface="Helvetica" pitchFamily="2" charset="0"/>
              </a:rPr>
              <a:t>.</a:t>
            </a:r>
          </a:p>
          <a:p>
            <a:r>
              <a:rPr lang="en-US" b="1" dirty="0">
                <a:latin typeface="Helvetica" pitchFamily="2" charset="0"/>
              </a:rPr>
              <a:t>Manhattan and the Bronx are the least diverse</a:t>
            </a:r>
            <a:r>
              <a:rPr lang="en-US" dirty="0">
                <a:latin typeface="Helvetica" pitchFamily="2" charset="0"/>
              </a:rPr>
              <a:t>, serving mainly White and Hispanic/Latino respectively.</a:t>
            </a:r>
          </a:p>
          <a:p>
            <a:r>
              <a:rPr lang="en-US" b="1" dirty="0">
                <a:latin typeface="Helvetica" pitchFamily="2" charset="0"/>
              </a:rPr>
              <a:t>Brooklyn and Queens are the opposite </a:t>
            </a:r>
            <a:r>
              <a:rPr lang="en-US" dirty="0">
                <a:latin typeface="Helvetica" pitchFamily="2" charset="0"/>
              </a:rPr>
              <a:t>and have a strong diversity of races.</a:t>
            </a:r>
          </a:p>
        </p:txBody>
      </p:sp>
      <p:pic>
        <p:nvPicPr>
          <p:cNvPr id="17" name="Content Placeholder 6">
            <a:extLst>
              <a:ext uri="{FF2B5EF4-FFF2-40B4-BE49-F238E27FC236}">
                <a16:creationId xmlns:a16="http://schemas.microsoft.com/office/drawing/2014/main" id="{11139E95-9B4B-B69E-2022-C3FEAA65AD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93560" y="429547"/>
            <a:ext cx="5989988" cy="5998903"/>
          </a:xfrm>
          <a:prstGeom prst="rect">
            <a:avLst/>
          </a:prstGeom>
        </p:spPr>
      </p:pic>
    </p:spTree>
    <p:extLst>
      <p:ext uri="{BB962C8B-B14F-4D97-AF65-F5344CB8AC3E}">
        <p14:creationId xmlns:p14="http://schemas.microsoft.com/office/powerpoint/2010/main" val="63907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 calcmode="lin" valueType="num">
                                      <p:cBhvr additive="base">
                                        <p:cTn id="18"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 calcmode="lin" valueType="num">
                                      <p:cBhvr additive="base">
                                        <p:cTn id="2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 calcmode="lin" valueType="num">
                                      <p:cBhvr additive="base">
                                        <p:cTn id="30"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4" name="Isosceles Triangle 308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8" name="Isosceles Triangle 308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9" name="Isosceles Triangle 308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4" name="Picture 2" descr="15 Amazing Brooklyn Sunset Spots - Your Brooklyn Guide">
            <a:extLst>
              <a:ext uri="{FF2B5EF4-FFF2-40B4-BE49-F238E27FC236}">
                <a16:creationId xmlns:a16="http://schemas.microsoft.com/office/drawing/2014/main" id="{F7600C74-C882-3019-1210-E5E3155921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52" t="9091" r="5951"/>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307D45-D604-5700-6ADE-B3BD2031A890}"/>
              </a:ext>
            </a:extLst>
          </p:cNvPr>
          <p:cNvSpPr>
            <a:spLocks noGrp="1"/>
          </p:cNvSpPr>
          <p:nvPr>
            <p:ph type="title"/>
          </p:nvPr>
        </p:nvSpPr>
        <p:spPr>
          <a:xfrm>
            <a:off x="472612" y="1678666"/>
            <a:ext cx="4623370" cy="2369093"/>
          </a:xfrm>
        </p:spPr>
        <p:txBody>
          <a:bodyPr vert="horz" lIns="91440" tIns="45720" rIns="91440" bIns="45720" rtlCol="0" anchor="b">
            <a:normAutofit/>
          </a:bodyPr>
          <a:lstStyle/>
          <a:p>
            <a:pPr algn="r">
              <a:lnSpc>
                <a:spcPct val="90000"/>
              </a:lnSpc>
            </a:pPr>
            <a:r>
              <a:rPr lang="en-US" sz="3000" dirty="0">
                <a:latin typeface="Helvetica" pitchFamily="2" charset="0"/>
              </a:rPr>
              <a:t>Conclusion: Takeaways and Solutions to Improve the MTA Subway System</a:t>
            </a:r>
          </a:p>
        </p:txBody>
      </p:sp>
      <p:cxnSp>
        <p:nvCxnSpPr>
          <p:cNvPr id="3091" name="Straight Connector 309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93" name="Straight Connector 309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9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03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BDC6-A483-1DA2-1207-0BE57B97125A}"/>
              </a:ext>
            </a:extLst>
          </p:cNvPr>
          <p:cNvSpPr>
            <a:spLocks noGrp="1"/>
          </p:cNvSpPr>
          <p:nvPr>
            <p:ph type="title"/>
          </p:nvPr>
        </p:nvSpPr>
        <p:spPr/>
        <p:txBody>
          <a:bodyPr/>
          <a:lstStyle/>
          <a:p>
            <a:r>
              <a:rPr lang="en-US" dirty="0">
                <a:latin typeface="Helvetica" pitchFamily="2" charset="0"/>
              </a:rPr>
              <a:t>Takeaways</a:t>
            </a:r>
          </a:p>
        </p:txBody>
      </p:sp>
      <p:sp>
        <p:nvSpPr>
          <p:cNvPr id="3" name="Content Placeholder 2">
            <a:extLst>
              <a:ext uri="{FF2B5EF4-FFF2-40B4-BE49-F238E27FC236}">
                <a16:creationId xmlns:a16="http://schemas.microsoft.com/office/drawing/2014/main" id="{2F623F19-FE36-4644-E7AA-91109F841089}"/>
              </a:ext>
            </a:extLst>
          </p:cNvPr>
          <p:cNvSpPr>
            <a:spLocks noGrp="1"/>
          </p:cNvSpPr>
          <p:nvPr>
            <p:ph idx="1"/>
          </p:nvPr>
        </p:nvSpPr>
        <p:spPr>
          <a:xfrm>
            <a:off x="677334" y="2160589"/>
            <a:ext cx="8596668" cy="4231585"/>
          </a:xfrm>
        </p:spPr>
        <p:txBody>
          <a:bodyPr/>
          <a:lstStyle/>
          <a:p>
            <a:pPr>
              <a:buFont typeface="+mj-lt"/>
              <a:buAutoNum type="arabicPeriod"/>
            </a:pPr>
            <a:r>
              <a:rPr lang="en-US" dirty="0">
                <a:latin typeface="Helvetica" pitchFamily="2" charset="0"/>
              </a:rPr>
              <a:t>The MTA subway system serves most of the densely populated areas of New York City well.</a:t>
            </a:r>
          </a:p>
          <a:p>
            <a:pPr>
              <a:buFont typeface="+mj-lt"/>
              <a:buAutoNum type="arabicPeriod"/>
            </a:pPr>
            <a:r>
              <a:rPr lang="en-US" dirty="0">
                <a:latin typeface="Helvetica" pitchFamily="2" charset="0"/>
              </a:rPr>
              <a:t>The White demographic makes up most of the subway ridership and is best served by the system.</a:t>
            </a:r>
          </a:p>
          <a:p>
            <a:pPr>
              <a:buFont typeface="+mj-lt"/>
              <a:buAutoNum type="arabicPeriod"/>
            </a:pPr>
            <a:r>
              <a:rPr lang="en-US" dirty="0">
                <a:latin typeface="Helvetica" pitchFamily="2" charset="0"/>
              </a:rPr>
              <a:t>Other demographics aren’t served nearly as well, especially in the areas farthest away from Manhattan where many of them reside.</a:t>
            </a:r>
          </a:p>
          <a:p>
            <a:pPr>
              <a:buFont typeface="+mj-lt"/>
              <a:buAutoNum type="arabicPeriod"/>
            </a:pPr>
            <a:r>
              <a:rPr lang="en-US" dirty="0">
                <a:latin typeface="Helvetica" pitchFamily="2" charset="0"/>
              </a:rPr>
              <a:t>Southeastern Brooklyn and most of eastern Queens have very few subway stations despite having the largest clusters of minority populations.</a:t>
            </a:r>
          </a:p>
        </p:txBody>
      </p:sp>
    </p:spTree>
    <p:extLst>
      <p:ext uri="{BB962C8B-B14F-4D97-AF65-F5344CB8AC3E}">
        <p14:creationId xmlns:p14="http://schemas.microsoft.com/office/powerpoint/2010/main" val="402576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529-DF6B-CDBE-57BD-23986741F87E}"/>
              </a:ext>
            </a:extLst>
          </p:cNvPr>
          <p:cNvSpPr>
            <a:spLocks noGrp="1"/>
          </p:cNvSpPr>
          <p:nvPr>
            <p:ph type="title"/>
          </p:nvPr>
        </p:nvSpPr>
        <p:spPr>
          <a:xfrm>
            <a:off x="676746" y="609600"/>
            <a:ext cx="3729076" cy="1320800"/>
          </a:xfrm>
        </p:spPr>
        <p:txBody>
          <a:bodyPr anchor="ctr">
            <a:normAutofit/>
          </a:bodyPr>
          <a:lstStyle/>
          <a:p>
            <a:r>
              <a:rPr lang="en-US" dirty="0">
                <a:latin typeface="Helvetica" pitchFamily="2" charset="0"/>
              </a:rPr>
              <a:t>Solutions</a:t>
            </a:r>
          </a:p>
        </p:txBody>
      </p:sp>
      <p:sp>
        <p:nvSpPr>
          <p:cNvPr id="4102" name="Content Placeholder 4101">
            <a:extLst>
              <a:ext uri="{FF2B5EF4-FFF2-40B4-BE49-F238E27FC236}">
                <a16:creationId xmlns:a16="http://schemas.microsoft.com/office/drawing/2014/main" id="{A9636B32-9192-30DF-873F-87C6FCB545E5}"/>
              </a:ext>
            </a:extLst>
          </p:cNvPr>
          <p:cNvSpPr>
            <a:spLocks noGrp="1"/>
          </p:cNvSpPr>
          <p:nvPr>
            <p:ph idx="1"/>
          </p:nvPr>
        </p:nvSpPr>
        <p:spPr>
          <a:xfrm>
            <a:off x="457200" y="1794294"/>
            <a:ext cx="6021238" cy="4925005"/>
          </a:xfrm>
        </p:spPr>
        <p:txBody>
          <a:bodyPr>
            <a:normAutofit/>
          </a:bodyPr>
          <a:lstStyle/>
          <a:p>
            <a:r>
              <a:rPr lang="en-US" dirty="0">
                <a:latin typeface="Helvetica" pitchFamily="2" charset="0"/>
              </a:rPr>
              <a:t>In order to bring equity to the city and give minority demographics the service they deserve, the system needs to be expanded.</a:t>
            </a:r>
          </a:p>
          <a:p>
            <a:r>
              <a:rPr lang="en-US" dirty="0">
                <a:latin typeface="Helvetica" pitchFamily="2" charset="0"/>
              </a:rPr>
              <a:t>New lines and stations on </a:t>
            </a:r>
            <a:r>
              <a:rPr lang="en-US" b="1" dirty="0">
                <a:latin typeface="Helvetica" pitchFamily="2" charset="0"/>
              </a:rPr>
              <a:t>Third Avenue </a:t>
            </a:r>
            <a:r>
              <a:rPr lang="en-US" dirty="0">
                <a:latin typeface="Helvetica" pitchFamily="2" charset="0"/>
              </a:rPr>
              <a:t>in the Bronx, </a:t>
            </a:r>
            <a:r>
              <a:rPr lang="en-US" b="1" dirty="0">
                <a:latin typeface="Helvetica" pitchFamily="2" charset="0"/>
              </a:rPr>
              <a:t>Northern Boulevard </a:t>
            </a:r>
            <a:r>
              <a:rPr lang="en-US" dirty="0">
                <a:latin typeface="Helvetica" pitchFamily="2" charset="0"/>
              </a:rPr>
              <a:t>in Queens, and </a:t>
            </a:r>
            <a:r>
              <a:rPr lang="en-US" b="1" dirty="0">
                <a:latin typeface="Helvetica" pitchFamily="2" charset="0"/>
              </a:rPr>
              <a:t>Utica Avenue</a:t>
            </a:r>
            <a:r>
              <a:rPr lang="en-US" dirty="0">
                <a:latin typeface="Helvetica" pitchFamily="2" charset="0"/>
              </a:rPr>
              <a:t> in Brooklyn could all go a long way in addressing these unserved communities.</a:t>
            </a:r>
          </a:p>
          <a:p>
            <a:r>
              <a:rPr lang="en-US" dirty="0">
                <a:latin typeface="Helvetica" pitchFamily="2" charset="0"/>
              </a:rPr>
              <a:t>One solution that was suggested in the past is the 1939 “Second System” plan as shown right.</a:t>
            </a:r>
          </a:p>
          <a:p>
            <a:r>
              <a:rPr lang="en-US" dirty="0">
                <a:latin typeface="Helvetica" pitchFamily="2" charset="0"/>
              </a:rPr>
              <a:t>This plan would’ve had the system expand greatly and covered virtually all the unserved areas of the city.</a:t>
            </a:r>
          </a:p>
          <a:p>
            <a:r>
              <a:rPr lang="en-US" dirty="0">
                <a:latin typeface="Helvetica" pitchFamily="2" charset="0"/>
              </a:rPr>
              <a:t>While such a plan would be very expensive to implement, some of these new lines could be funded and built in stages to spread costs over time.</a:t>
            </a:r>
          </a:p>
        </p:txBody>
      </p:sp>
      <p:pic>
        <p:nvPicPr>
          <p:cNvPr id="4098" name="Picture 2">
            <a:extLst>
              <a:ext uri="{FF2B5EF4-FFF2-40B4-BE49-F238E27FC236}">
                <a16:creationId xmlns:a16="http://schemas.microsoft.com/office/drawing/2014/main" id="{4DEEE314-22CD-BC60-2D9A-F50E5F52BF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4665" y="884411"/>
            <a:ext cx="3600593" cy="5089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8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02">
                                            <p:txEl>
                                              <p:pRg st="0" end="0"/>
                                            </p:txEl>
                                          </p:spTgt>
                                        </p:tgtEl>
                                        <p:attrNameLst>
                                          <p:attrName>style.visibility</p:attrName>
                                        </p:attrNameLst>
                                      </p:cBhvr>
                                      <p:to>
                                        <p:strVal val="visible"/>
                                      </p:to>
                                    </p:set>
                                    <p:anim calcmode="lin" valueType="num">
                                      <p:cBhvr additive="base">
                                        <p:cTn id="12" dur="500" fill="hold"/>
                                        <p:tgtEl>
                                          <p:spTgt spid="410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02">
                                            <p:txEl>
                                              <p:pRg st="1" end="1"/>
                                            </p:txEl>
                                          </p:spTgt>
                                        </p:tgtEl>
                                        <p:attrNameLst>
                                          <p:attrName>style.visibility</p:attrName>
                                        </p:attrNameLst>
                                      </p:cBhvr>
                                      <p:to>
                                        <p:strVal val="visible"/>
                                      </p:to>
                                    </p:set>
                                    <p:anim calcmode="lin" valueType="num">
                                      <p:cBhvr additive="base">
                                        <p:cTn id="18" dur="500" fill="hold"/>
                                        <p:tgtEl>
                                          <p:spTgt spid="410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02">
                                            <p:txEl>
                                              <p:pRg st="2" end="2"/>
                                            </p:txEl>
                                          </p:spTgt>
                                        </p:tgtEl>
                                        <p:attrNameLst>
                                          <p:attrName>style.visibility</p:attrName>
                                        </p:attrNameLst>
                                      </p:cBhvr>
                                      <p:to>
                                        <p:strVal val="visible"/>
                                      </p:to>
                                    </p:set>
                                    <p:anim calcmode="lin" valueType="num">
                                      <p:cBhvr additive="base">
                                        <p:cTn id="24" dur="500" fill="hold"/>
                                        <p:tgtEl>
                                          <p:spTgt spid="410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02">
                                            <p:txEl>
                                              <p:pRg st="3" end="3"/>
                                            </p:txEl>
                                          </p:spTgt>
                                        </p:tgtEl>
                                        <p:attrNameLst>
                                          <p:attrName>style.visibility</p:attrName>
                                        </p:attrNameLst>
                                      </p:cBhvr>
                                      <p:to>
                                        <p:strVal val="visible"/>
                                      </p:to>
                                    </p:set>
                                    <p:anim calcmode="lin" valueType="num">
                                      <p:cBhvr additive="base">
                                        <p:cTn id="30" dur="500" fill="hold"/>
                                        <p:tgtEl>
                                          <p:spTgt spid="410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02">
                                            <p:txEl>
                                              <p:pRg st="4" end="4"/>
                                            </p:txEl>
                                          </p:spTgt>
                                        </p:tgtEl>
                                        <p:attrNameLst>
                                          <p:attrName>style.visibility</p:attrName>
                                        </p:attrNameLst>
                                      </p:cBhvr>
                                      <p:to>
                                        <p:strVal val="visible"/>
                                      </p:to>
                                    </p:set>
                                    <p:anim calcmode="lin" valueType="num">
                                      <p:cBhvr additive="base">
                                        <p:cTn id="36" dur="500" fill="hold"/>
                                        <p:tgtEl>
                                          <p:spTgt spid="410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10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8790-92FE-999E-6532-9877AC14D067}"/>
              </a:ext>
            </a:extLst>
          </p:cNvPr>
          <p:cNvSpPr>
            <a:spLocks noGrp="1"/>
          </p:cNvSpPr>
          <p:nvPr>
            <p:ph type="title"/>
          </p:nvPr>
        </p:nvSpPr>
        <p:spPr/>
        <p:txBody>
          <a:bodyPr/>
          <a:lstStyle/>
          <a:p>
            <a:r>
              <a:rPr lang="en-US" dirty="0">
                <a:latin typeface="Helvetica" pitchFamily="2" charset="0"/>
              </a:rPr>
              <a:t>Topics of Further Investigation</a:t>
            </a:r>
          </a:p>
        </p:txBody>
      </p:sp>
      <p:sp>
        <p:nvSpPr>
          <p:cNvPr id="3" name="Content Placeholder 2">
            <a:extLst>
              <a:ext uri="{FF2B5EF4-FFF2-40B4-BE49-F238E27FC236}">
                <a16:creationId xmlns:a16="http://schemas.microsoft.com/office/drawing/2014/main" id="{126F70F1-A19E-A1F0-E894-19908525B8B9}"/>
              </a:ext>
            </a:extLst>
          </p:cNvPr>
          <p:cNvSpPr>
            <a:spLocks noGrp="1"/>
          </p:cNvSpPr>
          <p:nvPr>
            <p:ph idx="1"/>
          </p:nvPr>
        </p:nvSpPr>
        <p:spPr/>
        <p:txBody>
          <a:bodyPr/>
          <a:lstStyle/>
          <a:p>
            <a:pPr marL="0" indent="0">
              <a:buNone/>
            </a:pPr>
            <a:r>
              <a:rPr lang="en-US" dirty="0">
                <a:latin typeface="Helvetica" pitchFamily="2" charset="0"/>
              </a:rPr>
              <a:t>This case study covered the relationships between the MTA subway and the population and demographics of New York City. More topics to study which could add to the research done here include the following:</a:t>
            </a:r>
          </a:p>
          <a:p>
            <a:r>
              <a:rPr lang="en-US" b="1" dirty="0">
                <a:solidFill>
                  <a:srgbClr val="00B0F0"/>
                </a:solidFill>
                <a:latin typeface="Helvetica" pitchFamily="2" charset="0"/>
              </a:rPr>
              <a:t>Investigate</a:t>
            </a:r>
            <a:r>
              <a:rPr lang="en-US" dirty="0">
                <a:latin typeface="Helvetica" pitchFamily="2" charset="0"/>
              </a:rPr>
              <a:t> if income levels of different demographics could affect the ridership of the subway and where these people live in the city.</a:t>
            </a:r>
          </a:p>
          <a:p>
            <a:r>
              <a:rPr lang="en-US" b="1" dirty="0">
                <a:solidFill>
                  <a:srgbClr val="00B0F0"/>
                </a:solidFill>
                <a:latin typeface="Helvetica" pitchFamily="2" charset="0"/>
              </a:rPr>
              <a:t>Look into </a:t>
            </a:r>
            <a:r>
              <a:rPr lang="en-US" dirty="0">
                <a:latin typeface="Helvetica" pitchFamily="2" charset="0"/>
              </a:rPr>
              <a:t>historical settlement patterns of different demographics and see how they changed over time and if any trends can be found.</a:t>
            </a:r>
          </a:p>
          <a:p>
            <a:r>
              <a:rPr lang="en-US" b="1" dirty="0">
                <a:solidFill>
                  <a:srgbClr val="00B0F0"/>
                </a:solidFill>
                <a:latin typeface="Helvetica" pitchFamily="2" charset="0"/>
              </a:rPr>
              <a:t>Consider</a:t>
            </a:r>
            <a:r>
              <a:rPr lang="en-US" dirty="0">
                <a:latin typeface="Helvetica" pitchFamily="2" charset="0"/>
              </a:rPr>
              <a:t> other modes of transit for these unserved areas of the city if the population density and cost can’t justify subway expansion.</a:t>
            </a:r>
          </a:p>
        </p:txBody>
      </p:sp>
    </p:spTree>
    <p:extLst>
      <p:ext uri="{BB962C8B-B14F-4D97-AF65-F5344CB8AC3E}">
        <p14:creationId xmlns:p14="http://schemas.microsoft.com/office/powerpoint/2010/main" val="366693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8484-965C-3CDB-50D8-710D9ACA0DCE}"/>
              </a:ext>
            </a:extLst>
          </p:cNvPr>
          <p:cNvSpPr>
            <a:spLocks noGrp="1"/>
          </p:cNvSpPr>
          <p:nvPr>
            <p:ph type="title"/>
          </p:nvPr>
        </p:nvSpPr>
        <p:spPr/>
        <p:txBody>
          <a:bodyPr/>
          <a:lstStyle/>
          <a:p>
            <a:r>
              <a:rPr lang="en-US" dirty="0">
                <a:latin typeface="Helvetica" pitchFamily="2" charset="0"/>
              </a:rPr>
              <a:t>Objective</a:t>
            </a:r>
          </a:p>
        </p:txBody>
      </p:sp>
      <p:sp>
        <p:nvSpPr>
          <p:cNvPr id="3" name="Content Placeholder 2">
            <a:extLst>
              <a:ext uri="{FF2B5EF4-FFF2-40B4-BE49-F238E27FC236}">
                <a16:creationId xmlns:a16="http://schemas.microsoft.com/office/drawing/2014/main" id="{3CE23064-5973-4DE7-4631-F48B1B2E5E3B}"/>
              </a:ext>
            </a:extLst>
          </p:cNvPr>
          <p:cNvSpPr>
            <a:spLocks noGrp="1"/>
          </p:cNvSpPr>
          <p:nvPr>
            <p:ph idx="1"/>
          </p:nvPr>
        </p:nvSpPr>
        <p:spPr/>
        <p:txBody>
          <a:bodyPr/>
          <a:lstStyle/>
          <a:p>
            <a:r>
              <a:rPr lang="en-US" b="1" dirty="0">
                <a:solidFill>
                  <a:srgbClr val="00B0F0"/>
                </a:solidFill>
                <a:latin typeface="Helvetica" pitchFamily="2" charset="0"/>
              </a:rPr>
              <a:t>Measure</a:t>
            </a:r>
            <a:r>
              <a:rPr lang="en-US" dirty="0">
                <a:latin typeface="Helvetica" pitchFamily="2" charset="0"/>
              </a:rPr>
              <a:t> the extent of how well the MTA subway serves the city’s general population.</a:t>
            </a:r>
          </a:p>
          <a:p>
            <a:r>
              <a:rPr lang="en-US" b="1" dirty="0">
                <a:solidFill>
                  <a:srgbClr val="00B0F0"/>
                </a:solidFill>
                <a:latin typeface="Helvetica" pitchFamily="2" charset="0"/>
              </a:rPr>
              <a:t>Break down</a:t>
            </a:r>
            <a:r>
              <a:rPr lang="en-US" dirty="0">
                <a:latin typeface="Helvetica" pitchFamily="2" charset="0"/>
              </a:rPr>
              <a:t> the city’s population into demographics and measure the effectiveness of the subway serving each one.</a:t>
            </a:r>
          </a:p>
          <a:p>
            <a:r>
              <a:rPr lang="en-US" b="1" dirty="0">
                <a:solidFill>
                  <a:srgbClr val="00B0F0"/>
                </a:solidFill>
                <a:latin typeface="Helvetica" pitchFamily="2" charset="0"/>
              </a:rPr>
              <a:t>Investigate</a:t>
            </a:r>
            <a:r>
              <a:rPr lang="en-US" dirty="0">
                <a:latin typeface="Helvetica" pitchFamily="2" charset="0"/>
              </a:rPr>
              <a:t> which population demographics benefit the most from the subway coverage and which ones need more service.</a:t>
            </a:r>
          </a:p>
        </p:txBody>
      </p:sp>
    </p:spTree>
    <p:extLst>
      <p:ext uri="{BB962C8B-B14F-4D97-AF65-F5344CB8AC3E}">
        <p14:creationId xmlns:p14="http://schemas.microsoft.com/office/powerpoint/2010/main" val="185008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Magnifying glass on clear background">
            <a:extLst>
              <a:ext uri="{FF2B5EF4-FFF2-40B4-BE49-F238E27FC236}">
                <a16:creationId xmlns:a16="http://schemas.microsoft.com/office/drawing/2014/main" id="{1D5964B3-F078-F774-1944-E7FDC9731386}"/>
              </a:ext>
            </a:extLst>
          </p:cNvPr>
          <p:cNvPicPr>
            <a:picLocks noChangeAspect="1"/>
          </p:cNvPicPr>
          <p:nvPr/>
        </p:nvPicPr>
        <p:blipFill rotWithShape="1">
          <a:blip r:embed="rId2"/>
          <a:srcRect l="38392" r="9097"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CDAF681B-D832-FB99-8EC0-0A76D0765A86}"/>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dirty="0"/>
              <a:t>Thank you!</a:t>
            </a:r>
          </a:p>
        </p:txBody>
      </p:sp>
    </p:spTree>
    <p:extLst>
      <p:ext uri="{BB962C8B-B14F-4D97-AF65-F5344CB8AC3E}">
        <p14:creationId xmlns:p14="http://schemas.microsoft.com/office/powerpoint/2010/main" val="35921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2412-6BC0-4477-EAD1-DAB8400EF2E9}"/>
              </a:ext>
            </a:extLst>
          </p:cNvPr>
          <p:cNvSpPr>
            <a:spLocks noGrp="1"/>
          </p:cNvSpPr>
          <p:nvPr>
            <p:ph type="title"/>
          </p:nvPr>
        </p:nvSpPr>
        <p:spPr/>
        <p:txBody>
          <a:bodyPr/>
          <a:lstStyle/>
          <a:p>
            <a:r>
              <a:rPr lang="en-US" dirty="0">
                <a:latin typeface="Helvetica" pitchFamily="2" charset="0"/>
              </a:rPr>
              <a:t>Overview of Data</a:t>
            </a:r>
          </a:p>
        </p:txBody>
      </p:sp>
      <p:sp>
        <p:nvSpPr>
          <p:cNvPr id="3" name="Content Placeholder 2">
            <a:extLst>
              <a:ext uri="{FF2B5EF4-FFF2-40B4-BE49-F238E27FC236}">
                <a16:creationId xmlns:a16="http://schemas.microsoft.com/office/drawing/2014/main" id="{B432D30D-E752-500C-FD4E-2EC282536E71}"/>
              </a:ext>
            </a:extLst>
          </p:cNvPr>
          <p:cNvSpPr>
            <a:spLocks noGrp="1"/>
          </p:cNvSpPr>
          <p:nvPr>
            <p:ph idx="1"/>
          </p:nvPr>
        </p:nvSpPr>
        <p:spPr/>
        <p:txBody>
          <a:bodyPr/>
          <a:lstStyle/>
          <a:p>
            <a:r>
              <a:rPr lang="en-US" dirty="0">
                <a:latin typeface="Helvetica" pitchFamily="2" charset="0"/>
              </a:rPr>
              <a:t>Several data sources were used in this case study to perform the data analysis correctly and accurately.</a:t>
            </a:r>
          </a:p>
          <a:p>
            <a:r>
              <a:rPr lang="en-US" dirty="0">
                <a:latin typeface="Helvetica" pitchFamily="2" charset="0"/>
              </a:rPr>
              <a:t>2019 MTA subway ridership data is available publicly on their website.</a:t>
            </a:r>
          </a:p>
          <a:p>
            <a:r>
              <a:rPr lang="en-US" dirty="0">
                <a:latin typeface="Helvetica" pitchFamily="2" charset="0"/>
              </a:rPr>
              <a:t>MTA subway station geo-spatial data was found open-source by a contributor who mapped all stations to coordinates by longitude and latitude.</a:t>
            </a:r>
          </a:p>
          <a:p>
            <a:r>
              <a:rPr lang="en-US" dirty="0">
                <a:latin typeface="Helvetica" pitchFamily="2" charset="0"/>
              </a:rPr>
              <a:t>2020 US Census data is available publicly and was used to access population density, demographics, and census tract geo-spatial data.</a:t>
            </a:r>
          </a:p>
          <a:p>
            <a:r>
              <a:rPr lang="en-US" dirty="0">
                <a:latin typeface="Helvetica" pitchFamily="2" charset="0"/>
              </a:rPr>
              <a:t>Staten Island, one of the five boroughs of New York City, was excluded from this case study because it lacks any subway stations.</a:t>
            </a:r>
          </a:p>
        </p:txBody>
      </p:sp>
    </p:spTree>
    <p:extLst>
      <p:ext uri="{BB962C8B-B14F-4D97-AF65-F5344CB8AC3E}">
        <p14:creationId xmlns:p14="http://schemas.microsoft.com/office/powerpoint/2010/main" val="3198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6B5A-CB77-A8B2-70F2-D147213ACA8E}"/>
              </a:ext>
            </a:extLst>
          </p:cNvPr>
          <p:cNvSpPr>
            <a:spLocks noGrp="1"/>
          </p:cNvSpPr>
          <p:nvPr>
            <p:ph type="title"/>
          </p:nvPr>
        </p:nvSpPr>
        <p:spPr/>
        <p:txBody>
          <a:bodyPr/>
          <a:lstStyle/>
          <a:p>
            <a:r>
              <a:rPr lang="en-US" dirty="0">
                <a:latin typeface="Helvetica" pitchFamily="2" charset="0"/>
              </a:rPr>
              <a:t>Overview</a:t>
            </a:r>
            <a:r>
              <a:rPr lang="en-US" dirty="0"/>
              <a:t> of Methods</a:t>
            </a:r>
          </a:p>
        </p:txBody>
      </p:sp>
      <p:sp>
        <p:nvSpPr>
          <p:cNvPr id="3" name="Content Placeholder 2">
            <a:extLst>
              <a:ext uri="{FF2B5EF4-FFF2-40B4-BE49-F238E27FC236}">
                <a16:creationId xmlns:a16="http://schemas.microsoft.com/office/drawing/2014/main" id="{42EEA754-A1E5-E501-1373-327E1E501267}"/>
              </a:ext>
            </a:extLst>
          </p:cNvPr>
          <p:cNvSpPr>
            <a:spLocks noGrp="1"/>
          </p:cNvSpPr>
          <p:nvPr>
            <p:ph idx="1"/>
          </p:nvPr>
        </p:nvSpPr>
        <p:spPr/>
        <p:txBody>
          <a:bodyPr/>
          <a:lstStyle/>
          <a:p>
            <a:r>
              <a:rPr lang="en-US" dirty="0">
                <a:latin typeface="Helvetica" pitchFamily="2" charset="0"/>
              </a:rPr>
              <a:t>Most of the data cleaning, data analysis, and data visualization was completed in R-Studio.</a:t>
            </a:r>
          </a:p>
          <a:p>
            <a:r>
              <a:rPr lang="en-US" dirty="0">
                <a:latin typeface="Helvetica" pitchFamily="2" charset="0"/>
              </a:rPr>
              <a:t>Microsoft Excel was used for some tasks such as merging MTA subway ridership data with MTA station location data of different formats.</a:t>
            </a:r>
          </a:p>
          <a:p>
            <a:r>
              <a:rPr lang="en-US" dirty="0">
                <a:latin typeface="Helvetica" pitchFamily="2" charset="0"/>
              </a:rPr>
              <a:t>All data was loaded and manipulated as CSV (Comma-separated values) files that consisted of tables which can be easily converted into data frames for use in R-Studio.</a:t>
            </a:r>
          </a:p>
        </p:txBody>
      </p:sp>
    </p:spTree>
    <p:extLst>
      <p:ext uri="{BB962C8B-B14F-4D97-AF65-F5344CB8AC3E}">
        <p14:creationId xmlns:p14="http://schemas.microsoft.com/office/powerpoint/2010/main" val="401491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The Statue of Liberty in New York">
            <a:extLst>
              <a:ext uri="{FF2B5EF4-FFF2-40B4-BE49-F238E27FC236}">
                <a16:creationId xmlns:a16="http://schemas.microsoft.com/office/drawing/2014/main" id="{AEBB330D-A197-6F2D-0322-7D21279F64ED}"/>
              </a:ext>
            </a:extLst>
          </p:cNvPr>
          <p:cNvPicPr>
            <a:picLocks noChangeAspect="1"/>
          </p:cNvPicPr>
          <p:nvPr/>
        </p:nvPicPr>
        <p:blipFill rotWithShape="1">
          <a:blip r:embed="rId2"/>
          <a:srcRect l="24271" r="353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EB71FCD-1DAC-7BDA-06CF-316F7920AD0A}"/>
              </a:ext>
            </a:extLst>
          </p:cNvPr>
          <p:cNvSpPr>
            <a:spLocks noGrp="1"/>
          </p:cNvSpPr>
          <p:nvPr>
            <p:ph type="title"/>
          </p:nvPr>
        </p:nvSpPr>
        <p:spPr>
          <a:xfrm>
            <a:off x="668866" y="1678666"/>
            <a:ext cx="4396293" cy="2369093"/>
          </a:xfrm>
        </p:spPr>
        <p:txBody>
          <a:bodyPr vert="horz" lIns="91440" tIns="45720" rIns="91440" bIns="45720" rtlCol="0" anchor="b">
            <a:normAutofit/>
          </a:bodyPr>
          <a:lstStyle/>
          <a:p>
            <a:pPr algn="r">
              <a:lnSpc>
                <a:spcPct val="90000"/>
              </a:lnSpc>
            </a:pPr>
            <a:r>
              <a:rPr lang="en-US" sz="3000" dirty="0">
                <a:latin typeface="Helvetica" pitchFamily="2" charset="0"/>
              </a:rPr>
              <a:t>Introduction: Exploring the MTA Subway Network and New York City Demographics</a:t>
            </a:r>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420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88C8-F740-2BE7-AACF-9EBC54DBF833}"/>
              </a:ext>
            </a:extLst>
          </p:cNvPr>
          <p:cNvSpPr>
            <a:spLocks noGrp="1"/>
          </p:cNvSpPr>
          <p:nvPr>
            <p:ph type="title"/>
          </p:nvPr>
        </p:nvSpPr>
        <p:spPr>
          <a:xfrm>
            <a:off x="676746" y="609600"/>
            <a:ext cx="5271610" cy="1320800"/>
          </a:xfrm>
        </p:spPr>
        <p:txBody>
          <a:bodyPr anchor="ctr">
            <a:normAutofit/>
          </a:bodyPr>
          <a:lstStyle/>
          <a:p>
            <a:r>
              <a:rPr lang="en-US" dirty="0">
                <a:latin typeface="Helvetica" pitchFamily="2" charset="0"/>
              </a:rPr>
              <a:t>MTA Subway Ridership</a:t>
            </a:r>
          </a:p>
        </p:txBody>
      </p:sp>
      <p:sp>
        <p:nvSpPr>
          <p:cNvPr id="9" name="Content Placeholder 8">
            <a:extLst>
              <a:ext uri="{FF2B5EF4-FFF2-40B4-BE49-F238E27FC236}">
                <a16:creationId xmlns:a16="http://schemas.microsoft.com/office/drawing/2014/main" id="{8E546CB0-EB44-6876-B517-52A60A0298B7}"/>
              </a:ext>
            </a:extLst>
          </p:cNvPr>
          <p:cNvSpPr>
            <a:spLocks noGrp="1"/>
          </p:cNvSpPr>
          <p:nvPr>
            <p:ph idx="1"/>
          </p:nvPr>
        </p:nvSpPr>
        <p:spPr>
          <a:xfrm>
            <a:off x="685166" y="2160589"/>
            <a:ext cx="4956509" cy="4274717"/>
          </a:xfrm>
        </p:spPr>
        <p:txBody>
          <a:bodyPr>
            <a:normAutofit/>
          </a:bodyPr>
          <a:lstStyle/>
          <a:p>
            <a:r>
              <a:rPr lang="en-US" dirty="0">
                <a:latin typeface="Helvetica" pitchFamily="2" charset="0"/>
              </a:rPr>
              <a:t>Ridership of the subway system in 2019 was </a:t>
            </a:r>
            <a:r>
              <a:rPr lang="en-US" b="1" dirty="0">
                <a:latin typeface="Helvetica" pitchFamily="2" charset="0"/>
              </a:rPr>
              <a:t>1.698 billion riders</a:t>
            </a:r>
            <a:r>
              <a:rPr lang="en-US" dirty="0">
                <a:latin typeface="Helvetica" pitchFamily="2" charset="0"/>
              </a:rPr>
              <a:t>.</a:t>
            </a:r>
          </a:p>
          <a:p>
            <a:r>
              <a:rPr lang="en-US" dirty="0">
                <a:latin typeface="Helvetica" pitchFamily="2" charset="0"/>
              </a:rPr>
              <a:t>Stations are </a:t>
            </a:r>
            <a:r>
              <a:rPr lang="en-US" b="1" dirty="0">
                <a:solidFill>
                  <a:schemeClr val="accent2"/>
                </a:solidFill>
                <a:latin typeface="Helvetica" pitchFamily="2" charset="0"/>
              </a:rPr>
              <a:t>green</a:t>
            </a:r>
            <a:r>
              <a:rPr lang="en-US" dirty="0">
                <a:latin typeface="Helvetica" pitchFamily="2" charset="0"/>
              </a:rPr>
              <a:t> dots on top of the four boroughs of the city.</a:t>
            </a:r>
          </a:p>
          <a:p>
            <a:r>
              <a:rPr lang="en-US" b="1" dirty="0">
                <a:solidFill>
                  <a:schemeClr val="tx2"/>
                </a:solidFill>
                <a:latin typeface="Helvetica" pitchFamily="2" charset="0"/>
              </a:rPr>
              <a:t>Larger</a:t>
            </a:r>
            <a:r>
              <a:rPr lang="en-US" dirty="0">
                <a:latin typeface="Helvetica" pitchFamily="2" charset="0"/>
              </a:rPr>
              <a:t> green dots signify greater ridership than </a:t>
            </a:r>
            <a:r>
              <a:rPr lang="en-US" b="1" dirty="0">
                <a:solidFill>
                  <a:schemeClr val="tx2"/>
                </a:solidFill>
                <a:latin typeface="Helvetica" pitchFamily="2" charset="0"/>
              </a:rPr>
              <a:t>smaller</a:t>
            </a:r>
            <a:r>
              <a:rPr lang="en-US" dirty="0">
                <a:latin typeface="Helvetica" pitchFamily="2" charset="0"/>
              </a:rPr>
              <a:t> green dots.</a:t>
            </a:r>
          </a:p>
          <a:p>
            <a:r>
              <a:rPr lang="en-US" dirty="0">
                <a:latin typeface="Helvetica" pitchFamily="2" charset="0"/>
              </a:rPr>
              <a:t>Most of the highest ridership stations are congregated in Manhattan, especially south of Central Park.</a:t>
            </a:r>
          </a:p>
          <a:p>
            <a:r>
              <a:rPr lang="en-US" dirty="0">
                <a:latin typeface="Helvetica" pitchFamily="2" charset="0"/>
              </a:rPr>
              <a:t>Most of the city is well covered with the subway except for southeastern Brooklyn and eastern Queens.</a:t>
            </a:r>
          </a:p>
        </p:txBody>
      </p:sp>
      <p:pic>
        <p:nvPicPr>
          <p:cNvPr id="5" name="Content Placeholder 4" descr="Map&#10;&#10;Description automatically generated">
            <a:extLst>
              <a:ext uri="{FF2B5EF4-FFF2-40B4-BE49-F238E27FC236}">
                <a16:creationId xmlns:a16="http://schemas.microsoft.com/office/drawing/2014/main" id="{72792BD2-BC6C-A5CE-8D98-E3281E7BE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356" y="645626"/>
            <a:ext cx="5558477" cy="5566748"/>
          </a:xfrm>
          <a:prstGeom prst="rect">
            <a:avLst/>
          </a:prstGeom>
        </p:spPr>
      </p:pic>
      <p:cxnSp>
        <p:nvCxnSpPr>
          <p:cNvPr id="7" name="Straight Arrow Connector 6">
            <a:extLst>
              <a:ext uri="{FF2B5EF4-FFF2-40B4-BE49-F238E27FC236}">
                <a16:creationId xmlns:a16="http://schemas.microsoft.com/office/drawing/2014/main" id="{6453F390-8437-3A4D-782C-7079F79E987B}"/>
              </a:ext>
            </a:extLst>
          </p:cNvPr>
          <p:cNvCxnSpPr>
            <a:cxnSpLocks/>
          </p:cNvCxnSpPr>
          <p:nvPr/>
        </p:nvCxnSpPr>
        <p:spPr>
          <a:xfrm>
            <a:off x="6840747" y="1930400"/>
            <a:ext cx="560717" cy="91440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2077A8BD-34CD-784B-0578-53751E156084}"/>
              </a:ext>
            </a:extLst>
          </p:cNvPr>
          <p:cNvSpPr txBox="1"/>
          <p:nvPr/>
        </p:nvSpPr>
        <p:spPr>
          <a:xfrm>
            <a:off x="6250681" y="1622623"/>
            <a:ext cx="1180131" cy="307777"/>
          </a:xfrm>
          <a:prstGeom prst="rect">
            <a:avLst/>
          </a:prstGeom>
          <a:noFill/>
        </p:spPr>
        <p:txBody>
          <a:bodyPr wrap="none" rtlCol="0">
            <a:spAutoFit/>
          </a:bodyPr>
          <a:lstStyle/>
          <a:p>
            <a:r>
              <a:rPr lang="en-US" sz="1400" dirty="0">
                <a:latin typeface="Helvetica" pitchFamily="2" charset="0"/>
              </a:rPr>
              <a:t>Central Park</a:t>
            </a:r>
          </a:p>
        </p:txBody>
      </p:sp>
      <p:sp>
        <p:nvSpPr>
          <p:cNvPr id="11" name="TextBox 10">
            <a:extLst>
              <a:ext uri="{FF2B5EF4-FFF2-40B4-BE49-F238E27FC236}">
                <a16:creationId xmlns:a16="http://schemas.microsoft.com/office/drawing/2014/main" id="{BC247432-740E-EE9D-AAC5-F0509219B596}"/>
              </a:ext>
            </a:extLst>
          </p:cNvPr>
          <p:cNvSpPr txBox="1"/>
          <p:nvPr/>
        </p:nvSpPr>
        <p:spPr>
          <a:xfrm>
            <a:off x="6135663" y="2599620"/>
            <a:ext cx="1029449" cy="307777"/>
          </a:xfrm>
          <a:prstGeom prst="rect">
            <a:avLst/>
          </a:prstGeom>
          <a:noFill/>
        </p:spPr>
        <p:txBody>
          <a:bodyPr wrap="none" rtlCol="0">
            <a:spAutoFit/>
          </a:bodyPr>
          <a:lstStyle/>
          <a:p>
            <a:r>
              <a:rPr lang="en-US" sz="1400" dirty="0">
                <a:latin typeface="Helvetica" pitchFamily="2" charset="0"/>
              </a:rPr>
              <a:t>Manhattan</a:t>
            </a:r>
          </a:p>
        </p:txBody>
      </p:sp>
      <p:sp>
        <p:nvSpPr>
          <p:cNvPr id="12" name="TextBox 11">
            <a:extLst>
              <a:ext uri="{FF2B5EF4-FFF2-40B4-BE49-F238E27FC236}">
                <a16:creationId xmlns:a16="http://schemas.microsoft.com/office/drawing/2014/main" id="{F553A0C8-0D8F-B633-34B6-1734E1326445}"/>
              </a:ext>
            </a:extLst>
          </p:cNvPr>
          <p:cNvSpPr txBox="1"/>
          <p:nvPr/>
        </p:nvSpPr>
        <p:spPr>
          <a:xfrm>
            <a:off x="6566936" y="5592226"/>
            <a:ext cx="881973" cy="307777"/>
          </a:xfrm>
          <a:prstGeom prst="rect">
            <a:avLst/>
          </a:prstGeom>
          <a:noFill/>
        </p:spPr>
        <p:txBody>
          <a:bodyPr wrap="none" rtlCol="0">
            <a:spAutoFit/>
          </a:bodyPr>
          <a:lstStyle/>
          <a:p>
            <a:r>
              <a:rPr lang="en-US" sz="1400" dirty="0">
                <a:latin typeface="Helvetica" pitchFamily="2" charset="0"/>
              </a:rPr>
              <a:t>Brooklyn</a:t>
            </a:r>
          </a:p>
        </p:txBody>
      </p:sp>
      <p:sp>
        <p:nvSpPr>
          <p:cNvPr id="13" name="TextBox 12">
            <a:extLst>
              <a:ext uri="{FF2B5EF4-FFF2-40B4-BE49-F238E27FC236}">
                <a16:creationId xmlns:a16="http://schemas.microsoft.com/office/drawing/2014/main" id="{4C52A57F-3FB4-1EBA-662C-F233CF7D33F7}"/>
              </a:ext>
            </a:extLst>
          </p:cNvPr>
          <p:cNvSpPr txBox="1"/>
          <p:nvPr/>
        </p:nvSpPr>
        <p:spPr>
          <a:xfrm>
            <a:off x="9842098" y="4297947"/>
            <a:ext cx="811441" cy="307777"/>
          </a:xfrm>
          <a:prstGeom prst="rect">
            <a:avLst/>
          </a:prstGeom>
          <a:noFill/>
        </p:spPr>
        <p:txBody>
          <a:bodyPr wrap="none" rtlCol="0">
            <a:spAutoFit/>
          </a:bodyPr>
          <a:lstStyle/>
          <a:p>
            <a:r>
              <a:rPr lang="en-US" sz="1400" dirty="0">
                <a:latin typeface="Helvetica" pitchFamily="2" charset="0"/>
              </a:rPr>
              <a:t>Queens</a:t>
            </a:r>
          </a:p>
        </p:txBody>
      </p:sp>
      <p:sp>
        <p:nvSpPr>
          <p:cNvPr id="14" name="TextBox 13">
            <a:extLst>
              <a:ext uri="{FF2B5EF4-FFF2-40B4-BE49-F238E27FC236}">
                <a16:creationId xmlns:a16="http://schemas.microsoft.com/office/drawing/2014/main" id="{219A6C3B-1BF8-07C6-F1DC-28B296CDF1C6}"/>
              </a:ext>
            </a:extLst>
          </p:cNvPr>
          <p:cNvSpPr txBox="1"/>
          <p:nvPr/>
        </p:nvSpPr>
        <p:spPr>
          <a:xfrm>
            <a:off x="9278506" y="2079823"/>
            <a:ext cx="652743" cy="307777"/>
          </a:xfrm>
          <a:prstGeom prst="rect">
            <a:avLst/>
          </a:prstGeom>
          <a:noFill/>
        </p:spPr>
        <p:txBody>
          <a:bodyPr wrap="none" rtlCol="0">
            <a:spAutoFit/>
          </a:bodyPr>
          <a:lstStyle/>
          <a:p>
            <a:r>
              <a:rPr lang="en-US" sz="1400" dirty="0">
                <a:latin typeface="Helvetica" pitchFamily="2" charset="0"/>
              </a:rPr>
              <a:t>Bronx</a:t>
            </a:r>
          </a:p>
        </p:txBody>
      </p:sp>
    </p:spTree>
    <p:extLst>
      <p:ext uri="{BB962C8B-B14F-4D97-AF65-F5344CB8AC3E}">
        <p14:creationId xmlns:p14="http://schemas.microsoft.com/office/powerpoint/2010/main" val="42369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2" presetID="10" presetClass="entr" presetSubtype="0" fill="hold" grpId="0" nodeType="withEffect">
                                  <p:stCondLst>
                                    <p:cond delay="7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7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 calcmode="lin" valueType="num">
                                      <p:cBhvr additive="base">
                                        <p:cTn id="42"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A6FC-AD7F-BAA1-970F-29DA05902EFE}"/>
              </a:ext>
            </a:extLst>
          </p:cNvPr>
          <p:cNvSpPr>
            <a:spLocks noGrp="1"/>
          </p:cNvSpPr>
          <p:nvPr>
            <p:ph type="title"/>
          </p:nvPr>
        </p:nvSpPr>
        <p:spPr>
          <a:xfrm>
            <a:off x="676746" y="609600"/>
            <a:ext cx="3729076" cy="1320800"/>
          </a:xfrm>
        </p:spPr>
        <p:txBody>
          <a:bodyPr anchor="ctr">
            <a:normAutofit/>
          </a:bodyPr>
          <a:lstStyle/>
          <a:p>
            <a:r>
              <a:rPr lang="en-US" sz="3300" dirty="0">
                <a:latin typeface="Helvetica" pitchFamily="2" charset="0"/>
              </a:rPr>
              <a:t>MTA Subway Ridership – Cont’d</a:t>
            </a:r>
          </a:p>
        </p:txBody>
      </p:sp>
      <p:sp>
        <p:nvSpPr>
          <p:cNvPr id="9" name="Content Placeholder 8">
            <a:extLst>
              <a:ext uri="{FF2B5EF4-FFF2-40B4-BE49-F238E27FC236}">
                <a16:creationId xmlns:a16="http://schemas.microsoft.com/office/drawing/2014/main" id="{1F2EF146-3910-17E2-16EC-07E9B6984AC7}"/>
              </a:ext>
            </a:extLst>
          </p:cNvPr>
          <p:cNvSpPr>
            <a:spLocks noGrp="1"/>
          </p:cNvSpPr>
          <p:nvPr>
            <p:ph idx="1"/>
          </p:nvPr>
        </p:nvSpPr>
        <p:spPr>
          <a:xfrm>
            <a:off x="685166" y="2160589"/>
            <a:ext cx="4699925" cy="4293575"/>
          </a:xfrm>
        </p:spPr>
        <p:txBody>
          <a:bodyPr>
            <a:normAutofit/>
          </a:bodyPr>
          <a:lstStyle/>
          <a:p>
            <a:r>
              <a:rPr lang="en-US" b="1" dirty="0">
                <a:latin typeface="Helvetica" pitchFamily="2" charset="0"/>
              </a:rPr>
              <a:t>Lighter</a:t>
            </a:r>
            <a:r>
              <a:rPr lang="en-US" dirty="0">
                <a:latin typeface="Helvetica" pitchFamily="2" charset="0"/>
              </a:rPr>
              <a:t> colored census tracts contain more subway stations within them than </a:t>
            </a:r>
            <a:r>
              <a:rPr lang="en-US" b="1" dirty="0">
                <a:latin typeface="Helvetica" pitchFamily="2" charset="0"/>
              </a:rPr>
              <a:t>darker</a:t>
            </a:r>
            <a:r>
              <a:rPr lang="en-US" dirty="0">
                <a:latin typeface="Helvetica" pitchFamily="2" charset="0"/>
              </a:rPr>
              <a:t> ones.</a:t>
            </a:r>
          </a:p>
          <a:p>
            <a:r>
              <a:rPr lang="en-US" dirty="0">
                <a:latin typeface="Helvetica" pitchFamily="2" charset="0"/>
              </a:rPr>
              <a:t>Manhattan clearly has the greatest concentration of subway stations in the city, especially around Downtown, Midtown, and Central Park.</a:t>
            </a:r>
          </a:p>
          <a:p>
            <a:r>
              <a:rPr lang="en-US" dirty="0">
                <a:latin typeface="Helvetica" pitchFamily="2" charset="0"/>
              </a:rPr>
              <a:t>The outer boroughs contain lower densities of subway stations, but coverage is still high in parts closest to Manhattan.</a:t>
            </a:r>
          </a:p>
        </p:txBody>
      </p:sp>
      <p:pic>
        <p:nvPicPr>
          <p:cNvPr id="5" name="Content Placeholder 4" descr="Map&#10;&#10;Description automatically generated with low confidence">
            <a:extLst>
              <a:ext uri="{FF2B5EF4-FFF2-40B4-BE49-F238E27FC236}">
                <a16:creationId xmlns:a16="http://schemas.microsoft.com/office/drawing/2014/main" id="{AA230C55-8C14-7844-8079-1884BF938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092" y="609600"/>
            <a:ext cx="5835880" cy="5844564"/>
          </a:xfrm>
          <a:prstGeom prst="rect">
            <a:avLst/>
          </a:prstGeom>
        </p:spPr>
      </p:pic>
      <p:cxnSp>
        <p:nvCxnSpPr>
          <p:cNvPr id="6" name="Straight Arrow Connector 5">
            <a:extLst>
              <a:ext uri="{FF2B5EF4-FFF2-40B4-BE49-F238E27FC236}">
                <a16:creationId xmlns:a16="http://schemas.microsoft.com/office/drawing/2014/main" id="{8339EEE0-4CB6-233B-9521-185080C0E9C1}"/>
              </a:ext>
            </a:extLst>
          </p:cNvPr>
          <p:cNvCxnSpPr>
            <a:cxnSpLocks/>
          </p:cNvCxnSpPr>
          <p:nvPr/>
        </p:nvCxnSpPr>
        <p:spPr>
          <a:xfrm>
            <a:off x="6202393" y="1999412"/>
            <a:ext cx="560717" cy="91440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7F1F7131-FF3C-97EF-9A72-6F7840324687}"/>
              </a:ext>
            </a:extLst>
          </p:cNvPr>
          <p:cNvSpPr txBox="1"/>
          <p:nvPr/>
        </p:nvSpPr>
        <p:spPr>
          <a:xfrm>
            <a:off x="5612327" y="1691635"/>
            <a:ext cx="1180131" cy="307777"/>
          </a:xfrm>
          <a:prstGeom prst="rect">
            <a:avLst/>
          </a:prstGeom>
          <a:noFill/>
        </p:spPr>
        <p:txBody>
          <a:bodyPr wrap="none" rtlCol="0">
            <a:spAutoFit/>
          </a:bodyPr>
          <a:lstStyle/>
          <a:p>
            <a:r>
              <a:rPr lang="en-US" sz="1400" dirty="0">
                <a:latin typeface="Helvetica" pitchFamily="2" charset="0"/>
              </a:rPr>
              <a:t>Central Park</a:t>
            </a:r>
          </a:p>
        </p:txBody>
      </p:sp>
      <p:cxnSp>
        <p:nvCxnSpPr>
          <p:cNvPr id="8" name="Straight Arrow Connector 7">
            <a:extLst>
              <a:ext uri="{FF2B5EF4-FFF2-40B4-BE49-F238E27FC236}">
                <a16:creationId xmlns:a16="http://schemas.microsoft.com/office/drawing/2014/main" id="{45D0E326-8DAE-AC8D-526D-2F421A666E50}"/>
              </a:ext>
            </a:extLst>
          </p:cNvPr>
          <p:cNvCxnSpPr>
            <a:cxnSpLocks/>
          </p:cNvCxnSpPr>
          <p:nvPr/>
        </p:nvCxnSpPr>
        <p:spPr>
          <a:xfrm>
            <a:off x="6173045" y="2743200"/>
            <a:ext cx="377280" cy="528231"/>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7E8B63B7-A683-BA20-3952-760B085D6F44}"/>
              </a:ext>
            </a:extLst>
          </p:cNvPr>
          <p:cNvSpPr txBox="1"/>
          <p:nvPr/>
        </p:nvSpPr>
        <p:spPr>
          <a:xfrm>
            <a:off x="5670242" y="2435423"/>
            <a:ext cx="851515" cy="307777"/>
          </a:xfrm>
          <a:prstGeom prst="rect">
            <a:avLst/>
          </a:prstGeom>
          <a:noFill/>
        </p:spPr>
        <p:txBody>
          <a:bodyPr wrap="none" rtlCol="0">
            <a:spAutoFit/>
          </a:bodyPr>
          <a:lstStyle/>
          <a:p>
            <a:r>
              <a:rPr lang="en-US" sz="1400" dirty="0">
                <a:latin typeface="Helvetica" pitchFamily="2" charset="0"/>
              </a:rPr>
              <a:t>Midtown</a:t>
            </a:r>
          </a:p>
        </p:txBody>
      </p:sp>
      <p:cxnSp>
        <p:nvCxnSpPr>
          <p:cNvPr id="12" name="Straight Arrow Connector 11">
            <a:extLst>
              <a:ext uri="{FF2B5EF4-FFF2-40B4-BE49-F238E27FC236}">
                <a16:creationId xmlns:a16="http://schemas.microsoft.com/office/drawing/2014/main" id="{CD76CB3B-157A-2570-5722-AC5A6E3F4BFA}"/>
              </a:ext>
            </a:extLst>
          </p:cNvPr>
          <p:cNvCxnSpPr>
            <a:cxnSpLocks/>
          </p:cNvCxnSpPr>
          <p:nvPr/>
        </p:nvCxnSpPr>
        <p:spPr>
          <a:xfrm>
            <a:off x="5893060" y="3349823"/>
            <a:ext cx="471301" cy="497558"/>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3" name="TextBox 12">
            <a:extLst>
              <a:ext uri="{FF2B5EF4-FFF2-40B4-BE49-F238E27FC236}">
                <a16:creationId xmlns:a16="http://schemas.microsoft.com/office/drawing/2014/main" id="{54679B3F-B83C-1ED2-7ABB-3C4E059AAC1A}"/>
              </a:ext>
            </a:extLst>
          </p:cNvPr>
          <p:cNvSpPr txBox="1"/>
          <p:nvPr/>
        </p:nvSpPr>
        <p:spPr>
          <a:xfrm>
            <a:off x="5356507" y="3044545"/>
            <a:ext cx="1062773" cy="307777"/>
          </a:xfrm>
          <a:prstGeom prst="rect">
            <a:avLst/>
          </a:prstGeom>
          <a:noFill/>
        </p:spPr>
        <p:txBody>
          <a:bodyPr wrap="square" rtlCol="0">
            <a:spAutoFit/>
          </a:bodyPr>
          <a:lstStyle/>
          <a:p>
            <a:r>
              <a:rPr lang="en-US" sz="1400" dirty="0">
                <a:latin typeface="Helvetica" pitchFamily="2" charset="0"/>
              </a:rPr>
              <a:t>Downtown</a:t>
            </a:r>
          </a:p>
        </p:txBody>
      </p:sp>
    </p:spTree>
    <p:extLst>
      <p:ext uri="{BB962C8B-B14F-4D97-AF65-F5344CB8AC3E}">
        <p14:creationId xmlns:p14="http://schemas.microsoft.com/office/powerpoint/2010/main" val="31861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0" presetID="10" presetClass="entr" presetSubtype="0" fill="hold" nodeType="withEffect">
                                  <p:stCondLst>
                                    <p:cond delay="7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7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7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7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7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 calcmode="lin" valueType="num">
                                      <p:cBhvr additive="base">
                                        <p:cTn id="4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62C0-02FD-24E3-3EAB-536A950B180B}"/>
              </a:ext>
            </a:extLst>
          </p:cNvPr>
          <p:cNvSpPr>
            <a:spLocks noGrp="1"/>
          </p:cNvSpPr>
          <p:nvPr>
            <p:ph type="title"/>
          </p:nvPr>
        </p:nvSpPr>
        <p:spPr>
          <a:xfrm>
            <a:off x="677334" y="609600"/>
            <a:ext cx="8596668" cy="1320800"/>
          </a:xfrm>
        </p:spPr>
        <p:txBody>
          <a:bodyPr anchor="t">
            <a:normAutofit/>
          </a:bodyPr>
          <a:lstStyle/>
          <a:p>
            <a:r>
              <a:rPr lang="en-US" dirty="0">
                <a:latin typeface="Helvetica" pitchFamily="2" charset="0"/>
              </a:rPr>
              <a:t>MTA Subway Ridership – Cont’d</a:t>
            </a:r>
          </a:p>
        </p:txBody>
      </p:sp>
      <p:sp>
        <p:nvSpPr>
          <p:cNvPr id="13" name="Content Placeholder 12">
            <a:extLst>
              <a:ext uri="{FF2B5EF4-FFF2-40B4-BE49-F238E27FC236}">
                <a16:creationId xmlns:a16="http://schemas.microsoft.com/office/drawing/2014/main" id="{4A921C64-64C4-1547-6376-BD08DEAE871F}"/>
              </a:ext>
            </a:extLst>
          </p:cNvPr>
          <p:cNvSpPr>
            <a:spLocks noGrp="1"/>
          </p:cNvSpPr>
          <p:nvPr>
            <p:ph idx="1"/>
          </p:nvPr>
        </p:nvSpPr>
        <p:spPr>
          <a:xfrm>
            <a:off x="677334" y="1643865"/>
            <a:ext cx="5418666" cy="4728384"/>
          </a:xfrm>
        </p:spPr>
        <p:txBody>
          <a:bodyPr>
            <a:normAutofit/>
          </a:bodyPr>
          <a:lstStyle/>
          <a:p>
            <a:r>
              <a:rPr lang="en-US" dirty="0">
                <a:latin typeface="Helvetica" pitchFamily="2" charset="0"/>
              </a:rPr>
              <a:t>The stations with the highest ridership in the system are mostly located in Manhattan.</a:t>
            </a:r>
          </a:p>
          <a:p>
            <a:r>
              <a:rPr lang="en-US" dirty="0">
                <a:latin typeface="Helvetica" pitchFamily="2" charset="0"/>
              </a:rPr>
              <a:t>The top ten stations with the highest ridership are all station complexes within Manhattan consisting of several smaller stations on different lines converging together in one place.</a:t>
            </a:r>
          </a:p>
          <a:p>
            <a:r>
              <a:rPr lang="en-US" dirty="0">
                <a:latin typeface="Helvetica" pitchFamily="2" charset="0"/>
              </a:rPr>
              <a:t>Number 1 on the list, </a:t>
            </a:r>
            <a:r>
              <a:rPr lang="en-US" b="1" dirty="0">
                <a:latin typeface="Helvetica" pitchFamily="2" charset="0"/>
              </a:rPr>
              <a:t>Times Square</a:t>
            </a:r>
            <a:r>
              <a:rPr lang="en-US" dirty="0">
                <a:latin typeface="Helvetica" pitchFamily="2" charset="0"/>
              </a:rPr>
              <a:t>, is a converging of 5 different subway lines.</a:t>
            </a:r>
          </a:p>
          <a:p>
            <a:r>
              <a:rPr lang="en-US" dirty="0">
                <a:latin typeface="Helvetica" pitchFamily="2" charset="0"/>
              </a:rPr>
              <a:t>Number 2, </a:t>
            </a:r>
            <a:r>
              <a:rPr lang="en-US" b="1" dirty="0">
                <a:latin typeface="Helvetica" pitchFamily="2" charset="0"/>
              </a:rPr>
              <a:t>Penn Station</a:t>
            </a:r>
            <a:r>
              <a:rPr lang="en-US" dirty="0">
                <a:latin typeface="Helvetica" pitchFamily="2" charset="0"/>
              </a:rPr>
              <a:t>, is a converging of 2 subway lines and is a major long-distance and suburban rail station.</a:t>
            </a:r>
          </a:p>
          <a:p>
            <a:r>
              <a:rPr lang="en-US" dirty="0">
                <a:latin typeface="Helvetica" pitchFamily="2" charset="0"/>
              </a:rPr>
              <a:t>Number 3, </a:t>
            </a:r>
            <a:r>
              <a:rPr lang="en-US" b="1" dirty="0">
                <a:latin typeface="Helvetica" pitchFamily="2" charset="0"/>
              </a:rPr>
              <a:t>Grand Central</a:t>
            </a:r>
            <a:r>
              <a:rPr lang="en-US" dirty="0">
                <a:latin typeface="Helvetica" pitchFamily="2" charset="0"/>
              </a:rPr>
              <a:t>, is a converging of 3 subway lines and is also a major suburban rail station.</a:t>
            </a:r>
          </a:p>
        </p:txBody>
      </p:sp>
      <p:pic>
        <p:nvPicPr>
          <p:cNvPr id="9" name="Content Placeholder 8" descr="Chart, funnel chart&#10;&#10;Description automatically generated">
            <a:extLst>
              <a:ext uri="{FF2B5EF4-FFF2-40B4-BE49-F238E27FC236}">
                <a16:creationId xmlns:a16="http://schemas.microsoft.com/office/drawing/2014/main" id="{6241A089-A2E3-A8FE-93D8-2192B5FDE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123" y="1469204"/>
            <a:ext cx="4895758" cy="4903045"/>
          </a:xfrm>
          <a:prstGeom prst="rect">
            <a:avLst/>
          </a:prstGeom>
        </p:spPr>
      </p:pic>
    </p:spTree>
    <p:extLst>
      <p:ext uri="{BB962C8B-B14F-4D97-AF65-F5344CB8AC3E}">
        <p14:creationId xmlns:p14="http://schemas.microsoft.com/office/powerpoint/2010/main" val="52692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 calcmode="lin" valueType="num">
                                      <p:cBhvr additive="base">
                                        <p:cTn id="18"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 calcmode="lin" valueType="num">
                                      <p:cBhvr additive="base">
                                        <p:cTn id="24"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 calcmode="lin" valueType="num">
                                      <p:cBhvr additive="base">
                                        <p:cTn id="30"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xEl>
                                              <p:pRg st="4" end="4"/>
                                            </p:txEl>
                                          </p:spTgt>
                                        </p:tgtEl>
                                        <p:attrNameLst>
                                          <p:attrName>style.visibility</p:attrName>
                                        </p:attrNameLst>
                                      </p:cBhvr>
                                      <p:to>
                                        <p:strVal val="visible"/>
                                      </p:to>
                                    </p:set>
                                    <p:anim calcmode="lin" valueType="num">
                                      <p:cBhvr additive="base">
                                        <p:cTn id="36"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2850</TotalTime>
  <Words>2119</Words>
  <Application>Microsoft Office PowerPoint</Application>
  <PresentationFormat>Widescreen</PresentationFormat>
  <Paragraphs>162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Helvetica</vt:lpstr>
      <vt:lpstr>Trebuchet MS</vt:lpstr>
      <vt:lpstr>Wingdings 3</vt:lpstr>
      <vt:lpstr>Facet</vt:lpstr>
      <vt:lpstr>MTA Subway and NYC Demographics</vt:lpstr>
      <vt:lpstr>Introduction</vt:lpstr>
      <vt:lpstr>Objective</vt:lpstr>
      <vt:lpstr>Overview of Data</vt:lpstr>
      <vt:lpstr>Overview of Methods</vt:lpstr>
      <vt:lpstr>Introduction: Exploring the MTA Subway Network and New York City Demographics</vt:lpstr>
      <vt:lpstr>MTA Subway Ridership</vt:lpstr>
      <vt:lpstr>MTA Subway Ridership – Cont’d</vt:lpstr>
      <vt:lpstr>MTA Subway Ridership – Cont’d</vt:lpstr>
      <vt:lpstr>Population and Demographics</vt:lpstr>
      <vt:lpstr>Population and Demographics – Cont’d</vt:lpstr>
      <vt:lpstr>Population and Demographics – Cont’d</vt:lpstr>
      <vt:lpstr>Population and Demographics – Cont’d</vt:lpstr>
      <vt:lpstr>Population and Demographics – Cont’d</vt:lpstr>
      <vt:lpstr>Population and Demographics – Cont’d</vt:lpstr>
      <vt:lpstr>Analysis: Effectiveness of the MTA Subway on serving the NYC Population</vt:lpstr>
      <vt:lpstr>MTA Subway Coverage of Population</vt:lpstr>
      <vt:lpstr>MTA Subway Coverage by Demographics</vt:lpstr>
      <vt:lpstr>MTA Subway Coverage by Demographics – Cont’d</vt:lpstr>
      <vt:lpstr>MTA Subway Coverage by Demographics – Cont’d</vt:lpstr>
      <vt:lpstr>MTA Subway Coverage by Demographics – Cont’d</vt:lpstr>
      <vt:lpstr>MTA Subway Coverage by Demographics – Cont’d</vt:lpstr>
      <vt:lpstr>Comparing MTA Ridership to Demographic Profiles</vt:lpstr>
      <vt:lpstr>Comparing MTA Ridership to Demographic Profiles – Cont’d</vt:lpstr>
      <vt:lpstr>Comparing MTA Ridership to Demographic Profiles – Cont’d</vt:lpstr>
      <vt:lpstr>Conclusion: Takeaways and Solutions to Improve the MTA Subway System</vt:lpstr>
      <vt:lpstr>Takeaways</vt:lpstr>
      <vt:lpstr>Solutions</vt:lpstr>
      <vt:lpstr>Topics of Further Investigation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SEAN.SIROTA@baruchmail.cuny.edu</dc:creator>
  <cp:lastModifiedBy>SEAN.SIROTA@baruchmail.cuny.edu</cp:lastModifiedBy>
  <cp:revision>16</cp:revision>
  <dcterms:created xsi:type="dcterms:W3CDTF">2022-12-29T22:10:29Z</dcterms:created>
  <dcterms:modified xsi:type="dcterms:W3CDTF">2022-12-31T21:40:31Z</dcterms:modified>
</cp:coreProperties>
</file>