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60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10F5-144E-43A5-8DAD-7B3BE860B89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48FF-ACA0-42EB-B543-F062C86A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10F5-144E-43A5-8DAD-7B3BE860B89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48FF-ACA0-42EB-B543-F062C86A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10F5-144E-43A5-8DAD-7B3BE860B89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48FF-ACA0-42EB-B543-F062C86A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15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10F5-144E-43A5-8DAD-7B3BE860B89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48FF-ACA0-42EB-B543-F062C86AF6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3427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10F5-144E-43A5-8DAD-7B3BE860B89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48FF-ACA0-42EB-B543-F062C86A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44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10F5-144E-43A5-8DAD-7B3BE860B89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48FF-ACA0-42EB-B543-F062C86A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1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10F5-144E-43A5-8DAD-7B3BE860B89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48FF-ACA0-42EB-B543-F062C86A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5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10F5-144E-43A5-8DAD-7B3BE860B89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48FF-ACA0-42EB-B543-F062C86A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33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10F5-144E-43A5-8DAD-7B3BE860B89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48FF-ACA0-42EB-B543-F062C86A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2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10F5-144E-43A5-8DAD-7B3BE860B89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48FF-ACA0-42EB-B543-F062C86A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5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10F5-144E-43A5-8DAD-7B3BE860B89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48FF-ACA0-42EB-B543-F062C86A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8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10F5-144E-43A5-8DAD-7B3BE860B89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48FF-ACA0-42EB-B543-F062C86A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0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10F5-144E-43A5-8DAD-7B3BE860B89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48FF-ACA0-42EB-B543-F062C86A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9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10F5-144E-43A5-8DAD-7B3BE860B89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48FF-ACA0-42EB-B543-F062C86A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10F5-144E-43A5-8DAD-7B3BE860B89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48FF-ACA0-42EB-B543-F062C86A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7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10F5-144E-43A5-8DAD-7B3BE860B89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48FF-ACA0-42EB-B543-F062C86A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1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10F5-144E-43A5-8DAD-7B3BE860B89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48FF-ACA0-42EB-B543-F062C86A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3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5E10F5-144E-43A5-8DAD-7B3BE860B89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A48FF-ACA0-42EB-B543-F062C86A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30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ansothey.github.io/ANZ-Virtual-Internship/ANZ_Transactions_3Months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>
            <a:extLst>
              <a:ext uri="{FF2B5EF4-FFF2-40B4-BE49-F238E27FC236}">
                <a16:creationId xmlns:a16="http://schemas.microsoft.com/office/drawing/2014/main" id="{14A09478-8497-4EC8-96F8-3AB72D910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9954" y="2123371"/>
            <a:ext cx="4492987" cy="4130143"/>
          </a:xfrm>
        </p:spPr>
        <p:txBody>
          <a:bodyPr>
            <a:normAutofit fontScale="92500" lnSpcReduction="10000"/>
          </a:bodyPr>
          <a:lstStyle/>
          <a:p>
            <a:r>
              <a:rPr lang="en-US" sz="5400" b="1" i="1" dirty="0" err="1">
                <a:solidFill>
                  <a:schemeClr val="tx2"/>
                </a:solidFill>
              </a:rPr>
              <a:t>data@anz</a:t>
            </a:r>
            <a:r>
              <a:rPr lang="en-US" sz="5400" b="1" i="1" dirty="0">
                <a:solidFill>
                  <a:schemeClr val="tx2"/>
                </a:solidFill>
              </a:rPr>
              <a:t> program</a:t>
            </a:r>
          </a:p>
          <a:p>
            <a:r>
              <a:rPr lang="en-US" sz="5400" b="1" i="1" dirty="0">
                <a:solidFill>
                  <a:schemeClr val="tx2"/>
                </a:solidFill>
              </a:rPr>
              <a:t>Virtual internship</a:t>
            </a:r>
          </a:p>
          <a:p>
            <a:r>
              <a:rPr lang="en-US" sz="5400" b="1" i="1" dirty="0">
                <a:solidFill>
                  <a:schemeClr val="tx2"/>
                </a:solidFill>
              </a:rPr>
              <a:t>Sothey </a:t>
            </a:r>
            <a:r>
              <a:rPr lang="en-US" sz="5400" b="1" i="1" dirty="0" err="1">
                <a:solidFill>
                  <a:schemeClr val="tx2"/>
                </a:solidFill>
              </a:rPr>
              <a:t>sean</a:t>
            </a:r>
            <a:endParaRPr lang="en-US" sz="5400" b="1" i="1" dirty="0">
              <a:solidFill>
                <a:schemeClr val="tx2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028" name="Picture 4" descr="ANZ Bank interim profits rise as restructure continues">
            <a:extLst>
              <a:ext uri="{FF2B5EF4-FFF2-40B4-BE49-F238E27FC236}">
                <a16:creationId xmlns:a16="http://schemas.microsoft.com/office/drawing/2014/main" id="{9368E203-2DAF-45B5-A0FD-15CE59495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854" y="1767042"/>
            <a:ext cx="6270662" cy="33234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26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7A2B17-D3E0-4B38-823F-45312C0B3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92A21B-8E82-4396-A130-C7531DF0A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ACA9027C-9377-4A86-A639-42BA502AD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id="{423EDA5B-B414-4C7C-8CBA-3D9D79973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2E229-8A40-4732-B789-9325F978C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6" y="4301975"/>
            <a:ext cx="9149350" cy="288834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000" b="1" i="1" dirty="0"/>
              <a:t>Data Exploratory</a:t>
            </a:r>
            <a:br>
              <a:rPr lang="en-US" sz="5000" b="1" i="1" dirty="0"/>
            </a:br>
            <a:br>
              <a:rPr lang="en-US" sz="5000" b="1" i="1" dirty="0"/>
            </a:br>
            <a:r>
              <a:rPr lang="en-US" sz="2000" dirty="0"/>
              <a:t>Check the link below for more details:</a:t>
            </a:r>
            <a:br>
              <a:rPr lang="en-US" sz="2000" dirty="0"/>
            </a:br>
            <a:b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https://seansothey.github.io/anz-virtual-internship/anz_transactions_3months.html</a:t>
            </a:r>
            <a:br>
              <a:rPr lang="en-US" sz="2800" dirty="0"/>
            </a:br>
            <a:br>
              <a:rPr lang="en-US" sz="2600" dirty="0"/>
            </a:br>
            <a:endParaRPr lang="en-US" sz="26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D5D495-C439-4BAA-9186-9FE4D75C6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61242"/>
              </p:ext>
            </p:extLst>
          </p:nvPr>
        </p:nvGraphicFramePr>
        <p:xfrm>
          <a:off x="980925" y="640081"/>
          <a:ext cx="8459874" cy="329184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79109">
                  <a:extLst>
                    <a:ext uri="{9D8B030D-6E8A-4147-A177-3AD203B41FA5}">
                      <a16:colId xmlns:a16="http://schemas.microsoft.com/office/drawing/2014/main" val="2032305016"/>
                    </a:ext>
                  </a:extLst>
                </a:gridCol>
                <a:gridCol w="1953808">
                  <a:extLst>
                    <a:ext uri="{9D8B030D-6E8A-4147-A177-3AD203B41FA5}">
                      <a16:colId xmlns:a16="http://schemas.microsoft.com/office/drawing/2014/main" val="298234417"/>
                    </a:ext>
                  </a:extLst>
                </a:gridCol>
                <a:gridCol w="3026957">
                  <a:extLst>
                    <a:ext uri="{9D8B030D-6E8A-4147-A177-3AD203B41FA5}">
                      <a16:colId xmlns:a16="http://schemas.microsoft.com/office/drawing/2014/main" val="2842988894"/>
                    </a:ext>
                  </a:extLst>
                </a:gridCol>
              </a:tblGrid>
              <a:tr h="470264">
                <a:tc>
                  <a:txBody>
                    <a:bodyPr/>
                    <a:lstStyle/>
                    <a:p>
                      <a:r>
                        <a:rPr lang="en-US" sz="2100"/>
                        <a:t>Features</a:t>
                      </a:r>
                    </a:p>
                  </a:txBody>
                  <a:tcPr marL="106878" marR="106878" marT="53439" marB="53439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Missing %</a:t>
                      </a:r>
                    </a:p>
                  </a:txBody>
                  <a:tcPr marL="106878" marR="106878" marT="53439" marB="53439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Status</a:t>
                      </a:r>
                    </a:p>
                  </a:txBody>
                  <a:tcPr marL="106878" marR="106878" marT="53439" marB="53439"/>
                </a:tc>
                <a:extLst>
                  <a:ext uri="{0D108BD9-81ED-4DB2-BD59-A6C34878D82A}">
                    <a16:rowId xmlns:a16="http://schemas.microsoft.com/office/drawing/2014/main" val="4031285526"/>
                  </a:ext>
                </a:extLst>
              </a:tr>
              <a:tr h="470264">
                <a:tc>
                  <a:txBody>
                    <a:bodyPr/>
                    <a:lstStyle/>
                    <a:p>
                      <a:r>
                        <a:rPr lang="en-US" sz="2100"/>
                        <a:t>card_present_flag</a:t>
                      </a:r>
                    </a:p>
                  </a:txBody>
                  <a:tcPr marL="106878" marR="106878" marT="53439" marB="53439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35.9</a:t>
                      </a:r>
                    </a:p>
                  </a:txBody>
                  <a:tcPr marL="106878" marR="106878" marT="53439" marB="53439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Target/Label</a:t>
                      </a:r>
                    </a:p>
                  </a:txBody>
                  <a:tcPr marL="106878" marR="106878" marT="53439" marB="53439"/>
                </a:tc>
                <a:extLst>
                  <a:ext uri="{0D108BD9-81ED-4DB2-BD59-A6C34878D82A}">
                    <a16:rowId xmlns:a16="http://schemas.microsoft.com/office/drawing/2014/main" val="3384670797"/>
                  </a:ext>
                </a:extLst>
              </a:tr>
              <a:tr h="470264">
                <a:tc>
                  <a:txBody>
                    <a:bodyPr/>
                    <a:lstStyle/>
                    <a:p>
                      <a:r>
                        <a:rPr lang="en-US" sz="2100"/>
                        <a:t>Merchant_suburb</a:t>
                      </a:r>
                    </a:p>
                  </a:txBody>
                  <a:tcPr marL="106878" marR="106878" marT="53439" marB="53439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35.9</a:t>
                      </a:r>
                    </a:p>
                  </a:txBody>
                  <a:tcPr marL="106878" marR="106878" marT="53439" marB="53439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Trivia</a:t>
                      </a:r>
                    </a:p>
                  </a:txBody>
                  <a:tcPr marL="106878" marR="106878" marT="53439" marB="53439"/>
                </a:tc>
                <a:extLst>
                  <a:ext uri="{0D108BD9-81ED-4DB2-BD59-A6C34878D82A}">
                    <a16:rowId xmlns:a16="http://schemas.microsoft.com/office/drawing/2014/main" val="1597649029"/>
                  </a:ext>
                </a:extLst>
              </a:tr>
              <a:tr h="470264">
                <a:tc>
                  <a:txBody>
                    <a:bodyPr/>
                    <a:lstStyle/>
                    <a:p>
                      <a:r>
                        <a:rPr lang="en-US" sz="2100"/>
                        <a:t>merchant_state</a:t>
                      </a:r>
                    </a:p>
                  </a:txBody>
                  <a:tcPr marL="106878" marR="106878" marT="53439" marB="53439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35.9</a:t>
                      </a:r>
                    </a:p>
                  </a:txBody>
                  <a:tcPr marL="106878" marR="106878" marT="53439" marB="53439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Trivia</a:t>
                      </a:r>
                    </a:p>
                  </a:txBody>
                  <a:tcPr marL="106878" marR="106878" marT="53439" marB="53439"/>
                </a:tc>
                <a:extLst>
                  <a:ext uri="{0D108BD9-81ED-4DB2-BD59-A6C34878D82A}">
                    <a16:rowId xmlns:a16="http://schemas.microsoft.com/office/drawing/2014/main" val="2189615040"/>
                  </a:ext>
                </a:extLst>
              </a:tr>
              <a:tr h="470264">
                <a:tc>
                  <a:txBody>
                    <a:bodyPr/>
                    <a:lstStyle/>
                    <a:p>
                      <a:r>
                        <a:rPr lang="en-US" sz="2100"/>
                        <a:t>merchant_long_lat</a:t>
                      </a:r>
                    </a:p>
                  </a:txBody>
                  <a:tcPr marL="106878" marR="106878" marT="53439" marB="53439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35.9</a:t>
                      </a:r>
                    </a:p>
                  </a:txBody>
                  <a:tcPr marL="106878" marR="106878" marT="53439" marB="53439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Trivia</a:t>
                      </a:r>
                    </a:p>
                  </a:txBody>
                  <a:tcPr marL="106878" marR="106878" marT="53439" marB="53439"/>
                </a:tc>
                <a:extLst>
                  <a:ext uri="{0D108BD9-81ED-4DB2-BD59-A6C34878D82A}">
                    <a16:rowId xmlns:a16="http://schemas.microsoft.com/office/drawing/2014/main" val="3774300149"/>
                  </a:ext>
                </a:extLst>
              </a:tr>
              <a:tr h="470264">
                <a:tc>
                  <a:txBody>
                    <a:bodyPr/>
                    <a:lstStyle/>
                    <a:p>
                      <a:r>
                        <a:rPr lang="en-US" sz="2100"/>
                        <a:t>bpay_biller_code</a:t>
                      </a:r>
                    </a:p>
                  </a:txBody>
                  <a:tcPr marL="106878" marR="106878" marT="53439" marB="53439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92.7</a:t>
                      </a:r>
                    </a:p>
                  </a:txBody>
                  <a:tcPr marL="106878" marR="106878" marT="53439" marB="53439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To be removed</a:t>
                      </a:r>
                    </a:p>
                  </a:txBody>
                  <a:tcPr marL="106878" marR="106878" marT="53439" marB="53439"/>
                </a:tc>
                <a:extLst>
                  <a:ext uri="{0D108BD9-81ED-4DB2-BD59-A6C34878D82A}">
                    <a16:rowId xmlns:a16="http://schemas.microsoft.com/office/drawing/2014/main" val="3370357309"/>
                  </a:ext>
                </a:extLst>
              </a:tr>
              <a:tr h="470264">
                <a:tc>
                  <a:txBody>
                    <a:bodyPr/>
                    <a:lstStyle/>
                    <a:p>
                      <a:r>
                        <a:rPr lang="en-US" sz="2100"/>
                        <a:t>merchant_code</a:t>
                      </a:r>
                    </a:p>
                  </a:txBody>
                  <a:tcPr marL="106878" marR="106878" marT="53439" marB="53439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92.7</a:t>
                      </a:r>
                    </a:p>
                  </a:txBody>
                  <a:tcPr marL="106878" marR="106878" marT="53439" marB="53439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To be removed</a:t>
                      </a:r>
                    </a:p>
                  </a:txBody>
                  <a:tcPr marL="106878" marR="106878" marT="53439" marB="53439"/>
                </a:tc>
                <a:extLst>
                  <a:ext uri="{0D108BD9-81ED-4DB2-BD59-A6C34878D82A}">
                    <a16:rowId xmlns:a16="http://schemas.microsoft.com/office/drawing/2014/main" val="1466132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39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E229-8A40-4732-B789-9325F978C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5967" y="1325880"/>
            <a:ext cx="3642065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1" i="1" dirty="0"/>
              <a:t>Insights Of Data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583823-2AA3-46EB-A803-287EC900B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A87D9D8-42FB-4157-A365-AD97CC6BA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2E6028E3-4806-4E1D-A24F-F8166F67F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123EAD-5874-4447-B8CE-90B88D8A7C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887"/>
          <a:stretch/>
        </p:blipFill>
        <p:spPr>
          <a:xfrm>
            <a:off x="-69933" y="736430"/>
            <a:ext cx="6759168" cy="5455715"/>
          </a:xfrm>
          <a:prstGeom prst="rect">
            <a:avLst/>
          </a:prstGeom>
          <a:effectLst/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345C116B-036B-4AFF-A7B2-04B6E61E10FC}"/>
              </a:ext>
            </a:extLst>
          </p:cNvPr>
          <p:cNvSpPr txBox="1">
            <a:spLocks/>
          </p:cNvSpPr>
          <p:nvPr/>
        </p:nvSpPr>
        <p:spPr>
          <a:xfrm>
            <a:off x="7385967" y="3709641"/>
            <a:ext cx="3642065" cy="10648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/>
              <a:t>The average transaction amount for all 100 accounts within 3 months was </a:t>
            </a:r>
            <a:r>
              <a:rPr lang="en-US" sz="2000" b="1" dirty="0"/>
              <a:t>$187.93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344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E229-8A40-4732-B789-9325F978C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5967" y="1325880"/>
            <a:ext cx="4158334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1" i="1" dirty="0"/>
              <a:t>Insights Of Data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583823-2AA3-46EB-A803-287EC900B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A87D9D8-42FB-4157-A365-AD97CC6BA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2E6028E3-4806-4E1D-A24F-F8166F67F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45C116B-036B-4AFF-A7B2-04B6E61E10FC}"/>
              </a:ext>
            </a:extLst>
          </p:cNvPr>
          <p:cNvSpPr txBox="1">
            <a:spLocks/>
          </p:cNvSpPr>
          <p:nvPr/>
        </p:nvSpPr>
        <p:spPr>
          <a:xfrm>
            <a:off x="7385967" y="3709641"/>
            <a:ext cx="3642065" cy="10648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/>
              <a:t>Each month, on average, 100 customers have made </a:t>
            </a:r>
            <a:r>
              <a:rPr lang="en-US" sz="2000" b="1" dirty="0"/>
              <a:t>4014</a:t>
            </a:r>
            <a:r>
              <a:rPr lang="en-US" sz="2000" dirty="0"/>
              <a:t> transactions.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5C8E35-A196-40F1-A11D-AF080C66FA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100"/>
          <a:stretch/>
        </p:blipFill>
        <p:spPr>
          <a:xfrm>
            <a:off x="1809750" y="0"/>
            <a:ext cx="41062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1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E229-8A40-4732-B789-9325F978C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5967" y="1325880"/>
            <a:ext cx="4158334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1" i="1" dirty="0"/>
              <a:t>Insights Of Data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583823-2AA3-46EB-A803-287EC900B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A87D9D8-42FB-4157-A365-AD97CC6BA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2E6028E3-4806-4E1D-A24F-F8166F67F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45C116B-036B-4AFF-A7B2-04B6E61E10FC}"/>
              </a:ext>
            </a:extLst>
          </p:cNvPr>
          <p:cNvSpPr txBox="1">
            <a:spLocks/>
          </p:cNvSpPr>
          <p:nvPr/>
        </p:nvSpPr>
        <p:spPr>
          <a:xfrm>
            <a:off x="7385967" y="3709641"/>
            <a:ext cx="3642065" cy="165402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/>
              <a:t>Within this 3 months period, on August 20 was the highest average transaction ($497) while the lowest was on October 20 ($34).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D115BD-5AA0-4544-B80F-B689C40CCE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1" r="1391"/>
          <a:stretch/>
        </p:blipFill>
        <p:spPr>
          <a:xfrm>
            <a:off x="0" y="0"/>
            <a:ext cx="6773517" cy="686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6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E229-8A40-4732-B789-9325F978C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5967" y="1325880"/>
            <a:ext cx="4158334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1" i="1" dirty="0"/>
              <a:t>Insights Of Data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583823-2AA3-46EB-A803-287EC900B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A87D9D8-42FB-4157-A365-AD97CC6BA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2E6028E3-4806-4E1D-A24F-F8166F67F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45C116B-036B-4AFF-A7B2-04B6E61E10FC}"/>
              </a:ext>
            </a:extLst>
          </p:cNvPr>
          <p:cNvSpPr txBox="1">
            <a:spLocks/>
          </p:cNvSpPr>
          <p:nvPr/>
        </p:nvSpPr>
        <p:spPr>
          <a:xfrm>
            <a:off x="7385967" y="3709641"/>
            <a:ext cx="3642065" cy="16540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/>
              <a:t>Within this 3 months period, the highest total transaction was is in NSW ($102,022), while the lowest was in TAS ($1,963).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3A3184-A22E-44DD-B0C0-565657BE14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" t="1669" r="1256" b="1762"/>
          <a:stretch/>
        </p:blipFill>
        <p:spPr>
          <a:xfrm>
            <a:off x="-761" y="632103"/>
            <a:ext cx="6769775" cy="536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57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149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PowerPoint Presentation</vt:lpstr>
      <vt:lpstr>Data Exploratory  Check the link below for more details:  https://seansothey.github.io/anz-virtual-internship/anz_transactions_3months.html  </vt:lpstr>
      <vt:lpstr>Insights Of Data </vt:lpstr>
      <vt:lpstr>Insights Of Data </vt:lpstr>
      <vt:lpstr>Insights Of Data </vt:lpstr>
      <vt:lpstr>Insights Of Data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Sothey</dc:creator>
  <cp:lastModifiedBy>Sean Sothey</cp:lastModifiedBy>
  <cp:revision>15</cp:revision>
  <dcterms:created xsi:type="dcterms:W3CDTF">2020-07-02T07:07:25Z</dcterms:created>
  <dcterms:modified xsi:type="dcterms:W3CDTF">2020-07-02T17:24:31Z</dcterms:modified>
</cp:coreProperties>
</file>