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68" r:id="rId6"/>
    <p:sldId id="272" r:id="rId7"/>
    <p:sldId id="279" r:id="rId8"/>
    <p:sldId id="278" r:id="rId9"/>
    <p:sldId id="277" r:id="rId10"/>
    <p:sldId id="280" r:id="rId11"/>
    <p:sldId id="271" r:id="rId12"/>
    <p:sldId id="274" r:id="rId13"/>
    <p:sldId id="273" r:id="rId14"/>
    <p:sldId id="275" r:id="rId15"/>
    <p:sldId id="276" r:id="rId16"/>
    <p:sldId id="281"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snapToGrid="0" showGuides="1">
      <p:cViewPr varScale="1">
        <p:scale>
          <a:sx n="97" d="100"/>
          <a:sy n="97" d="100"/>
        </p:scale>
        <p:origin x="48" y="519"/>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FCF8A-0D6D-421C-9AD4-E1CD762A219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2DA7FD40-2A0D-442D-8C5A-968EB74C92BB}">
      <dgm:prSet phldrT="[Text]"/>
      <dgm:spPr/>
      <dgm:t>
        <a:bodyPr/>
        <a:lstStyle/>
        <a:p>
          <a:r>
            <a:rPr lang="en-US" dirty="0"/>
            <a:t>Sean’s design</a:t>
          </a:r>
        </a:p>
      </dgm:t>
    </dgm:pt>
    <dgm:pt modelId="{12683378-64F8-4337-AA21-A4FD172FBBF9}" type="parTrans" cxnId="{4A0D25E8-E36D-4413-A2F9-7AF65A94AF5A}">
      <dgm:prSet/>
      <dgm:spPr/>
      <dgm:t>
        <a:bodyPr/>
        <a:lstStyle/>
        <a:p>
          <a:endParaRPr lang="en-US"/>
        </a:p>
      </dgm:t>
    </dgm:pt>
    <dgm:pt modelId="{84FF4381-8B1A-4071-90DF-CE3667FF6AB6}" type="sibTrans" cxnId="{4A0D25E8-E36D-4413-A2F9-7AF65A94AF5A}">
      <dgm:prSet/>
      <dgm:spPr/>
      <dgm:t>
        <a:bodyPr/>
        <a:lstStyle/>
        <a:p>
          <a:endParaRPr lang="en-US"/>
        </a:p>
      </dgm:t>
    </dgm:pt>
    <dgm:pt modelId="{1838ED7E-F4DF-44CC-B884-C31D177834F2}">
      <dgm:prSet phldrT="[Text]"/>
      <dgm:spPr/>
      <dgm:t>
        <a:bodyPr/>
        <a:lstStyle/>
        <a:p>
          <a:r>
            <a:rPr lang="en-US" dirty="0"/>
            <a:t>Sean’s design</a:t>
          </a:r>
        </a:p>
      </dgm:t>
    </dgm:pt>
    <dgm:pt modelId="{6233FA6F-01E6-4CAF-9A04-D0BD9DA4EDC8}" type="parTrans" cxnId="{ADF60845-31B2-4A66-97E5-761EF2686B1A}">
      <dgm:prSet/>
      <dgm:spPr/>
      <dgm:t>
        <a:bodyPr/>
        <a:lstStyle/>
        <a:p>
          <a:endParaRPr lang="en-US"/>
        </a:p>
      </dgm:t>
    </dgm:pt>
    <dgm:pt modelId="{EEF9C154-0CDB-414D-8C20-9D30773037ED}" type="sibTrans" cxnId="{ADF60845-31B2-4A66-97E5-761EF2686B1A}">
      <dgm:prSet/>
      <dgm:spPr/>
      <dgm:t>
        <a:bodyPr/>
        <a:lstStyle/>
        <a:p>
          <a:endParaRPr lang="en-US"/>
        </a:p>
      </dgm:t>
    </dgm:pt>
    <dgm:pt modelId="{D24714B4-A073-4DB8-A575-E4E157C62664}">
      <dgm:prSet phldrT="[Text]"/>
      <dgm:spPr/>
      <dgm:t>
        <a:bodyPr/>
        <a:lstStyle/>
        <a:p>
          <a:r>
            <a:rPr lang="en-US" dirty="0"/>
            <a:t>Ahmad’s design</a:t>
          </a:r>
        </a:p>
      </dgm:t>
    </dgm:pt>
    <dgm:pt modelId="{866D6B5A-1B33-4EA1-99D5-DDB6C1EC4F85}" type="parTrans" cxnId="{BE0E3ABC-E8F6-4A47-A33E-D0ACAF32F2AC}">
      <dgm:prSet/>
      <dgm:spPr/>
      <dgm:t>
        <a:bodyPr/>
        <a:lstStyle/>
        <a:p>
          <a:endParaRPr lang="en-US"/>
        </a:p>
      </dgm:t>
    </dgm:pt>
    <dgm:pt modelId="{C41A7766-9F7F-4312-85C1-548F77AAC32F}" type="sibTrans" cxnId="{BE0E3ABC-E8F6-4A47-A33E-D0ACAF32F2AC}">
      <dgm:prSet/>
      <dgm:spPr/>
      <dgm:t>
        <a:bodyPr/>
        <a:lstStyle/>
        <a:p>
          <a:endParaRPr lang="en-US"/>
        </a:p>
      </dgm:t>
    </dgm:pt>
    <dgm:pt modelId="{0AA42D63-F98C-4CC2-BF27-D0E656AECC9C}" type="pres">
      <dgm:prSet presAssocID="{430FCF8A-0D6D-421C-9AD4-E1CD762A219C}" presName="cycle" presStyleCnt="0">
        <dgm:presLayoutVars>
          <dgm:chMax val="1"/>
          <dgm:dir/>
          <dgm:animLvl val="ctr"/>
          <dgm:resizeHandles val="exact"/>
        </dgm:presLayoutVars>
      </dgm:prSet>
      <dgm:spPr/>
    </dgm:pt>
    <dgm:pt modelId="{A9C416E6-A18A-4770-9C5D-3629AD92D476}" type="pres">
      <dgm:prSet presAssocID="{2DA7FD40-2A0D-442D-8C5A-968EB74C92BB}" presName="centerShape" presStyleLbl="node0" presStyleIdx="0" presStyleCnt="1"/>
      <dgm:spPr/>
    </dgm:pt>
    <dgm:pt modelId="{732061B6-CBB4-4F96-B3FB-EB4F43EF65BE}" type="pres">
      <dgm:prSet presAssocID="{6233FA6F-01E6-4CAF-9A04-D0BD9DA4EDC8}" presName="parTrans" presStyleLbl="bgSibTrans2D1" presStyleIdx="0" presStyleCnt="2"/>
      <dgm:spPr/>
    </dgm:pt>
    <dgm:pt modelId="{77906D67-14B4-4A4D-9CFC-0748DAC71C87}" type="pres">
      <dgm:prSet presAssocID="{1838ED7E-F4DF-44CC-B884-C31D177834F2}" presName="node" presStyleLbl="node1" presStyleIdx="0" presStyleCnt="2">
        <dgm:presLayoutVars>
          <dgm:bulletEnabled val="1"/>
        </dgm:presLayoutVars>
      </dgm:prSet>
      <dgm:spPr/>
    </dgm:pt>
    <dgm:pt modelId="{16BE36BD-AD1E-4484-B111-5F1746CED0ED}" type="pres">
      <dgm:prSet presAssocID="{866D6B5A-1B33-4EA1-99D5-DDB6C1EC4F85}" presName="parTrans" presStyleLbl="bgSibTrans2D1" presStyleIdx="1" presStyleCnt="2"/>
      <dgm:spPr/>
    </dgm:pt>
    <dgm:pt modelId="{35D4DA87-0B54-463F-8F94-AB0966FD2AF6}" type="pres">
      <dgm:prSet presAssocID="{D24714B4-A073-4DB8-A575-E4E157C62664}" presName="node" presStyleLbl="node1" presStyleIdx="1" presStyleCnt="2">
        <dgm:presLayoutVars>
          <dgm:bulletEnabled val="1"/>
        </dgm:presLayoutVars>
      </dgm:prSet>
      <dgm:spPr/>
    </dgm:pt>
  </dgm:ptLst>
  <dgm:cxnLst>
    <dgm:cxn modelId="{23060C19-EB61-4DAC-B2C3-CEEBF0BD2608}" type="presOf" srcId="{D24714B4-A073-4DB8-A575-E4E157C62664}" destId="{35D4DA87-0B54-463F-8F94-AB0966FD2AF6}" srcOrd="0" destOrd="0" presId="urn:microsoft.com/office/officeart/2005/8/layout/radial4"/>
    <dgm:cxn modelId="{CF4CAF20-19B3-44D1-9ED8-45B3610A88A8}" type="presOf" srcId="{866D6B5A-1B33-4EA1-99D5-DDB6C1EC4F85}" destId="{16BE36BD-AD1E-4484-B111-5F1746CED0ED}" srcOrd="0" destOrd="0" presId="urn:microsoft.com/office/officeart/2005/8/layout/radial4"/>
    <dgm:cxn modelId="{C0812822-7FC4-4F5C-ACE0-1D068A436E11}" type="presOf" srcId="{6233FA6F-01E6-4CAF-9A04-D0BD9DA4EDC8}" destId="{732061B6-CBB4-4F96-B3FB-EB4F43EF65BE}" srcOrd="0" destOrd="0" presId="urn:microsoft.com/office/officeart/2005/8/layout/radial4"/>
    <dgm:cxn modelId="{ADF60845-31B2-4A66-97E5-761EF2686B1A}" srcId="{2DA7FD40-2A0D-442D-8C5A-968EB74C92BB}" destId="{1838ED7E-F4DF-44CC-B884-C31D177834F2}" srcOrd="0" destOrd="0" parTransId="{6233FA6F-01E6-4CAF-9A04-D0BD9DA4EDC8}" sibTransId="{EEF9C154-0CDB-414D-8C20-9D30773037ED}"/>
    <dgm:cxn modelId="{EBA32AA3-779E-4F21-9AAE-88F33DDD0B3A}" type="presOf" srcId="{2DA7FD40-2A0D-442D-8C5A-968EB74C92BB}" destId="{A9C416E6-A18A-4770-9C5D-3629AD92D476}" srcOrd="0" destOrd="0" presId="urn:microsoft.com/office/officeart/2005/8/layout/radial4"/>
    <dgm:cxn modelId="{BE0E3ABC-E8F6-4A47-A33E-D0ACAF32F2AC}" srcId="{2DA7FD40-2A0D-442D-8C5A-968EB74C92BB}" destId="{D24714B4-A073-4DB8-A575-E4E157C62664}" srcOrd="1" destOrd="0" parTransId="{866D6B5A-1B33-4EA1-99D5-DDB6C1EC4F85}" sibTransId="{C41A7766-9F7F-4312-85C1-548F77AAC32F}"/>
    <dgm:cxn modelId="{6F09C6CB-FAB8-44F1-8D7A-F54BF781F533}" type="presOf" srcId="{1838ED7E-F4DF-44CC-B884-C31D177834F2}" destId="{77906D67-14B4-4A4D-9CFC-0748DAC71C87}" srcOrd="0" destOrd="0" presId="urn:microsoft.com/office/officeart/2005/8/layout/radial4"/>
    <dgm:cxn modelId="{4A0D25E8-E36D-4413-A2F9-7AF65A94AF5A}" srcId="{430FCF8A-0D6D-421C-9AD4-E1CD762A219C}" destId="{2DA7FD40-2A0D-442D-8C5A-968EB74C92BB}" srcOrd="0" destOrd="0" parTransId="{12683378-64F8-4337-AA21-A4FD172FBBF9}" sibTransId="{84FF4381-8B1A-4071-90DF-CE3667FF6AB6}"/>
    <dgm:cxn modelId="{54EE4FEE-D5AF-4AE5-A622-3D5977936C04}" type="presOf" srcId="{430FCF8A-0D6D-421C-9AD4-E1CD762A219C}" destId="{0AA42D63-F98C-4CC2-BF27-D0E656AECC9C}" srcOrd="0" destOrd="0" presId="urn:microsoft.com/office/officeart/2005/8/layout/radial4"/>
    <dgm:cxn modelId="{4D19B91E-FE7F-461D-8824-413E8DBC094A}" type="presParOf" srcId="{0AA42D63-F98C-4CC2-BF27-D0E656AECC9C}" destId="{A9C416E6-A18A-4770-9C5D-3629AD92D476}" srcOrd="0" destOrd="0" presId="urn:microsoft.com/office/officeart/2005/8/layout/radial4"/>
    <dgm:cxn modelId="{C239C429-8DC1-463F-9078-4E7B2E29F1BF}" type="presParOf" srcId="{0AA42D63-F98C-4CC2-BF27-D0E656AECC9C}" destId="{732061B6-CBB4-4F96-B3FB-EB4F43EF65BE}" srcOrd="1" destOrd="0" presId="urn:microsoft.com/office/officeart/2005/8/layout/radial4"/>
    <dgm:cxn modelId="{B5331220-8D93-40F7-8A3D-DC2EB4CB2156}" type="presParOf" srcId="{0AA42D63-F98C-4CC2-BF27-D0E656AECC9C}" destId="{77906D67-14B4-4A4D-9CFC-0748DAC71C87}" srcOrd="2" destOrd="0" presId="urn:microsoft.com/office/officeart/2005/8/layout/radial4"/>
    <dgm:cxn modelId="{E760D1A3-B44D-4297-A49B-F107B461555D}" type="presParOf" srcId="{0AA42D63-F98C-4CC2-BF27-D0E656AECC9C}" destId="{16BE36BD-AD1E-4484-B111-5F1746CED0ED}" srcOrd="3" destOrd="0" presId="urn:microsoft.com/office/officeart/2005/8/layout/radial4"/>
    <dgm:cxn modelId="{358268F2-3342-45CD-9A8F-0358D922CE3A}" type="presParOf" srcId="{0AA42D63-F98C-4CC2-BF27-D0E656AECC9C}" destId="{35D4DA87-0B54-463F-8F94-AB0966FD2AF6}"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416E6-A18A-4770-9C5D-3629AD92D476}">
      <dsp:nvSpPr>
        <dsp:cNvPr id="0" name=""/>
        <dsp:cNvSpPr/>
      </dsp:nvSpPr>
      <dsp:spPr>
        <a:xfrm>
          <a:off x="1386425" y="1516759"/>
          <a:ext cx="1278803" cy="12788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Sean’s design</a:t>
          </a:r>
        </a:p>
      </dsp:txBody>
      <dsp:txXfrm>
        <a:off x="1573701" y="1704035"/>
        <a:ext cx="904251" cy="904251"/>
      </dsp:txXfrm>
    </dsp:sp>
    <dsp:sp modelId="{732061B6-CBB4-4F96-B3FB-EB4F43EF65BE}">
      <dsp:nvSpPr>
        <dsp:cNvPr id="0" name=""/>
        <dsp:cNvSpPr/>
      </dsp:nvSpPr>
      <dsp:spPr>
        <a:xfrm rot="12900000">
          <a:off x="517930" y="1278024"/>
          <a:ext cx="1028078" cy="36445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906D67-14B4-4A4D-9CFC-0748DAC71C87}">
      <dsp:nvSpPr>
        <dsp:cNvPr id="0" name=""/>
        <dsp:cNvSpPr/>
      </dsp:nvSpPr>
      <dsp:spPr>
        <a:xfrm>
          <a:off x="3461" y="679468"/>
          <a:ext cx="1214863" cy="9718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Sean’s design</a:t>
          </a:r>
        </a:p>
      </dsp:txBody>
      <dsp:txXfrm>
        <a:off x="31927" y="707934"/>
        <a:ext cx="1157931" cy="914958"/>
      </dsp:txXfrm>
    </dsp:sp>
    <dsp:sp modelId="{16BE36BD-AD1E-4484-B111-5F1746CED0ED}">
      <dsp:nvSpPr>
        <dsp:cNvPr id="0" name=""/>
        <dsp:cNvSpPr/>
      </dsp:nvSpPr>
      <dsp:spPr>
        <a:xfrm rot="19500000">
          <a:off x="2505645" y="1278024"/>
          <a:ext cx="1028078" cy="36445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D4DA87-0B54-463F-8F94-AB0966FD2AF6}">
      <dsp:nvSpPr>
        <dsp:cNvPr id="0" name=""/>
        <dsp:cNvSpPr/>
      </dsp:nvSpPr>
      <dsp:spPr>
        <a:xfrm>
          <a:off x="2833329" y="679468"/>
          <a:ext cx="1214863" cy="9718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Ahmad’s design</a:t>
          </a:r>
        </a:p>
      </dsp:txBody>
      <dsp:txXfrm>
        <a:off x="2861795" y="707934"/>
        <a:ext cx="1157931" cy="91495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3/24/2020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3/24/2020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hshawaf/AML/blob/master/Project5_Team1_Ahmad_SeanV3.ipynb" TargetMode="Externa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jfif"/><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ahshawaf/AML/blob/master/Project5_Team1_Ahmad_SeanV3.ipynb"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Project 5</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75214" y="3640998"/>
            <a:ext cx="4854339" cy="2238692"/>
          </a:xfrm>
        </p:spPr>
        <p:txBody>
          <a:bodyPr/>
          <a:lstStyle/>
          <a:p>
            <a:r>
              <a:rPr lang="en-US" dirty="0"/>
              <a:t>CSC685</a:t>
            </a:r>
          </a:p>
          <a:p>
            <a:r>
              <a:rPr lang="en-US" dirty="0"/>
              <a:t>Advance</a:t>
            </a:r>
          </a:p>
          <a:p>
            <a:r>
              <a:rPr lang="en-US" dirty="0"/>
              <a:t>Machine</a:t>
            </a:r>
          </a:p>
          <a:p>
            <a:r>
              <a:rPr lang="en-US" dirty="0"/>
              <a:t>Learning</a:t>
            </a:r>
          </a:p>
        </p:txBody>
      </p:sp>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2134367" cy="1118752"/>
            <a:chOff x="2955850" y="2902286"/>
            <a:chExt cx="2134367"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2955850" y="2902286"/>
              <a:ext cx="2134367" cy="1015663"/>
            </a:xfrm>
            <a:prstGeom prst="rect">
              <a:avLst/>
            </a:prstGeom>
            <a:noFill/>
          </p:spPr>
          <p:txBody>
            <a:bodyPr wrap="square" rtlCol="0">
              <a:spAutoFit/>
            </a:bodyPr>
            <a:lstStyle/>
            <a:p>
              <a:r>
                <a:rPr lang="en-US" sz="6000" b="1" dirty="0">
                  <a:solidFill>
                    <a:schemeClr val="bg1"/>
                  </a:solidFill>
                  <a:latin typeface="Arial Black" panose="020B0A04020102020204" pitchFamily="34" charset="0"/>
                </a:rPr>
                <a:t>SJU</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970604" cy="307777"/>
            </a:xfrm>
            <a:prstGeom prst="rect">
              <a:avLst/>
            </a:prstGeom>
            <a:noFill/>
          </p:spPr>
          <p:txBody>
            <a:bodyPr wrap="square" rtlCol="0">
              <a:spAutoFit/>
            </a:bodyPr>
            <a:lstStyle/>
            <a:p>
              <a:r>
                <a:rPr lang="en-US" sz="1400" dirty="0">
                  <a:solidFill>
                    <a:schemeClr val="bg1"/>
                  </a:solidFill>
                  <a:cs typeface="Calibri Light" panose="020F0302020204030204" pitchFamily="34" charset="0"/>
                </a:rPr>
                <a:t>Saint Joseph’s University</a:t>
              </a:r>
            </a:p>
          </p:txBody>
        </p:sp>
      </p:grpSp>
      <p:pic>
        <p:nvPicPr>
          <p:cNvPr id="5" name="Picture 4">
            <a:extLst>
              <a:ext uri="{FF2B5EF4-FFF2-40B4-BE49-F238E27FC236}">
                <a16:creationId xmlns:a16="http://schemas.microsoft.com/office/drawing/2014/main" id="{C618BF09-86B6-4F94-B8E8-60971B123D76}"/>
              </a:ext>
            </a:extLst>
          </p:cNvPr>
          <p:cNvPicPr>
            <a:picLocks noChangeAspect="1"/>
          </p:cNvPicPr>
          <p:nvPr/>
        </p:nvPicPr>
        <p:blipFill>
          <a:blip r:embed="rId3"/>
          <a:stretch>
            <a:fillRect/>
          </a:stretch>
        </p:blipFill>
        <p:spPr>
          <a:xfrm>
            <a:off x="7184673" y="1285874"/>
            <a:ext cx="2857500" cy="2143125"/>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539B4E-A8B4-4D83-9891-9B852C9DABF0}"/>
              </a:ext>
            </a:extLst>
          </p:cNvPr>
          <p:cNvSpPr>
            <a:spLocks noGrp="1"/>
          </p:cNvSpPr>
          <p:nvPr>
            <p:ph type="ftr" sz="quarter" idx="17"/>
          </p:nvPr>
        </p:nvSpPr>
        <p:spPr>
          <a:xfrm>
            <a:off x="338530" y="6356350"/>
            <a:ext cx="4114800" cy="365125"/>
          </a:xfrm>
        </p:spPr>
        <p:txBody>
          <a:bodyPr anchor="ctr">
            <a:normAutofit/>
          </a:bodyPr>
          <a:lstStyle/>
          <a:p>
            <a:pPr>
              <a:spcAft>
                <a:spcPts val="600"/>
              </a:spcAft>
            </a:pPr>
            <a:r>
              <a:rPr lang="en-US" dirty="0"/>
              <a:t>Ahmad-Sean</a:t>
            </a:r>
            <a:endParaRPr lang="en-US" noProof="0" dirty="0"/>
          </a:p>
        </p:txBody>
      </p:sp>
      <p:sp>
        <p:nvSpPr>
          <p:cNvPr id="3" name="Slide Number Placeholder 2">
            <a:extLst>
              <a:ext uri="{FF2B5EF4-FFF2-40B4-BE49-F238E27FC236}">
                <a16:creationId xmlns:a16="http://schemas.microsoft.com/office/drawing/2014/main" id="{8759821C-900D-4786-8C4B-C965088DD755}"/>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10</a:t>
            </a:fld>
            <a:endParaRPr lang="en-US" noProof="0"/>
          </a:p>
        </p:txBody>
      </p:sp>
      <p:pic>
        <p:nvPicPr>
          <p:cNvPr id="6" name="slide2" descr="Project 5">
            <a:extLst>
              <a:ext uri="{FF2B5EF4-FFF2-40B4-BE49-F238E27FC236}">
                <a16:creationId xmlns:a16="http://schemas.microsoft.com/office/drawing/2014/main" id="{43139537-349C-443D-B087-832F3F36955C}"/>
              </a:ext>
            </a:extLst>
          </p:cNvPr>
          <p:cNvPicPr>
            <a:picLocks noChangeAspect="1"/>
          </p:cNvPicPr>
          <p:nvPr/>
        </p:nvPicPr>
        <p:blipFill rotWithShape="1">
          <a:blip r:embed="rId2">
            <a:extLst>
              <a:ext uri="{28A0092B-C50C-407E-A947-70E740481C1C}">
                <a14:useLocalDpi xmlns:a14="http://schemas.microsoft.com/office/drawing/2010/main" val="0"/>
              </a:ext>
            </a:extLst>
          </a:blip>
          <a:srcRect t="6679"/>
          <a:stretch/>
        </p:blipFill>
        <p:spPr>
          <a:xfrm>
            <a:off x="2410123" y="240890"/>
            <a:ext cx="8287372" cy="6262225"/>
          </a:xfrm>
          <a:prstGeom prst="rect">
            <a:avLst/>
          </a:prstGeom>
          <a:noFill/>
        </p:spPr>
      </p:pic>
      <p:sp>
        <p:nvSpPr>
          <p:cNvPr id="5" name="Title 4">
            <a:extLst>
              <a:ext uri="{FF2B5EF4-FFF2-40B4-BE49-F238E27FC236}">
                <a16:creationId xmlns:a16="http://schemas.microsoft.com/office/drawing/2014/main" id="{EE490450-39AD-480D-95CD-7CF8CB82C7BF}"/>
              </a:ext>
            </a:extLst>
          </p:cNvPr>
          <p:cNvSpPr txBox="1">
            <a:spLocks/>
          </p:cNvSpPr>
          <p:nvPr/>
        </p:nvSpPr>
        <p:spPr>
          <a:xfrm>
            <a:off x="528565" y="2106432"/>
            <a:ext cx="1626243" cy="1005478"/>
          </a:xfrm>
          <a:prstGeom prst="rect">
            <a:avLst/>
          </a:prstGeom>
        </p:spPr>
        <p:txBody>
          <a:bodyPr vert="horz" lIns="91440" tIns="45720" rIns="91440" bIns="0" rtlCol="0" anchor="b">
            <a:normAutofit fontScale="925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The number of patients who need diabetes medication is significant higher than who not need.</a:t>
            </a:r>
          </a:p>
        </p:txBody>
      </p:sp>
      <p:sp>
        <p:nvSpPr>
          <p:cNvPr id="7" name="Title 4">
            <a:extLst>
              <a:ext uri="{FF2B5EF4-FFF2-40B4-BE49-F238E27FC236}">
                <a16:creationId xmlns:a16="http://schemas.microsoft.com/office/drawing/2014/main" id="{216D54DF-B51B-4FF3-A0C5-71C74BBE8794}"/>
              </a:ext>
            </a:extLst>
          </p:cNvPr>
          <p:cNvSpPr txBox="1">
            <a:spLocks/>
          </p:cNvSpPr>
          <p:nvPr/>
        </p:nvSpPr>
        <p:spPr>
          <a:xfrm>
            <a:off x="9117046" y="3667432"/>
            <a:ext cx="2494851" cy="110612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The number of patients who readmitted to hospital less than 30 days is the least, followed by who readmitted greater than 30 days.</a:t>
            </a:r>
          </a:p>
        </p:txBody>
      </p:sp>
    </p:spTree>
    <p:extLst>
      <p:ext uri="{BB962C8B-B14F-4D97-AF65-F5344CB8AC3E}">
        <p14:creationId xmlns:p14="http://schemas.microsoft.com/office/powerpoint/2010/main" val="245061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739CBB-8982-4723-B0B9-795C358E22F4}"/>
              </a:ext>
            </a:extLst>
          </p:cNvPr>
          <p:cNvSpPr>
            <a:spLocks noGrp="1"/>
          </p:cNvSpPr>
          <p:nvPr>
            <p:ph type="ftr" sz="quarter" idx="17"/>
          </p:nvPr>
        </p:nvSpPr>
        <p:spPr>
          <a:xfrm>
            <a:off x="338530" y="6356350"/>
            <a:ext cx="4114800" cy="365125"/>
          </a:xfrm>
        </p:spPr>
        <p:txBody>
          <a:bodyPr anchor="ctr">
            <a:normAutofit/>
          </a:bodyPr>
          <a:lstStyle/>
          <a:p>
            <a:pPr>
              <a:spcAft>
                <a:spcPts val="600"/>
              </a:spcAft>
            </a:pPr>
            <a:r>
              <a:rPr lang="en-US" dirty="0"/>
              <a:t>Ahmad-Sean</a:t>
            </a:r>
            <a:endParaRPr lang="en-US" noProof="0" dirty="0"/>
          </a:p>
        </p:txBody>
      </p:sp>
      <p:sp>
        <p:nvSpPr>
          <p:cNvPr id="3" name="Slide Number Placeholder 2">
            <a:extLst>
              <a:ext uri="{FF2B5EF4-FFF2-40B4-BE49-F238E27FC236}">
                <a16:creationId xmlns:a16="http://schemas.microsoft.com/office/drawing/2014/main" id="{B60FC8AA-E298-4620-88B9-367CAB984338}"/>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11</a:t>
            </a:fld>
            <a:endParaRPr lang="en-US" noProof="0"/>
          </a:p>
        </p:txBody>
      </p:sp>
      <p:sp>
        <p:nvSpPr>
          <p:cNvPr id="4" name="Title 3">
            <a:extLst>
              <a:ext uri="{FF2B5EF4-FFF2-40B4-BE49-F238E27FC236}">
                <a16:creationId xmlns:a16="http://schemas.microsoft.com/office/drawing/2014/main" id="{78EDE0E7-6191-489A-851D-422DED4CA23B}"/>
              </a:ext>
            </a:extLst>
          </p:cNvPr>
          <p:cNvSpPr>
            <a:spLocks noGrp="1"/>
          </p:cNvSpPr>
          <p:nvPr>
            <p:ph type="title"/>
          </p:nvPr>
        </p:nvSpPr>
        <p:spPr>
          <a:xfrm>
            <a:off x="518678" y="209028"/>
            <a:ext cx="8333222" cy="1147969"/>
          </a:xfrm>
        </p:spPr>
        <p:txBody>
          <a:bodyPr anchor="b">
            <a:normAutofit/>
          </a:bodyPr>
          <a:lstStyle/>
          <a:p>
            <a:r>
              <a:rPr lang="en-US" sz="3700" dirty="0"/>
              <a:t>Classification Learning</a:t>
            </a:r>
            <a:br>
              <a:rPr lang="en-US" sz="3700" dirty="0"/>
            </a:br>
            <a:r>
              <a:rPr lang="en-US" sz="3700" dirty="0"/>
              <a:t>Report-</a:t>
            </a:r>
            <a:r>
              <a:rPr lang="en-US" sz="3700" dirty="0" err="1"/>
              <a:t>RandomForest</a:t>
            </a:r>
            <a:endParaRPr lang="en-US" sz="3700" dirty="0"/>
          </a:p>
        </p:txBody>
      </p:sp>
      <p:pic>
        <p:nvPicPr>
          <p:cNvPr id="11" name="Picture 10" descr="A picture containing drawing&#10;&#10;Description automatically generated">
            <a:extLst>
              <a:ext uri="{FF2B5EF4-FFF2-40B4-BE49-F238E27FC236}">
                <a16:creationId xmlns:a16="http://schemas.microsoft.com/office/drawing/2014/main" id="{0F9EAA0C-C240-41CF-93AB-2C5D2FB2372C}"/>
              </a:ext>
            </a:extLst>
          </p:cNvPr>
          <p:cNvPicPr>
            <a:picLocks noChangeAspect="1"/>
          </p:cNvPicPr>
          <p:nvPr/>
        </p:nvPicPr>
        <p:blipFill>
          <a:blip r:embed="rId2"/>
          <a:stretch>
            <a:fillRect/>
          </a:stretch>
        </p:blipFill>
        <p:spPr>
          <a:xfrm>
            <a:off x="518678" y="2447486"/>
            <a:ext cx="10835122" cy="4051638"/>
          </a:xfrm>
          <a:prstGeom prst="rect">
            <a:avLst/>
          </a:prstGeom>
          <a:noFill/>
        </p:spPr>
      </p:pic>
      <p:sp>
        <p:nvSpPr>
          <p:cNvPr id="6" name="Title 4">
            <a:extLst>
              <a:ext uri="{FF2B5EF4-FFF2-40B4-BE49-F238E27FC236}">
                <a16:creationId xmlns:a16="http://schemas.microsoft.com/office/drawing/2014/main" id="{DDCDB8FB-E645-4588-BDE4-06083BB69B74}"/>
              </a:ext>
            </a:extLst>
          </p:cNvPr>
          <p:cNvSpPr txBox="1">
            <a:spLocks/>
          </p:cNvSpPr>
          <p:nvPr/>
        </p:nvSpPr>
        <p:spPr>
          <a:xfrm>
            <a:off x="1742854" y="1299517"/>
            <a:ext cx="2922552" cy="100547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It can classify the patients who need diabetes medication correctly up 99% with different sizes of features.</a:t>
            </a:r>
          </a:p>
        </p:txBody>
      </p:sp>
      <p:sp>
        <p:nvSpPr>
          <p:cNvPr id="7" name="Title 4">
            <a:extLst>
              <a:ext uri="{FF2B5EF4-FFF2-40B4-BE49-F238E27FC236}">
                <a16:creationId xmlns:a16="http://schemas.microsoft.com/office/drawing/2014/main" id="{3348357D-4638-4793-8BE1-0DD383D2BA48}"/>
              </a:ext>
            </a:extLst>
          </p:cNvPr>
          <p:cNvSpPr txBox="1">
            <a:spLocks/>
          </p:cNvSpPr>
          <p:nvPr/>
        </p:nvSpPr>
        <p:spPr>
          <a:xfrm>
            <a:off x="7130907" y="1299521"/>
            <a:ext cx="3089725" cy="100547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It does not classify well on patients who readmitted to hospital. The accuracy was about 58% only.</a:t>
            </a:r>
          </a:p>
        </p:txBody>
      </p:sp>
    </p:spTree>
    <p:extLst>
      <p:ext uri="{BB962C8B-B14F-4D97-AF65-F5344CB8AC3E}">
        <p14:creationId xmlns:p14="http://schemas.microsoft.com/office/powerpoint/2010/main" val="155976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739CBB-8982-4723-B0B9-795C358E22F4}"/>
              </a:ext>
            </a:extLst>
          </p:cNvPr>
          <p:cNvSpPr>
            <a:spLocks noGrp="1"/>
          </p:cNvSpPr>
          <p:nvPr>
            <p:ph type="ftr" sz="quarter" idx="17"/>
          </p:nvPr>
        </p:nvSpPr>
        <p:spPr>
          <a:xfrm>
            <a:off x="338530" y="6356350"/>
            <a:ext cx="4114800" cy="365125"/>
          </a:xfrm>
        </p:spPr>
        <p:txBody>
          <a:bodyPr anchor="ctr">
            <a:normAutofit/>
          </a:bodyPr>
          <a:lstStyle/>
          <a:p>
            <a:pPr>
              <a:spcAft>
                <a:spcPts val="600"/>
              </a:spcAft>
            </a:pPr>
            <a:r>
              <a:rPr lang="en-US" dirty="0"/>
              <a:t>Ahmad-Sean</a:t>
            </a:r>
            <a:endParaRPr lang="en-US" noProof="0" dirty="0"/>
          </a:p>
        </p:txBody>
      </p:sp>
      <p:sp>
        <p:nvSpPr>
          <p:cNvPr id="3" name="Slide Number Placeholder 2">
            <a:extLst>
              <a:ext uri="{FF2B5EF4-FFF2-40B4-BE49-F238E27FC236}">
                <a16:creationId xmlns:a16="http://schemas.microsoft.com/office/drawing/2014/main" id="{B60FC8AA-E298-4620-88B9-367CAB984338}"/>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12</a:t>
            </a:fld>
            <a:endParaRPr lang="en-US" noProof="0"/>
          </a:p>
        </p:txBody>
      </p:sp>
      <p:sp>
        <p:nvSpPr>
          <p:cNvPr id="4" name="Title 3">
            <a:extLst>
              <a:ext uri="{FF2B5EF4-FFF2-40B4-BE49-F238E27FC236}">
                <a16:creationId xmlns:a16="http://schemas.microsoft.com/office/drawing/2014/main" id="{78EDE0E7-6191-489A-851D-422DED4CA23B}"/>
              </a:ext>
            </a:extLst>
          </p:cNvPr>
          <p:cNvSpPr>
            <a:spLocks noGrp="1"/>
          </p:cNvSpPr>
          <p:nvPr>
            <p:ph type="title"/>
          </p:nvPr>
        </p:nvSpPr>
        <p:spPr>
          <a:xfrm>
            <a:off x="518678" y="209028"/>
            <a:ext cx="8333222" cy="1147969"/>
          </a:xfrm>
        </p:spPr>
        <p:txBody>
          <a:bodyPr anchor="b">
            <a:normAutofit/>
          </a:bodyPr>
          <a:lstStyle/>
          <a:p>
            <a:r>
              <a:rPr lang="en-US" sz="3700" dirty="0"/>
              <a:t>Classification Learning</a:t>
            </a:r>
            <a:br>
              <a:rPr lang="en-US" sz="3700" dirty="0"/>
            </a:br>
            <a:r>
              <a:rPr lang="en-US" sz="3700" dirty="0"/>
              <a:t>Report-SVM</a:t>
            </a:r>
          </a:p>
        </p:txBody>
      </p:sp>
      <p:pic>
        <p:nvPicPr>
          <p:cNvPr id="6" name="Picture 5" descr="A screenshot of a cell phone&#10;&#10;Description automatically generated">
            <a:extLst>
              <a:ext uri="{FF2B5EF4-FFF2-40B4-BE49-F238E27FC236}">
                <a16:creationId xmlns:a16="http://schemas.microsoft.com/office/drawing/2014/main" id="{F8B4BEAE-7272-4DE4-9F91-8DAE0D17FB37}"/>
              </a:ext>
            </a:extLst>
          </p:cNvPr>
          <p:cNvPicPr>
            <a:picLocks noChangeAspect="1"/>
          </p:cNvPicPr>
          <p:nvPr/>
        </p:nvPicPr>
        <p:blipFill>
          <a:blip r:embed="rId2"/>
          <a:stretch>
            <a:fillRect/>
          </a:stretch>
        </p:blipFill>
        <p:spPr>
          <a:xfrm>
            <a:off x="518678" y="2591639"/>
            <a:ext cx="10835122" cy="3828826"/>
          </a:xfrm>
          <a:prstGeom prst="rect">
            <a:avLst/>
          </a:prstGeom>
          <a:noFill/>
        </p:spPr>
      </p:pic>
      <p:sp>
        <p:nvSpPr>
          <p:cNvPr id="7" name="Title 4">
            <a:extLst>
              <a:ext uri="{FF2B5EF4-FFF2-40B4-BE49-F238E27FC236}">
                <a16:creationId xmlns:a16="http://schemas.microsoft.com/office/drawing/2014/main" id="{259D9095-0934-4D03-B45E-7538EED44C57}"/>
              </a:ext>
            </a:extLst>
          </p:cNvPr>
          <p:cNvSpPr txBox="1">
            <a:spLocks/>
          </p:cNvSpPr>
          <p:nvPr/>
        </p:nvSpPr>
        <p:spPr>
          <a:xfrm>
            <a:off x="1742853" y="1471579"/>
            <a:ext cx="3011043" cy="100547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It can classify the patients who need diabetes medication correctly up 99% with different sizes of features but take time longer than RF classifier. </a:t>
            </a:r>
          </a:p>
        </p:txBody>
      </p:sp>
      <p:sp>
        <p:nvSpPr>
          <p:cNvPr id="8" name="Title 4">
            <a:extLst>
              <a:ext uri="{FF2B5EF4-FFF2-40B4-BE49-F238E27FC236}">
                <a16:creationId xmlns:a16="http://schemas.microsoft.com/office/drawing/2014/main" id="{9427D646-21F1-402C-A1F2-85D052E4055C}"/>
              </a:ext>
            </a:extLst>
          </p:cNvPr>
          <p:cNvSpPr txBox="1">
            <a:spLocks/>
          </p:cNvSpPr>
          <p:nvPr/>
        </p:nvSpPr>
        <p:spPr>
          <a:xfrm>
            <a:off x="7130907" y="1471583"/>
            <a:ext cx="3178216" cy="100547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It does not classify well on patients who readmitted to hospital. The accuracy was about 58% only, and it takes time extremely longer than RF classifier.</a:t>
            </a:r>
          </a:p>
        </p:txBody>
      </p:sp>
    </p:spTree>
    <p:extLst>
      <p:ext uri="{BB962C8B-B14F-4D97-AF65-F5344CB8AC3E}">
        <p14:creationId xmlns:p14="http://schemas.microsoft.com/office/powerpoint/2010/main" val="91847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F5C248-CD13-4BB6-A21C-695E2D41B2D8}"/>
              </a:ext>
            </a:extLst>
          </p:cNvPr>
          <p:cNvSpPr>
            <a:spLocks noGrp="1"/>
          </p:cNvSpPr>
          <p:nvPr>
            <p:ph type="ftr" sz="quarter" idx="17"/>
          </p:nvPr>
        </p:nvSpPr>
        <p:spPr/>
        <p:txBody>
          <a:bodyPr/>
          <a:lstStyle/>
          <a:p>
            <a:r>
              <a:rPr lang="en-US" dirty="0"/>
              <a:t>Ahmad-Sean</a:t>
            </a:r>
            <a:endParaRPr lang="en-US" noProof="0" dirty="0"/>
          </a:p>
        </p:txBody>
      </p:sp>
      <p:sp>
        <p:nvSpPr>
          <p:cNvPr id="3" name="Slide Number Placeholder 2">
            <a:extLst>
              <a:ext uri="{FF2B5EF4-FFF2-40B4-BE49-F238E27FC236}">
                <a16:creationId xmlns:a16="http://schemas.microsoft.com/office/drawing/2014/main" id="{6D56C8D5-8129-4AF4-ACB7-FB6CE6C8D208}"/>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4" name="Title 3">
            <a:extLst>
              <a:ext uri="{FF2B5EF4-FFF2-40B4-BE49-F238E27FC236}">
                <a16:creationId xmlns:a16="http://schemas.microsoft.com/office/drawing/2014/main" id="{30EC1863-874E-4A43-8462-B7036400D4EA}"/>
              </a:ext>
            </a:extLst>
          </p:cNvPr>
          <p:cNvSpPr>
            <a:spLocks noGrp="1"/>
          </p:cNvSpPr>
          <p:nvPr>
            <p:ph type="title"/>
          </p:nvPr>
        </p:nvSpPr>
        <p:spPr>
          <a:xfrm>
            <a:off x="518678" y="239180"/>
            <a:ext cx="8333222" cy="540946"/>
          </a:xfrm>
        </p:spPr>
        <p:txBody>
          <a:bodyPr>
            <a:normAutofit/>
          </a:bodyPr>
          <a:lstStyle/>
          <a:p>
            <a:r>
              <a:rPr lang="en-US" sz="3200" dirty="0"/>
              <a:t>Summary and Conclusion</a:t>
            </a:r>
          </a:p>
        </p:txBody>
      </p:sp>
      <p:sp>
        <p:nvSpPr>
          <p:cNvPr id="5" name="Content Placeholder 4">
            <a:extLst>
              <a:ext uri="{FF2B5EF4-FFF2-40B4-BE49-F238E27FC236}">
                <a16:creationId xmlns:a16="http://schemas.microsoft.com/office/drawing/2014/main" id="{F39B9FE9-2940-43CD-8912-5EA7559FC5FE}"/>
              </a:ext>
            </a:extLst>
          </p:cNvPr>
          <p:cNvSpPr>
            <a:spLocks noGrp="1"/>
          </p:cNvSpPr>
          <p:nvPr>
            <p:ph idx="1"/>
          </p:nvPr>
        </p:nvSpPr>
        <p:spPr>
          <a:xfrm>
            <a:off x="518678" y="969632"/>
            <a:ext cx="10835122" cy="5386718"/>
          </a:xfrm>
        </p:spPr>
        <p:txBody>
          <a:bodyPr/>
          <a:lstStyle/>
          <a:p>
            <a:r>
              <a:rPr lang="en-US" sz="1600" dirty="0"/>
              <a:t>In this </a:t>
            </a:r>
            <a:r>
              <a:rPr lang="en-US" sz="1600" dirty="0" err="1"/>
              <a:t>diabete</a:t>
            </a:r>
            <a:r>
              <a:rPr lang="en-US" sz="1600" dirty="0"/>
              <a:t> patients dataset, many methods were used at the data cleansing section, especially at the feature engineering phase.</a:t>
            </a:r>
          </a:p>
          <a:p>
            <a:r>
              <a:rPr lang="en-US" sz="1600" dirty="0"/>
              <a:t>For '</a:t>
            </a:r>
            <a:r>
              <a:rPr lang="en-US" sz="1600" dirty="0" err="1"/>
              <a:t>diabetesMed</a:t>
            </a:r>
            <a:r>
              <a:rPr lang="en-US" sz="1600" dirty="0"/>
              <a:t>' classification, accuracy produced by both models is same 99%, but SVM model learning time took very much longer than </a:t>
            </a:r>
            <a:r>
              <a:rPr lang="en-US" sz="1600" dirty="0" err="1"/>
              <a:t>RandomForest</a:t>
            </a:r>
            <a:r>
              <a:rPr lang="en-US" sz="1600" dirty="0"/>
              <a:t>.</a:t>
            </a:r>
          </a:p>
          <a:p>
            <a:r>
              <a:rPr lang="en-US" sz="1600" dirty="0"/>
              <a:t>For 'readmitted' classification, accuracy produced by </a:t>
            </a:r>
            <a:r>
              <a:rPr lang="en-US" sz="1600" dirty="0" err="1"/>
              <a:t>RandomForest</a:t>
            </a:r>
            <a:r>
              <a:rPr lang="en-US" sz="1600" dirty="0"/>
              <a:t> model is around 54% and SVM model is 57%, and once again SVM computation time is much longer. Let's assume time is not matter, which classifier predict better if both produced same accuracies? By looking at the average F1 score, </a:t>
            </a:r>
            <a:r>
              <a:rPr lang="en-US" sz="1600" dirty="0" err="1"/>
              <a:t>RandomForest</a:t>
            </a:r>
            <a:r>
              <a:rPr lang="en-US" sz="1600" dirty="0"/>
              <a:t> F1=0.37 &gt; SVM F1=0.29, this mean </a:t>
            </a:r>
            <a:r>
              <a:rPr lang="en-US" sz="1600" dirty="0" err="1"/>
              <a:t>RandomForest</a:t>
            </a:r>
            <a:r>
              <a:rPr lang="en-US" sz="1600" dirty="0"/>
              <a:t> model predict better in term of precision and recall.</a:t>
            </a:r>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r>
              <a:rPr lang="en-US" sz="1600" dirty="0" err="1"/>
              <a:t>GridSearchCV</a:t>
            </a:r>
            <a:r>
              <a:rPr lang="en-US" sz="1600" dirty="0"/>
              <a:t> was used for tuning hyperparameters for both classifiers; unfortunately, both models still not giving a better performance on 'readmitted' patients classification. They both produced same accuracy 57% this time.</a:t>
            </a:r>
          </a:p>
          <a:p>
            <a:r>
              <a:rPr lang="en-US" sz="1600" dirty="0"/>
              <a:t>Overall, </a:t>
            </a:r>
            <a:r>
              <a:rPr lang="en-US" sz="1600" dirty="0" err="1"/>
              <a:t>RandomForest</a:t>
            </a:r>
            <a:r>
              <a:rPr lang="en-US" sz="1600" dirty="0"/>
              <a:t> is considered for best classifier for this dataset. Trying to get some more new information (features) from patients may be helpful for improving the classification of 'readmitted' patients.</a:t>
            </a:r>
          </a:p>
          <a:p>
            <a:endParaRPr lang="en-US" sz="1600" dirty="0"/>
          </a:p>
        </p:txBody>
      </p:sp>
      <p:pic>
        <p:nvPicPr>
          <p:cNvPr id="6" name="Picture 5">
            <a:extLst>
              <a:ext uri="{FF2B5EF4-FFF2-40B4-BE49-F238E27FC236}">
                <a16:creationId xmlns:a16="http://schemas.microsoft.com/office/drawing/2014/main" id="{0834B240-36B5-4AB1-9BF3-5F7760BF968D}"/>
              </a:ext>
            </a:extLst>
          </p:cNvPr>
          <p:cNvPicPr>
            <a:picLocks noChangeAspect="1"/>
          </p:cNvPicPr>
          <p:nvPr/>
        </p:nvPicPr>
        <p:blipFill rotWithShape="1">
          <a:blip r:embed="rId2"/>
          <a:srcRect l="1196" b="3397"/>
          <a:stretch/>
        </p:blipFill>
        <p:spPr>
          <a:xfrm>
            <a:off x="1519758" y="3155931"/>
            <a:ext cx="3930049" cy="1752069"/>
          </a:xfrm>
          <a:prstGeom prst="rect">
            <a:avLst/>
          </a:prstGeom>
        </p:spPr>
      </p:pic>
      <p:pic>
        <p:nvPicPr>
          <p:cNvPr id="7" name="Picture 6">
            <a:extLst>
              <a:ext uri="{FF2B5EF4-FFF2-40B4-BE49-F238E27FC236}">
                <a16:creationId xmlns:a16="http://schemas.microsoft.com/office/drawing/2014/main" id="{8A1344AC-7C85-4EEF-A3F0-811A8442753A}"/>
              </a:ext>
            </a:extLst>
          </p:cNvPr>
          <p:cNvPicPr>
            <a:picLocks noChangeAspect="1"/>
          </p:cNvPicPr>
          <p:nvPr/>
        </p:nvPicPr>
        <p:blipFill>
          <a:blip r:embed="rId3"/>
          <a:stretch>
            <a:fillRect/>
          </a:stretch>
        </p:blipFill>
        <p:spPr>
          <a:xfrm>
            <a:off x="6161723" y="3148589"/>
            <a:ext cx="3837682" cy="1700483"/>
          </a:xfrm>
          <a:prstGeom prst="rect">
            <a:avLst/>
          </a:prstGeom>
        </p:spPr>
      </p:pic>
    </p:spTree>
    <p:extLst>
      <p:ext uri="{BB962C8B-B14F-4D97-AF65-F5344CB8AC3E}">
        <p14:creationId xmlns:p14="http://schemas.microsoft.com/office/powerpoint/2010/main" val="1714047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b="0" dirty="0">
                <a:latin typeface="Calibri Light" panose="020F0302020204030204" pitchFamily="34" charset="0"/>
                <a:cs typeface="Calibri Light" panose="020F0302020204030204" pitchFamily="34" charset="0"/>
              </a:rPr>
              <a:t>Thank You !</a:t>
            </a:r>
            <a:endParaRPr lang="en-US" b="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b="0" dirty="0">
                <a:latin typeface="Calibri Light" panose="020F0302020204030204" pitchFamily="34" charset="0"/>
              </a:rPr>
              <a:t>Team I </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p:txBody>
          <a:bodyPr/>
          <a:lstStyle/>
          <a:p>
            <a:r>
              <a:rPr lang="en-US" dirty="0"/>
              <a:t>Ahmad </a:t>
            </a:r>
            <a:r>
              <a:rPr lang="en-US" dirty="0" err="1"/>
              <a:t>Alshawaf</a:t>
            </a:r>
            <a:endParaRPr lang="en-US" dirty="0"/>
          </a:p>
          <a:p>
            <a:r>
              <a:rPr lang="en-US" dirty="0"/>
              <a:t>Sothey Sean</a:t>
            </a:r>
          </a:p>
        </p:txBody>
      </p:sp>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00516" y="2855631"/>
            <a:ext cx="2025938" cy="1118752"/>
            <a:chOff x="2900516" y="2902286"/>
            <a:chExt cx="2025938"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2955849" y="2902286"/>
              <a:ext cx="1970437" cy="1015663"/>
            </a:xfrm>
            <a:prstGeom prst="rect">
              <a:avLst/>
            </a:prstGeom>
            <a:noFill/>
          </p:spPr>
          <p:txBody>
            <a:bodyPr wrap="square" rtlCol="0">
              <a:spAutoFit/>
            </a:bodyPr>
            <a:lstStyle/>
            <a:p>
              <a:r>
                <a:rPr lang="en-US" sz="6000" b="1" dirty="0">
                  <a:latin typeface="Arial Black" panose="020B0A04020102020204" pitchFamily="34" charset="0"/>
                </a:rPr>
                <a:t>SJU</a:t>
              </a:r>
            </a:p>
          </p:txBody>
        </p:sp>
        <p:sp>
          <p:nvSpPr>
            <p:cNvPr id="9" name="TextBox 8">
              <a:extLst>
                <a:ext uri="{FF2B5EF4-FFF2-40B4-BE49-F238E27FC236}">
                  <a16:creationId xmlns:a16="http://schemas.microsoft.com/office/drawing/2014/main" id="{64052DBB-CC72-4F59-92CE-00AB25EFF3F6}"/>
                </a:ext>
              </a:extLst>
            </p:cNvPr>
            <p:cNvSpPr txBox="1"/>
            <p:nvPr/>
          </p:nvSpPr>
          <p:spPr>
            <a:xfrm>
              <a:off x="2900516" y="3713261"/>
              <a:ext cx="2025938" cy="307777"/>
            </a:xfrm>
            <a:prstGeom prst="rect">
              <a:avLst/>
            </a:prstGeom>
            <a:noFill/>
          </p:spPr>
          <p:txBody>
            <a:bodyPr wrap="square" rtlCol="0">
              <a:spAutoFit/>
            </a:bodyPr>
            <a:lstStyle/>
            <a:p>
              <a:r>
                <a:rPr lang="en-US" sz="1400" dirty="0">
                  <a:cs typeface="Calibri Light" panose="020F0302020204030204" pitchFamily="34" charset="0"/>
                </a:rPr>
                <a:t>Saint Joseph’s University</a:t>
              </a:r>
            </a:p>
          </p:txBody>
        </p:sp>
      </p:grpSp>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ooter Placeholder 1">
            <a:extLst>
              <a:ext uri="{FF2B5EF4-FFF2-40B4-BE49-F238E27FC236}">
                <a16:creationId xmlns:a16="http://schemas.microsoft.com/office/drawing/2014/main" id="{2CF10286-A233-4F55-8F05-6923F39FFF46}"/>
              </a:ext>
            </a:extLst>
          </p:cNvPr>
          <p:cNvSpPr>
            <a:spLocks noGrp="1"/>
          </p:cNvSpPr>
          <p:nvPr>
            <p:ph type="ftr" sz="quarter" idx="17"/>
          </p:nvPr>
        </p:nvSpPr>
        <p:spPr>
          <a:xfrm>
            <a:off x="338530" y="6356350"/>
            <a:ext cx="4114800" cy="365125"/>
          </a:xfrm>
        </p:spPr>
        <p:txBody>
          <a:bodyPr/>
          <a:lstStyle/>
          <a:p>
            <a:pPr>
              <a:spcAft>
                <a:spcPts val="600"/>
              </a:spcAft>
            </a:pPr>
            <a:r>
              <a:rPr lang="en-US" dirty="0"/>
              <a:t>Ahmad-Sean</a:t>
            </a:r>
            <a:endParaRPr lang="en-US" noProof="0" dirty="0"/>
          </a:p>
        </p:txBody>
      </p:sp>
      <p:sp>
        <p:nvSpPr>
          <p:cNvPr id="73" name="Slide Number Placeholder 2">
            <a:extLst>
              <a:ext uri="{FF2B5EF4-FFF2-40B4-BE49-F238E27FC236}">
                <a16:creationId xmlns:a16="http://schemas.microsoft.com/office/drawing/2014/main" id="{47EC9F08-724A-4F11-957A-0D1CA9E019E2}"/>
              </a:ext>
            </a:extLst>
          </p:cNvPr>
          <p:cNvSpPr>
            <a:spLocks noGrp="1"/>
          </p:cNvSpPr>
          <p:nvPr>
            <p:ph type="sldNum" sz="quarter" idx="18"/>
          </p:nvPr>
        </p:nvSpPr>
        <p:spPr>
          <a:xfrm>
            <a:off x="11146971" y="6356350"/>
            <a:ext cx="740227" cy="365125"/>
          </a:xfrm>
        </p:spPr>
        <p:txBody>
          <a:bodyPr/>
          <a:lstStyle/>
          <a:p>
            <a:pPr>
              <a:spcAft>
                <a:spcPts val="600"/>
              </a:spcAft>
            </a:pPr>
            <a:fld id="{8699F50C-BE38-4BD0-BA84-9B090E1F2B9B}" type="slidenum">
              <a:rPr lang="en-US" noProof="0" smtClean="0"/>
              <a:pPr>
                <a:spcAft>
                  <a:spcPts val="600"/>
                </a:spcAft>
              </a:pPr>
              <a:t>3</a:t>
            </a:fld>
            <a:endParaRPr lang="en-US" noProof="0"/>
          </a:p>
        </p:txBody>
      </p:sp>
      <p:sp>
        <p:nvSpPr>
          <p:cNvPr id="2" name="Title 1">
            <a:extLst>
              <a:ext uri="{FF2B5EF4-FFF2-40B4-BE49-F238E27FC236}">
                <a16:creationId xmlns:a16="http://schemas.microsoft.com/office/drawing/2014/main" id="{754221DC-5875-4742-B699-116E7282B1BB}"/>
              </a:ext>
            </a:extLst>
          </p:cNvPr>
          <p:cNvSpPr>
            <a:spLocks noGrp="1"/>
          </p:cNvSpPr>
          <p:nvPr>
            <p:ph type="title"/>
          </p:nvPr>
        </p:nvSpPr>
        <p:spPr>
          <a:xfrm>
            <a:off x="518678" y="209028"/>
            <a:ext cx="8333222" cy="1147969"/>
          </a:xfrm>
        </p:spPr>
        <p:txBody>
          <a:bodyPr vert="horz" lIns="91440" tIns="45720" rIns="91440" bIns="0" rtlCol="0" anchor="b">
            <a:normAutofit/>
          </a:bodyPr>
          <a:lstStyle/>
          <a:p>
            <a:r>
              <a:rPr lang="en-US" sz="3700" b="1" kern="1200" dirty="0">
                <a:latin typeface="+mj-lt"/>
                <a:ea typeface="+mj-ea"/>
                <a:cs typeface="+mj-cs"/>
              </a:rPr>
              <a:t>Diabetes Patients Classification Learning</a:t>
            </a:r>
            <a:br>
              <a:rPr lang="en-US" sz="3700" b="1" kern="1200" dirty="0">
                <a:latin typeface="+mj-lt"/>
                <a:ea typeface="+mj-ea"/>
                <a:cs typeface="+mj-cs"/>
              </a:rPr>
            </a:br>
            <a:endParaRPr lang="en-US" sz="3700" b="1" kern="1200" dirty="0">
              <a:latin typeface="+mj-lt"/>
              <a:ea typeface="+mj-ea"/>
              <a:cs typeface="+mj-cs"/>
            </a:endParaRPr>
          </a:p>
        </p:txBody>
      </p:sp>
      <p:pic>
        <p:nvPicPr>
          <p:cNvPr id="1026" name="Picture 2" descr="Image result for diabetes virus">
            <a:extLst>
              <a:ext uri="{FF2B5EF4-FFF2-40B4-BE49-F238E27FC236}">
                <a16:creationId xmlns:a16="http://schemas.microsoft.com/office/drawing/2014/main" id="{A97F3D8F-1619-42E7-90B3-1D3A3362FE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86" r="23714" b="-1"/>
          <a:stretch/>
        </p:blipFill>
        <p:spPr bwMode="auto">
          <a:xfrm>
            <a:off x="529687" y="1651044"/>
            <a:ext cx="5181600" cy="4525919"/>
          </a:xfrm>
          <a:prstGeom prst="rect">
            <a:avLst/>
          </a:prstGeom>
          <a:solidFill>
            <a:srgbClr val="FFFFFF"/>
          </a:solidFill>
        </p:spPr>
      </p:pic>
      <p:sp>
        <p:nvSpPr>
          <p:cNvPr id="8" name="Title 1">
            <a:extLst>
              <a:ext uri="{FF2B5EF4-FFF2-40B4-BE49-F238E27FC236}">
                <a16:creationId xmlns:a16="http://schemas.microsoft.com/office/drawing/2014/main" id="{7326C8AC-5820-40DC-AF6F-C2C4DBC82266}"/>
              </a:ext>
            </a:extLst>
          </p:cNvPr>
          <p:cNvSpPr txBox="1">
            <a:spLocks/>
          </p:cNvSpPr>
          <p:nvPr/>
        </p:nvSpPr>
        <p:spPr>
          <a:xfrm>
            <a:off x="6172200" y="1651044"/>
            <a:ext cx="5181600" cy="4525919"/>
          </a:xfrm>
        </p:spPr>
        <p:txBody>
          <a:bodyPr vert="horz" lIns="91440" tIns="45720" rIns="91440" bIns="0" rtlCol="0">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indent="-228600">
              <a:spcAft>
                <a:spcPts val="600"/>
              </a:spcAft>
              <a:buClr>
                <a:schemeClr val="accent2"/>
              </a:buClr>
              <a:buFont typeface="Arial" panose="020B0604020202020204" pitchFamily="34" charset="0"/>
              <a:buChar char="•"/>
            </a:pPr>
            <a:r>
              <a:rPr lang="en-US" sz="1500" b="0">
                <a:solidFill>
                  <a:schemeClr val="tx1"/>
                </a:solidFill>
                <a:latin typeface="+mn-lt"/>
                <a:ea typeface="+mn-ea"/>
                <a:cs typeface="+mn-cs"/>
              </a:rPr>
              <a:t>Management of hyperglycemia in hospitalized patients has a significant bearing on outcome, in terms of both morbidity and mortality. However, there are few national assessments of diabetes care during hospitalization which could serve as a baseline for change. This analysis of a large clinical database (74 million unique encounters corresponding to 17 million unique patients) was undertaken to provide such an assessment and to find future directions which might lead to improvements in patient safety. Almost 70,000 inpatient diabetes encounters were identified with sufficient detail for analysis.</a:t>
            </a:r>
          </a:p>
          <a:p>
            <a:pPr indent="-228600">
              <a:spcAft>
                <a:spcPts val="600"/>
              </a:spcAft>
              <a:buClr>
                <a:schemeClr val="accent2"/>
              </a:buClr>
              <a:buFont typeface="Arial" panose="020B0604020202020204" pitchFamily="34" charset="0"/>
              <a:buChar char="•"/>
            </a:pPr>
            <a:r>
              <a:rPr lang="en-US" sz="1500" b="0">
                <a:solidFill>
                  <a:schemeClr val="tx1"/>
                </a:solidFill>
                <a:latin typeface="+mn-lt"/>
                <a:ea typeface="+mn-ea"/>
                <a:cs typeface="+mn-cs"/>
              </a:rPr>
              <a:t>In this assignment, the learning classifier RandomForest and SVM will be used to classify the patients who need diabetes medication and readmitted to hospitals. Also, GridSearchCV will be used to find the best hyperparameters for each model. These best hyperparameters will be applied to both models to experiment different number of features of patients to see the effectiveness of the learning.</a:t>
            </a:r>
          </a:p>
          <a:p>
            <a:pPr indent="-228600">
              <a:spcAft>
                <a:spcPts val="600"/>
              </a:spcAft>
              <a:buClr>
                <a:schemeClr val="accent2"/>
              </a:buClr>
              <a:buFont typeface="Arial" panose="020B0604020202020204" pitchFamily="34" charset="0"/>
              <a:buChar char="•"/>
            </a:pPr>
            <a:endParaRPr lang="en-US" sz="1500">
              <a:solidFill>
                <a:schemeClr val="tx1"/>
              </a:solidFill>
              <a:latin typeface="+mn-lt"/>
              <a:ea typeface="+mn-ea"/>
              <a:cs typeface="+mn-cs"/>
            </a:endParaRPr>
          </a:p>
        </p:txBody>
      </p:sp>
    </p:spTree>
    <p:extLst>
      <p:ext uri="{BB962C8B-B14F-4D97-AF65-F5344CB8AC3E}">
        <p14:creationId xmlns:p14="http://schemas.microsoft.com/office/powerpoint/2010/main" val="420139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3B3C5A-EE1D-4A0E-96C0-4220F53BD85F}"/>
              </a:ext>
            </a:extLst>
          </p:cNvPr>
          <p:cNvSpPr>
            <a:spLocks noGrp="1"/>
          </p:cNvSpPr>
          <p:nvPr>
            <p:ph type="ftr" sz="quarter" idx="17"/>
          </p:nvPr>
        </p:nvSpPr>
        <p:spPr/>
        <p:txBody>
          <a:bodyPr/>
          <a:lstStyle/>
          <a:p>
            <a:r>
              <a:rPr lang="en-US" dirty="0"/>
              <a:t>Ahmad-Sean</a:t>
            </a:r>
            <a:endParaRPr lang="en-US" noProof="0" dirty="0"/>
          </a:p>
        </p:txBody>
      </p:sp>
      <p:sp>
        <p:nvSpPr>
          <p:cNvPr id="3" name="Slide Number Placeholder 2">
            <a:extLst>
              <a:ext uri="{FF2B5EF4-FFF2-40B4-BE49-F238E27FC236}">
                <a16:creationId xmlns:a16="http://schemas.microsoft.com/office/drawing/2014/main" id="{01258B7D-97B2-4F8F-853A-66629213225E}"/>
              </a:ext>
            </a:extLst>
          </p:cNvPr>
          <p:cNvSpPr>
            <a:spLocks noGrp="1"/>
          </p:cNvSpPr>
          <p:nvPr>
            <p:ph type="sldNum" sz="quarter" idx="18"/>
          </p:nvPr>
        </p:nvSpPr>
        <p:spPr/>
        <p:txBody>
          <a:bodyPr/>
          <a:lstStyle/>
          <a:p>
            <a:fld id="{8699F50C-BE38-4BD0-BA84-9B090E1F2B9B}" type="slidenum">
              <a:rPr lang="en-US" noProof="0" smtClean="0"/>
              <a:t>4</a:t>
            </a:fld>
            <a:endParaRPr lang="en-US" noProof="0" dirty="0"/>
          </a:p>
        </p:txBody>
      </p:sp>
      <p:sp>
        <p:nvSpPr>
          <p:cNvPr id="4" name="Title 3">
            <a:extLst>
              <a:ext uri="{FF2B5EF4-FFF2-40B4-BE49-F238E27FC236}">
                <a16:creationId xmlns:a16="http://schemas.microsoft.com/office/drawing/2014/main" id="{62854D3A-CF26-45BD-ADA7-5E9A94AECD2D}"/>
              </a:ext>
            </a:extLst>
          </p:cNvPr>
          <p:cNvSpPr>
            <a:spLocks noGrp="1"/>
          </p:cNvSpPr>
          <p:nvPr>
            <p:ph type="title"/>
          </p:nvPr>
        </p:nvSpPr>
        <p:spPr/>
        <p:txBody>
          <a:bodyPr>
            <a:normAutofit/>
          </a:bodyPr>
          <a:lstStyle/>
          <a:p>
            <a:r>
              <a:rPr lang="en-US" sz="3600" dirty="0"/>
              <a:t>The Tools used</a:t>
            </a:r>
          </a:p>
        </p:txBody>
      </p:sp>
      <p:sp>
        <p:nvSpPr>
          <p:cNvPr id="5" name="Content Placeholder 4">
            <a:extLst>
              <a:ext uri="{FF2B5EF4-FFF2-40B4-BE49-F238E27FC236}">
                <a16:creationId xmlns:a16="http://schemas.microsoft.com/office/drawing/2014/main" id="{95E0F605-2B65-411C-8BFF-BED3A3D6D5B7}"/>
              </a:ext>
            </a:extLst>
          </p:cNvPr>
          <p:cNvSpPr>
            <a:spLocks noGrp="1"/>
          </p:cNvSpPr>
          <p:nvPr>
            <p:ph sz="half" idx="1"/>
          </p:nvPr>
        </p:nvSpPr>
        <p:spPr>
          <a:xfrm>
            <a:off x="437535" y="1648137"/>
            <a:ext cx="5256072" cy="5027965"/>
          </a:xfrm>
        </p:spPr>
        <p:txBody>
          <a:bodyPr/>
          <a:lstStyle/>
          <a:p>
            <a:r>
              <a:rPr lang="en-US" dirty="0">
                <a:hlinkClick r:id="rId2"/>
              </a:rPr>
              <a:t>Google </a:t>
            </a:r>
            <a:r>
              <a:rPr lang="en-US" dirty="0" err="1">
                <a:hlinkClick r:id="rId2"/>
              </a:rPr>
              <a:t>Colab</a:t>
            </a:r>
            <a:endParaRPr lang="en-US" dirty="0">
              <a:hlinkClick r:id=""/>
            </a:endParaRPr>
          </a:p>
          <a:p>
            <a:r>
              <a:rPr lang="en-US" dirty="0">
                <a:hlinkClick r:id=""/>
              </a:rPr>
              <a:t>Python</a:t>
            </a:r>
          </a:p>
          <a:p>
            <a:r>
              <a:rPr lang="en-US" dirty="0">
                <a:hlinkClick r:id=""/>
              </a:rPr>
              <a:t>GitHub</a:t>
            </a:r>
          </a:p>
        </p:txBody>
      </p:sp>
      <p:pic>
        <p:nvPicPr>
          <p:cNvPr id="8" name="Content Placeholder 7">
            <a:extLst>
              <a:ext uri="{FF2B5EF4-FFF2-40B4-BE49-F238E27FC236}">
                <a16:creationId xmlns:a16="http://schemas.microsoft.com/office/drawing/2014/main" id="{C40D27D5-42BE-4DB0-B2E7-F3618E140331}"/>
              </a:ext>
            </a:extLst>
          </p:cNvPr>
          <p:cNvPicPr>
            <a:picLocks noGrp="1" noChangeAspect="1"/>
          </p:cNvPicPr>
          <p:nvPr>
            <p:ph sz="half" idx="2"/>
          </p:nvPr>
        </p:nvPicPr>
        <p:blipFill>
          <a:blip r:embed="rId3"/>
          <a:stretch>
            <a:fillRect/>
          </a:stretch>
        </p:blipFill>
        <p:spPr>
          <a:xfrm>
            <a:off x="6449627" y="2735888"/>
            <a:ext cx="2133600"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A66E615E-CDC5-4667-B982-40393BF8659B}"/>
              </a:ext>
            </a:extLst>
          </p:cNvPr>
          <p:cNvPicPr>
            <a:picLocks noChangeAspect="1"/>
          </p:cNvPicPr>
          <p:nvPr/>
        </p:nvPicPr>
        <p:blipFill rotWithShape="1">
          <a:blip r:embed="rId4"/>
          <a:srcRect t="20924" b="25511"/>
          <a:stretch/>
        </p:blipFill>
        <p:spPr>
          <a:xfrm>
            <a:off x="3714659" y="1356997"/>
            <a:ext cx="2143125" cy="11479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100DDFD2-19CD-40C4-A871-110F790051E5}"/>
              </a:ext>
            </a:extLst>
          </p:cNvPr>
          <p:cNvPicPr>
            <a:picLocks noChangeAspect="1"/>
          </p:cNvPicPr>
          <p:nvPr/>
        </p:nvPicPr>
        <p:blipFill>
          <a:blip r:embed="rId5"/>
          <a:stretch>
            <a:fillRect/>
          </a:stretch>
        </p:blipFill>
        <p:spPr>
          <a:xfrm>
            <a:off x="8699315" y="4774468"/>
            <a:ext cx="3028950" cy="1514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235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6FF388-BEEF-42D0-A715-1BDC4372402A}"/>
              </a:ext>
            </a:extLst>
          </p:cNvPr>
          <p:cNvSpPr>
            <a:spLocks noGrp="1"/>
          </p:cNvSpPr>
          <p:nvPr>
            <p:ph type="ftr" sz="quarter" idx="17"/>
          </p:nvPr>
        </p:nvSpPr>
        <p:spPr/>
        <p:txBody>
          <a:bodyPr/>
          <a:lstStyle/>
          <a:p>
            <a:r>
              <a:rPr lang="en-US" dirty="0"/>
              <a:t>Ahmad-Sean</a:t>
            </a:r>
            <a:endParaRPr lang="en-US" noProof="0" dirty="0"/>
          </a:p>
        </p:txBody>
      </p:sp>
      <p:sp>
        <p:nvSpPr>
          <p:cNvPr id="3" name="Slide Number Placeholder 2">
            <a:extLst>
              <a:ext uri="{FF2B5EF4-FFF2-40B4-BE49-F238E27FC236}">
                <a16:creationId xmlns:a16="http://schemas.microsoft.com/office/drawing/2014/main" id="{376B7BA2-1615-46B0-B4DB-7A1D9C3A6AEF}"/>
              </a:ext>
            </a:extLst>
          </p:cNvPr>
          <p:cNvSpPr>
            <a:spLocks noGrp="1"/>
          </p:cNvSpPr>
          <p:nvPr>
            <p:ph type="sldNum" sz="quarter" idx="18"/>
          </p:nvPr>
        </p:nvSpPr>
        <p:spPr/>
        <p:txBody>
          <a:bodyPr/>
          <a:lstStyle/>
          <a:p>
            <a:fld id="{8699F50C-BE38-4BD0-BA84-9B090E1F2B9B}" type="slidenum">
              <a:rPr lang="en-US" noProof="0" smtClean="0"/>
              <a:t>5</a:t>
            </a:fld>
            <a:endParaRPr lang="en-US" noProof="0" dirty="0"/>
          </a:p>
        </p:txBody>
      </p:sp>
      <p:sp>
        <p:nvSpPr>
          <p:cNvPr id="10" name="Title 9">
            <a:extLst>
              <a:ext uri="{FF2B5EF4-FFF2-40B4-BE49-F238E27FC236}">
                <a16:creationId xmlns:a16="http://schemas.microsoft.com/office/drawing/2014/main" id="{443BAD01-DFBB-40DB-A08E-5876C76F8E88}"/>
              </a:ext>
            </a:extLst>
          </p:cNvPr>
          <p:cNvSpPr>
            <a:spLocks noGrp="1"/>
          </p:cNvSpPr>
          <p:nvPr>
            <p:ph type="title"/>
          </p:nvPr>
        </p:nvSpPr>
        <p:spPr/>
        <p:txBody>
          <a:bodyPr>
            <a:normAutofit/>
          </a:bodyPr>
          <a:lstStyle/>
          <a:p>
            <a:r>
              <a:rPr lang="en-US" sz="3600" dirty="0"/>
              <a:t>Choosing a design</a:t>
            </a:r>
          </a:p>
        </p:txBody>
      </p:sp>
      <p:sp>
        <p:nvSpPr>
          <p:cNvPr id="13" name="Text Placeholder 12">
            <a:extLst>
              <a:ext uri="{FF2B5EF4-FFF2-40B4-BE49-F238E27FC236}">
                <a16:creationId xmlns:a16="http://schemas.microsoft.com/office/drawing/2014/main" id="{0BC4988A-322E-4039-AAD1-562950257988}"/>
              </a:ext>
            </a:extLst>
          </p:cNvPr>
          <p:cNvSpPr>
            <a:spLocks noGrp="1"/>
          </p:cNvSpPr>
          <p:nvPr>
            <p:ph type="body" sz="quarter" idx="19"/>
          </p:nvPr>
        </p:nvSpPr>
        <p:spPr/>
        <p:txBody>
          <a:bodyPr/>
          <a:lstStyle/>
          <a:p>
            <a:pPr marL="342900" indent="-342900">
              <a:buFont typeface="Arial" panose="020B0604020202020204" pitchFamily="34" charset="0"/>
              <a:buChar char="•"/>
            </a:pPr>
            <a:r>
              <a:rPr lang="en-US" dirty="0"/>
              <a:t>Ahmad’s design is to combine the ‘</a:t>
            </a:r>
            <a:r>
              <a:rPr lang="en-US" b="1" dirty="0" err="1"/>
              <a:t>diabetesMed</a:t>
            </a:r>
            <a:r>
              <a:rPr lang="en-US" dirty="0"/>
              <a:t>’ and ‘</a:t>
            </a:r>
            <a:r>
              <a:rPr lang="en-US" b="1" dirty="0"/>
              <a:t>readmitted</a:t>
            </a:r>
            <a:r>
              <a:rPr lang="en-US" dirty="0"/>
              <a:t>’ columns and use them as the target (label)</a:t>
            </a:r>
          </a:p>
          <a:p>
            <a:endParaRPr lang="en-US" dirty="0"/>
          </a:p>
          <a:p>
            <a:pPr marL="342900" indent="-342900">
              <a:buFont typeface="Arial" panose="020B0604020202020204" pitchFamily="34" charset="0"/>
              <a:buChar char="•"/>
            </a:pPr>
            <a:r>
              <a:rPr lang="en-US" dirty="0"/>
              <a:t>Sean’s design is the data will be separated to two sets. The first set is the ‘</a:t>
            </a:r>
            <a:r>
              <a:rPr lang="en-US" b="1" dirty="0" err="1"/>
              <a:t>diabetesMed</a:t>
            </a:r>
            <a:r>
              <a:rPr lang="en-US" dirty="0"/>
              <a:t>’ is the target without the ‘</a:t>
            </a:r>
            <a:r>
              <a:rPr lang="en-US" b="1" dirty="0"/>
              <a:t>readmitted</a:t>
            </a:r>
            <a:r>
              <a:rPr lang="en-US" dirty="0"/>
              <a:t>’.  The second set is the </a:t>
            </a:r>
            <a:r>
              <a:rPr lang="en-US" b="1" dirty="0"/>
              <a:t>readmitted</a:t>
            </a:r>
            <a:r>
              <a:rPr lang="en-US" dirty="0"/>
              <a:t>’ is the target but include the ‘</a:t>
            </a:r>
            <a:r>
              <a:rPr lang="en-US" b="1" dirty="0" err="1"/>
              <a:t>diabetesMed</a:t>
            </a:r>
            <a:r>
              <a:rPr lang="en-US" dirty="0"/>
              <a:t>’ as a feature.</a:t>
            </a:r>
          </a:p>
        </p:txBody>
      </p:sp>
      <p:grpSp>
        <p:nvGrpSpPr>
          <p:cNvPr id="9" name="Group 8">
            <a:extLst>
              <a:ext uri="{FF2B5EF4-FFF2-40B4-BE49-F238E27FC236}">
                <a16:creationId xmlns:a16="http://schemas.microsoft.com/office/drawing/2014/main" id="{6A24454C-6CE3-4861-B143-718FEB5A1147}"/>
              </a:ext>
            </a:extLst>
          </p:cNvPr>
          <p:cNvGrpSpPr/>
          <p:nvPr/>
        </p:nvGrpSpPr>
        <p:grpSpPr>
          <a:xfrm>
            <a:off x="6340959" y="1440178"/>
            <a:ext cx="4114800" cy="3475031"/>
            <a:chOff x="2032000" y="1722267"/>
            <a:chExt cx="7520372" cy="4416065"/>
          </a:xfrm>
        </p:grpSpPr>
        <p:graphicFrame>
          <p:nvGraphicFramePr>
            <p:cNvPr id="7" name="Diagram 6">
              <a:extLst>
                <a:ext uri="{FF2B5EF4-FFF2-40B4-BE49-F238E27FC236}">
                  <a16:creationId xmlns:a16="http://schemas.microsoft.com/office/drawing/2014/main" id="{C0D83287-0B2F-4979-BB31-ED18C9553FCF}"/>
                </a:ext>
              </a:extLst>
            </p:cNvPr>
            <p:cNvGraphicFramePr/>
            <p:nvPr/>
          </p:nvGraphicFramePr>
          <p:xfrm>
            <a:off x="2032000" y="1722267"/>
            <a:ext cx="7404963" cy="4416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ultiplication Sign 7">
              <a:extLst>
                <a:ext uri="{FF2B5EF4-FFF2-40B4-BE49-F238E27FC236}">
                  <a16:creationId xmlns:a16="http://schemas.microsoft.com/office/drawing/2014/main" id="{11FDA10A-B6D7-4AA1-8434-90CC1B46F8D0}"/>
                </a:ext>
              </a:extLst>
            </p:cNvPr>
            <p:cNvSpPr/>
            <p:nvPr/>
          </p:nvSpPr>
          <p:spPr>
            <a:xfrm>
              <a:off x="7039992" y="3064727"/>
              <a:ext cx="2512380" cy="18909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D64B89DC-CBB9-46A4-98D7-ABF0331651A0}"/>
              </a:ext>
            </a:extLst>
          </p:cNvPr>
          <p:cNvPicPr>
            <a:picLocks noChangeAspect="1"/>
          </p:cNvPicPr>
          <p:nvPr/>
        </p:nvPicPr>
        <p:blipFill>
          <a:blip r:embed="rId7"/>
          <a:stretch>
            <a:fillRect/>
          </a:stretch>
        </p:blipFill>
        <p:spPr>
          <a:xfrm flipH="1">
            <a:off x="6676007" y="4330847"/>
            <a:ext cx="2704151" cy="20255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132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6F148A-AE45-433A-88F4-C518B4B81C97}"/>
              </a:ext>
            </a:extLst>
          </p:cNvPr>
          <p:cNvSpPr>
            <a:spLocks noGrp="1"/>
          </p:cNvSpPr>
          <p:nvPr>
            <p:ph type="ftr" sz="quarter" idx="17"/>
          </p:nvPr>
        </p:nvSpPr>
        <p:spPr/>
        <p:txBody>
          <a:bodyPr/>
          <a:lstStyle/>
          <a:p>
            <a:r>
              <a:rPr lang="en-US" dirty="0"/>
              <a:t>Ahmad-Sean</a:t>
            </a:r>
            <a:endParaRPr lang="en-US" noProof="0" dirty="0"/>
          </a:p>
        </p:txBody>
      </p:sp>
      <p:sp>
        <p:nvSpPr>
          <p:cNvPr id="3" name="Slide Number Placeholder 2">
            <a:extLst>
              <a:ext uri="{FF2B5EF4-FFF2-40B4-BE49-F238E27FC236}">
                <a16:creationId xmlns:a16="http://schemas.microsoft.com/office/drawing/2014/main" id="{55B54A8D-BFDB-4200-9984-3AD8C36F3DF3}"/>
              </a:ext>
            </a:extLst>
          </p:cNvPr>
          <p:cNvSpPr>
            <a:spLocks noGrp="1"/>
          </p:cNvSpPr>
          <p:nvPr>
            <p:ph type="sldNum" sz="quarter" idx="18"/>
          </p:nvPr>
        </p:nvSpPr>
        <p:spPr/>
        <p:txBody>
          <a:bodyPr/>
          <a:lstStyle/>
          <a:p>
            <a:fld id="{8699F50C-BE38-4BD0-BA84-9B090E1F2B9B}" type="slidenum">
              <a:rPr lang="en-US" noProof="0" smtClean="0"/>
              <a:t>6</a:t>
            </a:fld>
            <a:endParaRPr lang="en-US" noProof="0" dirty="0"/>
          </a:p>
        </p:txBody>
      </p:sp>
      <p:sp>
        <p:nvSpPr>
          <p:cNvPr id="4" name="Title 3">
            <a:extLst>
              <a:ext uri="{FF2B5EF4-FFF2-40B4-BE49-F238E27FC236}">
                <a16:creationId xmlns:a16="http://schemas.microsoft.com/office/drawing/2014/main" id="{9B356774-F76F-438D-9D3B-AA6E04C419C0}"/>
              </a:ext>
            </a:extLst>
          </p:cNvPr>
          <p:cNvSpPr>
            <a:spLocks noGrp="1"/>
          </p:cNvSpPr>
          <p:nvPr>
            <p:ph type="title"/>
          </p:nvPr>
        </p:nvSpPr>
        <p:spPr/>
        <p:txBody>
          <a:bodyPr>
            <a:normAutofit/>
          </a:bodyPr>
          <a:lstStyle/>
          <a:p>
            <a:r>
              <a:rPr lang="en-US" sz="3600" dirty="0"/>
              <a:t>The project’s steps</a:t>
            </a:r>
          </a:p>
        </p:txBody>
      </p:sp>
      <p:sp>
        <p:nvSpPr>
          <p:cNvPr id="5" name="Content Placeholder 4">
            <a:extLst>
              <a:ext uri="{FF2B5EF4-FFF2-40B4-BE49-F238E27FC236}">
                <a16:creationId xmlns:a16="http://schemas.microsoft.com/office/drawing/2014/main" id="{A0D90A1B-C343-4C34-A6B9-9166B85BA2AD}"/>
              </a:ext>
            </a:extLst>
          </p:cNvPr>
          <p:cNvSpPr>
            <a:spLocks noGrp="1"/>
          </p:cNvSpPr>
          <p:nvPr>
            <p:ph sz="half" idx="1"/>
          </p:nvPr>
        </p:nvSpPr>
        <p:spPr/>
        <p:txBody>
          <a:bodyPr/>
          <a:lstStyle/>
          <a:p>
            <a:r>
              <a:rPr lang="en-US" dirty="0"/>
              <a:t>Setup</a:t>
            </a:r>
          </a:p>
          <a:p>
            <a:r>
              <a:rPr lang="en-US" dirty="0"/>
              <a:t>Data Scrubbing</a:t>
            </a:r>
          </a:p>
          <a:p>
            <a:pPr lvl="1"/>
            <a:r>
              <a:rPr lang="en-US" dirty="0"/>
              <a:t>Loading Data</a:t>
            </a:r>
          </a:p>
          <a:p>
            <a:pPr lvl="1"/>
            <a:r>
              <a:rPr lang="en-US" dirty="0"/>
              <a:t>Exploring Data</a:t>
            </a:r>
          </a:p>
          <a:p>
            <a:pPr lvl="1"/>
            <a:r>
              <a:rPr lang="en-US" dirty="0"/>
              <a:t>Features Engineering</a:t>
            </a:r>
          </a:p>
          <a:p>
            <a:pPr lvl="1"/>
            <a:r>
              <a:rPr lang="en-US" dirty="0"/>
              <a:t>Data Visualization</a:t>
            </a:r>
          </a:p>
          <a:p>
            <a:r>
              <a:rPr lang="en-US" dirty="0"/>
              <a:t>Normalization</a:t>
            </a:r>
          </a:p>
          <a:p>
            <a:pPr lvl="1"/>
            <a:r>
              <a:rPr lang="en-US" dirty="0"/>
              <a:t>Choose X Features and Y Labels</a:t>
            </a:r>
          </a:p>
          <a:p>
            <a:pPr lvl="1"/>
            <a:r>
              <a:rPr lang="en-US" dirty="0"/>
              <a:t>Convert categorical value to numerical</a:t>
            </a:r>
          </a:p>
          <a:p>
            <a:pPr lvl="1"/>
            <a:r>
              <a:rPr lang="en-US" dirty="0"/>
              <a:t>Select the best 50 feature</a:t>
            </a:r>
          </a:p>
          <a:p>
            <a:pPr marL="0" indent="0">
              <a:buNone/>
            </a:pPr>
            <a:endParaRPr lang="en-US" dirty="0"/>
          </a:p>
          <a:p>
            <a:endParaRPr lang="en-US" dirty="0"/>
          </a:p>
        </p:txBody>
      </p:sp>
      <p:sp>
        <p:nvSpPr>
          <p:cNvPr id="6" name="Content Placeholder 5">
            <a:extLst>
              <a:ext uri="{FF2B5EF4-FFF2-40B4-BE49-F238E27FC236}">
                <a16:creationId xmlns:a16="http://schemas.microsoft.com/office/drawing/2014/main" id="{1CEBC512-645E-4004-8DEF-4561F0A7C328}"/>
              </a:ext>
            </a:extLst>
          </p:cNvPr>
          <p:cNvSpPr>
            <a:spLocks noGrp="1"/>
          </p:cNvSpPr>
          <p:nvPr>
            <p:ph sz="half" idx="2"/>
          </p:nvPr>
        </p:nvSpPr>
        <p:spPr>
          <a:xfrm>
            <a:off x="5896992" y="4033886"/>
            <a:ext cx="5181600" cy="2565849"/>
          </a:xfrm>
        </p:spPr>
        <p:txBody>
          <a:bodyPr/>
          <a:lstStyle/>
          <a:p>
            <a:r>
              <a:rPr lang="en-US" dirty="0"/>
              <a:t>Splitting The Data</a:t>
            </a:r>
          </a:p>
          <a:p>
            <a:r>
              <a:rPr lang="en-US" dirty="0"/>
              <a:t>Building The Models</a:t>
            </a:r>
          </a:p>
          <a:p>
            <a:r>
              <a:rPr lang="en-US" dirty="0"/>
              <a:t>Use </a:t>
            </a:r>
            <a:r>
              <a:rPr lang="en-US" dirty="0" err="1"/>
              <a:t>GridSearchCV</a:t>
            </a:r>
            <a:endParaRPr lang="en-US" dirty="0"/>
          </a:p>
          <a:p>
            <a:r>
              <a:rPr lang="en-US" dirty="0"/>
              <a:t>Report </a:t>
            </a:r>
            <a:r>
              <a:rPr lang="en-US" dirty="0" err="1"/>
              <a:t>RandomForest</a:t>
            </a:r>
            <a:r>
              <a:rPr lang="en-US" dirty="0"/>
              <a:t> on different features</a:t>
            </a:r>
          </a:p>
          <a:p>
            <a:r>
              <a:rPr lang="en-US" dirty="0"/>
              <a:t>Report SVM on different features</a:t>
            </a:r>
          </a:p>
          <a:p>
            <a:pPr marL="0" indent="0">
              <a:buNone/>
            </a:pPr>
            <a:endParaRPr lang="en-US" dirty="0"/>
          </a:p>
        </p:txBody>
      </p:sp>
      <p:pic>
        <p:nvPicPr>
          <p:cNvPr id="8" name="Picture 7">
            <a:extLst>
              <a:ext uri="{FF2B5EF4-FFF2-40B4-BE49-F238E27FC236}">
                <a16:creationId xmlns:a16="http://schemas.microsoft.com/office/drawing/2014/main" id="{AE6DD145-692C-4F92-B1E3-608F35DD5301}"/>
              </a:ext>
            </a:extLst>
          </p:cNvPr>
          <p:cNvPicPr>
            <a:picLocks noChangeAspect="1"/>
          </p:cNvPicPr>
          <p:nvPr/>
        </p:nvPicPr>
        <p:blipFill>
          <a:blip r:embed="rId2"/>
          <a:stretch>
            <a:fillRect/>
          </a:stretch>
        </p:blipFill>
        <p:spPr>
          <a:xfrm>
            <a:off x="6644781" y="1157487"/>
            <a:ext cx="2409857" cy="2490186"/>
          </a:xfrm>
          <a:prstGeom prst="rect">
            <a:avLst/>
          </a:prstGeom>
        </p:spPr>
      </p:pic>
    </p:spTree>
    <p:extLst>
      <p:ext uri="{BB962C8B-B14F-4D97-AF65-F5344CB8AC3E}">
        <p14:creationId xmlns:p14="http://schemas.microsoft.com/office/powerpoint/2010/main" val="417815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E9D7F8-064D-467C-9312-0FE1E2ED5A7D}"/>
              </a:ext>
            </a:extLst>
          </p:cNvPr>
          <p:cNvSpPr>
            <a:spLocks noGrp="1"/>
          </p:cNvSpPr>
          <p:nvPr>
            <p:ph type="ftr" sz="quarter" idx="17"/>
          </p:nvPr>
        </p:nvSpPr>
        <p:spPr/>
        <p:txBody>
          <a:bodyPr/>
          <a:lstStyle/>
          <a:p>
            <a:r>
              <a:rPr lang="en-US" dirty="0"/>
              <a:t>Ahmad-Sean</a:t>
            </a:r>
            <a:endParaRPr lang="en-US" noProof="0" dirty="0"/>
          </a:p>
        </p:txBody>
      </p:sp>
      <p:sp>
        <p:nvSpPr>
          <p:cNvPr id="3" name="Slide Number Placeholder 2">
            <a:extLst>
              <a:ext uri="{FF2B5EF4-FFF2-40B4-BE49-F238E27FC236}">
                <a16:creationId xmlns:a16="http://schemas.microsoft.com/office/drawing/2014/main" id="{8D2EDCC4-7569-4A1D-9270-2524337D9E96}"/>
              </a:ext>
            </a:extLst>
          </p:cNvPr>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4" name="Title 3">
            <a:extLst>
              <a:ext uri="{FF2B5EF4-FFF2-40B4-BE49-F238E27FC236}">
                <a16:creationId xmlns:a16="http://schemas.microsoft.com/office/drawing/2014/main" id="{92D1CD6A-6073-4B1F-902A-74053409C664}"/>
              </a:ext>
            </a:extLst>
          </p:cNvPr>
          <p:cNvSpPr>
            <a:spLocks noGrp="1"/>
          </p:cNvSpPr>
          <p:nvPr>
            <p:ph type="title"/>
          </p:nvPr>
        </p:nvSpPr>
        <p:spPr/>
        <p:txBody>
          <a:bodyPr>
            <a:normAutofit/>
          </a:bodyPr>
          <a:lstStyle/>
          <a:p>
            <a:r>
              <a:rPr lang="en-US" sz="3600" dirty="0"/>
              <a:t>The project code</a:t>
            </a:r>
          </a:p>
        </p:txBody>
      </p:sp>
      <p:sp>
        <p:nvSpPr>
          <p:cNvPr id="5" name="Content Placeholder 4">
            <a:extLst>
              <a:ext uri="{FF2B5EF4-FFF2-40B4-BE49-F238E27FC236}">
                <a16:creationId xmlns:a16="http://schemas.microsoft.com/office/drawing/2014/main" id="{A52E8C33-6785-4C31-9008-D86B0D2D8EE0}"/>
              </a:ext>
            </a:extLst>
          </p:cNvPr>
          <p:cNvSpPr>
            <a:spLocks noGrp="1"/>
          </p:cNvSpPr>
          <p:nvPr>
            <p:ph sz="half" idx="1"/>
          </p:nvPr>
        </p:nvSpPr>
        <p:spPr>
          <a:xfrm>
            <a:off x="529687" y="1651045"/>
            <a:ext cx="5181600" cy="2163872"/>
          </a:xfrm>
        </p:spPr>
        <p:txBody>
          <a:bodyPr/>
          <a:lstStyle/>
          <a:p>
            <a:pPr marL="0" indent="0">
              <a:buNone/>
            </a:pPr>
            <a:r>
              <a:rPr lang="en-US" dirty="0"/>
              <a:t>GitHub is used to store the code.</a:t>
            </a:r>
          </a:p>
          <a:p>
            <a:pPr marL="0" indent="0">
              <a:buNone/>
            </a:pPr>
            <a:r>
              <a:rPr lang="en-US" dirty="0"/>
              <a:t> </a:t>
            </a:r>
            <a:r>
              <a:rPr lang="en-US" dirty="0">
                <a:hlinkClick r:id="rId2"/>
              </a:rPr>
              <a:t>https://github.com/ahshawaf/AML/blob/master/Project5_Team1_Ahmad_SeanV3.ipynb</a:t>
            </a:r>
            <a:endParaRPr lang="en-US" dirty="0"/>
          </a:p>
          <a:p>
            <a:pPr marL="0" indent="0">
              <a:buNone/>
            </a:pPr>
            <a:endParaRPr lang="en-US" dirty="0"/>
          </a:p>
        </p:txBody>
      </p:sp>
      <p:pic>
        <p:nvPicPr>
          <p:cNvPr id="8" name="Content Placeholder 7">
            <a:extLst>
              <a:ext uri="{FF2B5EF4-FFF2-40B4-BE49-F238E27FC236}">
                <a16:creationId xmlns:a16="http://schemas.microsoft.com/office/drawing/2014/main" id="{98136BD3-A3CD-467E-9432-62BB8CE1B677}"/>
              </a:ext>
            </a:extLst>
          </p:cNvPr>
          <p:cNvPicPr>
            <a:picLocks noGrp="1" noChangeAspect="1"/>
          </p:cNvPicPr>
          <p:nvPr>
            <p:ph sz="half" idx="2"/>
          </p:nvPr>
        </p:nvPicPr>
        <p:blipFill>
          <a:blip r:embed="rId3"/>
          <a:stretch>
            <a:fillRect/>
          </a:stretch>
        </p:blipFill>
        <p:spPr>
          <a:xfrm>
            <a:off x="6012894" y="2006353"/>
            <a:ext cx="4114592" cy="4037444"/>
          </a:xfrm>
        </p:spPr>
      </p:pic>
    </p:spTree>
    <p:extLst>
      <p:ext uri="{BB962C8B-B14F-4D97-AF65-F5344CB8AC3E}">
        <p14:creationId xmlns:p14="http://schemas.microsoft.com/office/powerpoint/2010/main" val="67150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35929-9921-4E33-8457-84C02D5E54C6}"/>
              </a:ext>
            </a:extLst>
          </p:cNvPr>
          <p:cNvSpPr>
            <a:spLocks noGrp="1"/>
          </p:cNvSpPr>
          <p:nvPr>
            <p:ph type="ftr" sz="quarter" idx="17"/>
          </p:nvPr>
        </p:nvSpPr>
        <p:spPr>
          <a:xfrm>
            <a:off x="338530" y="6356350"/>
            <a:ext cx="4114800" cy="365125"/>
          </a:xfrm>
        </p:spPr>
        <p:txBody>
          <a:bodyPr anchor="ctr">
            <a:normAutofit/>
          </a:bodyPr>
          <a:lstStyle/>
          <a:p>
            <a:pPr>
              <a:spcAft>
                <a:spcPts val="600"/>
              </a:spcAft>
            </a:pPr>
            <a:r>
              <a:rPr lang="en-US" dirty="0"/>
              <a:t>Ahmad-Sean</a:t>
            </a:r>
            <a:endParaRPr lang="en-US" noProof="0" dirty="0"/>
          </a:p>
        </p:txBody>
      </p:sp>
      <p:sp>
        <p:nvSpPr>
          <p:cNvPr id="4" name="Slide Number Placeholder 3">
            <a:extLst>
              <a:ext uri="{FF2B5EF4-FFF2-40B4-BE49-F238E27FC236}">
                <a16:creationId xmlns:a16="http://schemas.microsoft.com/office/drawing/2014/main" id="{DCA31F93-8B63-4C25-A52D-59B0ED992099}"/>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8</a:t>
            </a:fld>
            <a:endParaRPr lang="en-US" noProof="0"/>
          </a:p>
        </p:txBody>
      </p:sp>
      <p:sp>
        <p:nvSpPr>
          <p:cNvPr id="5" name="Title 4">
            <a:extLst>
              <a:ext uri="{FF2B5EF4-FFF2-40B4-BE49-F238E27FC236}">
                <a16:creationId xmlns:a16="http://schemas.microsoft.com/office/drawing/2014/main" id="{308227C8-0967-40BA-B009-BCB448533D05}"/>
              </a:ext>
            </a:extLst>
          </p:cNvPr>
          <p:cNvSpPr>
            <a:spLocks noGrp="1"/>
          </p:cNvSpPr>
          <p:nvPr>
            <p:ph type="title"/>
          </p:nvPr>
        </p:nvSpPr>
        <p:spPr>
          <a:xfrm>
            <a:off x="418666" y="73742"/>
            <a:ext cx="3558482" cy="636767"/>
          </a:xfrm>
        </p:spPr>
        <p:txBody>
          <a:bodyPr anchor="b">
            <a:normAutofit/>
          </a:bodyPr>
          <a:lstStyle/>
          <a:p>
            <a:r>
              <a:rPr lang="en-US" sz="3200" dirty="0"/>
              <a:t>Data Visualization</a:t>
            </a:r>
          </a:p>
        </p:txBody>
      </p:sp>
      <p:pic>
        <p:nvPicPr>
          <p:cNvPr id="9" name="slide2" descr="Project5">
            <a:extLst>
              <a:ext uri="{FF2B5EF4-FFF2-40B4-BE49-F238E27FC236}">
                <a16:creationId xmlns:a16="http://schemas.microsoft.com/office/drawing/2014/main" id="{7390BE1E-4986-4770-A4AE-237D2C574C8E}"/>
              </a:ext>
            </a:extLst>
          </p:cNvPr>
          <p:cNvPicPr>
            <a:picLocks noChangeAspect="1"/>
          </p:cNvPicPr>
          <p:nvPr/>
        </p:nvPicPr>
        <p:blipFill rotWithShape="1">
          <a:blip r:embed="rId2">
            <a:extLst>
              <a:ext uri="{28A0092B-C50C-407E-A947-70E740481C1C}">
                <a14:useLocalDpi xmlns:a14="http://schemas.microsoft.com/office/drawing/2010/main" val="0"/>
              </a:ext>
            </a:extLst>
          </a:blip>
          <a:srcRect t="5896" r="3934"/>
          <a:stretch/>
        </p:blipFill>
        <p:spPr>
          <a:xfrm>
            <a:off x="2477363" y="855406"/>
            <a:ext cx="7202495" cy="5767803"/>
          </a:xfrm>
          <a:prstGeom prst="rect">
            <a:avLst/>
          </a:prstGeom>
          <a:noFill/>
        </p:spPr>
      </p:pic>
      <p:sp>
        <p:nvSpPr>
          <p:cNvPr id="6" name="Title 4">
            <a:extLst>
              <a:ext uri="{FF2B5EF4-FFF2-40B4-BE49-F238E27FC236}">
                <a16:creationId xmlns:a16="http://schemas.microsoft.com/office/drawing/2014/main" id="{419ABC5A-E900-4680-8C3D-7887A2F6E6CA}"/>
              </a:ext>
            </a:extLst>
          </p:cNvPr>
          <p:cNvSpPr txBox="1">
            <a:spLocks/>
          </p:cNvSpPr>
          <p:nvPr/>
        </p:nvSpPr>
        <p:spPr>
          <a:xfrm>
            <a:off x="674496" y="2281084"/>
            <a:ext cx="1645911" cy="879987"/>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The number of patients for female is higher than male.</a:t>
            </a:r>
          </a:p>
        </p:txBody>
      </p:sp>
      <p:sp>
        <p:nvSpPr>
          <p:cNvPr id="8" name="Title 4">
            <a:extLst>
              <a:ext uri="{FF2B5EF4-FFF2-40B4-BE49-F238E27FC236}">
                <a16:creationId xmlns:a16="http://schemas.microsoft.com/office/drawing/2014/main" id="{9A2A5F05-B2EF-4DFB-83A0-017C1B4AFBAB}"/>
              </a:ext>
            </a:extLst>
          </p:cNvPr>
          <p:cNvSpPr txBox="1">
            <a:spLocks/>
          </p:cNvSpPr>
          <p:nvPr/>
        </p:nvSpPr>
        <p:spPr>
          <a:xfrm>
            <a:off x="9751797" y="3802497"/>
            <a:ext cx="1697878" cy="63676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Caucasian race has the highest number of patients.</a:t>
            </a:r>
          </a:p>
        </p:txBody>
      </p:sp>
    </p:spTree>
    <p:extLst>
      <p:ext uri="{BB962C8B-B14F-4D97-AF65-F5344CB8AC3E}">
        <p14:creationId xmlns:p14="http://schemas.microsoft.com/office/powerpoint/2010/main" val="326470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6A4593-E442-41A0-AD18-234FC2260A63}"/>
              </a:ext>
            </a:extLst>
          </p:cNvPr>
          <p:cNvSpPr>
            <a:spLocks noGrp="1"/>
          </p:cNvSpPr>
          <p:nvPr>
            <p:ph type="ftr" sz="quarter" idx="17"/>
          </p:nvPr>
        </p:nvSpPr>
        <p:spPr>
          <a:xfrm>
            <a:off x="338530" y="6356350"/>
            <a:ext cx="4114800" cy="365125"/>
          </a:xfrm>
        </p:spPr>
        <p:txBody>
          <a:bodyPr vert="horz" lIns="91440" tIns="45720" rIns="91440" bIns="45720" rtlCol="0" anchor="ctr">
            <a:normAutofit/>
          </a:bodyPr>
          <a:lstStyle/>
          <a:p>
            <a:pPr>
              <a:spcAft>
                <a:spcPts val="600"/>
              </a:spcAft>
            </a:pPr>
            <a:endParaRPr lang="en-US" kern="1200" noProof="0" dirty="0"/>
          </a:p>
          <a:p>
            <a:pPr>
              <a:spcAft>
                <a:spcPts val="600"/>
              </a:spcAft>
            </a:pPr>
            <a:endParaRPr lang="en-US" kern="1200" noProof="0" dirty="0"/>
          </a:p>
        </p:txBody>
      </p:sp>
      <p:sp>
        <p:nvSpPr>
          <p:cNvPr id="3" name="Slide Number Placeholder 2">
            <a:extLst>
              <a:ext uri="{FF2B5EF4-FFF2-40B4-BE49-F238E27FC236}">
                <a16:creationId xmlns:a16="http://schemas.microsoft.com/office/drawing/2014/main" id="{46E7FAAF-BB1A-4E47-BFFA-4083CCF042B5}"/>
              </a:ext>
            </a:extLst>
          </p:cNvPr>
          <p:cNvSpPr>
            <a:spLocks noGrp="1"/>
          </p:cNvSpPr>
          <p:nvPr>
            <p:ph type="sldNum" sz="quarter" idx="18"/>
          </p:nvPr>
        </p:nvSpPr>
        <p:spPr>
          <a:xfrm>
            <a:off x="11146971" y="6356350"/>
            <a:ext cx="740227" cy="365125"/>
          </a:xfrm>
        </p:spPr>
        <p:txBody>
          <a:bodyPr vert="horz" lIns="91440" tIns="45720" rIns="91440" bIns="45720" rtlCol="0" anchor="ctr">
            <a:normAutofit/>
          </a:bodyPr>
          <a:lstStyle/>
          <a:p>
            <a:pPr>
              <a:spcAft>
                <a:spcPts val="600"/>
              </a:spcAft>
            </a:pPr>
            <a:fld id="{8699F50C-BE38-4BD0-BA84-9B090E1F2B9B}" type="slidenum">
              <a:rPr lang="en-US" noProof="0" smtClean="0"/>
              <a:pPr>
                <a:spcAft>
                  <a:spcPts val="600"/>
                </a:spcAft>
              </a:pPr>
              <a:t>9</a:t>
            </a:fld>
            <a:endParaRPr lang="en-US" noProof="0"/>
          </a:p>
        </p:txBody>
      </p:sp>
      <p:pic>
        <p:nvPicPr>
          <p:cNvPr id="6" name="slide2" descr="Age">
            <a:extLst>
              <a:ext uri="{FF2B5EF4-FFF2-40B4-BE49-F238E27FC236}">
                <a16:creationId xmlns:a16="http://schemas.microsoft.com/office/drawing/2014/main" id="{B39CABB7-B7E5-4715-8F12-9D0CEC6B9AD5}"/>
              </a:ext>
            </a:extLst>
          </p:cNvPr>
          <p:cNvPicPr>
            <a:picLocks noChangeAspect="1"/>
          </p:cNvPicPr>
          <p:nvPr/>
        </p:nvPicPr>
        <p:blipFill rotWithShape="1">
          <a:blip r:embed="rId2">
            <a:extLst>
              <a:ext uri="{28A0092B-C50C-407E-A947-70E740481C1C}">
                <a14:useLocalDpi xmlns:a14="http://schemas.microsoft.com/office/drawing/2010/main" val="0"/>
              </a:ext>
            </a:extLst>
          </a:blip>
          <a:srcRect r="17110"/>
          <a:stretch/>
        </p:blipFill>
        <p:spPr>
          <a:xfrm>
            <a:off x="926674" y="184337"/>
            <a:ext cx="5698469" cy="6531001"/>
          </a:xfrm>
          <a:prstGeom prst="rect">
            <a:avLst/>
          </a:prstGeom>
          <a:noFill/>
          <a:ln>
            <a:noFill/>
          </a:ln>
        </p:spPr>
      </p:pic>
      <p:sp>
        <p:nvSpPr>
          <p:cNvPr id="5" name="Title 4">
            <a:extLst>
              <a:ext uri="{FF2B5EF4-FFF2-40B4-BE49-F238E27FC236}">
                <a16:creationId xmlns:a16="http://schemas.microsoft.com/office/drawing/2014/main" id="{8773EE7A-AD51-4653-90E4-70BD6BD10047}"/>
              </a:ext>
            </a:extLst>
          </p:cNvPr>
          <p:cNvSpPr txBox="1">
            <a:spLocks/>
          </p:cNvSpPr>
          <p:nvPr/>
        </p:nvSpPr>
        <p:spPr>
          <a:xfrm>
            <a:off x="7360438" y="3269225"/>
            <a:ext cx="2122775" cy="963561"/>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The number of patients for age between 70 to 80 is the highest, followed by the age between 60 to 70.</a:t>
            </a:r>
          </a:p>
        </p:txBody>
      </p:sp>
    </p:spTree>
    <p:extLst>
      <p:ext uri="{BB962C8B-B14F-4D97-AF65-F5344CB8AC3E}">
        <p14:creationId xmlns:p14="http://schemas.microsoft.com/office/powerpoint/2010/main" val="4000475845"/>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Gill Sans SemiBold</vt:lpstr>
      <vt:lpstr>Times New Roman</vt:lpstr>
      <vt:lpstr>Office Theme</vt:lpstr>
      <vt:lpstr>Project 5</vt:lpstr>
      <vt:lpstr>Team I </vt:lpstr>
      <vt:lpstr>Diabetes Patients Classification Learning </vt:lpstr>
      <vt:lpstr>The Tools used</vt:lpstr>
      <vt:lpstr>Choosing a design</vt:lpstr>
      <vt:lpstr>The project’s steps</vt:lpstr>
      <vt:lpstr>The project code</vt:lpstr>
      <vt:lpstr>Data Visualization</vt:lpstr>
      <vt:lpstr>PowerPoint Presentation</vt:lpstr>
      <vt:lpstr>PowerPoint Presentation</vt:lpstr>
      <vt:lpstr>Classification Learning Report-RandomForest</vt:lpstr>
      <vt:lpstr>Classification Learning Report-SVM</vt:lpstr>
      <vt:lpstr>Summary and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2020-03-24T19:57:33Z</dcterms:created>
  <dcterms:modified xsi:type="dcterms:W3CDTF">2020-03-24T23:59:50Z</dcterms:modified>
</cp:coreProperties>
</file>