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eb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72" r:id="rId6"/>
    <p:sldId id="283" r:id="rId7"/>
    <p:sldId id="279" r:id="rId8"/>
    <p:sldId id="282" r:id="rId9"/>
    <p:sldId id="284" r:id="rId10"/>
    <p:sldId id="285" r:id="rId11"/>
    <p:sldId id="271" r:id="rId12"/>
    <p:sldId id="286" r:id="rId13"/>
    <p:sldId id="288" r:id="rId14"/>
    <p:sldId id="281" r:id="rId15"/>
    <p:sldId id="289"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4" autoAdjust="0"/>
  </p:normalViewPr>
  <p:slideViewPr>
    <p:cSldViewPr snapToGrid="0" showGuides="1">
      <p:cViewPr>
        <p:scale>
          <a:sx n="78" d="100"/>
          <a:sy n="78" d="100"/>
        </p:scale>
        <p:origin x="60" y="645"/>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Images Count By Each Level</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Level 0</c:v>
                </c:pt>
                <c:pt idx="1">
                  <c:v>Level 1</c:v>
                </c:pt>
                <c:pt idx="2">
                  <c:v>Level 2</c:v>
                </c:pt>
                <c:pt idx="3">
                  <c:v>Level 3</c:v>
                </c:pt>
                <c:pt idx="4">
                  <c:v>Level 4</c:v>
                </c:pt>
              </c:strCache>
            </c:strRef>
          </c:cat>
          <c:val>
            <c:numRef>
              <c:f>Sheet1!$B$2:$B$6</c:f>
              <c:numCache>
                <c:formatCode>General</c:formatCode>
                <c:ptCount val="5"/>
                <c:pt idx="0">
                  <c:v>25810</c:v>
                </c:pt>
                <c:pt idx="1">
                  <c:v>2443</c:v>
                </c:pt>
                <c:pt idx="2">
                  <c:v>5292</c:v>
                </c:pt>
                <c:pt idx="3">
                  <c:v>873</c:v>
                </c:pt>
                <c:pt idx="4">
                  <c:v>708</c:v>
                </c:pt>
              </c:numCache>
            </c:numRef>
          </c:val>
          <c:extLst>
            <c:ext xmlns:c16="http://schemas.microsoft.com/office/drawing/2014/chart" uri="{C3380CC4-5D6E-409C-BE32-E72D297353CC}">
              <c16:uniqueId val="{00000000-AE8B-4B5E-A50C-E7B58EC11F7D}"/>
            </c:ext>
          </c:extLst>
        </c:ser>
        <c:dLbls>
          <c:showLegendKey val="0"/>
          <c:showVal val="0"/>
          <c:showCatName val="0"/>
          <c:showSerName val="0"/>
          <c:showPercent val="0"/>
          <c:showBubbleSize val="0"/>
        </c:dLbls>
        <c:gapWidth val="219"/>
        <c:overlap val="-27"/>
        <c:axId val="165570512"/>
        <c:axId val="164080176"/>
      </c:barChart>
      <c:catAx>
        <c:axId val="165570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4080176"/>
        <c:crosses val="autoZero"/>
        <c:auto val="1"/>
        <c:lblAlgn val="ctr"/>
        <c:lblOffset val="100"/>
        <c:noMultiLvlLbl val="0"/>
      </c:catAx>
      <c:valAx>
        <c:axId val="164080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55705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Images Count By Each Level</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Level 0</c:v>
                </c:pt>
                <c:pt idx="1">
                  <c:v>Level 1</c:v>
                </c:pt>
                <c:pt idx="2">
                  <c:v>Level 2</c:v>
                </c:pt>
                <c:pt idx="3">
                  <c:v>Level 3</c:v>
                </c:pt>
                <c:pt idx="4">
                  <c:v>Level 4</c:v>
                </c:pt>
              </c:strCache>
            </c:strRef>
          </c:cat>
          <c:val>
            <c:numRef>
              <c:f>Sheet1!$B$2:$B$6</c:f>
              <c:numCache>
                <c:formatCode>General</c:formatCode>
                <c:ptCount val="5"/>
                <c:pt idx="0">
                  <c:v>500</c:v>
                </c:pt>
                <c:pt idx="1">
                  <c:v>500</c:v>
                </c:pt>
                <c:pt idx="2">
                  <c:v>500</c:v>
                </c:pt>
                <c:pt idx="3">
                  <c:v>500</c:v>
                </c:pt>
                <c:pt idx="4">
                  <c:v>500</c:v>
                </c:pt>
              </c:numCache>
            </c:numRef>
          </c:val>
          <c:extLst>
            <c:ext xmlns:c16="http://schemas.microsoft.com/office/drawing/2014/chart" uri="{C3380CC4-5D6E-409C-BE32-E72D297353CC}">
              <c16:uniqueId val="{00000000-1958-4390-AD73-BAEEA991B00D}"/>
            </c:ext>
          </c:extLst>
        </c:ser>
        <c:dLbls>
          <c:showLegendKey val="0"/>
          <c:showVal val="0"/>
          <c:showCatName val="0"/>
          <c:showSerName val="0"/>
          <c:showPercent val="0"/>
          <c:showBubbleSize val="0"/>
        </c:dLbls>
        <c:gapWidth val="219"/>
        <c:overlap val="-27"/>
        <c:axId val="165570512"/>
        <c:axId val="164080176"/>
      </c:barChart>
      <c:catAx>
        <c:axId val="165570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4080176"/>
        <c:crosses val="autoZero"/>
        <c:auto val="1"/>
        <c:lblAlgn val="ctr"/>
        <c:lblOffset val="100"/>
        <c:noMultiLvlLbl val="0"/>
      </c:catAx>
      <c:valAx>
        <c:axId val="164080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55705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b="1" i="0" u="none" strike="noStrike" kern="1200" spc="0" baseline="0" dirty="0">
                <a:solidFill>
                  <a:schemeClr val="tx1"/>
                </a:solidFill>
                <a:latin typeface="+mn-lt"/>
                <a:ea typeface="+mn-ea"/>
                <a:cs typeface="+mn-cs"/>
              </a:rPr>
              <a:t>Classifier Performance</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Train Acc. (%)</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Basic CNN</c:v>
                </c:pt>
                <c:pt idx="1">
                  <c:v>Xception</c:v>
                </c:pt>
                <c:pt idx="2">
                  <c:v>InceptionV3</c:v>
                </c:pt>
                <c:pt idx="3">
                  <c:v>TM</c:v>
                </c:pt>
              </c:strCache>
            </c:strRef>
          </c:cat>
          <c:val>
            <c:numRef>
              <c:f>Sheet1!$B$2:$B$5</c:f>
              <c:numCache>
                <c:formatCode>General</c:formatCode>
                <c:ptCount val="4"/>
                <c:pt idx="0">
                  <c:v>91</c:v>
                </c:pt>
                <c:pt idx="1">
                  <c:v>95</c:v>
                </c:pt>
                <c:pt idx="2">
                  <c:v>100</c:v>
                </c:pt>
                <c:pt idx="3">
                  <c:v>100</c:v>
                </c:pt>
              </c:numCache>
            </c:numRef>
          </c:val>
          <c:extLst>
            <c:ext xmlns:c16="http://schemas.microsoft.com/office/drawing/2014/chart" uri="{C3380CC4-5D6E-409C-BE32-E72D297353CC}">
              <c16:uniqueId val="{00000000-A6BC-432D-8D90-E70399BC583F}"/>
            </c:ext>
          </c:extLst>
        </c:ser>
        <c:ser>
          <c:idx val="1"/>
          <c:order val="1"/>
          <c:tx>
            <c:strRef>
              <c:f>Sheet1!$C$1</c:f>
              <c:strCache>
                <c:ptCount val="1"/>
                <c:pt idx="0">
                  <c:v>Test Acc. (%)</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Basic CNN</c:v>
                </c:pt>
                <c:pt idx="1">
                  <c:v>Xception</c:v>
                </c:pt>
                <c:pt idx="2">
                  <c:v>InceptionV3</c:v>
                </c:pt>
                <c:pt idx="3">
                  <c:v>TM</c:v>
                </c:pt>
              </c:strCache>
            </c:strRef>
          </c:cat>
          <c:val>
            <c:numRef>
              <c:f>Sheet1!$C$2:$C$5</c:f>
              <c:numCache>
                <c:formatCode>General</c:formatCode>
                <c:ptCount val="4"/>
                <c:pt idx="0">
                  <c:v>33</c:v>
                </c:pt>
                <c:pt idx="1">
                  <c:v>42</c:v>
                </c:pt>
                <c:pt idx="2">
                  <c:v>53</c:v>
                </c:pt>
                <c:pt idx="3">
                  <c:v>38</c:v>
                </c:pt>
              </c:numCache>
            </c:numRef>
          </c:val>
          <c:extLst>
            <c:ext xmlns:c16="http://schemas.microsoft.com/office/drawing/2014/chart" uri="{C3380CC4-5D6E-409C-BE32-E72D297353CC}">
              <c16:uniqueId val="{00000001-A6BC-432D-8D90-E70399BC583F}"/>
            </c:ext>
          </c:extLst>
        </c:ser>
        <c:ser>
          <c:idx val="2"/>
          <c:order val="2"/>
          <c:tx>
            <c:strRef>
              <c:f>Sheet1!$D$1</c:f>
              <c:strCache>
                <c:ptCount val="1"/>
                <c:pt idx="0">
                  <c:v>Train Time (mm)</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Basic CNN</c:v>
                </c:pt>
                <c:pt idx="1">
                  <c:v>Xception</c:v>
                </c:pt>
                <c:pt idx="2">
                  <c:v>InceptionV3</c:v>
                </c:pt>
                <c:pt idx="3">
                  <c:v>TM</c:v>
                </c:pt>
              </c:strCache>
            </c:strRef>
          </c:cat>
          <c:val>
            <c:numRef>
              <c:f>Sheet1!$D$2:$D$5</c:f>
              <c:numCache>
                <c:formatCode>General</c:formatCode>
                <c:ptCount val="4"/>
                <c:pt idx="0">
                  <c:v>20</c:v>
                </c:pt>
                <c:pt idx="1">
                  <c:v>105</c:v>
                </c:pt>
                <c:pt idx="2">
                  <c:v>120</c:v>
                </c:pt>
                <c:pt idx="3">
                  <c:v>35</c:v>
                </c:pt>
              </c:numCache>
            </c:numRef>
          </c:val>
          <c:extLst>
            <c:ext xmlns:c16="http://schemas.microsoft.com/office/drawing/2014/chart" uri="{C3380CC4-5D6E-409C-BE32-E72D297353CC}">
              <c16:uniqueId val="{00000002-A6BC-432D-8D90-E70399BC583F}"/>
            </c:ext>
          </c:extLst>
        </c:ser>
        <c:dLbls>
          <c:showLegendKey val="0"/>
          <c:showVal val="0"/>
          <c:showCatName val="0"/>
          <c:showSerName val="0"/>
          <c:showPercent val="0"/>
          <c:showBubbleSize val="0"/>
        </c:dLbls>
        <c:gapWidth val="219"/>
        <c:overlap val="-27"/>
        <c:axId val="52241424"/>
        <c:axId val="171777712"/>
      </c:barChart>
      <c:catAx>
        <c:axId val="52241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71777712"/>
        <c:crosses val="autoZero"/>
        <c:auto val="1"/>
        <c:lblAlgn val="ctr"/>
        <c:lblOffset val="100"/>
        <c:noMultiLvlLbl val="0"/>
      </c:catAx>
      <c:valAx>
        <c:axId val="171777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2241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sz="2400" b="1" i="0" u="none" strike="noStrike" kern="1200" spc="0" baseline="0" dirty="0">
                <a:solidFill>
                  <a:schemeClr val="tx1"/>
                </a:solidFill>
                <a:latin typeface="+mn-lt"/>
                <a:ea typeface="+mn-ea"/>
                <a:cs typeface="+mn-cs"/>
              </a:rPr>
              <a:t>F1 Score</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 DR</c:v>
                </c:pt>
              </c:strCache>
            </c:strRef>
          </c:tx>
          <c:spPr>
            <a:solidFill>
              <a:schemeClr val="accent5">
                <a:tint val="54000"/>
              </a:schemeClr>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Basic CNN</c:v>
                </c:pt>
                <c:pt idx="1">
                  <c:v>Xception</c:v>
                </c:pt>
                <c:pt idx="2">
                  <c:v>InceptionV3</c:v>
                </c:pt>
                <c:pt idx="3">
                  <c:v>TM</c:v>
                </c:pt>
              </c:strCache>
            </c:strRef>
          </c:cat>
          <c:val>
            <c:numRef>
              <c:f>Sheet1!$B$2:$B$5</c:f>
              <c:numCache>
                <c:formatCode>General</c:formatCode>
                <c:ptCount val="4"/>
                <c:pt idx="0">
                  <c:v>0.35</c:v>
                </c:pt>
                <c:pt idx="1">
                  <c:v>0.47</c:v>
                </c:pt>
                <c:pt idx="2">
                  <c:v>0.52</c:v>
                </c:pt>
                <c:pt idx="3">
                  <c:v>0.38</c:v>
                </c:pt>
              </c:numCache>
            </c:numRef>
          </c:val>
          <c:extLst>
            <c:ext xmlns:c16="http://schemas.microsoft.com/office/drawing/2014/chart" uri="{C3380CC4-5D6E-409C-BE32-E72D297353CC}">
              <c16:uniqueId val="{00000000-67EC-4DBF-8727-04E519030E3D}"/>
            </c:ext>
          </c:extLst>
        </c:ser>
        <c:ser>
          <c:idx val="1"/>
          <c:order val="1"/>
          <c:tx>
            <c:strRef>
              <c:f>Sheet1!$C$1</c:f>
              <c:strCache>
                <c:ptCount val="1"/>
                <c:pt idx="0">
                  <c:v>Mild</c:v>
                </c:pt>
              </c:strCache>
            </c:strRef>
          </c:tx>
          <c:spPr>
            <a:solidFill>
              <a:schemeClr val="accent5">
                <a:tint val="77000"/>
              </a:schemeClr>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Basic CNN</c:v>
                </c:pt>
                <c:pt idx="1">
                  <c:v>Xception</c:v>
                </c:pt>
                <c:pt idx="2">
                  <c:v>InceptionV3</c:v>
                </c:pt>
                <c:pt idx="3">
                  <c:v>TM</c:v>
                </c:pt>
              </c:strCache>
            </c:strRef>
          </c:cat>
          <c:val>
            <c:numRef>
              <c:f>Sheet1!$C$2:$C$5</c:f>
              <c:numCache>
                <c:formatCode>General</c:formatCode>
                <c:ptCount val="4"/>
                <c:pt idx="0">
                  <c:v>0.28000000000000003</c:v>
                </c:pt>
                <c:pt idx="1">
                  <c:v>0.31</c:v>
                </c:pt>
                <c:pt idx="2">
                  <c:v>0.5</c:v>
                </c:pt>
                <c:pt idx="3">
                  <c:v>0.34</c:v>
                </c:pt>
              </c:numCache>
            </c:numRef>
          </c:val>
          <c:extLst>
            <c:ext xmlns:c16="http://schemas.microsoft.com/office/drawing/2014/chart" uri="{C3380CC4-5D6E-409C-BE32-E72D297353CC}">
              <c16:uniqueId val="{00000001-67EC-4DBF-8727-04E519030E3D}"/>
            </c:ext>
          </c:extLst>
        </c:ser>
        <c:ser>
          <c:idx val="2"/>
          <c:order val="2"/>
          <c:tx>
            <c:strRef>
              <c:f>Sheet1!$D$1</c:f>
              <c:strCache>
                <c:ptCount val="1"/>
                <c:pt idx="0">
                  <c:v>Moderate</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Basic CNN</c:v>
                </c:pt>
                <c:pt idx="1">
                  <c:v>Xception</c:v>
                </c:pt>
                <c:pt idx="2">
                  <c:v>InceptionV3</c:v>
                </c:pt>
                <c:pt idx="3">
                  <c:v>TM</c:v>
                </c:pt>
              </c:strCache>
            </c:strRef>
          </c:cat>
          <c:val>
            <c:numRef>
              <c:f>Sheet1!$D$2:$D$5</c:f>
              <c:numCache>
                <c:formatCode>General</c:formatCode>
                <c:ptCount val="4"/>
                <c:pt idx="0">
                  <c:v>0.3</c:v>
                </c:pt>
                <c:pt idx="1">
                  <c:v>0.19</c:v>
                </c:pt>
                <c:pt idx="2">
                  <c:v>0.34</c:v>
                </c:pt>
                <c:pt idx="3">
                  <c:v>0.24</c:v>
                </c:pt>
              </c:numCache>
            </c:numRef>
          </c:val>
          <c:extLst>
            <c:ext xmlns:c16="http://schemas.microsoft.com/office/drawing/2014/chart" uri="{C3380CC4-5D6E-409C-BE32-E72D297353CC}">
              <c16:uniqueId val="{00000002-67EC-4DBF-8727-04E519030E3D}"/>
            </c:ext>
          </c:extLst>
        </c:ser>
        <c:ser>
          <c:idx val="3"/>
          <c:order val="3"/>
          <c:tx>
            <c:strRef>
              <c:f>Sheet1!$E$1</c:f>
              <c:strCache>
                <c:ptCount val="1"/>
                <c:pt idx="0">
                  <c:v>Severe</c:v>
                </c:pt>
              </c:strCache>
            </c:strRef>
          </c:tx>
          <c:spPr>
            <a:solidFill>
              <a:schemeClr val="accent5">
                <a:shade val="76000"/>
              </a:schemeClr>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Basic CNN</c:v>
                </c:pt>
                <c:pt idx="1">
                  <c:v>Xception</c:v>
                </c:pt>
                <c:pt idx="2">
                  <c:v>InceptionV3</c:v>
                </c:pt>
                <c:pt idx="3">
                  <c:v>TM</c:v>
                </c:pt>
              </c:strCache>
            </c:strRef>
          </c:cat>
          <c:val>
            <c:numRef>
              <c:f>Sheet1!$E$2:$E$5</c:f>
              <c:numCache>
                <c:formatCode>General</c:formatCode>
                <c:ptCount val="4"/>
                <c:pt idx="0">
                  <c:v>0.36</c:v>
                </c:pt>
                <c:pt idx="1">
                  <c:v>0.47</c:v>
                </c:pt>
                <c:pt idx="2">
                  <c:v>0.6</c:v>
                </c:pt>
                <c:pt idx="3">
                  <c:v>0.43</c:v>
                </c:pt>
              </c:numCache>
            </c:numRef>
          </c:val>
          <c:extLst>
            <c:ext xmlns:c16="http://schemas.microsoft.com/office/drawing/2014/chart" uri="{C3380CC4-5D6E-409C-BE32-E72D297353CC}">
              <c16:uniqueId val="{00000003-67EC-4DBF-8727-04E519030E3D}"/>
            </c:ext>
          </c:extLst>
        </c:ser>
        <c:ser>
          <c:idx val="4"/>
          <c:order val="4"/>
          <c:tx>
            <c:strRef>
              <c:f>Sheet1!$F$1</c:f>
              <c:strCache>
                <c:ptCount val="1"/>
                <c:pt idx="0">
                  <c:v>Pro. DR</c:v>
                </c:pt>
              </c:strCache>
            </c:strRef>
          </c:tx>
          <c:spPr>
            <a:solidFill>
              <a:schemeClr val="accent5">
                <a:shade val="53000"/>
              </a:schemeClr>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Basic CNN</c:v>
                </c:pt>
                <c:pt idx="1">
                  <c:v>Xception</c:v>
                </c:pt>
                <c:pt idx="2">
                  <c:v>InceptionV3</c:v>
                </c:pt>
                <c:pt idx="3">
                  <c:v>TM</c:v>
                </c:pt>
              </c:strCache>
            </c:strRef>
          </c:cat>
          <c:val>
            <c:numRef>
              <c:f>Sheet1!$F$2:$F$5</c:f>
              <c:numCache>
                <c:formatCode>General</c:formatCode>
                <c:ptCount val="4"/>
                <c:pt idx="0">
                  <c:v>0.39</c:v>
                </c:pt>
                <c:pt idx="1">
                  <c:v>0.56999999999999995</c:v>
                </c:pt>
                <c:pt idx="2">
                  <c:v>0.7</c:v>
                </c:pt>
                <c:pt idx="3">
                  <c:v>0.5</c:v>
                </c:pt>
              </c:numCache>
            </c:numRef>
          </c:val>
          <c:extLst>
            <c:ext xmlns:c16="http://schemas.microsoft.com/office/drawing/2014/chart" uri="{C3380CC4-5D6E-409C-BE32-E72D297353CC}">
              <c16:uniqueId val="{00000004-67EC-4DBF-8727-04E519030E3D}"/>
            </c:ext>
          </c:extLst>
        </c:ser>
        <c:dLbls>
          <c:showLegendKey val="0"/>
          <c:showVal val="0"/>
          <c:showCatName val="0"/>
          <c:showSerName val="0"/>
          <c:showPercent val="0"/>
          <c:showBubbleSize val="0"/>
        </c:dLbls>
        <c:gapWidth val="219"/>
        <c:overlap val="-27"/>
        <c:axId val="52241424"/>
        <c:axId val="171777712"/>
      </c:barChart>
      <c:catAx>
        <c:axId val="52241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71777712"/>
        <c:crosses val="autoZero"/>
        <c:auto val="1"/>
        <c:lblAlgn val="ctr"/>
        <c:lblOffset val="100"/>
        <c:noMultiLvlLbl val="0"/>
      </c:catAx>
      <c:valAx>
        <c:axId val="171777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2241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12/5/2020</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12/5/2020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hyperlink" Target="https://www.kaggle.com/c/diabetic-retinopathy-detection/notebooks?competitionId=4104&amp;sortBy=voteCount" TargetMode="External"/><Relationship Id="rId3" Type="http://schemas.openxmlformats.org/officeDocument/2006/relationships/hyperlink" Target="https://github.com/seansothey/Research_Project/blob/main/Diabetic_Retinopathy_Xception.ipynb" TargetMode="External"/><Relationship Id="rId7" Type="http://schemas.openxmlformats.org/officeDocument/2006/relationships/hyperlink" Target="https://keras.io/api/applications/" TargetMode="External"/><Relationship Id="rId2" Type="http://schemas.openxmlformats.org/officeDocument/2006/relationships/hyperlink" Target="https://github.com/seansothey/Research_Project/blob/main/Diabetic_Retinopathy_Detection_CNN(balanced_dataset).ipynb" TargetMode="External"/><Relationship Id="rId1" Type="http://schemas.openxmlformats.org/officeDocument/2006/relationships/slideLayout" Target="../slideLayouts/slideLayout12.xml"/><Relationship Id="rId6" Type="http://schemas.openxmlformats.org/officeDocument/2006/relationships/hyperlink" Target="https://www.kaggle.com/c/diabetic-retinopathy-detection/data" TargetMode="External"/><Relationship Id="rId5" Type="http://schemas.openxmlformats.org/officeDocument/2006/relationships/hyperlink" Target="https://github.com/seansothey/Research_Project/blob/main/Diabetic_Retinopathy_Google_Model.ipynb" TargetMode="External"/><Relationship Id="rId4" Type="http://schemas.openxmlformats.org/officeDocument/2006/relationships/hyperlink" Target="https://github.com/seansothey/Research_Project/blob/main/Diabetic_Retinopathy_InceptionV3.ipynb" TargetMode="External"/><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3.xml"/><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normAutofit/>
          </a:bodyPr>
          <a:lstStyle/>
          <a:p>
            <a:r>
              <a:rPr lang="en-US" sz="3200" dirty="0"/>
              <a:t>Graduate Research CSC791</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5939491" y="3676471"/>
            <a:ext cx="5816786" cy="2238692"/>
          </a:xfrm>
        </p:spPr>
        <p:txBody>
          <a:bodyPr/>
          <a:lstStyle/>
          <a:p>
            <a:pPr algn="ctr"/>
            <a:r>
              <a:rPr lang="en-US" dirty="0"/>
              <a:t>Project</a:t>
            </a:r>
          </a:p>
          <a:p>
            <a:pPr algn="ctr"/>
            <a:r>
              <a:rPr lang="en-US" dirty="0"/>
              <a:t>Diabetic Retinopathy Detection</a:t>
            </a:r>
          </a:p>
          <a:p>
            <a:pPr algn="ctr"/>
            <a:r>
              <a:rPr lang="en-US" sz="1400" dirty="0"/>
              <a:t>Image Classification-Machine Learning</a:t>
            </a:r>
          </a:p>
          <a:p>
            <a:endParaRPr lang="en-US" dirty="0"/>
          </a:p>
        </p:txBody>
      </p:sp>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2955850" y="2855631"/>
            <a:ext cx="2134367" cy="1118752"/>
            <a:chOff x="2955850" y="2902286"/>
            <a:chExt cx="2134367" cy="1118752"/>
          </a:xfrm>
        </p:grpSpPr>
        <p:sp>
          <p:nvSpPr>
            <p:cNvPr id="20" name="TextBox 19">
              <a:extLst>
                <a:ext uri="{FF2B5EF4-FFF2-40B4-BE49-F238E27FC236}">
                  <a16:creationId xmlns:a16="http://schemas.microsoft.com/office/drawing/2014/main" id="{94DF2E04-7632-4FED-B0BF-8FB243D982A3}"/>
                </a:ext>
              </a:extLst>
            </p:cNvPr>
            <p:cNvSpPr txBox="1"/>
            <p:nvPr/>
          </p:nvSpPr>
          <p:spPr>
            <a:xfrm>
              <a:off x="2955850" y="2902286"/>
              <a:ext cx="2134367" cy="1015663"/>
            </a:xfrm>
            <a:prstGeom prst="rect">
              <a:avLst/>
            </a:prstGeom>
            <a:noFill/>
          </p:spPr>
          <p:txBody>
            <a:bodyPr wrap="square" rtlCol="0">
              <a:spAutoFit/>
            </a:bodyPr>
            <a:lstStyle/>
            <a:p>
              <a:r>
                <a:rPr lang="en-US" sz="6000" b="1" dirty="0">
                  <a:solidFill>
                    <a:schemeClr val="bg1"/>
                  </a:solidFill>
                  <a:latin typeface="Arial Black" panose="020B0A04020102020204" pitchFamily="34" charset="0"/>
                </a:rPr>
                <a:t>SJU</a:t>
              </a:r>
            </a:p>
          </p:txBody>
        </p:sp>
        <p:sp>
          <p:nvSpPr>
            <p:cNvPr id="21" name="TextBox 20">
              <a:extLst>
                <a:ext uri="{FF2B5EF4-FFF2-40B4-BE49-F238E27FC236}">
                  <a16:creationId xmlns:a16="http://schemas.microsoft.com/office/drawing/2014/main" id="{FC9A1C71-347B-44A9-88B4-692D9731582D}"/>
                </a:ext>
              </a:extLst>
            </p:cNvPr>
            <p:cNvSpPr txBox="1"/>
            <p:nvPr/>
          </p:nvSpPr>
          <p:spPr>
            <a:xfrm>
              <a:off x="2955850" y="3713261"/>
              <a:ext cx="1970604" cy="307777"/>
            </a:xfrm>
            <a:prstGeom prst="rect">
              <a:avLst/>
            </a:prstGeom>
            <a:noFill/>
          </p:spPr>
          <p:txBody>
            <a:bodyPr wrap="square" rtlCol="0">
              <a:spAutoFit/>
            </a:bodyPr>
            <a:lstStyle/>
            <a:p>
              <a:r>
                <a:rPr lang="en-US" sz="1400" dirty="0">
                  <a:solidFill>
                    <a:schemeClr val="bg1"/>
                  </a:solidFill>
                  <a:cs typeface="Calibri Light" panose="020F0302020204030204" pitchFamily="34" charset="0"/>
                </a:rPr>
                <a:t>Saint Joseph’s University</a:t>
              </a:r>
            </a:p>
          </p:txBody>
        </p:sp>
      </p:gr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A31F93-8B63-4C25-A52D-59B0ED992099}"/>
              </a:ext>
            </a:extLst>
          </p:cNvPr>
          <p:cNvSpPr>
            <a:spLocks noGrp="1"/>
          </p:cNvSpPr>
          <p:nvPr>
            <p:ph type="sldNum" sz="quarter" idx="18"/>
          </p:nvPr>
        </p:nvSpPr>
        <p:spPr>
          <a:xfrm>
            <a:off x="11146971" y="6356350"/>
            <a:ext cx="740227" cy="365125"/>
          </a:xfrm>
        </p:spPr>
        <p:txBody>
          <a:bodyPr anchor="ctr">
            <a:normAutofit/>
          </a:bodyPr>
          <a:lstStyle/>
          <a:p>
            <a:pPr>
              <a:spcAft>
                <a:spcPts val="600"/>
              </a:spcAft>
            </a:pPr>
            <a:fld id="{8699F50C-BE38-4BD0-BA84-9B090E1F2B9B}" type="slidenum">
              <a:rPr lang="en-US" noProof="0" smtClean="0"/>
              <a:pPr>
                <a:spcAft>
                  <a:spcPts val="600"/>
                </a:spcAft>
              </a:pPr>
              <a:t>10</a:t>
            </a:fld>
            <a:endParaRPr lang="en-US" noProof="0"/>
          </a:p>
        </p:txBody>
      </p:sp>
      <p:sp>
        <p:nvSpPr>
          <p:cNvPr id="5" name="Title 4">
            <a:extLst>
              <a:ext uri="{FF2B5EF4-FFF2-40B4-BE49-F238E27FC236}">
                <a16:creationId xmlns:a16="http://schemas.microsoft.com/office/drawing/2014/main" id="{308227C8-0967-40BA-B009-BCB448533D05}"/>
              </a:ext>
            </a:extLst>
          </p:cNvPr>
          <p:cNvSpPr>
            <a:spLocks noGrp="1"/>
          </p:cNvSpPr>
          <p:nvPr>
            <p:ph type="title"/>
          </p:nvPr>
        </p:nvSpPr>
        <p:spPr>
          <a:xfrm>
            <a:off x="518678" y="209028"/>
            <a:ext cx="8333222" cy="1147969"/>
          </a:xfrm>
        </p:spPr>
        <p:txBody>
          <a:bodyPr anchor="b">
            <a:normAutofit/>
          </a:bodyPr>
          <a:lstStyle/>
          <a:p>
            <a:r>
              <a:rPr lang="en-US" sz="3600" dirty="0"/>
              <a:t>Result</a:t>
            </a:r>
          </a:p>
        </p:txBody>
      </p:sp>
      <p:graphicFrame>
        <p:nvGraphicFramePr>
          <p:cNvPr id="6" name="Chart 5">
            <a:extLst>
              <a:ext uri="{FF2B5EF4-FFF2-40B4-BE49-F238E27FC236}">
                <a16:creationId xmlns:a16="http://schemas.microsoft.com/office/drawing/2014/main" id="{B69689DB-CF08-4207-AE66-C0F9C89EF0E0}"/>
              </a:ext>
            </a:extLst>
          </p:cNvPr>
          <p:cNvGraphicFramePr/>
          <p:nvPr>
            <p:extLst>
              <p:ext uri="{D42A27DB-BD31-4B8C-83A1-F6EECF244321}">
                <p14:modId xmlns:p14="http://schemas.microsoft.com/office/powerpoint/2010/main" val="4024648028"/>
              </p:ext>
            </p:extLst>
          </p:nvPr>
        </p:nvGraphicFramePr>
        <p:xfrm>
          <a:off x="518678" y="1671924"/>
          <a:ext cx="10835122" cy="45050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67392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D56C8D5-8129-4AF4-ACB7-FB6CE6C8D208}"/>
              </a:ext>
            </a:extLst>
          </p:cNvPr>
          <p:cNvSpPr>
            <a:spLocks noGrp="1"/>
          </p:cNvSpPr>
          <p:nvPr>
            <p:ph type="sldNum" sz="quarter" idx="18"/>
          </p:nvPr>
        </p:nvSpPr>
        <p:spPr/>
        <p:txBody>
          <a:bodyPr/>
          <a:lstStyle/>
          <a:p>
            <a:fld id="{8699F50C-BE38-4BD0-BA84-9B090E1F2B9B}" type="slidenum">
              <a:rPr lang="en-US" noProof="0" smtClean="0"/>
              <a:t>11</a:t>
            </a:fld>
            <a:endParaRPr lang="en-US" noProof="0" dirty="0"/>
          </a:p>
        </p:txBody>
      </p:sp>
      <p:sp>
        <p:nvSpPr>
          <p:cNvPr id="4" name="Title 3">
            <a:extLst>
              <a:ext uri="{FF2B5EF4-FFF2-40B4-BE49-F238E27FC236}">
                <a16:creationId xmlns:a16="http://schemas.microsoft.com/office/drawing/2014/main" id="{30EC1863-874E-4A43-8462-B7036400D4EA}"/>
              </a:ext>
            </a:extLst>
          </p:cNvPr>
          <p:cNvSpPr>
            <a:spLocks noGrp="1"/>
          </p:cNvSpPr>
          <p:nvPr>
            <p:ph type="title"/>
          </p:nvPr>
        </p:nvSpPr>
        <p:spPr>
          <a:xfrm>
            <a:off x="518678" y="239180"/>
            <a:ext cx="8333222" cy="877738"/>
          </a:xfrm>
        </p:spPr>
        <p:txBody>
          <a:bodyPr>
            <a:normAutofit/>
          </a:bodyPr>
          <a:lstStyle/>
          <a:p>
            <a:r>
              <a:rPr lang="en-US" sz="3600" dirty="0"/>
              <a:t>Summary and Conclusion</a:t>
            </a:r>
          </a:p>
        </p:txBody>
      </p:sp>
      <p:sp>
        <p:nvSpPr>
          <p:cNvPr id="5" name="Content Placeholder 4">
            <a:extLst>
              <a:ext uri="{FF2B5EF4-FFF2-40B4-BE49-F238E27FC236}">
                <a16:creationId xmlns:a16="http://schemas.microsoft.com/office/drawing/2014/main" id="{F39B9FE9-2940-43CD-8912-5EA7559FC5FE}"/>
              </a:ext>
            </a:extLst>
          </p:cNvPr>
          <p:cNvSpPr>
            <a:spLocks noGrp="1"/>
          </p:cNvSpPr>
          <p:nvPr>
            <p:ph idx="1"/>
          </p:nvPr>
        </p:nvSpPr>
        <p:spPr>
          <a:xfrm>
            <a:off x="518678" y="1254848"/>
            <a:ext cx="6029412" cy="5514167"/>
          </a:xfrm>
        </p:spPr>
        <p:txBody>
          <a:bodyPr/>
          <a:lstStyle/>
          <a:p>
            <a:r>
              <a:rPr lang="en-US" sz="1800" dirty="0"/>
              <a:t>High Ram and GPU machine is a need for this image classification task despite only about 7% (2,500 images) of the whole dataset was used. </a:t>
            </a:r>
          </a:p>
          <a:p>
            <a:r>
              <a:rPr lang="en-US" sz="1800" dirty="0"/>
              <a:t>In order to get a high accuracy in prediction, balancing dataset was the top priority tasks. As a result, the classifier has improved significantly. It can predict images in all classes.</a:t>
            </a:r>
          </a:p>
          <a:p>
            <a:r>
              <a:rPr lang="en-US" sz="1800" dirty="0"/>
              <a:t>Overfitting method was used to elevate the test accuracy, and it has also helped the model to work well when more new data is added. </a:t>
            </a:r>
          </a:p>
          <a:p>
            <a:r>
              <a:rPr lang="en-US" sz="1800" dirty="0"/>
              <a:t>Among the 4 CNN models, InceptionV3 has the highest test accuracy up to 53% and highest F1 score for each class. Furthermore, it has the best form of the learning curve.</a:t>
            </a:r>
          </a:p>
          <a:p>
            <a:r>
              <a:rPr lang="en-US" sz="1800" dirty="0"/>
              <a:t>The most voted notebook of this project in Kaggle used the InceptionV3 as well and has produced test accuracy up to 60%. However, there were 2 classes missing from the prediction and undistributed F1 score. Therefore, I believe that my model works better and is more simplified. </a:t>
            </a:r>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a:p>
            <a:pPr marL="0" indent="0">
              <a:buNone/>
            </a:pPr>
            <a:endParaRPr lang="en-US" sz="1800" dirty="0"/>
          </a:p>
        </p:txBody>
      </p:sp>
      <p:pic>
        <p:nvPicPr>
          <p:cNvPr id="2" name="Picture 1">
            <a:extLst>
              <a:ext uri="{FF2B5EF4-FFF2-40B4-BE49-F238E27FC236}">
                <a16:creationId xmlns:a16="http://schemas.microsoft.com/office/drawing/2014/main" id="{F1E282F0-28B8-48AE-B13D-C04E87E5600E}"/>
              </a:ext>
            </a:extLst>
          </p:cNvPr>
          <p:cNvPicPr>
            <a:picLocks noChangeAspect="1"/>
          </p:cNvPicPr>
          <p:nvPr/>
        </p:nvPicPr>
        <p:blipFill>
          <a:blip r:embed="rId2"/>
          <a:stretch>
            <a:fillRect/>
          </a:stretch>
        </p:blipFill>
        <p:spPr>
          <a:xfrm>
            <a:off x="7045177" y="830039"/>
            <a:ext cx="4344934" cy="5891436"/>
          </a:xfrm>
          <a:prstGeom prst="rect">
            <a:avLst/>
          </a:prstGeom>
        </p:spPr>
      </p:pic>
      <p:sp>
        <p:nvSpPr>
          <p:cNvPr id="10" name="Rectangle 9">
            <a:extLst>
              <a:ext uri="{FF2B5EF4-FFF2-40B4-BE49-F238E27FC236}">
                <a16:creationId xmlns:a16="http://schemas.microsoft.com/office/drawing/2014/main" id="{7A24B310-283B-4699-9C0A-886CD3117F37}"/>
              </a:ext>
            </a:extLst>
          </p:cNvPr>
          <p:cNvSpPr/>
          <p:nvPr/>
        </p:nvSpPr>
        <p:spPr>
          <a:xfrm>
            <a:off x="8541855" y="383916"/>
            <a:ext cx="1609671" cy="369332"/>
          </a:xfrm>
          <a:prstGeom prst="rect">
            <a:avLst/>
          </a:prstGeom>
        </p:spPr>
        <p:txBody>
          <a:bodyPr wrap="none">
            <a:spAutoFit/>
          </a:bodyPr>
          <a:lstStyle/>
          <a:p>
            <a:r>
              <a:rPr lang="en-US" b="1" dirty="0"/>
              <a:t>Learning Curve</a:t>
            </a:r>
          </a:p>
        </p:txBody>
      </p:sp>
    </p:spTree>
    <p:extLst>
      <p:ext uri="{BB962C8B-B14F-4D97-AF65-F5344CB8AC3E}">
        <p14:creationId xmlns:p14="http://schemas.microsoft.com/office/powerpoint/2010/main" val="1714047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D56C8D5-8129-4AF4-ACB7-FB6CE6C8D208}"/>
              </a:ext>
            </a:extLst>
          </p:cNvPr>
          <p:cNvSpPr>
            <a:spLocks noGrp="1"/>
          </p:cNvSpPr>
          <p:nvPr>
            <p:ph type="sldNum" sz="quarter" idx="18"/>
          </p:nvPr>
        </p:nvSpPr>
        <p:spPr/>
        <p:txBody>
          <a:bodyPr/>
          <a:lstStyle/>
          <a:p>
            <a:fld id="{8699F50C-BE38-4BD0-BA84-9B090E1F2B9B}" type="slidenum">
              <a:rPr lang="en-US" noProof="0" smtClean="0"/>
              <a:t>12</a:t>
            </a:fld>
            <a:endParaRPr lang="en-US" noProof="0" dirty="0"/>
          </a:p>
        </p:txBody>
      </p:sp>
      <p:sp>
        <p:nvSpPr>
          <p:cNvPr id="4" name="Title 3">
            <a:extLst>
              <a:ext uri="{FF2B5EF4-FFF2-40B4-BE49-F238E27FC236}">
                <a16:creationId xmlns:a16="http://schemas.microsoft.com/office/drawing/2014/main" id="{30EC1863-874E-4A43-8462-B7036400D4EA}"/>
              </a:ext>
            </a:extLst>
          </p:cNvPr>
          <p:cNvSpPr>
            <a:spLocks noGrp="1"/>
          </p:cNvSpPr>
          <p:nvPr>
            <p:ph type="title"/>
          </p:nvPr>
        </p:nvSpPr>
        <p:spPr>
          <a:xfrm>
            <a:off x="518678" y="239180"/>
            <a:ext cx="8333222" cy="877738"/>
          </a:xfrm>
        </p:spPr>
        <p:txBody>
          <a:bodyPr>
            <a:normAutofit/>
          </a:bodyPr>
          <a:lstStyle/>
          <a:p>
            <a:r>
              <a:rPr lang="en-US" sz="3600" dirty="0"/>
              <a:t>Python Notebook</a:t>
            </a:r>
          </a:p>
        </p:txBody>
      </p:sp>
      <p:sp>
        <p:nvSpPr>
          <p:cNvPr id="5" name="Content Placeholder 4">
            <a:extLst>
              <a:ext uri="{FF2B5EF4-FFF2-40B4-BE49-F238E27FC236}">
                <a16:creationId xmlns:a16="http://schemas.microsoft.com/office/drawing/2014/main" id="{F39B9FE9-2940-43CD-8912-5EA7559FC5FE}"/>
              </a:ext>
            </a:extLst>
          </p:cNvPr>
          <p:cNvSpPr>
            <a:spLocks noGrp="1"/>
          </p:cNvSpPr>
          <p:nvPr>
            <p:ph idx="1"/>
          </p:nvPr>
        </p:nvSpPr>
        <p:spPr>
          <a:xfrm>
            <a:off x="518677" y="1334757"/>
            <a:ext cx="5630509" cy="1666193"/>
          </a:xfrm>
        </p:spPr>
        <p:txBody>
          <a:bodyPr/>
          <a:lstStyle/>
          <a:p>
            <a:r>
              <a:rPr lang="en-US" sz="1800" dirty="0">
                <a:hlinkClick r:id="rId2"/>
              </a:rPr>
              <a:t>Basic Model</a:t>
            </a:r>
            <a:endParaRPr lang="en-US" sz="1800" dirty="0"/>
          </a:p>
          <a:p>
            <a:r>
              <a:rPr lang="en-US" sz="1800" dirty="0" err="1">
                <a:hlinkClick r:id="rId3"/>
              </a:rPr>
              <a:t>Xception</a:t>
            </a:r>
            <a:r>
              <a:rPr lang="en-US" sz="1800" dirty="0">
                <a:hlinkClick r:id="rId3"/>
              </a:rPr>
              <a:t> Model</a:t>
            </a:r>
            <a:endParaRPr lang="en-US" sz="1800" dirty="0"/>
          </a:p>
          <a:p>
            <a:r>
              <a:rPr lang="en-US" sz="1800" dirty="0">
                <a:hlinkClick r:id="rId4"/>
              </a:rPr>
              <a:t>InceptionV3 Model</a:t>
            </a:r>
            <a:endParaRPr lang="en-US" sz="1800" dirty="0"/>
          </a:p>
          <a:p>
            <a:r>
              <a:rPr lang="en-US" sz="1800" dirty="0" err="1">
                <a:hlinkClick r:id="rId5"/>
              </a:rPr>
              <a:t>TeachableMachine</a:t>
            </a:r>
            <a:r>
              <a:rPr lang="en-US" sz="1800" dirty="0">
                <a:hlinkClick r:id="rId5"/>
              </a:rPr>
              <a:t> Model</a:t>
            </a:r>
            <a:endParaRPr lang="en-US" sz="1800" dirty="0"/>
          </a:p>
          <a:p>
            <a:pPr marL="0" indent="0">
              <a:buNone/>
            </a:pPr>
            <a:endParaRPr lang="en-US" sz="1800" dirty="0"/>
          </a:p>
          <a:p>
            <a:endParaRPr lang="en-US" sz="1800" dirty="0"/>
          </a:p>
          <a:p>
            <a:endParaRPr lang="en-US" sz="1800" dirty="0"/>
          </a:p>
          <a:p>
            <a:endParaRPr lang="en-US" sz="1800" dirty="0"/>
          </a:p>
          <a:p>
            <a:endParaRPr lang="en-US" sz="1800" dirty="0"/>
          </a:p>
          <a:p>
            <a:pPr marL="0" indent="0">
              <a:buNone/>
            </a:pPr>
            <a:endParaRPr lang="en-US" sz="1800" dirty="0"/>
          </a:p>
          <a:p>
            <a:pPr marL="0" indent="0">
              <a:buNone/>
            </a:pPr>
            <a:endParaRPr lang="en-US" sz="1800" dirty="0"/>
          </a:p>
        </p:txBody>
      </p:sp>
      <p:sp>
        <p:nvSpPr>
          <p:cNvPr id="6" name="Title 3">
            <a:extLst>
              <a:ext uri="{FF2B5EF4-FFF2-40B4-BE49-F238E27FC236}">
                <a16:creationId xmlns:a16="http://schemas.microsoft.com/office/drawing/2014/main" id="{B5A256F2-C152-4201-8EA5-705FD86AF67F}"/>
              </a:ext>
            </a:extLst>
          </p:cNvPr>
          <p:cNvSpPr txBox="1">
            <a:spLocks/>
          </p:cNvSpPr>
          <p:nvPr/>
        </p:nvSpPr>
        <p:spPr>
          <a:xfrm>
            <a:off x="517653" y="2699056"/>
            <a:ext cx="8333222" cy="877738"/>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sz="3600" dirty="0"/>
              <a:t>Dataset</a:t>
            </a:r>
          </a:p>
        </p:txBody>
      </p:sp>
      <p:sp>
        <p:nvSpPr>
          <p:cNvPr id="7" name="Content Placeholder 4">
            <a:extLst>
              <a:ext uri="{FF2B5EF4-FFF2-40B4-BE49-F238E27FC236}">
                <a16:creationId xmlns:a16="http://schemas.microsoft.com/office/drawing/2014/main" id="{B9055A7B-25C1-47CA-9E1D-9BA1F7A4EBAA}"/>
              </a:ext>
            </a:extLst>
          </p:cNvPr>
          <p:cNvSpPr txBox="1">
            <a:spLocks/>
          </p:cNvSpPr>
          <p:nvPr/>
        </p:nvSpPr>
        <p:spPr>
          <a:xfrm>
            <a:off x="529927" y="3770086"/>
            <a:ext cx="5630509" cy="1666193"/>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hlinkClick r:id="rId6"/>
              </a:rPr>
              <a:t>Diabetic Retinopathy</a:t>
            </a:r>
            <a:endParaRPr lang="en-US" sz="1800" dirty="0"/>
          </a:p>
          <a:p>
            <a:endParaRPr lang="en-US" sz="1800" dirty="0"/>
          </a:p>
          <a:p>
            <a:endParaRPr lang="en-US" sz="1800" dirty="0"/>
          </a:p>
          <a:p>
            <a:endParaRPr lang="en-US" sz="1800" dirty="0"/>
          </a:p>
          <a:p>
            <a:r>
              <a:rPr lang="en-US" sz="1800" dirty="0" err="1">
                <a:hlinkClick r:id="rId7"/>
              </a:rPr>
              <a:t>Keras</a:t>
            </a:r>
            <a:r>
              <a:rPr lang="en-US" sz="1800" dirty="0">
                <a:hlinkClick r:id="rId7"/>
              </a:rPr>
              <a:t> Model</a:t>
            </a:r>
            <a:endParaRPr lang="en-US" sz="1800" dirty="0"/>
          </a:p>
          <a:p>
            <a:r>
              <a:rPr lang="en-US" sz="1800" dirty="0">
                <a:hlinkClick r:id="rId8"/>
              </a:rPr>
              <a:t>Most Voted Kaggle Notebook</a:t>
            </a:r>
            <a:endParaRPr lang="en-US" sz="1800" dirty="0"/>
          </a:p>
          <a:p>
            <a:endParaRPr lang="en-US" sz="1800" dirty="0"/>
          </a:p>
          <a:p>
            <a:endParaRPr lang="en-US" sz="1800" dirty="0"/>
          </a:p>
        </p:txBody>
      </p:sp>
      <p:sp>
        <p:nvSpPr>
          <p:cNvPr id="8" name="Title 3">
            <a:extLst>
              <a:ext uri="{FF2B5EF4-FFF2-40B4-BE49-F238E27FC236}">
                <a16:creationId xmlns:a16="http://schemas.microsoft.com/office/drawing/2014/main" id="{32D733A7-925A-418E-B268-BF8FF125582A}"/>
              </a:ext>
            </a:extLst>
          </p:cNvPr>
          <p:cNvSpPr txBox="1">
            <a:spLocks/>
          </p:cNvSpPr>
          <p:nvPr/>
        </p:nvSpPr>
        <p:spPr>
          <a:xfrm>
            <a:off x="528902" y="4097252"/>
            <a:ext cx="8333222" cy="877738"/>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sz="3600" dirty="0"/>
              <a:t>Reference</a:t>
            </a:r>
          </a:p>
        </p:txBody>
      </p:sp>
      <p:pic>
        <p:nvPicPr>
          <p:cNvPr id="9" name="Picture 8">
            <a:extLst>
              <a:ext uri="{FF2B5EF4-FFF2-40B4-BE49-F238E27FC236}">
                <a16:creationId xmlns:a16="http://schemas.microsoft.com/office/drawing/2014/main" id="{25D3BE50-7D2A-4852-86B6-E6176801FC23}"/>
              </a:ext>
            </a:extLst>
          </p:cNvPr>
          <p:cNvPicPr>
            <a:picLocks noChangeAspect="1"/>
          </p:cNvPicPr>
          <p:nvPr/>
        </p:nvPicPr>
        <p:blipFill>
          <a:blip r:embed="rId9"/>
          <a:stretch>
            <a:fillRect/>
          </a:stretch>
        </p:blipFill>
        <p:spPr>
          <a:xfrm>
            <a:off x="8020945" y="3970124"/>
            <a:ext cx="3383622" cy="2537717"/>
          </a:xfrm>
          <a:prstGeom prst="rect">
            <a:avLst/>
          </a:prstGeom>
        </p:spPr>
      </p:pic>
    </p:spTree>
    <p:extLst>
      <p:ext uri="{BB962C8B-B14F-4D97-AF65-F5344CB8AC3E}">
        <p14:creationId xmlns:p14="http://schemas.microsoft.com/office/powerpoint/2010/main" val="11743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a:blip r:embed="rId2"/>
          <a:srcRect t="9408" b="9408"/>
          <a:stretch>
            <a:fillRect/>
          </a:stretch>
        </p:blipFill>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p:txBody>
          <a:bodyPr/>
          <a:lstStyle/>
          <a:p>
            <a:r>
              <a:rPr lang="en-US" dirty="0">
                <a:solidFill>
                  <a:schemeClr val="accent1"/>
                </a:solidFill>
              </a:rPr>
              <a:t>Thank You!</a:t>
            </a:r>
          </a:p>
        </p:txBody>
      </p:sp>
    </p:spTree>
    <p:extLst>
      <p:ext uri="{BB962C8B-B14F-4D97-AF65-F5344CB8AC3E}">
        <p14:creationId xmlns:p14="http://schemas.microsoft.com/office/powerpoint/2010/main" val="2009224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Slide Number Placeholder 2">
            <a:extLst>
              <a:ext uri="{FF2B5EF4-FFF2-40B4-BE49-F238E27FC236}">
                <a16:creationId xmlns:a16="http://schemas.microsoft.com/office/drawing/2014/main" id="{47EC9F08-724A-4F11-957A-0D1CA9E019E2}"/>
              </a:ext>
            </a:extLst>
          </p:cNvPr>
          <p:cNvSpPr>
            <a:spLocks noGrp="1"/>
          </p:cNvSpPr>
          <p:nvPr>
            <p:ph type="sldNum" sz="quarter" idx="18"/>
          </p:nvPr>
        </p:nvSpPr>
        <p:spPr>
          <a:xfrm>
            <a:off x="11146971" y="6356350"/>
            <a:ext cx="740227" cy="365125"/>
          </a:xfrm>
        </p:spPr>
        <p:txBody>
          <a:bodyPr vert="horz" lIns="91440" tIns="45720" rIns="91440" bIns="45720" rtlCol="0" anchor="ctr">
            <a:normAutofit/>
          </a:bodyPr>
          <a:lstStyle/>
          <a:p>
            <a:pPr>
              <a:spcAft>
                <a:spcPts val="600"/>
              </a:spcAft>
            </a:pPr>
            <a:fld id="{8699F50C-BE38-4BD0-BA84-9B090E1F2B9B}" type="slidenum">
              <a:rPr lang="en-US" smtClean="0"/>
              <a:pPr>
                <a:spcAft>
                  <a:spcPts val="600"/>
                </a:spcAft>
              </a:pPr>
              <a:t>2</a:t>
            </a:fld>
            <a:endParaRPr lang="en-US"/>
          </a:p>
        </p:txBody>
      </p:sp>
      <p:sp>
        <p:nvSpPr>
          <p:cNvPr id="2" name="Title 1">
            <a:extLst>
              <a:ext uri="{FF2B5EF4-FFF2-40B4-BE49-F238E27FC236}">
                <a16:creationId xmlns:a16="http://schemas.microsoft.com/office/drawing/2014/main" id="{754221DC-5875-4742-B699-116E7282B1BB}"/>
              </a:ext>
            </a:extLst>
          </p:cNvPr>
          <p:cNvSpPr>
            <a:spLocks noGrp="1"/>
          </p:cNvSpPr>
          <p:nvPr>
            <p:ph type="title"/>
          </p:nvPr>
        </p:nvSpPr>
        <p:spPr>
          <a:xfrm>
            <a:off x="518678" y="209028"/>
            <a:ext cx="8333222" cy="1147969"/>
          </a:xfrm>
        </p:spPr>
        <p:txBody>
          <a:bodyPr vert="horz" lIns="91440" tIns="45720" rIns="91440" bIns="0" rtlCol="0" anchor="b">
            <a:normAutofit/>
          </a:bodyPr>
          <a:lstStyle/>
          <a:p>
            <a:r>
              <a:rPr lang="en-US" sz="3600" b="1" kern="1200" dirty="0">
                <a:latin typeface="+mj-lt"/>
                <a:ea typeface="+mj-ea"/>
                <a:cs typeface="+mj-cs"/>
              </a:rPr>
              <a:t>Overview</a:t>
            </a:r>
            <a:br>
              <a:rPr lang="en-US" sz="3700" b="1" kern="1200" dirty="0">
                <a:latin typeface="+mj-lt"/>
                <a:ea typeface="+mj-ea"/>
                <a:cs typeface="+mj-cs"/>
              </a:rPr>
            </a:br>
            <a:endParaRPr lang="en-US" sz="3700" b="1" kern="1200" dirty="0">
              <a:latin typeface="+mj-lt"/>
              <a:ea typeface="+mj-ea"/>
              <a:cs typeface="+mj-cs"/>
            </a:endParaRPr>
          </a:p>
        </p:txBody>
      </p:sp>
      <p:pic>
        <p:nvPicPr>
          <p:cNvPr id="6" name="Picture 5" descr="retina">
            <a:extLst>
              <a:ext uri="{FF2B5EF4-FFF2-40B4-BE49-F238E27FC236}">
                <a16:creationId xmlns:a16="http://schemas.microsoft.com/office/drawing/2014/main" id="{8DA2D791-8698-4B06-9D74-CF5096B34BD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14351" y="1086233"/>
            <a:ext cx="2476135" cy="2467039"/>
          </a:xfrm>
          <a:prstGeom prst="rect">
            <a:avLst/>
          </a:prstGeom>
          <a:noFill/>
          <a:ln>
            <a:noFill/>
          </a:ln>
        </p:spPr>
      </p:pic>
      <p:sp>
        <p:nvSpPr>
          <p:cNvPr id="8" name="Title 1">
            <a:extLst>
              <a:ext uri="{FF2B5EF4-FFF2-40B4-BE49-F238E27FC236}">
                <a16:creationId xmlns:a16="http://schemas.microsoft.com/office/drawing/2014/main" id="{7326C8AC-5820-40DC-AF6F-C2C4DBC82266}"/>
              </a:ext>
            </a:extLst>
          </p:cNvPr>
          <p:cNvSpPr txBox="1">
            <a:spLocks/>
          </p:cNvSpPr>
          <p:nvPr/>
        </p:nvSpPr>
        <p:spPr>
          <a:xfrm>
            <a:off x="3043909" y="1086233"/>
            <a:ext cx="8358988" cy="5050680"/>
          </a:xfrm>
          <a:prstGeom prst="rect">
            <a:avLst/>
          </a:prstGeom>
        </p:spPr>
        <p:txBody>
          <a:bodyPr vert="horz" lIns="91440" tIns="45720" rIns="91440" bIns="0" rtlCol="0">
            <a:no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pPr>
              <a:spcAft>
                <a:spcPts val="600"/>
              </a:spcAft>
              <a:buClr>
                <a:schemeClr val="accent2"/>
              </a:buClr>
            </a:pPr>
            <a:r>
              <a:rPr lang="en-US" sz="1800" dirty="0">
                <a:solidFill>
                  <a:schemeClr val="tx1"/>
                </a:solidFill>
                <a:latin typeface="+mn-lt"/>
                <a:ea typeface="+mn-ea"/>
                <a:cs typeface="+mn-cs"/>
              </a:rPr>
              <a:t>Diabetic Retinopathy </a:t>
            </a:r>
            <a:r>
              <a:rPr lang="en-US" sz="1800" b="0" dirty="0">
                <a:solidFill>
                  <a:schemeClr val="tx1"/>
                </a:solidFill>
                <a:latin typeface="+mn-lt"/>
                <a:ea typeface="+mn-ea"/>
                <a:cs typeface="+mn-cs"/>
              </a:rPr>
              <a:t>(DR) is the leading eye disease to cause of blindness in the working-age population and is associated </a:t>
            </a:r>
            <a:r>
              <a:rPr lang="en-US" sz="1800" b="0" dirty="0">
                <a:solidFill>
                  <a:schemeClr val="tx1"/>
                </a:solidFill>
                <a:latin typeface="+mn-lt"/>
              </a:rPr>
              <a:t>with long-standing diabetes.</a:t>
            </a:r>
            <a:r>
              <a:rPr lang="en-US" sz="1800" b="0" dirty="0">
                <a:solidFill>
                  <a:schemeClr val="tx1"/>
                </a:solidFill>
                <a:latin typeface="+mn-lt"/>
                <a:ea typeface="+mn-ea"/>
                <a:cs typeface="+mn-cs"/>
              </a:rPr>
              <a:t> </a:t>
            </a:r>
          </a:p>
          <a:p>
            <a:pPr fontAlgn="base">
              <a:buClr>
                <a:schemeClr val="accent2"/>
              </a:buClr>
            </a:pPr>
            <a:r>
              <a:rPr lang="en-US" sz="1800" b="0" dirty="0">
                <a:solidFill>
                  <a:schemeClr val="tx1"/>
                </a:solidFill>
                <a:latin typeface="+mn-lt"/>
                <a:ea typeface="+mn-ea"/>
                <a:cs typeface="+mn-cs"/>
              </a:rPr>
              <a:t>The vision impairment can be slowed or averted if DR is detected in time. However, this disease often shows very few symptoms until it is too late to provide effective treatment. Currently, detecting DR is a time-consuming manual process. It requires a trained clinician to examine and evaluate digital color fundus photographs of the retina. It usually takes 1-2 days for the results which leads to delayed treatment.</a:t>
            </a:r>
          </a:p>
          <a:p>
            <a:pPr fontAlgn="base">
              <a:buClr>
                <a:schemeClr val="accent2"/>
              </a:buClr>
            </a:pPr>
            <a:endParaRPr lang="en-US" sz="1800" b="0" dirty="0">
              <a:solidFill>
                <a:schemeClr val="tx1"/>
              </a:solidFill>
              <a:latin typeface="+mn-lt"/>
              <a:ea typeface="+mn-ea"/>
              <a:cs typeface="+mn-cs"/>
            </a:endParaRPr>
          </a:p>
          <a:p>
            <a:pPr>
              <a:buClr>
                <a:schemeClr val="accent2"/>
              </a:buClr>
            </a:pPr>
            <a:r>
              <a:rPr lang="en-US" sz="1800" b="0" dirty="0">
                <a:solidFill>
                  <a:schemeClr val="tx1"/>
                </a:solidFill>
                <a:latin typeface="+mn-lt"/>
                <a:ea typeface="+mn-ea"/>
                <a:cs typeface="+mn-cs"/>
              </a:rPr>
              <a:t>Clinicians can identify DR by the presence of lesions associated with the vascular abnormalities caused by the disease. While this approach is effective, but there’re not enough clinicians and equipment to meet the high demand due to the growth of diabetes patients.</a:t>
            </a:r>
          </a:p>
          <a:p>
            <a:pPr>
              <a:buClr>
                <a:schemeClr val="accent2"/>
              </a:buClr>
            </a:pPr>
            <a:endParaRPr lang="en-US" sz="1800" b="0" dirty="0">
              <a:solidFill>
                <a:schemeClr val="tx1"/>
              </a:solidFill>
              <a:latin typeface="+mn-lt"/>
              <a:ea typeface="+mn-ea"/>
              <a:cs typeface="+mn-cs"/>
            </a:endParaRPr>
          </a:p>
          <a:p>
            <a:pPr>
              <a:buClr>
                <a:schemeClr val="accent2"/>
              </a:buClr>
            </a:pPr>
            <a:r>
              <a:rPr lang="en-US" sz="1800" b="0" dirty="0">
                <a:solidFill>
                  <a:schemeClr val="tx1"/>
                </a:solidFill>
                <a:latin typeface="+mn-lt"/>
                <a:ea typeface="+mn-ea"/>
                <a:cs typeface="+mn-cs"/>
              </a:rPr>
              <a:t>The need for a comprehensive and automated method of DR screening has long been recognized, and previous efforts have made good progress using image classification, pattern recognition, and machine learning. With color fundus photography as input, the goal is to build an automated detection system to the limit of what is possible – ideally resulting in models with realistic clinical potential that can improve DR detection. This process requires many machine learning tasks and techniques to build a good classifier. </a:t>
            </a:r>
          </a:p>
          <a:p>
            <a:pPr indent="-228600">
              <a:spcAft>
                <a:spcPts val="600"/>
              </a:spcAft>
              <a:buClr>
                <a:schemeClr val="accent2"/>
              </a:buClr>
              <a:buFont typeface="Arial" panose="020B0604020202020204" pitchFamily="34" charset="0"/>
              <a:buChar char="•"/>
            </a:pPr>
            <a:endParaRPr lang="en-US" sz="1400" b="0" dirty="0">
              <a:solidFill>
                <a:schemeClr val="tx1"/>
              </a:solidFill>
              <a:latin typeface="+mn-lt"/>
              <a:ea typeface="+mn-ea"/>
              <a:cs typeface="+mn-cs"/>
            </a:endParaRPr>
          </a:p>
        </p:txBody>
      </p:sp>
    </p:spTree>
    <p:extLst>
      <p:ext uri="{BB962C8B-B14F-4D97-AF65-F5344CB8AC3E}">
        <p14:creationId xmlns:p14="http://schemas.microsoft.com/office/powerpoint/2010/main" val="420139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E1D325-39EE-4A51-A087-B44A069A75BF}"/>
              </a:ext>
            </a:extLst>
          </p:cNvPr>
          <p:cNvSpPr>
            <a:spLocks noGrp="1"/>
          </p:cNvSpPr>
          <p:nvPr>
            <p:ph type="sldNum" sz="quarter" idx="18"/>
          </p:nvPr>
        </p:nvSpPr>
        <p:spPr/>
        <p:txBody>
          <a:bodyPr/>
          <a:lstStyle/>
          <a:p>
            <a:fld id="{8699F50C-BE38-4BD0-BA84-9B090E1F2B9B}" type="slidenum">
              <a:rPr lang="en-US" noProof="0" smtClean="0"/>
              <a:t>3</a:t>
            </a:fld>
            <a:endParaRPr lang="en-US" noProof="0" dirty="0"/>
          </a:p>
        </p:txBody>
      </p:sp>
      <p:sp>
        <p:nvSpPr>
          <p:cNvPr id="4" name="Title 3">
            <a:extLst>
              <a:ext uri="{FF2B5EF4-FFF2-40B4-BE49-F238E27FC236}">
                <a16:creationId xmlns:a16="http://schemas.microsoft.com/office/drawing/2014/main" id="{2B3A5241-878E-438B-94DE-3C7629681E71}"/>
              </a:ext>
            </a:extLst>
          </p:cNvPr>
          <p:cNvSpPr>
            <a:spLocks noGrp="1"/>
          </p:cNvSpPr>
          <p:nvPr>
            <p:ph type="title"/>
          </p:nvPr>
        </p:nvSpPr>
        <p:spPr/>
        <p:txBody>
          <a:bodyPr>
            <a:normAutofit/>
          </a:bodyPr>
          <a:lstStyle/>
          <a:p>
            <a:r>
              <a:rPr lang="en-US" sz="3600" dirty="0"/>
              <a:t>Methodology</a:t>
            </a:r>
          </a:p>
        </p:txBody>
      </p:sp>
      <p:sp>
        <p:nvSpPr>
          <p:cNvPr id="5" name="Content Placeholder 4">
            <a:extLst>
              <a:ext uri="{FF2B5EF4-FFF2-40B4-BE49-F238E27FC236}">
                <a16:creationId xmlns:a16="http://schemas.microsoft.com/office/drawing/2014/main" id="{DDA8BE6E-3CB8-4A76-9924-1AD77477EFE9}"/>
              </a:ext>
            </a:extLst>
          </p:cNvPr>
          <p:cNvSpPr>
            <a:spLocks noGrp="1"/>
          </p:cNvSpPr>
          <p:nvPr>
            <p:ph sz="half" idx="1"/>
          </p:nvPr>
        </p:nvSpPr>
        <p:spPr>
          <a:xfrm>
            <a:off x="529686" y="1651044"/>
            <a:ext cx="9811012" cy="4525919"/>
          </a:xfrm>
        </p:spPr>
        <p:txBody>
          <a:bodyPr/>
          <a:lstStyle/>
          <a:p>
            <a:pPr marL="0" indent="0">
              <a:buNone/>
            </a:pPr>
            <a:r>
              <a:rPr lang="en-US" sz="1800" dirty="0"/>
              <a:t>There are many classifiers that can be used for images classification task, such as SVM, </a:t>
            </a:r>
            <a:r>
              <a:rPr lang="en-US" sz="1800" dirty="0" err="1"/>
              <a:t>RandomForest</a:t>
            </a:r>
            <a:r>
              <a:rPr lang="en-US" sz="1800" dirty="0"/>
              <a:t>, KNN, CNN, etc. For this research project, the CNN model (with deep learning techniques) will be used and tested to elevate accuracies.</a:t>
            </a:r>
          </a:p>
          <a:p>
            <a:pPr marL="0" indent="0">
              <a:buNone/>
            </a:pPr>
            <a:r>
              <a:rPr lang="en-US" sz="1800" dirty="0"/>
              <a:t>Project Steps:</a:t>
            </a:r>
          </a:p>
          <a:p>
            <a:pPr marL="342900" lvl="0" indent="-342900">
              <a:buFont typeface="+mj-lt"/>
              <a:buAutoNum type="arabicPeriod"/>
            </a:pPr>
            <a:r>
              <a:rPr lang="en-US" sz="1800" dirty="0"/>
              <a:t>Data Selection </a:t>
            </a:r>
          </a:p>
          <a:p>
            <a:pPr marL="342900" indent="-342900">
              <a:buFont typeface="+mj-lt"/>
              <a:buAutoNum type="arabicPeriod"/>
            </a:pPr>
            <a:r>
              <a:rPr lang="en-US" sz="1800" dirty="0"/>
              <a:t>Build a basic deep CNN model </a:t>
            </a:r>
          </a:p>
          <a:p>
            <a:pPr marL="342900" lvl="0" indent="-342900">
              <a:buFont typeface="+mj-lt"/>
              <a:buAutoNum type="arabicPeriod"/>
            </a:pPr>
            <a:r>
              <a:rPr lang="en-US" sz="1800" dirty="0"/>
              <a:t>Optimize the basic model with hyper parameters tuning</a:t>
            </a:r>
          </a:p>
          <a:p>
            <a:pPr marL="342900" lvl="0" indent="-342900">
              <a:buFont typeface="+mj-lt"/>
              <a:buAutoNum type="arabicPeriod"/>
            </a:pPr>
            <a:r>
              <a:rPr lang="en-US" sz="1800" dirty="0"/>
              <a:t>Use transfer learning to experiment </a:t>
            </a:r>
            <a:r>
              <a:rPr lang="en-US" sz="1800" dirty="0" err="1"/>
              <a:t>Keras</a:t>
            </a:r>
            <a:r>
              <a:rPr lang="en-US" sz="1800" dirty="0"/>
              <a:t> model: </a:t>
            </a:r>
            <a:r>
              <a:rPr lang="en-US" sz="1800" dirty="0" err="1"/>
              <a:t>Xception</a:t>
            </a:r>
            <a:r>
              <a:rPr lang="en-US" sz="1800" dirty="0"/>
              <a:t> and InceptionV3</a:t>
            </a:r>
          </a:p>
          <a:p>
            <a:pPr marL="342900" lvl="0" indent="-342900">
              <a:buFont typeface="+mj-lt"/>
              <a:buAutoNum type="arabicPeriod"/>
            </a:pPr>
            <a:r>
              <a:rPr lang="en-US" sz="1800" dirty="0"/>
              <a:t>Experiment additional model from google </a:t>
            </a:r>
            <a:r>
              <a:rPr lang="en-US" sz="1800" dirty="0" err="1"/>
              <a:t>teachablemachine</a:t>
            </a:r>
            <a:r>
              <a:rPr lang="en-US" sz="1800" dirty="0"/>
              <a:t>  </a:t>
            </a:r>
          </a:p>
          <a:p>
            <a:pPr marL="342900" indent="-342900">
              <a:buFont typeface="+mj-lt"/>
              <a:buAutoNum type="arabicPeriod"/>
            </a:pPr>
            <a:r>
              <a:rPr lang="en-US" sz="1800" dirty="0"/>
              <a:t>Deploy end-to-end machine learning application with the best finding model</a:t>
            </a:r>
          </a:p>
        </p:txBody>
      </p:sp>
      <p:pic>
        <p:nvPicPr>
          <p:cNvPr id="7" name="Picture 6">
            <a:extLst>
              <a:ext uri="{FF2B5EF4-FFF2-40B4-BE49-F238E27FC236}">
                <a16:creationId xmlns:a16="http://schemas.microsoft.com/office/drawing/2014/main" id="{541223FF-DBF4-43FC-A4A0-CDA1DAE0801A}"/>
              </a:ext>
            </a:extLst>
          </p:cNvPr>
          <p:cNvPicPr>
            <a:picLocks noChangeAspect="1"/>
          </p:cNvPicPr>
          <p:nvPr/>
        </p:nvPicPr>
        <p:blipFill>
          <a:blip r:embed="rId2"/>
          <a:stretch>
            <a:fillRect/>
          </a:stretch>
        </p:blipFill>
        <p:spPr>
          <a:xfrm>
            <a:off x="8030758" y="2813759"/>
            <a:ext cx="2844276" cy="2939086"/>
          </a:xfrm>
          <a:prstGeom prst="rect">
            <a:avLst/>
          </a:prstGeom>
        </p:spPr>
      </p:pic>
    </p:spTree>
    <p:extLst>
      <p:ext uri="{BB962C8B-B14F-4D97-AF65-F5344CB8AC3E}">
        <p14:creationId xmlns:p14="http://schemas.microsoft.com/office/powerpoint/2010/main" val="417271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258B7D-97B2-4F8F-853A-66629213225E}"/>
              </a:ext>
            </a:extLst>
          </p:cNvPr>
          <p:cNvSpPr>
            <a:spLocks noGrp="1"/>
          </p:cNvSpPr>
          <p:nvPr>
            <p:ph type="sldNum" sz="quarter" idx="18"/>
          </p:nvPr>
        </p:nvSpPr>
        <p:spPr/>
        <p:txBody>
          <a:bodyPr/>
          <a:lstStyle/>
          <a:p>
            <a:fld id="{8699F50C-BE38-4BD0-BA84-9B090E1F2B9B}" type="slidenum">
              <a:rPr lang="en-US" noProof="0" smtClean="0"/>
              <a:t>4</a:t>
            </a:fld>
            <a:endParaRPr lang="en-US" noProof="0" dirty="0"/>
          </a:p>
        </p:txBody>
      </p:sp>
      <p:sp>
        <p:nvSpPr>
          <p:cNvPr id="4" name="Title 3">
            <a:extLst>
              <a:ext uri="{FF2B5EF4-FFF2-40B4-BE49-F238E27FC236}">
                <a16:creationId xmlns:a16="http://schemas.microsoft.com/office/drawing/2014/main" id="{62854D3A-CF26-45BD-ADA7-5E9A94AECD2D}"/>
              </a:ext>
            </a:extLst>
          </p:cNvPr>
          <p:cNvSpPr>
            <a:spLocks noGrp="1"/>
          </p:cNvSpPr>
          <p:nvPr>
            <p:ph type="title"/>
          </p:nvPr>
        </p:nvSpPr>
        <p:spPr/>
        <p:txBody>
          <a:bodyPr>
            <a:normAutofit/>
          </a:bodyPr>
          <a:lstStyle/>
          <a:p>
            <a:r>
              <a:rPr lang="en-US" sz="3600" dirty="0"/>
              <a:t>Tools</a:t>
            </a:r>
          </a:p>
        </p:txBody>
      </p:sp>
      <p:sp>
        <p:nvSpPr>
          <p:cNvPr id="5" name="Content Placeholder 4">
            <a:extLst>
              <a:ext uri="{FF2B5EF4-FFF2-40B4-BE49-F238E27FC236}">
                <a16:creationId xmlns:a16="http://schemas.microsoft.com/office/drawing/2014/main" id="{95E0F605-2B65-411C-8BFF-BED3A3D6D5B7}"/>
              </a:ext>
            </a:extLst>
          </p:cNvPr>
          <p:cNvSpPr>
            <a:spLocks noGrp="1"/>
          </p:cNvSpPr>
          <p:nvPr>
            <p:ph sz="half" idx="1"/>
          </p:nvPr>
        </p:nvSpPr>
        <p:spPr>
          <a:xfrm>
            <a:off x="437535" y="1648137"/>
            <a:ext cx="3502363" cy="5027965"/>
          </a:xfrm>
        </p:spPr>
        <p:txBody>
          <a:bodyPr/>
          <a:lstStyle/>
          <a:p>
            <a:r>
              <a:rPr lang="en-US" sz="1800" dirty="0"/>
              <a:t>Google </a:t>
            </a:r>
            <a:r>
              <a:rPr lang="en-US" sz="1800" dirty="0" err="1"/>
              <a:t>Colab</a:t>
            </a:r>
            <a:endParaRPr lang="en-US" sz="1800" dirty="0">
              <a:hlinkClick r:id="" action="ppaction://noaction">
                <a:extLst>
                  <a:ext uri="{A12FA001-AC4F-418D-AE19-62706E023703}">
                    <ahyp:hlinkClr xmlns:ahyp="http://schemas.microsoft.com/office/drawing/2018/hyperlinkcolor" val="tx"/>
                  </a:ext>
                </a:extLst>
              </a:hlinkClick>
            </a:endParaRPr>
          </a:p>
          <a:p>
            <a:r>
              <a:rPr lang="en-US" sz="1800" dirty="0">
                <a:hlinkClick r:id="" action="ppaction://noaction">
                  <a:extLst>
                    <a:ext uri="{A12FA001-AC4F-418D-AE19-62706E023703}">
                      <ahyp:hlinkClr xmlns:ahyp="http://schemas.microsoft.com/office/drawing/2018/hyperlinkcolor" val="tx"/>
                    </a:ext>
                  </a:extLst>
                </a:hlinkClick>
              </a:rPr>
              <a:t>Python</a:t>
            </a:r>
          </a:p>
          <a:p>
            <a:r>
              <a:rPr lang="en-US" sz="1800" dirty="0">
                <a:hlinkClick r:id="" action="ppaction://noaction">
                  <a:extLst>
                    <a:ext uri="{A12FA001-AC4F-418D-AE19-62706E023703}">
                      <ahyp:hlinkClr xmlns:ahyp="http://schemas.microsoft.com/office/drawing/2018/hyperlinkcolor" val="tx"/>
                    </a:ext>
                  </a:extLst>
                </a:hlinkClick>
              </a:rPr>
              <a:t>Excel</a:t>
            </a:r>
          </a:p>
          <a:p>
            <a:r>
              <a:rPr lang="en-US" sz="1800" dirty="0">
                <a:hlinkClick r:id="" action="ppaction://noaction">
                  <a:extLst>
                    <a:ext uri="{A12FA001-AC4F-418D-AE19-62706E023703}">
                      <ahyp:hlinkClr xmlns:ahyp="http://schemas.microsoft.com/office/drawing/2018/hyperlinkcolor" val="tx"/>
                    </a:ext>
                  </a:extLst>
                </a:hlinkClick>
              </a:rPr>
              <a:t>GitHub</a:t>
            </a:r>
          </a:p>
          <a:p>
            <a:r>
              <a:rPr lang="en-US" sz="1800" dirty="0" err="1">
                <a:hlinkClick r:id="" action="ppaction://noaction">
                  <a:extLst>
                    <a:ext uri="{A12FA001-AC4F-418D-AE19-62706E023703}">
                      <ahyp:hlinkClr xmlns:ahyp="http://schemas.microsoft.com/office/drawing/2018/hyperlinkcolor" val="tx"/>
                    </a:ext>
                  </a:extLst>
                </a:hlinkClick>
              </a:rPr>
              <a:t>Netron</a:t>
            </a:r>
            <a:endParaRPr lang="en-US" sz="1800" dirty="0">
              <a:hlinkClick r:id="" action="ppaction://noaction">
                <a:extLst>
                  <a:ext uri="{A12FA001-AC4F-418D-AE19-62706E023703}">
                    <ahyp:hlinkClr xmlns:ahyp="http://schemas.microsoft.com/office/drawing/2018/hyperlinkcolor" val="tx"/>
                  </a:ext>
                </a:extLst>
              </a:hlinkClick>
            </a:endParaRPr>
          </a:p>
          <a:p>
            <a:r>
              <a:rPr lang="en-US" sz="1800" dirty="0">
                <a:hlinkClick r:id="" action="ppaction://noaction">
                  <a:extLst>
                    <a:ext uri="{A12FA001-AC4F-418D-AE19-62706E023703}">
                      <ahyp:hlinkClr xmlns:ahyp="http://schemas.microsoft.com/office/drawing/2018/hyperlinkcolor" val="tx"/>
                    </a:ext>
                  </a:extLst>
                </a:hlinkClick>
              </a:rPr>
              <a:t>Machine Learning Libraries</a:t>
            </a:r>
          </a:p>
        </p:txBody>
      </p:sp>
      <p:pic>
        <p:nvPicPr>
          <p:cNvPr id="8" name="Content Placeholder 7">
            <a:extLst>
              <a:ext uri="{FF2B5EF4-FFF2-40B4-BE49-F238E27FC236}">
                <a16:creationId xmlns:a16="http://schemas.microsoft.com/office/drawing/2014/main" id="{C40D27D5-42BE-4DB0-B2E7-F3618E140331}"/>
              </a:ext>
            </a:extLst>
          </p:cNvPr>
          <p:cNvPicPr>
            <a:picLocks noGrp="1" noChangeAspect="1"/>
          </p:cNvPicPr>
          <p:nvPr>
            <p:ph sz="half" idx="2"/>
          </p:nvPr>
        </p:nvPicPr>
        <p:blipFill>
          <a:blip r:embed="rId2"/>
          <a:stretch>
            <a:fillRect/>
          </a:stretch>
        </p:blipFill>
        <p:spPr>
          <a:xfrm>
            <a:off x="7512756" y="1725833"/>
            <a:ext cx="1252163" cy="12577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A66E615E-CDC5-4667-B982-40393BF8659B}"/>
              </a:ext>
            </a:extLst>
          </p:cNvPr>
          <p:cNvPicPr>
            <a:picLocks noChangeAspect="1"/>
          </p:cNvPicPr>
          <p:nvPr/>
        </p:nvPicPr>
        <p:blipFill rotWithShape="1">
          <a:blip r:embed="rId3"/>
          <a:srcRect t="20924" b="25511"/>
          <a:stretch/>
        </p:blipFill>
        <p:spPr>
          <a:xfrm>
            <a:off x="4679245" y="1319032"/>
            <a:ext cx="1624257" cy="8700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100DDFD2-19CD-40C4-A871-110F790051E5}"/>
              </a:ext>
            </a:extLst>
          </p:cNvPr>
          <p:cNvPicPr>
            <a:picLocks noChangeAspect="1"/>
          </p:cNvPicPr>
          <p:nvPr/>
        </p:nvPicPr>
        <p:blipFill>
          <a:blip r:embed="rId4"/>
          <a:stretch>
            <a:fillRect/>
          </a:stretch>
        </p:blipFill>
        <p:spPr>
          <a:xfrm>
            <a:off x="7427587" y="3490192"/>
            <a:ext cx="2158619" cy="1079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100" name="Picture 4" descr="Supermetrics for Excel: the easiest way to move your data – Supermetrics">
            <a:extLst>
              <a:ext uri="{FF2B5EF4-FFF2-40B4-BE49-F238E27FC236}">
                <a16:creationId xmlns:a16="http://schemas.microsoft.com/office/drawing/2014/main" id="{21C8658F-F839-4409-BF0A-67BF2222F5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0472" y="2606497"/>
            <a:ext cx="1541963" cy="14233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Netron | Apps | Electron">
            <a:extLst>
              <a:ext uri="{FF2B5EF4-FFF2-40B4-BE49-F238E27FC236}">
                <a16:creationId xmlns:a16="http://schemas.microsoft.com/office/drawing/2014/main" id="{872AA284-8916-4609-952A-B9F350D08E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3502" y="4536453"/>
            <a:ext cx="1359384" cy="135938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Some Python libraries for machine learning | by Nischal Madiraju | Medium">
            <a:extLst>
              <a:ext uri="{FF2B5EF4-FFF2-40B4-BE49-F238E27FC236}">
                <a16:creationId xmlns:a16="http://schemas.microsoft.com/office/drawing/2014/main" id="{55CDED4D-D316-493B-AD15-E8CF733484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33435" y="444232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351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11F31B-CE7E-4C92-B556-2EEA37716EBA}"/>
              </a:ext>
            </a:extLst>
          </p:cNvPr>
          <p:cNvSpPr>
            <a:spLocks noGrp="1"/>
          </p:cNvSpPr>
          <p:nvPr>
            <p:ph type="sldNum" sz="quarter" idx="18"/>
          </p:nvPr>
        </p:nvSpPr>
        <p:spPr/>
        <p:txBody>
          <a:bodyPr/>
          <a:lstStyle/>
          <a:p>
            <a:fld id="{8699F50C-BE38-4BD0-BA84-9B090E1F2B9B}" type="slidenum">
              <a:rPr lang="en-US" noProof="0" smtClean="0"/>
              <a:t>5</a:t>
            </a:fld>
            <a:endParaRPr lang="en-US" noProof="0" dirty="0"/>
          </a:p>
        </p:txBody>
      </p:sp>
      <p:sp>
        <p:nvSpPr>
          <p:cNvPr id="4" name="Title 3">
            <a:extLst>
              <a:ext uri="{FF2B5EF4-FFF2-40B4-BE49-F238E27FC236}">
                <a16:creationId xmlns:a16="http://schemas.microsoft.com/office/drawing/2014/main" id="{5B0DA165-7B63-44D2-9ADF-CEAED7E56A6E}"/>
              </a:ext>
            </a:extLst>
          </p:cNvPr>
          <p:cNvSpPr>
            <a:spLocks noGrp="1"/>
          </p:cNvSpPr>
          <p:nvPr>
            <p:ph type="title"/>
          </p:nvPr>
        </p:nvSpPr>
        <p:spPr/>
        <p:txBody>
          <a:bodyPr>
            <a:normAutofit/>
          </a:bodyPr>
          <a:lstStyle/>
          <a:p>
            <a:r>
              <a:rPr lang="en-US" sz="3600" dirty="0"/>
              <a:t>Dataset Description</a:t>
            </a:r>
          </a:p>
        </p:txBody>
      </p:sp>
      <p:sp>
        <p:nvSpPr>
          <p:cNvPr id="5" name="Content Placeholder 4">
            <a:extLst>
              <a:ext uri="{FF2B5EF4-FFF2-40B4-BE49-F238E27FC236}">
                <a16:creationId xmlns:a16="http://schemas.microsoft.com/office/drawing/2014/main" id="{822C4DD7-ABF5-460E-8A0C-102016BC5DC4}"/>
              </a:ext>
            </a:extLst>
          </p:cNvPr>
          <p:cNvSpPr>
            <a:spLocks noGrp="1"/>
          </p:cNvSpPr>
          <p:nvPr>
            <p:ph sz="half" idx="1"/>
          </p:nvPr>
        </p:nvSpPr>
        <p:spPr>
          <a:xfrm>
            <a:off x="529686" y="1651044"/>
            <a:ext cx="9743505" cy="4817262"/>
          </a:xfrm>
        </p:spPr>
        <p:txBody>
          <a:bodyPr/>
          <a:lstStyle/>
          <a:p>
            <a:pPr fontAlgn="base"/>
            <a:r>
              <a:rPr lang="en-US" sz="1800" dirty="0"/>
              <a:t>The datasets are high-resolution retina images taken under a variety of imaging conditions. Images are labeled with a subject ID and left or right (e.g., 1_left.jpeg is left eye of patient id 1).</a:t>
            </a:r>
          </a:p>
          <a:p>
            <a:pPr fontAlgn="base"/>
            <a:r>
              <a:rPr lang="en-US" sz="1800" dirty="0"/>
              <a:t>Each image has been rated by clinicians on a scale 0 to 4 according to the presence of diabetic retinopathy.:</a:t>
            </a:r>
          </a:p>
          <a:p>
            <a:pPr marL="457200" lvl="1" indent="0" fontAlgn="base">
              <a:buNone/>
            </a:pPr>
            <a:r>
              <a:rPr lang="en-US" sz="1800" dirty="0"/>
              <a:t>0 - No DR</a:t>
            </a:r>
            <a:br>
              <a:rPr lang="en-US" sz="1800" dirty="0"/>
            </a:br>
            <a:r>
              <a:rPr lang="en-US" sz="1800" dirty="0"/>
              <a:t>1 - Mild</a:t>
            </a:r>
            <a:br>
              <a:rPr lang="en-US" sz="1800" dirty="0"/>
            </a:br>
            <a:r>
              <a:rPr lang="en-US" sz="1800" dirty="0"/>
              <a:t>2 - Moderate</a:t>
            </a:r>
            <a:br>
              <a:rPr lang="en-US" sz="1800" dirty="0"/>
            </a:br>
            <a:r>
              <a:rPr lang="en-US" sz="1800" dirty="0"/>
              <a:t>3 - Severe</a:t>
            </a:r>
            <a:br>
              <a:rPr lang="en-US" sz="1800" dirty="0"/>
            </a:br>
            <a:r>
              <a:rPr lang="en-US" sz="1800" dirty="0"/>
              <a:t>4 - Proliferative DR</a:t>
            </a:r>
          </a:p>
          <a:p>
            <a:r>
              <a:rPr lang="en-US" sz="1800" dirty="0"/>
              <a:t>The images are in RGB form with high resolution JPEG format and has total size 82 GB.</a:t>
            </a:r>
          </a:p>
        </p:txBody>
      </p:sp>
      <p:pic>
        <p:nvPicPr>
          <p:cNvPr id="15" name="Picture 14">
            <a:extLst>
              <a:ext uri="{FF2B5EF4-FFF2-40B4-BE49-F238E27FC236}">
                <a16:creationId xmlns:a16="http://schemas.microsoft.com/office/drawing/2014/main" id="{DA766C6C-2475-4E60-ADCE-82A439428555}"/>
              </a:ext>
            </a:extLst>
          </p:cNvPr>
          <p:cNvPicPr/>
          <p:nvPr/>
        </p:nvPicPr>
        <p:blipFill rotWithShape="1">
          <a:blip r:embed="rId2" cstate="print">
            <a:extLst>
              <a:ext uri="{28A0092B-C50C-407E-A947-70E740481C1C}">
                <a14:useLocalDpi xmlns:a14="http://schemas.microsoft.com/office/drawing/2010/main" val="0"/>
              </a:ext>
            </a:extLst>
          </a:blip>
          <a:srcRect l="4581" r="4136"/>
          <a:stretch/>
        </p:blipFill>
        <p:spPr bwMode="auto">
          <a:xfrm>
            <a:off x="1518143" y="4707012"/>
            <a:ext cx="1351281" cy="1324853"/>
          </a:xfrm>
          <a:prstGeom prst="rect">
            <a:avLst/>
          </a:prstGeom>
          <a:ln>
            <a:noFill/>
          </a:ln>
          <a:extLst>
            <a:ext uri="{53640926-AAD7-44D8-BBD7-CCE9431645EC}">
              <a14:shadowObscured xmlns:a14="http://schemas.microsoft.com/office/drawing/2010/main"/>
            </a:ext>
          </a:extLst>
        </p:spPr>
      </p:pic>
      <p:sp>
        <p:nvSpPr>
          <p:cNvPr id="16" name="Text Box 3">
            <a:extLst>
              <a:ext uri="{FF2B5EF4-FFF2-40B4-BE49-F238E27FC236}">
                <a16:creationId xmlns:a16="http://schemas.microsoft.com/office/drawing/2014/main" id="{7CE80CD2-857E-4A8C-BDA5-128BD981FBA7}"/>
              </a:ext>
            </a:extLst>
          </p:cNvPr>
          <p:cNvSpPr txBox="1"/>
          <p:nvPr/>
        </p:nvSpPr>
        <p:spPr>
          <a:xfrm>
            <a:off x="1455914" y="6089650"/>
            <a:ext cx="1351280" cy="2667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sz="900" i="1">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10_left, score: 0</a:t>
            </a:r>
          </a:p>
        </p:txBody>
      </p:sp>
      <p:pic>
        <p:nvPicPr>
          <p:cNvPr id="17" name="Picture 16">
            <a:extLst>
              <a:ext uri="{FF2B5EF4-FFF2-40B4-BE49-F238E27FC236}">
                <a16:creationId xmlns:a16="http://schemas.microsoft.com/office/drawing/2014/main" id="{C77400A7-93A0-46CE-9641-2B594CC6937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271394" y="4707013"/>
            <a:ext cx="1411069" cy="1280436"/>
          </a:xfrm>
          <a:prstGeom prst="rect">
            <a:avLst/>
          </a:prstGeom>
        </p:spPr>
      </p:pic>
      <p:sp>
        <p:nvSpPr>
          <p:cNvPr id="18" name="Text Box 7">
            <a:extLst>
              <a:ext uri="{FF2B5EF4-FFF2-40B4-BE49-F238E27FC236}">
                <a16:creationId xmlns:a16="http://schemas.microsoft.com/office/drawing/2014/main" id="{0F02684A-D5CE-445D-895D-FC234835D2DE}"/>
              </a:ext>
            </a:extLst>
          </p:cNvPr>
          <p:cNvSpPr txBox="1"/>
          <p:nvPr/>
        </p:nvSpPr>
        <p:spPr>
          <a:xfrm>
            <a:off x="3306955" y="6044598"/>
            <a:ext cx="1195070" cy="2667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sz="900" i="1">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35_left, score: 1</a:t>
            </a:r>
          </a:p>
        </p:txBody>
      </p:sp>
      <p:pic>
        <p:nvPicPr>
          <p:cNvPr id="19" name="Picture 18">
            <a:extLst>
              <a:ext uri="{FF2B5EF4-FFF2-40B4-BE49-F238E27FC236}">
                <a16:creationId xmlns:a16="http://schemas.microsoft.com/office/drawing/2014/main" id="{00323B08-A912-4A76-A8D9-272B6E666709}"/>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022741" y="4701825"/>
            <a:ext cx="1356995" cy="1280436"/>
          </a:xfrm>
          <a:prstGeom prst="rect">
            <a:avLst/>
          </a:prstGeom>
        </p:spPr>
      </p:pic>
      <p:sp>
        <p:nvSpPr>
          <p:cNvPr id="20" name="Text Box 9">
            <a:extLst>
              <a:ext uri="{FF2B5EF4-FFF2-40B4-BE49-F238E27FC236}">
                <a16:creationId xmlns:a16="http://schemas.microsoft.com/office/drawing/2014/main" id="{FE0408C2-34BD-4D8C-A94F-0C1A17E77AF9}"/>
              </a:ext>
            </a:extLst>
          </p:cNvPr>
          <p:cNvSpPr txBox="1"/>
          <p:nvPr/>
        </p:nvSpPr>
        <p:spPr>
          <a:xfrm>
            <a:off x="5063382" y="6039411"/>
            <a:ext cx="1160780" cy="2667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sz="900" i="1">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25_right, score: 2</a:t>
            </a:r>
          </a:p>
        </p:txBody>
      </p:sp>
      <p:pic>
        <p:nvPicPr>
          <p:cNvPr id="21" name="Picture 20">
            <a:extLst>
              <a:ext uri="{FF2B5EF4-FFF2-40B4-BE49-F238E27FC236}">
                <a16:creationId xmlns:a16="http://schemas.microsoft.com/office/drawing/2014/main" id="{55975BE0-4922-485E-A252-E5AB596B214C}"/>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687842" y="4701825"/>
            <a:ext cx="1480389" cy="1255889"/>
          </a:xfrm>
          <a:prstGeom prst="rect">
            <a:avLst/>
          </a:prstGeom>
        </p:spPr>
      </p:pic>
      <p:sp>
        <p:nvSpPr>
          <p:cNvPr id="22" name="Text Box 11">
            <a:extLst>
              <a:ext uri="{FF2B5EF4-FFF2-40B4-BE49-F238E27FC236}">
                <a16:creationId xmlns:a16="http://schemas.microsoft.com/office/drawing/2014/main" id="{6EAAF7F8-A992-483B-93E6-5BCA064D5A72}"/>
              </a:ext>
            </a:extLst>
          </p:cNvPr>
          <p:cNvSpPr txBox="1"/>
          <p:nvPr/>
        </p:nvSpPr>
        <p:spPr>
          <a:xfrm>
            <a:off x="6687842" y="6014864"/>
            <a:ext cx="1356995" cy="2667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sz="900" i="1">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16_left, score: 4</a:t>
            </a:r>
          </a:p>
        </p:txBody>
      </p:sp>
    </p:spTree>
    <p:extLst>
      <p:ext uri="{BB962C8B-B14F-4D97-AF65-F5344CB8AC3E}">
        <p14:creationId xmlns:p14="http://schemas.microsoft.com/office/powerpoint/2010/main" val="4078098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25E593-2E6A-410E-BDC8-37FB22369EFD}"/>
              </a:ext>
            </a:extLst>
          </p:cNvPr>
          <p:cNvSpPr>
            <a:spLocks noGrp="1"/>
          </p:cNvSpPr>
          <p:nvPr>
            <p:ph type="sldNum" sz="quarter" idx="18"/>
          </p:nvPr>
        </p:nvSpPr>
        <p:spPr>
          <a:xfrm>
            <a:off x="11146971" y="6356350"/>
            <a:ext cx="740227" cy="365125"/>
          </a:xfrm>
        </p:spPr>
        <p:txBody>
          <a:bodyPr anchor="ctr">
            <a:normAutofit/>
          </a:bodyPr>
          <a:lstStyle/>
          <a:p>
            <a:pPr>
              <a:spcAft>
                <a:spcPts val="600"/>
              </a:spcAft>
            </a:pPr>
            <a:fld id="{8699F50C-BE38-4BD0-BA84-9B090E1F2B9B}" type="slidenum">
              <a:rPr lang="en-US" noProof="0" smtClean="0"/>
              <a:pPr>
                <a:spcAft>
                  <a:spcPts val="600"/>
                </a:spcAft>
              </a:pPr>
              <a:t>6</a:t>
            </a:fld>
            <a:endParaRPr lang="en-US" noProof="0"/>
          </a:p>
        </p:txBody>
      </p:sp>
      <p:sp>
        <p:nvSpPr>
          <p:cNvPr id="4" name="Title 3">
            <a:extLst>
              <a:ext uri="{FF2B5EF4-FFF2-40B4-BE49-F238E27FC236}">
                <a16:creationId xmlns:a16="http://schemas.microsoft.com/office/drawing/2014/main" id="{1EEBE28F-5EE1-43E5-8E75-E942DDCEC412}"/>
              </a:ext>
            </a:extLst>
          </p:cNvPr>
          <p:cNvSpPr>
            <a:spLocks noGrp="1"/>
          </p:cNvSpPr>
          <p:nvPr>
            <p:ph type="title"/>
          </p:nvPr>
        </p:nvSpPr>
        <p:spPr>
          <a:xfrm>
            <a:off x="518678" y="209028"/>
            <a:ext cx="8333222" cy="1147969"/>
          </a:xfrm>
        </p:spPr>
        <p:txBody>
          <a:bodyPr anchor="b">
            <a:normAutofit/>
          </a:bodyPr>
          <a:lstStyle/>
          <a:p>
            <a:r>
              <a:rPr lang="en-US" sz="3600" dirty="0"/>
              <a:t>Issue: Imbalanced Data</a:t>
            </a:r>
          </a:p>
        </p:txBody>
      </p:sp>
      <p:graphicFrame>
        <p:nvGraphicFramePr>
          <p:cNvPr id="12" name="Chart 11">
            <a:extLst>
              <a:ext uri="{FF2B5EF4-FFF2-40B4-BE49-F238E27FC236}">
                <a16:creationId xmlns:a16="http://schemas.microsoft.com/office/drawing/2014/main" id="{EE10CE05-95D8-425A-A7C8-51EDDB75BA7A}"/>
              </a:ext>
            </a:extLst>
          </p:cNvPr>
          <p:cNvGraphicFramePr/>
          <p:nvPr>
            <p:extLst>
              <p:ext uri="{D42A27DB-BD31-4B8C-83A1-F6EECF244321}">
                <p14:modId xmlns:p14="http://schemas.microsoft.com/office/powerpoint/2010/main" val="3378266628"/>
              </p:ext>
            </p:extLst>
          </p:nvPr>
        </p:nvGraphicFramePr>
        <p:xfrm>
          <a:off x="5711287" y="1081177"/>
          <a:ext cx="6142183" cy="5359879"/>
        </p:xfrm>
        <a:graphic>
          <a:graphicData uri="http://schemas.openxmlformats.org/drawingml/2006/chart">
            <c:chart xmlns:c="http://schemas.openxmlformats.org/drawingml/2006/chart" xmlns:r="http://schemas.openxmlformats.org/officeDocument/2006/relationships" r:id="rId2"/>
          </a:graphicData>
        </a:graphic>
      </p:graphicFrame>
      <p:sp>
        <p:nvSpPr>
          <p:cNvPr id="16" name="Content Placeholder 15">
            <a:extLst>
              <a:ext uri="{FF2B5EF4-FFF2-40B4-BE49-F238E27FC236}">
                <a16:creationId xmlns:a16="http://schemas.microsoft.com/office/drawing/2014/main" id="{55F19919-3DFA-4BAD-B340-5F566F014226}"/>
              </a:ext>
            </a:extLst>
          </p:cNvPr>
          <p:cNvSpPr>
            <a:spLocks noGrp="1"/>
          </p:cNvSpPr>
          <p:nvPr>
            <p:ph sz="half" idx="1"/>
          </p:nvPr>
        </p:nvSpPr>
        <p:spPr>
          <a:xfrm>
            <a:off x="529687" y="1749234"/>
            <a:ext cx="5181600" cy="2454551"/>
          </a:xfrm>
        </p:spPr>
        <p:txBody>
          <a:bodyPr/>
          <a:lstStyle/>
          <a:p>
            <a:r>
              <a:rPr lang="en-US" sz="1800" dirty="0"/>
              <a:t>The dataset contains 35,126 images with 5 classes </a:t>
            </a:r>
          </a:p>
          <a:p>
            <a:r>
              <a:rPr lang="en-US" sz="1800" dirty="0"/>
              <a:t>Almost 74% of the images represent class 0 (NO DR), followed by “Moderate” at 15%, “Mild” at 7%, and “Severe” and “Proliferative DR” together at 4%. </a:t>
            </a:r>
          </a:p>
          <a:p>
            <a:endParaRPr lang="en-US" sz="1800" dirty="0"/>
          </a:p>
        </p:txBody>
      </p:sp>
    </p:spTree>
    <p:extLst>
      <p:ext uri="{BB962C8B-B14F-4D97-AF65-F5344CB8AC3E}">
        <p14:creationId xmlns:p14="http://schemas.microsoft.com/office/powerpoint/2010/main" val="2955165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91E51E-36D0-4B96-9702-C7D9B26CA03D}"/>
              </a:ext>
            </a:extLst>
          </p:cNvPr>
          <p:cNvSpPr>
            <a:spLocks noGrp="1"/>
          </p:cNvSpPr>
          <p:nvPr>
            <p:ph type="sldNum" sz="quarter" idx="18"/>
          </p:nvPr>
        </p:nvSpPr>
        <p:spPr/>
        <p:txBody>
          <a:bodyPr/>
          <a:lstStyle/>
          <a:p>
            <a:fld id="{8699F50C-BE38-4BD0-BA84-9B090E1F2B9B}" type="slidenum">
              <a:rPr lang="en-US" noProof="0" smtClean="0"/>
              <a:t>7</a:t>
            </a:fld>
            <a:endParaRPr lang="en-US" noProof="0" dirty="0"/>
          </a:p>
        </p:txBody>
      </p:sp>
      <p:sp>
        <p:nvSpPr>
          <p:cNvPr id="4" name="Title 3">
            <a:extLst>
              <a:ext uri="{FF2B5EF4-FFF2-40B4-BE49-F238E27FC236}">
                <a16:creationId xmlns:a16="http://schemas.microsoft.com/office/drawing/2014/main" id="{878205AA-8C9D-44D0-B374-2BE8CE2BB7BA}"/>
              </a:ext>
            </a:extLst>
          </p:cNvPr>
          <p:cNvSpPr>
            <a:spLocks noGrp="1"/>
          </p:cNvSpPr>
          <p:nvPr>
            <p:ph type="title"/>
          </p:nvPr>
        </p:nvSpPr>
        <p:spPr/>
        <p:txBody>
          <a:bodyPr>
            <a:normAutofit/>
          </a:bodyPr>
          <a:lstStyle/>
          <a:p>
            <a:r>
              <a:rPr lang="en-US" sz="3600" dirty="0"/>
              <a:t>Solution: Create New Balanced Dataset</a:t>
            </a:r>
          </a:p>
        </p:txBody>
      </p:sp>
      <p:sp>
        <p:nvSpPr>
          <p:cNvPr id="5" name="Content Placeholder 4">
            <a:extLst>
              <a:ext uri="{FF2B5EF4-FFF2-40B4-BE49-F238E27FC236}">
                <a16:creationId xmlns:a16="http://schemas.microsoft.com/office/drawing/2014/main" id="{A48AEA9A-1639-41AA-9EF2-4C5EED1908D1}"/>
              </a:ext>
            </a:extLst>
          </p:cNvPr>
          <p:cNvSpPr>
            <a:spLocks noGrp="1"/>
          </p:cNvSpPr>
          <p:nvPr>
            <p:ph sz="half" idx="1"/>
          </p:nvPr>
        </p:nvSpPr>
        <p:spPr/>
        <p:txBody>
          <a:bodyPr/>
          <a:lstStyle/>
          <a:p>
            <a:r>
              <a:rPr lang="en-US" sz="1800" dirty="0"/>
              <a:t>First, extract the train label from CSV file for 500 on each level (0, 1, 2, 3, 4) totaling to 2,500 images. </a:t>
            </a:r>
          </a:p>
          <a:p>
            <a:r>
              <a:rPr lang="en-US" sz="1800" dirty="0"/>
              <a:t>Then, use the TEXTJOIN function in excel program to combine all 2,500 rows into one cell. </a:t>
            </a:r>
          </a:p>
          <a:p>
            <a:r>
              <a:rPr lang="en-US" sz="1800" dirty="0"/>
              <a:t>Now that all the image filenames are in one line,  copy and paste the image filenames in search tab in dataset folder. </a:t>
            </a:r>
          </a:p>
          <a:p>
            <a:r>
              <a:rPr lang="en-US" sz="1800" dirty="0"/>
              <a:t>Finally, we have a nice balanced dataset. Then, we use the same procedure to create and test the CNN model.</a:t>
            </a:r>
          </a:p>
          <a:p>
            <a:endParaRPr lang="en-US" sz="1800" dirty="0"/>
          </a:p>
        </p:txBody>
      </p:sp>
      <p:graphicFrame>
        <p:nvGraphicFramePr>
          <p:cNvPr id="7" name="Chart 6">
            <a:extLst>
              <a:ext uri="{FF2B5EF4-FFF2-40B4-BE49-F238E27FC236}">
                <a16:creationId xmlns:a16="http://schemas.microsoft.com/office/drawing/2014/main" id="{74051726-DCC9-4A3E-8CD6-9CA2870F779A}"/>
              </a:ext>
            </a:extLst>
          </p:cNvPr>
          <p:cNvGraphicFramePr/>
          <p:nvPr>
            <p:extLst>
              <p:ext uri="{D42A27DB-BD31-4B8C-83A1-F6EECF244321}">
                <p14:modId xmlns:p14="http://schemas.microsoft.com/office/powerpoint/2010/main" val="3005907817"/>
              </p:ext>
            </p:extLst>
          </p:nvPr>
        </p:nvGraphicFramePr>
        <p:xfrm>
          <a:off x="6055743" y="1356997"/>
          <a:ext cx="5664680" cy="50610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6082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A31F93-8B63-4C25-A52D-59B0ED992099}"/>
              </a:ext>
            </a:extLst>
          </p:cNvPr>
          <p:cNvSpPr>
            <a:spLocks noGrp="1"/>
          </p:cNvSpPr>
          <p:nvPr>
            <p:ph type="sldNum" sz="quarter" idx="18"/>
          </p:nvPr>
        </p:nvSpPr>
        <p:spPr>
          <a:xfrm>
            <a:off x="11146971" y="6356350"/>
            <a:ext cx="740227" cy="365125"/>
          </a:xfrm>
        </p:spPr>
        <p:txBody>
          <a:bodyPr anchor="ctr">
            <a:normAutofit/>
          </a:bodyPr>
          <a:lstStyle/>
          <a:p>
            <a:pPr>
              <a:spcAft>
                <a:spcPts val="600"/>
              </a:spcAft>
            </a:pPr>
            <a:fld id="{8699F50C-BE38-4BD0-BA84-9B090E1F2B9B}" type="slidenum">
              <a:rPr lang="en-US" noProof="0" smtClean="0"/>
              <a:pPr>
                <a:spcAft>
                  <a:spcPts val="600"/>
                </a:spcAft>
              </a:pPr>
              <a:t>8</a:t>
            </a:fld>
            <a:endParaRPr lang="en-US" noProof="0"/>
          </a:p>
        </p:txBody>
      </p:sp>
      <p:sp>
        <p:nvSpPr>
          <p:cNvPr id="5" name="Title 4">
            <a:extLst>
              <a:ext uri="{FF2B5EF4-FFF2-40B4-BE49-F238E27FC236}">
                <a16:creationId xmlns:a16="http://schemas.microsoft.com/office/drawing/2014/main" id="{308227C8-0967-40BA-B009-BCB448533D05}"/>
              </a:ext>
            </a:extLst>
          </p:cNvPr>
          <p:cNvSpPr>
            <a:spLocks noGrp="1"/>
          </p:cNvSpPr>
          <p:nvPr>
            <p:ph type="title"/>
          </p:nvPr>
        </p:nvSpPr>
        <p:spPr>
          <a:xfrm>
            <a:off x="397907" y="209028"/>
            <a:ext cx="8333222" cy="1147969"/>
          </a:xfrm>
        </p:spPr>
        <p:txBody>
          <a:bodyPr anchor="b">
            <a:normAutofit/>
          </a:bodyPr>
          <a:lstStyle/>
          <a:p>
            <a:r>
              <a:rPr lang="en-US" sz="3600" dirty="0"/>
              <a:t> Classifiers Information</a:t>
            </a:r>
          </a:p>
        </p:txBody>
      </p:sp>
      <p:graphicFrame>
        <p:nvGraphicFramePr>
          <p:cNvPr id="2" name="Table 2">
            <a:extLst>
              <a:ext uri="{FF2B5EF4-FFF2-40B4-BE49-F238E27FC236}">
                <a16:creationId xmlns:a16="http://schemas.microsoft.com/office/drawing/2014/main" id="{C2704047-B39E-41FD-BFA1-ED43284A272F}"/>
              </a:ext>
            </a:extLst>
          </p:cNvPr>
          <p:cNvGraphicFramePr>
            <a:graphicFrameLocks noGrp="1"/>
          </p:cNvGraphicFramePr>
          <p:nvPr>
            <p:extLst>
              <p:ext uri="{D42A27DB-BD31-4B8C-83A1-F6EECF244321}">
                <p14:modId xmlns:p14="http://schemas.microsoft.com/office/powerpoint/2010/main" val="2847178608"/>
              </p:ext>
            </p:extLst>
          </p:nvPr>
        </p:nvGraphicFramePr>
        <p:xfrm>
          <a:off x="589144" y="2092687"/>
          <a:ext cx="10764657" cy="3691389"/>
        </p:xfrm>
        <a:graphic>
          <a:graphicData uri="http://schemas.openxmlformats.org/drawingml/2006/table">
            <a:tbl>
              <a:tblPr firstRow="1" bandRow="1">
                <a:tableStyleId>{5C22544A-7EE6-4342-B048-85BDC9FD1C3A}</a:tableStyleId>
              </a:tblPr>
              <a:tblGrid>
                <a:gridCol w="4183474">
                  <a:extLst>
                    <a:ext uri="{9D8B030D-6E8A-4147-A177-3AD203B41FA5}">
                      <a16:colId xmlns:a16="http://schemas.microsoft.com/office/drawing/2014/main" val="1448462303"/>
                    </a:ext>
                  </a:extLst>
                </a:gridCol>
                <a:gridCol w="2143887">
                  <a:extLst>
                    <a:ext uri="{9D8B030D-6E8A-4147-A177-3AD203B41FA5}">
                      <a16:colId xmlns:a16="http://schemas.microsoft.com/office/drawing/2014/main" val="293217505"/>
                    </a:ext>
                  </a:extLst>
                </a:gridCol>
                <a:gridCol w="2705767">
                  <a:extLst>
                    <a:ext uri="{9D8B030D-6E8A-4147-A177-3AD203B41FA5}">
                      <a16:colId xmlns:a16="http://schemas.microsoft.com/office/drawing/2014/main" val="2109763704"/>
                    </a:ext>
                  </a:extLst>
                </a:gridCol>
                <a:gridCol w="1731529">
                  <a:extLst>
                    <a:ext uri="{9D8B030D-6E8A-4147-A177-3AD203B41FA5}">
                      <a16:colId xmlns:a16="http://schemas.microsoft.com/office/drawing/2014/main" val="2122328123"/>
                    </a:ext>
                  </a:extLst>
                </a:gridCol>
              </a:tblGrid>
              <a:tr h="826045">
                <a:tc>
                  <a:txBody>
                    <a:bodyPr/>
                    <a:lstStyle/>
                    <a:p>
                      <a:pPr algn="ctr"/>
                      <a:r>
                        <a:rPr lang="en-US" sz="2800" cap="none" spc="0" dirty="0"/>
                        <a:t>Model</a:t>
                      </a:r>
                      <a:endParaRPr lang="en-US" sz="2800" b="1" cap="none" spc="0" dirty="0">
                        <a:solidFill>
                          <a:schemeClr val="tx1"/>
                        </a:solidFill>
                      </a:endParaRPr>
                    </a:p>
                  </a:txBody>
                  <a:tcPr marL="0" marR="195066" marT="39013" marB="195066" anchor="b"/>
                </a:tc>
                <a:tc>
                  <a:txBody>
                    <a:bodyPr/>
                    <a:lstStyle/>
                    <a:p>
                      <a:pPr algn="ctr"/>
                      <a:r>
                        <a:rPr lang="en-US" sz="2800" cap="none" spc="0" dirty="0"/>
                        <a:t>Size </a:t>
                      </a:r>
                      <a:endParaRPr lang="en-US" sz="2800" b="1" cap="none" spc="0" dirty="0">
                        <a:solidFill>
                          <a:schemeClr val="tx1"/>
                        </a:solidFill>
                      </a:endParaRPr>
                    </a:p>
                  </a:txBody>
                  <a:tcPr marL="0" marR="195066" marT="39013" marB="195066" anchor="b"/>
                </a:tc>
                <a:tc>
                  <a:txBody>
                    <a:bodyPr/>
                    <a:lstStyle/>
                    <a:p>
                      <a:pPr algn="ctr"/>
                      <a:r>
                        <a:rPr lang="en-US" sz="2800" cap="none" spc="0" dirty="0"/>
                        <a:t>Parameter</a:t>
                      </a:r>
                      <a:endParaRPr lang="en-US" sz="2800" b="1" cap="none" spc="0" dirty="0">
                        <a:solidFill>
                          <a:schemeClr val="tx1"/>
                        </a:solidFill>
                      </a:endParaRPr>
                    </a:p>
                  </a:txBody>
                  <a:tcPr marL="0" marR="195066" marT="39013" marB="195066" anchor="b"/>
                </a:tc>
                <a:tc>
                  <a:txBody>
                    <a:bodyPr/>
                    <a:lstStyle/>
                    <a:p>
                      <a:pPr algn="ctr"/>
                      <a:r>
                        <a:rPr lang="en-US" sz="2800" cap="none" spc="0" dirty="0"/>
                        <a:t>Depth</a:t>
                      </a:r>
                      <a:endParaRPr lang="en-US" sz="2800" b="1" cap="none" spc="0" dirty="0">
                        <a:solidFill>
                          <a:schemeClr val="tx1"/>
                        </a:solidFill>
                      </a:endParaRPr>
                    </a:p>
                  </a:txBody>
                  <a:tcPr marL="0" marR="195066" marT="39013" marB="195066" anchor="b"/>
                </a:tc>
                <a:extLst>
                  <a:ext uri="{0D108BD9-81ED-4DB2-BD59-A6C34878D82A}">
                    <a16:rowId xmlns:a16="http://schemas.microsoft.com/office/drawing/2014/main" val="3140362622"/>
                  </a:ext>
                </a:extLst>
              </a:tr>
              <a:tr h="716336">
                <a:tc>
                  <a:txBody>
                    <a:bodyPr/>
                    <a:lstStyle/>
                    <a:p>
                      <a:pPr algn="ctr"/>
                      <a:r>
                        <a:rPr lang="en-US" sz="2000" cap="none" spc="0" dirty="0"/>
                        <a:t>Basic Deep CNN </a:t>
                      </a:r>
                      <a:endParaRPr lang="en-US" sz="2000" cap="none" spc="0" dirty="0">
                        <a:solidFill>
                          <a:schemeClr val="tx1"/>
                        </a:solidFill>
                      </a:endParaRPr>
                    </a:p>
                  </a:txBody>
                  <a:tcPr marL="0" marR="195066" marT="58520" marB="195066" anchor="b"/>
                </a:tc>
                <a:tc>
                  <a:txBody>
                    <a:bodyPr/>
                    <a:lstStyle/>
                    <a:p>
                      <a:pPr algn="ctr"/>
                      <a:r>
                        <a:rPr lang="en-US" sz="2000" cap="none" spc="0" dirty="0"/>
                        <a:t>2.5 MB</a:t>
                      </a:r>
                      <a:endParaRPr lang="en-US" sz="2000" cap="none" spc="0" dirty="0">
                        <a:solidFill>
                          <a:schemeClr val="tx1"/>
                        </a:solidFill>
                      </a:endParaRPr>
                    </a:p>
                  </a:txBody>
                  <a:tcPr marL="0" marR="195066" marT="58520" marB="195066" anchor="b"/>
                </a:tc>
                <a:tc>
                  <a:txBody>
                    <a:bodyPr/>
                    <a:lstStyle/>
                    <a:p>
                      <a:pPr algn="ctr"/>
                      <a:r>
                        <a:rPr lang="en-US" sz="2000" cap="none" spc="0" dirty="0"/>
                        <a:t>15,245,541</a:t>
                      </a:r>
                      <a:endParaRPr lang="en-US" sz="2000" cap="none" spc="0" dirty="0">
                        <a:solidFill>
                          <a:schemeClr val="tx1"/>
                        </a:solidFill>
                      </a:endParaRPr>
                    </a:p>
                  </a:txBody>
                  <a:tcPr marL="0" marR="195066" marT="58520" marB="195066" anchor="b"/>
                </a:tc>
                <a:tc>
                  <a:txBody>
                    <a:bodyPr/>
                    <a:lstStyle/>
                    <a:p>
                      <a:pPr algn="ctr"/>
                      <a:r>
                        <a:rPr lang="en-US" sz="2000" cap="none" spc="0" dirty="0"/>
                        <a:t>5</a:t>
                      </a:r>
                      <a:endParaRPr lang="en-US" sz="2000" cap="none" spc="0" dirty="0">
                        <a:solidFill>
                          <a:schemeClr val="tx1"/>
                        </a:solidFill>
                      </a:endParaRPr>
                    </a:p>
                  </a:txBody>
                  <a:tcPr marL="0" marR="195066" marT="58520" marB="195066" anchor="b"/>
                </a:tc>
                <a:extLst>
                  <a:ext uri="{0D108BD9-81ED-4DB2-BD59-A6C34878D82A}">
                    <a16:rowId xmlns:a16="http://schemas.microsoft.com/office/drawing/2014/main" val="2157595932"/>
                  </a:ext>
                </a:extLst>
              </a:tr>
              <a:tr h="716336">
                <a:tc>
                  <a:txBody>
                    <a:bodyPr/>
                    <a:lstStyle/>
                    <a:p>
                      <a:pPr algn="ctr"/>
                      <a:r>
                        <a:rPr lang="en-US" sz="2000" cap="none" spc="0" dirty="0" err="1"/>
                        <a:t>Xception</a:t>
                      </a:r>
                      <a:endParaRPr lang="en-US" sz="2000" cap="none" spc="0" dirty="0">
                        <a:solidFill>
                          <a:schemeClr val="tx1"/>
                        </a:solidFill>
                      </a:endParaRPr>
                    </a:p>
                  </a:txBody>
                  <a:tcPr marL="0" marR="195066" marT="58520" marB="195066" anchor="b"/>
                </a:tc>
                <a:tc>
                  <a:txBody>
                    <a:bodyPr/>
                    <a:lstStyle/>
                    <a:p>
                      <a:pPr algn="ctr"/>
                      <a:r>
                        <a:rPr lang="en-US" sz="2000" cap="none" spc="0" dirty="0"/>
                        <a:t>84.2 MB</a:t>
                      </a:r>
                      <a:endParaRPr lang="en-US" sz="2000" cap="none" spc="0" dirty="0">
                        <a:solidFill>
                          <a:schemeClr val="tx1"/>
                        </a:solidFill>
                      </a:endParaRPr>
                    </a:p>
                  </a:txBody>
                  <a:tcPr marL="0" marR="195066" marT="58520" marB="195066" anchor="b"/>
                </a:tc>
                <a:tc>
                  <a:txBody>
                    <a:bodyPr/>
                    <a:lstStyle/>
                    <a:p>
                      <a:pPr algn="ctr"/>
                      <a:r>
                        <a:rPr lang="en-US" sz="2000" cap="none" spc="0" dirty="0"/>
                        <a:t>21,980,525</a:t>
                      </a:r>
                      <a:endParaRPr lang="en-US" sz="2000" cap="none" spc="0" dirty="0">
                        <a:solidFill>
                          <a:schemeClr val="tx1"/>
                        </a:solidFill>
                      </a:endParaRPr>
                    </a:p>
                  </a:txBody>
                  <a:tcPr marL="0" marR="195066" marT="58520" marB="195066" anchor="b"/>
                </a:tc>
                <a:tc>
                  <a:txBody>
                    <a:bodyPr/>
                    <a:lstStyle/>
                    <a:p>
                      <a:pPr algn="ctr"/>
                      <a:r>
                        <a:rPr lang="en-US" sz="2000" cap="none" spc="0"/>
                        <a:t>126</a:t>
                      </a:r>
                      <a:endParaRPr lang="en-US" sz="2000" cap="none" spc="0">
                        <a:solidFill>
                          <a:schemeClr val="tx1"/>
                        </a:solidFill>
                      </a:endParaRPr>
                    </a:p>
                  </a:txBody>
                  <a:tcPr marL="0" marR="195066" marT="58520" marB="195066" anchor="b"/>
                </a:tc>
                <a:extLst>
                  <a:ext uri="{0D108BD9-81ED-4DB2-BD59-A6C34878D82A}">
                    <a16:rowId xmlns:a16="http://schemas.microsoft.com/office/drawing/2014/main" val="2411824608"/>
                  </a:ext>
                </a:extLst>
              </a:tr>
              <a:tr h="716336">
                <a:tc>
                  <a:txBody>
                    <a:bodyPr/>
                    <a:lstStyle/>
                    <a:p>
                      <a:pPr algn="ctr"/>
                      <a:r>
                        <a:rPr lang="en-US" sz="2000" cap="none" spc="0"/>
                        <a:t>InceptionV3</a:t>
                      </a:r>
                      <a:endParaRPr lang="en-US" sz="2000" cap="none" spc="0">
                        <a:solidFill>
                          <a:schemeClr val="tx1"/>
                        </a:solidFill>
                      </a:endParaRPr>
                    </a:p>
                  </a:txBody>
                  <a:tcPr marL="0" marR="195066" marT="58520" marB="195066" anchor="b"/>
                </a:tc>
                <a:tc>
                  <a:txBody>
                    <a:bodyPr/>
                    <a:lstStyle/>
                    <a:p>
                      <a:pPr algn="ctr"/>
                      <a:r>
                        <a:rPr lang="en-US" sz="2000" cap="none" spc="0" dirty="0"/>
                        <a:t>88.2 MB</a:t>
                      </a:r>
                      <a:endParaRPr lang="en-US" sz="2000" cap="none" spc="0" dirty="0">
                        <a:solidFill>
                          <a:schemeClr val="tx1"/>
                        </a:solidFill>
                      </a:endParaRPr>
                    </a:p>
                  </a:txBody>
                  <a:tcPr marL="0" marR="195066" marT="58520" marB="195066" anchor="b"/>
                </a:tc>
                <a:tc>
                  <a:txBody>
                    <a:bodyPr/>
                    <a:lstStyle/>
                    <a:p>
                      <a:pPr algn="ctr"/>
                      <a:r>
                        <a:rPr lang="en-US" sz="2000" cap="none" spc="0" dirty="0"/>
                        <a:t>22,921,829</a:t>
                      </a:r>
                      <a:endParaRPr lang="en-US" sz="2000" cap="none" spc="0" dirty="0">
                        <a:solidFill>
                          <a:schemeClr val="tx1"/>
                        </a:solidFill>
                      </a:endParaRPr>
                    </a:p>
                  </a:txBody>
                  <a:tcPr marL="0" marR="195066" marT="58520" marB="195066" anchor="b"/>
                </a:tc>
                <a:tc>
                  <a:txBody>
                    <a:bodyPr/>
                    <a:lstStyle/>
                    <a:p>
                      <a:pPr algn="ctr"/>
                      <a:r>
                        <a:rPr lang="en-US" sz="2000" cap="none" spc="0" dirty="0"/>
                        <a:t>159</a:t>
                      </a:r>
                      <a:endParaRPr lang="en-US" sz="2000" cap="none" spc="0" dirty="0">
                        <a:solidFill>
                          <a:schemeClr val="tx1"/>
                        </a:solidFill>
                      </a:endParaRPr>
                    </a:p>
                  </a:txBody>
                  <a:tcPr marL="0" marR="195066" marT="58520" marB="195066" anchor="b"/>
                </a:tc>
                <a:extLst>
                  <a:ext uri="{0D108BD9-81ED-4DB2-BD59-A6C34878D82A}">
                    <a16:rowId xmlns:a16="http://schemas.microsoft.com/office/drawing/2014/main" val="586867274"/>
                  </a:ext>
                </a:extLst>
              </a:tr>
              <a:tr h="716336">
                <a:tc>
                  <a:txBody>
                    <a:bodyPr/>
                    <a:lstStyle/>
                    <a:p>
                      <a:pPr algn="ctr"/>
                      <a:r>
                        <a:rPr lang="en-US" sz="2000" cap="none" spc="0" dirty="0" err="1"/>
                        <a:t>TeachableMachine</a:t>
                      </a:r>
                      <a:endParaRPr lang="en-US" sz="2000" cap="none" spc="0" dirty="0">
                        <a:solidFill>
                          <a:schemeClr val="tx1"/>
                        </a:solidFill>
                      </a:endParaRPr>
                    </a:p>
                  </a:txBody>
                  <a:tcPr marL="0" marR="195066" marT="58520" marB="195066" anchor="b"/>
                </a:tc>
                <a:tc>
                  <a:txBody>
                    <a:bodyPr/>
                    <a:lstStyle/>
                    <a:p>
                      <a:pPr algn="ctr"/>
                      <a:r>
                        <a:rPr lang="en-US" sz="2000" cap="none" spc="0"/>
                        <a:t>2.35 MB</a:t>
                      </a:r>
                      <a:endParaRPr lang="en-US" sz="2000" cap="none" spc="0">
                        <a:solidFill>
                          <a:schemeClr val="tx1"/>
                        </a:solidFill>
                      </a:endParaRPr>
                    </a:p>
                  </a:txBody>
                  <a:tcPr marL="0" marR="195066" marT="58520" marB="195066" anchor="b"/>
                </a:tc>
                <a:tc>
                  <a:txBody>
                    <a:bodyPr/>
                    <a:lstStyle/>
                    <a:p>
                      <a:pPr algn="ctr"/>
                      <a:r>
                        <a:rPr lang="en-US" sz="2000" cap="none" spc="0" dirty="0"/>
                        <a:t>538,808</a:t>
                      </a:r>
                      <a:endParaRPr lang="en-US" sz="2000" cap="none" spc="0" dirty="0">
                        <a:solidFill>
                          <a:schemeClr val="tx1"/>
                        </a:solidFill>
                      </a:endParaRPr>
                    </a:p>
                  </a:txBody>
                  <a:tcPr marL="0" marR="195066" marT="58520" marB="195066" anchor="b"/>
                </a:tc>
                <a:tc>
                  <a:txBody>
                    <a:bodyPr/>
                    <a:lstStyle/>
                    <a:p>
                      <a:pPr algn="ctr"/>
                      <a:r>
                        <a:rPr lang="en-US" sz="2000" cap="none" spc="0" dirty="0"/>
                        <a:t>2</a:t>
                      </a:r>
                      <a:endParaRPr lang="en-US" sz="2000" cap="none" spc="0" dirty="0">
                        <a:solidFill>
                          <a:schemeClr val="tx1"/>
                        </a:solidFill>
                      </a:endParaRPr>
                    </a:p>
                  </a:txBody>
                  <a:tcPr marL="0" marR="195066" marT="58520" marB="195066" anchor="b"/>
                </a:tc>
                <a:extLst>
                  <a:ext uri="{0D108BD9-81ED-4DB2-BD59-A6C34878D82A}">
                    <a16:rowId xmlns:a16="http://schemas.microsoft.com/office/drawing/2014/main" val="784556311"/>
                  </a:ext>
                </a:extLst>
              </a:tr>
            </a:tbl>
          </a:graphicData>
        </a:graphic>
      </p:graphicFrame>
    </p:spTree>
    <p:extLst>
      <p:ext uri="{BB962C8B-B14F-4D97-AF65-F5344CB8AC3E}">
        <p14:creationId xmlns:p14="http://schemas.microsoft.com/office/powerpoint/2010/main" val="326470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A31F93-8B63-4C25-A52D-59B0ED992099}"/>
              </a:ext>
            </a:extLst>
          </p:cNvPr>
          <p:cNvSpPr>
            <a:spLocks noGrp="1"/>
          </p:cNvSpPr>
          <p:nvPr>
            <p:ph type="sldNum" sz="quarter" idx="18"/>
          </p:nvPr>
        </p:nvSpPr>
        <p:spPr>
          <a:xfrm>
            <a:off x="11146971" y="6356350"/>
            <a:ext cx="740227" cy="365125"/>
          </a:xfrm>
        </p:spPr>
        <p:txBody>
          <a:bodyPr anchor="ctr">
            <a:normAutofit/>
          </a:bodyPr>
          <a:lstStyle/>
          <a:p>
            <a:pPr>
              <a:spcAft>
                <a:spcPts val="600"/>
              </a:spcAft>
            </a:pPr>
            <a:fld id="{8699F50C-BE38-4BD0-BA84-9B090E1F2B9B}" type="slidenum">
              <a:rPr lang="en-US" noProof="0" smtClean="0"/>
              <a:pPr>
                <a:spcAft>
                  <a:spcPts val="600"/>
                </a:spcAft>
              </a:pPr>
              <a:t>9</a:t>
            </a:fld>
            <a:endParaRPr lang="en-US" noProof="0"/>
          </a:p>
        </p:txBody>
      </p:sp>
      <p:sp>
        <p:nvSpPr>
          <p:cNvPr id="5" name="Title 4">
            <a:extLst>
              <a:ext uri="{FF2B5EF4-FFF2-40B4-BE49-F238E27FC236}">
                <a16:creationId xmlns:a16="http://schemas.microsoft.com/office/drawing/2014/main" id="{308227C8-0967-40BA-B009-BCB448533D05}"/>
              </a:ext>
            </a:extLst>
          </p:cNvPr>
          <p:cNvSpPr>
            <a:spLocks noGrp="1"/>
          </p:cNvSpPr>
          <p:nvPr>
            <p:ph type="title"/>
          </p:nvPr>
        </p:nvSpPr>
        <p:spPr>
          <a:xfrm>
            <a:off x="518678" y="209028"/>
            <a:ext cx="8333222" cy="1147969"/>
          </a:xfrm>
        </p:spPr>
        <p:txBody>
          <a:bodyPr anchor="b">
            <a:normAutofit/>
          </a:bodyPr>
          <a:lstStyle/>
          <a:p>
            <a:r>
              <a:rPr lang="en-US" sz="3600" dirty="0"/>
              <a:t>Result</a:t>
            </a:r>
          </a:p>
        </p:txBody>
      </p:sp>
      <p:graphicFrame>
        <p:nvGraphicFramePr>
          <p:cNvPr id="7" name="Chart 6">
            <a:extLst>
              <a:ext uri="{FF2B5EF4-FFF2-40B4-BE49-F238E27FC236}">
                <a16:creationId xmlns:a16="http://schemas.microsoft.com/office/drawing/2014/main" id="{F353D6AE-6424-4E63-8AAB-70503AC08F8E}"/>
              </a:ext>
            </a:extLst>
          </p:cNvPr>
          <p:cNvGraphicFramePr/>
          <p:nvPr>
            <p:extLst>
              <p:ext uri="{D42A27DB-BD31-4B8C-83A1-F6EECF244321}">
                <p14:modId xmlns:p14="http://schemas.microsoft.com/office/powerpoint/2010/main" val="4247250818"/>
              </p:ext>
            </p:extLst>
          </p:nvPr>
        </p:nvGraphicFramePr>
        <p:xfrm>
          <a:off x="518678" y="1671924"/>
          <a:ext cx="10835122" cy="45050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33125021"/>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7F4215-C6BB-44A3-9A5E-9446E6835900}">
  <ds:schemaRefs>
    <ds:schemaRef ds:uri="http://purl.org/dc/terms/"/>
    <ds:schemaRef ds:uri="71af3243-3dd4-4a8d-8c0d-dd76da1f02a5"/>
    <ds:schemaRef ds:uri="http://www.w3.org/XML/1998/namespace"/>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3.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904</Words>
  <Application>Microsoft Office PowerPoint</Application>
  <PresentationFormat>Widescreen</PresentationFormat>
  <Paragraphs>116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Gill Sans SemiBold</vt:lpstr>
      <vt:lpstr>Times New Roman</vt:lpstr>
      <vt:lpstr>Office Theme</vt:lpstr>
      <vt:lpstr>Graduate Research CSC791</vt:lpstr>
      <vt:lpstr>Overview </vt:lpstr>
      <vt:lpstr>Methodology</vt:lpstr>
      <vt:lpstr>Tools</vt:lpstr>
      <vt:lpstr>Dataset Description</vt:lpstr>
      <vt:lpstr>Issue: Imbalanced Data</vt:lpstr>
      <vt:lpstr>Solution: Create New Balanced Dataset</vt:lpstr>
      <vt:lpstr> Classifiers Information</vt:lpstr>
      <vt:lpstr>Result</vt:lpstr>
      <vt:lpstr>Result</vt:lpstr>
      <vt:lpstr>Summary and Conclusion</vt:lpstr>
      <vt:lpstr>Python Notebook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2020-12-07T21:28:30Z</dcterms:created>
  <dcterms:modified xsi:type="dcterms:W3CDTF">2020-12-13T17:31:03Z</dcterms:modified>
</cp:coreProperties>
</file>