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6" r:id="rId6"/>
    <p:sldId id="269" r:id="rId7"/>
    <p:sldId id="265" r:id="rId8"/>
    <p:sldId id="267" r:id="rId9"/>
    <p:sldId id="268" r:id="rId10"/>
    <p:sldId id="272" r:id="rId11"/>
    <p:sldId id="260" r:id="rId12"/>
    <p:sldId id="270" r:id="rId13"/>
    <p:sldId id="271"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4" autoAdjust="0"/>
    <p:restoredTop sz="94660"/>
  </p:normalViewPr>
  <p:slideViewPr>
    <p:cSldViewPr snapToGrid="0">
      <p:cViewPr>
        <p:scale>
          <a:sx n="119" d="100"/>
          <a:sy n="119" d="100"/>
        </p:scale>
        <p:origin x="486" y="5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911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42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eansothey/KPM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[Division Name] - [Engagement Manager], [Senior Consultant], [Junior Consultant]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1083299"/>
            <a:ext cx="3517121"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Products</a:t>
            </a:r>
          </a:p>
          <a:p>
            <a:r>
              <a:rPr lang="en-US" dirty="0"/>
              <a:t>Past 3 months</a:t>
            </a:r>
            <a:endParaRPr dirty="0"/>
          </a:p>
        </p:txBody>
      </p:sp>
      <p:sp>
        <p:nvSpPr>
          <p:cNvPr id="133" name="Shape 82"/>
          <p:cNvSpPr/>
          <p:nvPr/>
        </p:nvSpPr>
        <p:spPr>
          <a:xfrm>
            <a:off x="205025" y="2164724"/>
            <a:ext cx="3344999" cy="35642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The top 3 sales bikes:</a:t>
            </a:r>
          </a:p>
          <a:p>
            <a:endParaRPr lang="en-US" sz="1200" dirty="0"/>
          </a:p>
          <a:p>
            <a:r>
              <a:rPr lang="en-US" sz="1200" dirty="0"/>
              <a:t>1. Brand:	WeareA2B</a:t>
            </a:r>
          </a:p>
          <a:p>
            <a:r>
              <a:rPr lang="en-US" sz="1200" dirty="0"/>
              <a:t>    Size:	medium                 $663,433</a:t>
            </a:r>
          </a:p>
          <a:p>
            <a:r>
              <a:rPr lang="en-US" sz="1200" dirty="0"/>
              <a:t>    Type:	Standard</a:t>
            </a:r>
          </a:p>
          <a:p>
            <a:endParaRPr lang="en-US" sz="1200" dirty="0"/>
          </a:p>
          <a:p>
            <a:r>
              <a:rPr lang="en-US" sz="1200" dirty="0"/>
              <a:t>2. Brand:	</a:t>
            </a:r>
            <a:r>
              <a:rPr lang="en-US" sz="1200" dirty="0" err="1"/>
              <a:t>Solex</a:t>
            </a:r>
            <a:endParaRPr lang="en-US" sz="1200" dirty="0"/>
          </a:p>
          <a:p>
            <a:r>
              <a:rPr lang="en-US" sz="1200" dirty="0"/>
              <a:t>    Size:	medium	         $663,392</a:t>
            </a:r>
          </a:p>
          <a:p>
            <a:r>
              <a:rPr lang="en-US" sz="1200" dirty="0"/>
              <a:t>    Type:	Standard	</a:t>
            </a:r>
          </a:p>
          <a:p>
            <a:endParaRPr lang="en-US" sz="1200" dirty="0"/>
          </a:p>
          <a:p>
            <a:r>
              <a:rPr lang="en-US" sz="1200" dirty="0"/>
              <a:t>3. Brand:	OHM Cycles</a:t>
            </a:r>
          </a:p>
          <a:p>
            <a:r>
              <a:rPr lang="en-US" sz="1200" dirty="0"/>
              <a:t>    Size:	medium	         $469,178</a:t>
            </a:r>
          </a:p>
          <a:p>
            <a:r>
              <a:rPr lang="en-US" sz="1200" dirty="0"/>
              <a:t>    Type:	Standard</a:t>
            </a:r>
          </a:p>
          <a:p>
            <a:r>
              <a:rPr lang="en-US" sz="1200" dirty="0"/>
              <a:t>  	</a:t>
            </a:r>
          </a:p>
          <a:p>
            <a:endParaRPr lang="en-US" sz="1200" dirty="0"/>
          </a:p>
          <a:p>
            <a:endParaRPr sz="12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D9977CE-6393-4DB5-9DD5-23A1AB608E04}"/>
              </a:ext>
            </a:extLst>
          </p:cNvPr>
          <p:cNvPicPr>
            <a:picLocks noChangeAspect="1"/>
          </p:cNvPicPr>
          <p:nvPr/>
        </p:nvPicPr>
        <p:blipFill rotWithShape="1">
          <a:blip r:embed="rId2"/>
          <a:srcRect r="4657"/>
          <a:stretch/>
        </p:blipFill>
        <p:spPr>
          <a:xfrm>
            <a:off x="4005430" y="825868"/>
            <a:ext cx="5145741" cy="4317631"/>
          </a:xfrm>
          <a:prstGeom prst="rect">
            <a:avLst/>
          </a:prstGeom>
        </p:spPr>
      </p:pic>
      <p:sp>
        <p:nvSpPr>
          <p:cNvPr id="3" name="Right Brace 2">
            <a:extLst>
              <a:ext uri="{FF2B5EF4-FFF2-40B4-BE49-F238E27FC236}">
                <a16:creationId xmlns:a16="http://schemas.microsoft.com/office/drawing/2014/main" id="{D614A9C4-EC6B-4D85-B327-880C6D81099D}"/>
              </a:ext>
            </a:extLst>
          </p:cNvPr>
          <p:cNvSpPr/>
          <p:nvPr/>
        </p:nvSpPr>
        <p:spPr>
          <a:xfrm>
            <a:off x="2058296" y="2780288"/>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Brace 9">
            <a:extLst>
              <a:ext uri="{FF2B5EF4-FFF2-40B4-BE49-F238E27FC236}">
                <a16:creationId xmlns:a16="http://schemas.microsoft.com/office/drawing/2014/main" id="{30296017-D3DB-4FDE-9EF6-2998D77E4F85}"/>
              </a:ext>
            </a:extLst>
          </p:cNvPr>
          <p:cNvSpPr/>
          <p:nvPr/>
        </p:nvSpPr>
        <p:spPr>
          <a:xfrm>
            <a:off x="2058296" y="3629897"/>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 name="Right Brace 10">
            <a:extLst>
              <a:ext uri="{FF2B5EF4-FFF2-40B4-BE49-F238E27FC236}">
                <a16:creationId xmlns:a16="http://schemas.microsoft.com/office/drawing/2014/main" id="{0BED6625-C3CC-45C6-B5CD-7D4590D29A57}"/>
              </a:ext>
            </a:extLst>
          </p:cNvPr>
          <p:cNvSpPr/>
          <p:nvPr/>
        </p:nvSpPr>
        <p:spPr>
          <a:xfrm>
            <a:off x="2054709" y="4462338"/>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891829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41" name="Shape 90"/>
          <p:cNvSpPr/>
          <p:nvPr/>
        </p:nvSpPr>
        <p:spPr>
          <a:xfrm>
            <a:off x="205024" y="1083299"/>
            <a:ext cx="3436810"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 Target Sales (3 years)</a:t>
            </a:r>
          </a:p>
          <a:p>
            <a:r>
              <a:rPr lang="en-US" dirty="0"/>
              <a:t>&amp; Revenue (3 months)</a:t>
            </a:r>
            <a:endParaRPr dirty="0"/>
          </a:p>
        </p:txBody>
      </p:sp>
      <p:sp>
        <p:nvSpPr>
          <p:cNvPr id="142" name="Shape 91"/>
          <p:cNvSpPr/>
          <p:nvPr/>
        </p:nvSpPr>
        <p:spPr>
          <a:xfrm>
            <a:off x="205024" y="2164724"/>
            <a:ext cx="3436810"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Based on the record of sales and sales revenue, the model should prioritize 3 main features of the targets as below.</a:t>
            </a:r>
          </a:p>
          <a:p>
            <a:pPr marL="342900" indent="-342900">
              <a:buFont typeface="+mj-lt"/>
              <a:buAutoNum type="arabicParenR"/>
            </a:pPr>
            <a:r>
              <a:rPr lang="en-US" dirty="0"/>
              <a:t>Products: Standard type &amp; medium size</a:t>
            </a:r>
          </a:p>
          <a:p>
            <a:pPr marL="342900" indent="-342900">
              <a:buFont typeface="+mj-lt"/>
              <a:buAutoNum type="arabicParenR"/>
            </a:pPr>
            <a:r>
              <a:rPr lang="en-US" dirty="0"/>
              <a:t>Age: 40-49</a:t>
            </a:r>
          </a:p>
          <a:p>
            <a:pPr marL="342900" indent="-342900">
              <a:buFont typeface="+mj-lt"/>
              <a:buAutoNum type="arabicParenR"/>
            </a:pPr>
            <a:r>
              <a:rPr lang="en-US" dirty="0"/>
              <a:t>Job Industry: Manufacturing and Finance Services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B1F7F14-8D0C-48AE-AB8C-BD14E53D4158}"/>
              </a:ext>
            </a:extLst>
          </p:cNvPr>
          <p:cNvPicPr>
            <a:picLocks noChangeAspect="1"/>
          </p:cNvPicPr>
          <p:nvPr/>
        </p:nvPicPr>
        <p:blipFill>
          <a:blip r:embed="rId2"/>
          <a:stretch>
            <a:fillRect/>
          </a:stretch>
        </p:blipFill>
        <p:spPr>
          <a:xfrm>
            <a:off x="3740281" y="820524"/>
            <a:ext cx="5403719" cy="432297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 On New Customers</a:t>
            </a:r>
            <a:endParaRPr dirty="0"/>
          </a:p>
        </p:txBody>
      </p:sp>
      <p:sp>
        <p:nvSpPr>
          <p:cNvPr id="141" name="Shape 90"/>
          <p:cNvSpPr/>
          <p:nvPr/>
        </p:nvSpPr>
        <p:spPr>
          <a:xfrm>
            <a:off x="205024" y="1083299"/>
            <a:ext cx="322791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Customers Age</a:t>
            </a:r>
          </a:p>
          <a:p>
            <a:r>
              <a:rPr lang="en-US" dirty="0"/>
              <a:t>&amp; Gender Group</a:t>
            </a:r>
          </a:p>
        </p:txBody>
      </p:sp>
      <p:sp>
        <p:nvSpPr>
          <p:cNvPr id="142" name="Shape 91"/>
          <p:cNvSpPr/>
          <p:nvPr/>
        </p:nvSpPr>
        <p:spPr>
          <a:xfrm>
            <a:off x="205024" y="2164724"/>
            <a:ext cx="2879071"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highest number of new customers are who age between 40 to 49, total 223, and this age is the most wanted target that means more high chance of purchasing bikes.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B14C1FD-7C1B-40C1-9A28-7E1FCAC5017F}"/>
              </a:ext>
            </a:extLst>
          </p:cNvPr>
          <p:cNvPicPr>
            <a:picLocks noChangeAspect="1"/>
          </p:cNvPicPr>
          <p:nvPr/>
        </p:nvPicPr>
        <p:blipFill>
          <a:blip r:embed="rId2"/>
          <a:stretch>
            <a:fillRect/>
          </a:stretch>
        </p:blipFill>
        <p:spPr>
          <a:xfrm>
            <a:off x="3779783" y="829206"/>
            <a:ext cx="5392867" cy="4314294"/>
          </a:xfrm>
          <a:prstGeom prst="rect">
            <a:avLst/>
          </a:prstGeom>
        </p:spPr>
      </p:pic>
    </p:spTree>
    <p:extLst>
      <p:ext uri="{BB962C8B-B14F-4D97-AF65-F5344CB8AC3E}">
        <p14:creationId xmlns:p14="http://schemas.microsoft.com/office/powerpoint/2010/main" val="40024661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 On New Customers</a:t>
            </a:r>
            <a:endParaRPr dirty="0"/>
          </a:p>
        </p:txBody>
      </p:sp>
      <p:sp>
        <p:nvSpPr>
          <p:cNvPr id="141" name="Shape 90"/>
          <p:cNvSpPr/>
          <p:nvPr/>
        </p:nvSpPr>
        <p:spPr>
          <a:xfrm>
            <a:off x="205023" y="1083299"/>
            <a:ext cx="3570409" cy="7943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New Customers Wealth Segment &amp; Job Industry Group</a:t>
            </a:r>
          </a:p>
        </p:txBody>
      </p:sp>
      <p:sp>
        <p:nvSpPr>
          <p:cNvPr id="142" name="Shape 91"/>
          <p:cNvSpPr/>
          <p:nvPr/>
        </p:nvSpPr>
        <p:spPr>
          <a:xfrm>
            <a:off x="205024" y="2164724"/>
            <a:ext cx="2742571"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number of new customers who work in manufacturing and financial services is the highest, both total 402; and mass worth new customers has total 508. These numbers are also a nice lead for the targets.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E23D7128-2FF4-45AE-85AC-1A7900D48763}"/>
              </a:ext>
            </a:extLst>
          </p:cNvPr>
          <p:cNvPicPr>
            <a:picLocks noChangeAspect="1"/>
          </p:cNvPicPr>
          <p:nvPr/>
        </p:nvPicPr>
        <p:blipFill>
          <a:blip r:embed="rId2"/>
          <a:stretch>
            <a:fillRect/>
          </a:stretch>
        </p:blipFill>
        <p:spPr>
          <a:xfrm>
            <a:off x="3775432" y="820524"/>
            <a:ext cx="5403719" cy="4322975"/>
          </a:xfrm>
          <a:prstGeom prst="rect">
            <a:avLst/>
          </a:prstGeom>
        </p:spPr>
      </p:pic>
    </p:spTree>
    <p:extLst>
      <p:ext uri="{BB962C8B-B14F-4D97-AF65-F5344CB8AC3E}">
        <p14:creationId xmlns:p14="http://schemas.microsoft.com/office/powerpoint/2010/main" val="4581672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Appendix</a:t>
            </a:r>
          </a:p>
        </p:txBody>
      </p:sp>
      <p:sp>
        <p:nvSpPr>
          <p:cNvPr id="163" name="Shape 115"/>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linkClick r:id="rId2"/>
              </a:rPr>
              <a:t>https://github.com/seansothey/KPMG</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6" y="1083299"/>
            <a:ext cx="3617526" cy="95817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500" dirty="0"/>
              <a:t>Place headline insight or information here. This should be the most important point for this slide.</a:t>
            </a:r>
          </a:p>
        </p:txBody>
      </p:sp>
      <p:sp>
        <p:nvSpPr>
          <p:cNvPr id="124" name="Shape 73"/>
          <p:cNvSpPr/>
          <p:nvPr/>
        </p:nvSpPr>
        <p:spPr>
          <a:xfrm>
            <a:off x="205025" y="2164724"/>
            <a:ext cx="2918279"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presentation, there are three main components will be discussed and presented.</a:t>
            </a:r>
          </a:p>
          <a:p>
            <a:endParaRPr lang="en-US" dirty="0"/>
          </a:p>
          <a:p>
            <a:pPr marL="285750" indent="-285750">
              <a:buFont typeface="Wingdings" panose="05000000000000000000" pitchFamily="2" charset="2"/>
              <a:buChar char="Ø"/>
            </a:pPr>
            <a:r>
              <a:rPr lang="en-US" dirty="0"/>
              <a:t>Data Exploration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Model Development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Interpretation</a:t>
            </a:r>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1028" name="Picture 4" descr="Predictive Analytics Services">
            <a:extLst>
              <a:ext uri="{FF2B5EF4-FFF2-40B4-BE49-F238E27FC236}">
                <a16:creationId xmlns:a16="http://schemas.microsoft.com/office/drawing/2014/main" id="{026FDA67-D2F3-4B14-B6CB-D2DEEDACF5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09"/>
          <a:stretch/>
        </p:blipFill>
        <p:spPr bwMode="auto">
          <a:xfrm>
            <a:off x="3492155" y="2635625"/>
            <a:ext cx="5659016" cy="2507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87096" y="1083299"/>
            <a:ext cx="3531464"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Map Past 3 Years</a:t>
            </a:r>
            <a:endParaRPr dirty="0"/>
          </a:p>
        </p:txBody>
      </p:sp>
      <p:sp>
        <p:nvSpPr>
          <p:cNvPr id="133" name="Shape 82"/>
          <p:cNvSpPr/>
          <p:nvPr/>
        </p:nvSpPr>
        <p:spPr>
          <a:xfrm>
            <a:off x="205025" y="2164724"/>
            <a:ext cx="3334241"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the main business only was made by customers in New South Wales, Victoria and Queensland state. By looking at those area, it can be seen that bikes were very popular in the tourist area which close the seaside. Those bikes could be used for renting to tourists as well. This could lead us a sense of which region shall be targeted.</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625C878-BC82-4412-A38F-D60476B9D1FB}"/>
              </a:ext>
            </a:extLst>
          </p:cNvPr>
          <p:cNvPicPr>
            <a:picLocks noChangeAspect="1"/>
          </p:cNvPicPr>
          <p:nvPr/>
        </p:nvPicPr>
        <p:blipFill>
          <a:blip r:embed="rId3"/>
          <a:stretch>
            <a:fillRect/>
          </a:stretch>
        </p:blipFill>
        <p:spPr>
          <a:xfrm>
            <a:off x="3747453" y="820525"/>
            <a:ext cx="5403718" cy="432297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87095" y="1083299"/>
            <a:ext cx="3492020"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State Past 3 Years</a:t>
            </a:r>
            <a:endParaRPr dirty="0"/>
          </a:p>
        </p:txBody>
      </p:sp>
      <p:sp>
        <p:nvSpPr>
          <p:cNvPr id="133" name="Shape 82"/>
          <p:cNvSpPr/>
          <p:nvPr/>
        </p:nvSpPr>
        <p:spPr>
          <a:xfrm>
            <a:off x="205025" y="2164724"/>
            <a:ext cx="2921864"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the highest bike sales 164,566 were from New South Wales state, following by Victoria 77,465, and Queensland 65,457. As expected, NWS is the most popular and visited tourist place, especially Sydney Opera House.</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6418E6D5-A2B8-40BD-8FA1-3FC56DF38BCA}"/>
              </a:ext>
            </a:extLst>
          </p:cNvPr>
          <p:cNvPicPr>
            <a:picLocks noChangeAspect="1"/>
          </p:cNvPicPr>
          <p:nvPr/>
        </p:nvPicPr>
        <p:blipFill rotWithShape="1">
          <a:blip r:embed="rId3"/>
          <a:srcRect r="6532" b="10611"/>
          <a:stretch/>
        </p:blipFill>
        <p:spPr>
          <a:xfrm>
            <a:off x="3561103" y="833650"/>
            <a:ext cx="5633099" cy="4309850"/>
          </a:xfrm>
          <a:prstGeom prst="rect">
            <a:avLst/>
          </a:prstGeom>
        </p:spPr>
      </p:pic>
    </p:spTree>
    <p:extLst>
      <p:ext uri="{BB962C8B-B14F-4D97-AF65-F5344CB8AC3E}">
        <p14:creationId xmlns:p14="http://schemas.microsoft.com/office/powerpoint/2010/main" val="27785763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15494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State</a:t>
            </a:r>
          </a:p>
          <a:p>
            <a:r>
              <a:rPr lang="en-US" dirty="0"/>
              <a:t>Past 3 Months </a:t>
            </a:r>
            <a:endParaRPr dirty="0"/>
          </a:p>
        </p:txBody>
      </p:sp>
      <p:sp>
        <p:nvSpPr>
          <p:cNvPr id="133" name="Shape 82"/>
          <p:cNvSpPr/>
          <p:nvPr/>
        </p:nvSpPr>
        <p:spPr>
          <a:xfrm>
            <a:off x="205025" y="2164724"/>
            <a:ext cx="3230250"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months, the biggest sales revenue $2,896,004 were from New South Wales state, following by Victoria $1,416,184, and Queensland $1,245,224. Therefore, NWS has been always the hottest target for the last 3 years. In addition, the standard bike was the highest demand.</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2310451-E46F-416C-8E74-DE818DC33763}"/>
              </a:ext>
            </a:extLst>
          </p:cNvPr>
          <p:cNvPicPr>
            <a:picLocks noChangeAspect="1"/>
          </p:cNvPicPr>
          <p:nvPr/>
        </p:nvPicPr>
        <p:blipFill rotWithShape="1">
          <a:blip r:embed="rId3"/>
          <a:srcRect r="7640"/>
          <a:stretch/>
        </p:blipFill>
        <p:spPr>
          <a:xfrm>
            <a:off x="3912199" y="828761"/>
            <a:ext cx="5238974" cy="4314740"/>
          </a:xfrm>
          <a:prstGeom prst="rect">
            <a:avLst/>
          </a:prstGeom>
        </p:spPr>
      </p:pic>
    </p:spTree>
    <p:extLst>
      <p:ext uri="{BB962C8B-B14F-4D97-AF65-F5344CB8AC3E}">
        <p14:creationId xmlns:p14="http://schemas.microsoft.com/office/powerpoint/2010/main" val="40070681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21590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Wealth Segment Past 3 Months</a:t>
            </a:r>
            <a:endParaRPr dirty="0"/>
          </a:p>
        </p:txBody>
      </p:sp>
      <p:sp>
        <p:nvSpPr>
          <p:cNvPr id="133" name="Shape 82"/>
          <p:cNvSpPr/>
          <p:nvPr/>
        </p:nvSpPr>
        <p:spPr>
          <a:xfrm>
            <a:off x="205025" y="2164724"/>
            <a:ext cx="3093987"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months, the highest sales revenue were from the mass worth level customers in all three states total was $2,790,267, while the high net and affluent worth had a very similar amount, $1.4 million roughly.</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E94D80B3-56B7-4126-90CD-21206F75EB17}"/>
              </a:ext>
            </a:extLst>
          </p:cNvPr>
          <p:cNvPicPr>
            <a:picLocks noChangeAspect="1"/>
          </p:cNvPicPr>
          <p:nvPr/>
        </p:nvPicPr>
        <p:blipFill>
          <a:blip r:embed="rId2"/>
          <a:stretch>
            <a:fillRect/>
          </a:stretch>
        </p:blipFill>
        <p:spPr>
          <a:xfrm>
            <a:off x="3740369" y="820594"/>
            <a:ext cx="5403631" cy="4322905"/>
          </a:xfrm>
          <a:prstGeom prst="rect">
            <a:avLst/>
          </a:prstGeom>
        </p:spPr>
      </p:pic>
    </p:spTree>
    <p:extLst>
      <p:ext uri="{BB962C8B-B14F-4D97-AF65-F5344CB8AC3E}">
        <p14:creationId xmlns:p14="http://schemas.microsoft.com/office/powerpoint/2010/main" val="21669462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674900"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Age &amp; Gender</a:t>
            </a:r>
          </a:p>
          <a:p>
            <a:r>
              <a:rPr lang="en-US" dirty="0"/>
              <a:t>Past 3 Years</a:t>
            </a:r>
          </a:p>
        </p:txBody>
      </p:sp>
      <p:sp>
        <p:nvSpPr>
          <p:cNvPr id="133" name="Shape 82"/>
          <p:cNvSpPr/>
          <p:nvPr/>
        </p:nvSpPr>
        <p:spPr>
          <a:xfrm>
            <a:off x="205026" y="2164724"/>
            <a:ext cx="2678023"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154,387 bikes were purchased by female customers while the male customers has purchased 147,763 bikes. Both female and male who age between 40 to 49 had highest purchase rate.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FF17CCE-A6DE-4F17-AB27-EF2EC684557E}"/>
              </a:ext>
            </a:extLst>
          </p:cNvPr>
          <p:cNvPicPr>
            <a:picLocks noChangeAspect="1"/>
          </p:cNvPicPr>
          <p:nvPr/>
        </p:nvPicPr>
        <p:blipFill>
          <a:blip r:embed="rId2"/>
          <a:stretch>
            <a:fillRect/>
          </a:stretch>
        </p:blipFill>
        <p:spPr>
          <a:xfrm>
            <a:off x="3765176" y="822146"/>
            <a:ext cx="5401693" cy="4321355"/>
          </a:xfrm>
          <a:prstGeom prst="rect">
            <a:avLst/>
          </a:prstGeom>
        </p:spPr>
      </p:pic>
    </p:spTree>
    <p:extLst>
      <p:ext uri="{BB962C8B-B14F-4D97-AF65-F5344CB8AC3E}">
        <p14:creationId xmlns:p14="http://schemas.microsoft.com/office/powerpoint/2010/main" val="35469970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2975668"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Job Industry</a:t>
            </a:r>
          </a:p>
          <a:p>
            <a:r>
              <a:rPr lang="en-US" dirty="0"/>
              <a:t>Past 3 years</a:t>
            </a:r>
            <a:endParaRPr dirty="0"/>
          </a:p>
        </p:txBody>
      </p:sp>
      <p:sp>
        <p:nvSpPr>
          <p:cNvPr id="133" name="Shape 82"/>
          <p:cNvSpPr/>
          <p:nvPr/>
        </p:nvSpPr>
        <p:spPr>
          <a:xfrm>
            <a:off x="205025" y="2164724"/>
            <a:ext cx="3137265"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the customers who work manufacturing industry had the highest bike purchases 61,832, following by the customers who work in financial services 58,126, and the customers who work in telecommunications made the least purchases, 5,149 only.</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FCD0655-C6B0-43B5-8CA2-17844E95508D}"/>
              </a:ext>
            </a:extLst>
          </p:cNvPr>
          <p:cNvPicPr>
            <a:picLocks noChangeAspect="1"/>
          </p:cNvPicPr>
          <p:nvPr/>
        </p:nvPicPr>
        <p:blipFill>
          <a:blip r:embed="rId2"/>
          <a:stretch>
            <a:fillRect/>
          </a:stretch>
        </p:blipFill>
        <p:spPr>
          <a:xfrm>
            <a:off x="3740369" y="820596"/>
            <a:ext cx="5403631" cy="4322904"/>
          </a:xfrm>
          <a:prstGeom prst="rect">
            <a:avLst/>
          </a:prstGeom>
        </p:spPr>
      </p:pic>
    </p:spTree>
    <p:extLst>
      <p:ext uri="{BB962C8B-B14F-4D97-AF65-F5344CB8AC3E}">
        <p14:creationId xmlns:p14="http://schemas.microsoft.com/office/powerpoint/2010/main" val="274901480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2768</TotalTime>
  <Words>1084</Words>
  <Application>Microsoft Office PowerPoint</Application>
  <PresentationFormat>On-screen Show (16:9)</PresentationFormat>
  <Paragraphs>87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Sean Sothey</cp:lastModifiedBy>
  <cp:revision>47</cp:revision>
  <dcterms:modified xsi:type="dcterms:W3CDTF">2020-06-25T06:52:54Z</dcterms:modified>
</cp:coreProperties>
</file>