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6" r:id="rId6"/>
    <p:sldId id="269" r:id="rId7"/>
    <p:sldId id="265" r:id="rId8"/>
    <p:sldId id="267" r:id="rId9"/>
    <p:sldId id="268" r:id="rId10"/>
    <p:sldId id="272" r:id="rId11"/>
    <p:sldId id="260" r:id="rId12"/>
    <p:sldId id="270" r:id="rId13"/>
    <p:sldId id="271" r:id="rId14"/>
    <p:sldId id="273" r:id="rId15"/>
    <p:sldId id="262" r:id="rId16"/>
    <p:sldId id="263"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4" autoAdjust="0"/>
    <p:restoredTop sz="94660"/>
  </p:normalViewPr>
  <p:slideViewPr>
    <p:cSldViewPr snapToGrid="0">
      <p:cViewPr>
        <p:scale>
          <a:sx n="133" d="100"/>
          <a:sy n="133" d="100"/>
        </p:scale>
        <p:origin x="81"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3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911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42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7360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eansothey.github.io/KPMG/CustomerAddress.html" TargetMode="External"/><Relationship Id="rId2" Type="http://schemas.openxmlformats.org/officeDocument/2006/relationships/hyperlink" Target="https://github.com/seansothey/KPMG" TargetMode="External"/><Relationship Id="rId1" Type="http://schemas.openxmlformats.org/officeDocument/2006/relationships/slideLayout" Target="../slideLayouts/slideLayout3.xml"/><Relationship Id="rId5" Type="http://schemas.openxmlformats.org/officeDocument/2006/relationships/hyperlink" Target="https://seansothey.github.io/KPMG/Transactions3Months.html" TargetMode="External"/><Relationship Id="rId4" Type="http://schemas.openxmlformats.org/officeDocument/2006/relationships/hyperlink" Target="https://seansothey.github.io/KPMG/CustomerDemographi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5378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a:t>
            </a:r>
            <a:r>
              <a:rPr lang="en-US" dirty="0"/>
              <a:t> Analytics Virtual Internship</a:t>
            </a:r>
          </a:p>
          <a:p>
            <a:endParaRPr dirty="0"/>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SEAN, SOTHEY</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1083299"/>
            <a:ext cx="3517121"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Products</a:t>
            </a:r>
          </a:p>
          <a:p>
            <a:r>
              <a:rPr lang="en-US" dirty="0"/>
              <a:t>(3 months)</a:t>
            </a:r>
            <a:endParaRPr dirty="0"/>
          </a:p>
        </p:txBody>
      </p:sp>
      <p:sp>
        <p:nvSpPr>
          <p:cNvPr id="133" name="Shape 82"/>
          <p:cNvSpPr/>
          <p:nvPr/>
        </p:nvSpPr>
        <p:spPr>
          <a:xfrm>
            <a:off x="205025" y="2164724"/>
            <a:ext cx="3344999" cy="35642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dirty="0"/>
              <a:t>Sales of the top 3 products:</a:t>
            </a:r>
          </a:p>
          <a:p>
            <a:endParaRPr lang="en-US" sz="1200" dirty="0"/>
          </a:p>
          <a:p>
            <a:r>
              <a:rPr lang="en-US" sz="1200" dirty="0"/>
              <a:t>1. Brand:	WeareA2B</a:t>
            </a:r>
          </a:p>
          <a:p>
            <a:r>
              <a:rPr lang="en-US" sz="1200" dirty="0"/>
              <a:t>    Size:	medium                 $663,433</a:t>
            </a:r>
          </a:p>
          <a:p>
            <a:r>
              <a:rPr lang="en-US" sz="1200" dirty="0"/>
              <a:t>    Type:	Standard</a:t>
            </a:r>
          </a:p>
          <a:p>
            <a:endParaRPr lang="en-US" sz="1200" dirty="0"/>
          </a:p>
          <a:p>
            <a:r>
              <a:rPr lang="en-US" sz="1200" dirty="0"/>
              <a:t>2. Brand:	</a:t>
            </a:r>
            <a:r>
              <a:rPr lang="en-US" sz="1200" dirty="0" err="1"/>
              <a:t>Solex</a:t>
            </a:r>
            <a:endParaRPr lang="en-US" sz="1200" dirty="0"/>
          </a:p>
          <a:p>
            <a:r>
              <a:rPr lang="en-US" sz="1200" dirty="0"/>
              <a:t>    Size:	medium	         $663,392</a:t>
            </a:r>
          </a:p>
          <a:p>
            <a:r>
              <a:rPr lang="en-US" sz="1200" dirty="0"/>
              <a:t>    Type:	Standard	</a:t>
            </a:r>
          </a:p>
          <a:p>
            <a:endParaRPr lang="en-US" sz="1200" dirty="0"/>
          </a:p>
          <a:p>
            <a:r>
              <a:rPr lang="en-US" sz="1200" dirty="0"/>
              <a:t>3. Brand:	OHM Cycles</a:t>
            </a:r>
          </a:p>
          <a:p>
            <a:r>
              <a:rPr lang="en-US" sz="1200" dirty="0"/>
              <a:t>    Size:	medium	         $469,178</a:t>
            </a:r>
          </a:p>
          <a:p>
            <a:r>
              <a:rPr lang="en-US" sz="1200" dirty="0"/>
              <a:t>    Type:	Standard</a:t>
            </a:r>
          </a:p>
          <a:p>
            <a:r>
              <a:rPr lang="en-US" sz="1200" dirty="0"/>
              <a:t>  	</a:t>
            </a:r>
          </a:p>
          <a:p>
            <a:endParaRPr lang="en-US" sz="1200" dirty="0"/>
          </a:p>
          <a:p>
            <a:endParaRPr sz="12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D9977CE-6393-4DB5-9DD5-23A1AB608E04}"/>
              </a:ext>
            </a:extLst>
          </p:cNvPr>
          <p:cNvPicPr>
            <a:picLocks noChangeAspect="1"/>
          </p:cNvPicPr>
          <p:nvPr/>
        </p:nvPicPr>
        <p:blipFill rotWithShape="1">
          <a:blip r:embed="rId3"/>
          <a:srcRect r="4657"/>
          <a:stretch/>
        </p:blipFill>
        <p:spPr>
          <a:xfrm>
            <a:off x="4005430" y="825868"/>
            <a:ext cx="5145741" cy="4317631"/>
          </a:xfrm>
          <a:prstGeom prst="rect">
            <a:avLst/>
          </a:prstGeom>
        </p:spPr>
      </p:pic>
      <p:sp>
        <p:nvSpPr>
          <p:cNvPr id="3" name="Right Brace 2">
            <a:extLst>
              <a:ext uri="{FF2B5EF4-FFF2-40B4-BE49-F238E27FC236}">
                <a16:creationId xmlns:a16="http://schemas.microsoft.com/office/drawing/2014/main" id="{D614A9C4-EC6B-4D85-B327-880C6D81099D}"/>
              </a:ext>
            </a:extLst>
          </p:cNvPr>
          <p:cNvSpPr/>
          <p:nvPr/>
        </p:nvSpPr>
        <p:spPr>
          <a:xfrm>
            <a:off x="2058296" y="2780288"/>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Brace 9">
            <a:extLst>
              <a:ext uri="{FF2B5EF4-FFF2-40B4-BE49-F238E27FC236}">
                <a16:creationId xmlns:a16="http://schemas.microsoft.com/office/drawing/2014/main" id="{30296017-D3DB-4FDE-9EF6-2998D77E4F85}"/>
              </a:ext>
            </a:extLst>
          </p:cNvPr>
          <p:cNvSpPr/>
          <p:nvPr/>
        </p:nvSpPr>
        <p:spPr>
          <a:xfrm>
            <a:off x="2058296" y="3629897"/>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 name="Right Brace 10">
            <a:extLst>
              <a:ext uri="{FF2B5EF4-FFF2-40B4-BE49-F238E27FC236}">
                <a16:creationId xmlns:a16="http://schemas.microsoft.com/office/drawing/2014/main" id="{0BED6625-C3CC-45C6-B5CD-7D4590D29A57}"/>
              </a:ext>
            </a:extLst>
          </p:cNvPr>
          <p:cNvSpPr/>
          <p:nvPr/>
        </p:nvSpPr>
        <p:spPr>
          <a:xfrm>
            <a:off x="2054709" y="4462338"/>
            <a:ext cx="294042" cy="408790"/>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8918290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41" name="Shape 90"/>
          <p:cNvSpPr/>
          <p:nvPr/>
        </p:nvSpPr>
        <p:spPr>
          <a:xfrm>
            <a:off x="205024" y="1083299"/>
            <a:ext cx="3436810"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 Target Sales (3 years)</a:t>
            </a:r>
          </a:p>
          <a:p>
            <a:r>
              <a:rPr lang="en-US" dirty="0"/>
              <a:t>&amp; Revenue (3 months)</a:t>
            </a:r>
            <a:endParaRPr dirty="0"/>
          </a:p>
        </p:txBody>
      </p:sp>
      <p:sp>
        <p:nvSpPr>
          <p:cNvPr id="142" name="Shape 91"/>
          <p:cNvSpPr/>
          <p:nvPr/>
        </p:nvSpPr>
        <p:spPr>
          <a:xfrm>
            <a:off x="205024" y="1945426"/>
            <a:ext cx="3436810" cy="308183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Based on the record of the past sales and sales revenue, the model should prioritize 3 main categories of the targets as below.</a:t>
            </a:r>
          </a:p>
          <a:p>
            <a:pPr marL="342900" indent="-342900">
              <a:buFont typeface="+mj-lt"/>
              <a:buAutoNum type="arabicParenR"/>
            </a:pPr>
            <a:r>
              <a:rPr lang="en-US" dirty="0"/>
              <a:t>Products: Standard type &amp; medium size</a:t>
            </a:r>
          </a:p>
          <a:p>
            <a:pPr marL="342900" indent="-342900">
              <a:buFont typeface="+mj-lt"/>
              <a:buAutoNum type="arabicParenR"/>
            </a:pPr>
            <a:r>
              <a:rPr lang="en-US" dirty="0"/>
              <a:t>Age: 40-49</a:t>
            </a:r>
          </a:p>
          <a:p>
            <a:pPr marL="342900" indent="-342900">
              <a:buFont typeface="+mj-lt"/>
              <a:buAutoNum type="arabicParenR"/>
            </a:pPr>
            <a:r>
              <a:rPr lang="en-US" dirty="0"/>
              <a:t>Job Industry: Manufacturing and Finance Services</a:t>
            </a:r>
          </a:p>
          <a:p>
            <a:r>
              <a:rPr lang="en-US" dirty="0"/>
              <a:t>Let’s use this model to allocate on new customers. </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7B1F7F14-8D0C-48AE-AB8C-BD14E53D4158}"/>
              </a:ext>
            </a:extLst>
          </p:cNvPr>
          <p:cNvPicPr>
            <a:picLocks noChangeAspect="1"/>
          </p:cNvPicPr>
          <p:nvPr/>
        </p:nvPicPr>
        <p:blipFill>
          <a:blip r:embed="rId2"/>
          <a:stretch>
            <a:fillRect/>
          </a:stretch>
        </p:blipFill>
        <p:spPr>
          <a:xfrm>
            <a:off x="3740281" y="820524"/>
            <a:ext cx="5403719" cy="432297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 On New Customers</a:t>
            </a:r>
            <a:endParaRPr dirty="0"/>
          </a:p>
        </p:txBody>
      </p:sp>
      <p:sp>
        <p:nvSpPr>
          <p:cNvPr id="141" name="Shape 90"/>
          <p:cNvSpPr/>
          <p:nvPr/>
        </p:nvSpPr>
        <p:spPr>
          <a:xfrm>
            <a:off x="205024" y="1083299"/>
            <a:ext cx="322791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Customers Age</a:t>
            </a:r>
          </a:p>
          <a:p>
            <a:r>
              <a:rPr lang="en-US" dirty="0"/>
              <a:t>&amp; Gender Group Count</a:t>
            </a:r>
          </a:p>
        </p:txBody>
      </p:sp>
      <p:sp>
        <p:nvSpPr>
          <p:cNvPr id="142" name="Shape 91"/>
          <p:cNvSpPr/>
          <p:nvPr/>
        </p:nvSpPr>
        <p:spPr>
          <a:xfrm>
            <a:off x="205024" y="2164724"/>
            <a:ext cx="2879071" cy="202000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highest number of new customers are aged between 40 to 49, total to 223, and this age is the most wanted target which results in higher opportunity of purchasing bikes.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3B14C1FD-7C1B-40C1-9A28-7E1FCAC5017F}"/>
              </a:ext>
            </a:extLst>
          </p:cNvPr>
          <p:cNvPicPr>
            <a:picLocks noChangeAspect="1"/>
          </p:cNvPicPr>
          <p:nvPr/>
        </p:nvPicPr>
        <p:blipFill>
          <a:blip r:embed="rId2"/>
          <a:stretch>
            <a:fillRect/>
          </a:stretch>
        </p:blipFill>
        <p:spPr>
          <a:xfrm>
            <a:off x="3779783" y="829206"/>
            <a:ext cx="5392867" cy="4314294"/>
          </a:xfrm>
          <a:prstGeom prst="rect">
            <a:avLst/>
          </a:prstGeom>
        </p:spPr>
      </p:pic>
    </p:spTree>
    <p:extLst>
      <p:ext uri="{BB962C8B-B14F-4D97-AF65-F5344CB8AC3E}">
        <p14:creationId xmlns:p14="http://schemas.microsoft.com/office/powerpoint/2010/main" val="40024661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3740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 On New Customers</a:t>
            </a:r>
            <a:endParaRPr dirty="0"/>
          </a:p>
        </p:txBody>
      </p:sp>
      <p:sp>
        <p:nvSpPr>
          <p:cNvPr id="141" name="Shape 90"/>
          <p:cNvSpPr/>
          <p:nvPr/>
        </p:nvSpPr>
        <p:spPr>
          <a:xfrm>
            <a:off x="205023" y="1083299"/>
            <a:ext cx="3570409" cy="121607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Customers Wealth Segment &amp; Job Industry</a:t>
            </a:r>
          </a:p>
          <a:p>
            <a:r>
              <a:rPr lang="en-US" dirty="0"/>
              <a:t>Group Count</a:t>
            </a:r>
          </a:p>
        </p:txBody>
      </p:sp>
      <p:sp>
        <p:nvSpPr>
          <p:cNvPr id="142" name="Shape 91"/>
          <p:cNvSpPr/>
          <p:nvPr/>
        </p:nvSpPr>
        <p:spPr>
          <a:xfrm>
            <a:off x="161994" y="2351190"/>
            <a:ext cx="3420303"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number of new customers who work in manufacturing and financial services are the highest among all the industries, total to 402. Mass customers have the highest customers among all the wealth segments, total to 508. These numbers are great leads for establishing target market.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E23D7128-2FF4-45AE-85AC-1A7900D48763}"/>
              </a:ext>
            </a:extLst>
          </p:cNvPr>
          <p:cNvPicPr>
            <a:picLocks noChangeAspect="1"/>
          </p:cNvPicPr>
          <p:nvPr/>
        </p:nvPicPr>
        <p:blipFill>
          <a:blip r:embed="rId2"/>
          <a:stretch>
            <a:fillRect/>
          </a:stretch>
        </p:blipFill>
        <p:spPr>
          <a:xfrm>
            <a:off x="3775432" y="820524"/>
            <a:ext cx="5403719" cy="4322975"/>
          </a:xfrm>
          <a:prstGeom prst="rect">
            <a:avLst/>
          </a:prstGeom>
        </p:spPr>
      </p:pic>
    </p:spTree>
    <p:extLst>
      <p:ext uri="{BB962C8B-B14F-4D97-AF65-F5344CB8AC3E}">
        <p14:creationId xmlns:p14="http://schemas.microsoft.com/office/powerpoint/2010/main" val="4581672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Interpretation On New Customers</a:t>
            </a:r>
            <a:endParaRPr dirty="0"/>
          </a:p>
        </p:txBody>
      </p:sp>
      <p:sp>
        <p:nvSpPr>
          <p:cNvPr id="141" name="Shape 90"/>
          <p:cNvSpPr/>
          <p:nvPr/>
        </p:nvSpPr>
        <p:spPr>
          <a:xfrm>
            <a:off x="197852" y="1083299"/>
            <a:ext cx="3570409"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Customers Sales &amp; Count By Rank (3 Years)</a:t>
            </a:r>
          </a:p>
        </p:txBody>
      </p:sp>
      <p:sp>
        <p:nvSpPr>
          <p:cNvPr id="142" name="Shape 91"/>
          <p:cNvSpPr/>
          <p:nvPr/>
        </p:nvSpPr>
        <p:spPr>
          <a:xfrm>
            <a:off x="177340" y="1996188"/>
            <a:ext cx="3370101"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new customers value was ranked from high to low (1 to 10). The charts show that the number of customers in each rank are almost even out. However, the sales from past 3 years shows that customers in rank 1, 3, 7, and 9 has significantly purchased bikes over 5,000 units each. This can be also considered as the hot target rank.</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1F88CEE3-AF6D-449C-BE11-D13AD884DB12}"/>
              </a:ext>
            </a:extLst>
          </p:cNvPr>
          <p:cNvPicPr>
            <a:picLocks noChangeAspect="1"/>
          </p:cNvPicPr>
          <p:nvPr/>
        </p:nvPicPr>
        <p:blipFill>
          <a:blip r:embed="rId2"/>
          <a:stretch>
            <a:fillRect/>
          </a:stretch>
        </p:blipFill>
        <p:spPr>
          <a:xfrm>
            <a:off x="3740281" y="820524"/>
            <a:ext cx="5403719" cy="4322975"/>
          </a:xfrm>
          <a:prstGeom prst="rect">
            <a:avLst/>
          </a:prstGeom>
        </p:spPr>
      </p:pic>
    </p:spTree>
    <p:extLst>
      <p:ext uri="{BB962C8B-B14F-4D97-AF65-F5344CB8AC3E}">
        <p14:creationId xmlns:p14="http://schemas.microsoft.com/office/powerpoint/2010/main" val="391159557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Appendix</a:t>
            </a:r>
          </a:p>
        </p:txBody>
      </p:sp>
      <p:sp>
        <p:nvSpPr>
          <p:cNvPr id="163" name="Shape 115"/>
          <p:cNvSpPr/>
          <p:nvPr/>
        </p:nvSpPr>
        <p:spPr>
          <a:xfrm>
            <a:off x="205025" y="1083299"/>
            <a:ext cx="8565600" cy="2631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hlinkClick r:id="rId2"/>
              </a:rPr>
              <a:t>https://github.com/seansothey/KPMG</a:t>
            </a:r>
            <a:endParaRPr lang="en-US" dirty="0"/>
          </a:p>
          <a:p>
            <a:endParaRPr lang="en-US" dirty="0"/>
          </a:p>
          <a:p>
            <a:r>
              <a:rPr lang="en-US" dirty="0">
                <a:hlinkClick r:id="rId3"/>
              </a:rPr>
              <a:t>https://seansothey.github.io/KPMG/CustomerAddress.html</a:t>
            </a:r>
            <a:endParaRPr lang="en-US" dirty="0"/>
          </a:p>
          <a:p>
            <a:endParaRPr lang="en-US" dirty="0"/>
          </a:p>
          <a:p>
            <a:r>
              <a:rPr lang="en-US" dirty="0">
                <a:hlinkClick r:id="rId4"/>
              </a:rPr>
              <a:t>https://seansothey.github.io/KPMG/CustomerDemographic.html</a:t>
            </a:r>
            <a:endParaRPr lang="en-US" dirty="0"/>
          </a:p>
          <a:p>
            <a:endParaRPr lang="en-US" dirty="0"/>
          </a:p>
          <a:p>
            <a:r>
              <a:rPr lang="en-US" dirty="0">
                <a:hlinkClick r:id="rId5"/>
              </a:rPr>
              <a:t>https://seansothey.github.io/KPMG/Transactions3Months.html</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6" y="1083299"/>
            <a:ext cx="3617526"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Analytics </a:t>
            </a:r>
          </a:p>
        </p:txBody>
      </p:sp>
      <p:sp>
        <p:nvSpPr>
          <p:cNvPr id="124" name="Shape 73"/>
          <p:cNvSpPr/>
          <p:nvPr/>
        </p:nvSpPr>
        <p:spPr>
          <a:xfrm>
            <a:off x="205025" y="1698555"/>
            <a:ext cx="2918279" cy="333575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this presentation, there are three main components to be discussed and presented.</a:t>
            </a:r>
          </a:p>
          <a:p>
            <a:endParaRPr lang="en-US" dirty="0"/>
          </a:p>
          <a:p>
            <a:pPr marL="285750" indent="-285750">
              <a:lnSpc>
                <a:spcPct val="100000"/>
              </a:lnSpc>
              <a:buFont typeface="Wingdings" panose="05000000000000000000" pitchFamily="2" charset="2"/>
              <a:buChar char="Ø"/>
            </a:pPr>
            <a:r>
              <a:rPr lang="en-US" dirty="0"/>
              <a:t>Data Exploration</a:t>
            </a:r>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Model Development</a:t>
            </a:r>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Interpretation</a:t>
            </a:r>
          </a:p>
          <a:p>
            <a:pPr>
              <a:lnSpc>
                <a:spcPct val="100000"/>
              </a:lnSpc>
            </a:pPr>
            <a:endParaRPr lang="en-US" dirty="0"/>
          </a:p>
          <a:p>
            <a:pPr>
              <a:lnSpc>
                <a:spcPct val="100000"/>
              </a:lnSpc>
            </a:pPr>
            <a:r>
              <a:rPr lang="en-US" dirty="0"/>
              <a:t>Tools: Tableau, Excel, Python,</a:t>
            </a:r>
          </a:p>
          <a:p>
            <a:pPr>
              <a:lnSpc>
                <a:spcPct val="100000"/>
              </a:lnSpc>
            </a:pPr>
            <a:r>
              <a:rPr lang="en-US" dirty="0"/>
              <a:t>           and Machine Learning</a:t>
            </a:r>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1028" name="Picture 4" descr="Predictive Analytics Services">
            <a:extLst>
              <a:ext uri="{FF2B5EF4-FFF2-40B4-BE49-F238E27FC236}">
                <a16:creationId xmlns:a16="http://schemas.microsoft.com/office/drawing/2014/main" id="{026FDA67-D2F3-4B14-B6CB-D2DEEDACF5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09"/>
          <a:stretch/>
        </p:blipFill>
        <p:spPr bwMode="auto">
          <a:xfrm>
            <a:off x="3484104" y="2635624"/>
            <a:ext cx="5659016" cy="2507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The Difference Between Excel 365 and Excel 2019 ...">
            <a:extLst>
              <a:ext uri="{FF2B5EF4-FFF2-40B4-BE49-F238E27FC236}">
                <a16:creationId xmlns:a16="http://schemas.microsoft.com/office/drawing/2014/main" id="{C368B5E0-27E9-4E48-961C-939347A759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3987" y="1431180"/>
            <a:ext cx="781462" cy="477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Course Near Me - Machine Learning Logo Design, HD ...">
            <a:extLst>
              <a:ext uri="{FF2B5EF4-FFF2-40B4-BE49-F238E27FC236}">
                <a16:creationId xmlns:a16="http://schemas.microsoft.com/office/drawing/2014/main" id="{EA9F184F-DDF7-4E2F-AC0D-8479D039C7C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190" t="5206" r="15093" b="6950"/>
          <a:stretch/>
        </p:blipFill>
        <p:spPr bwMode="auto">
          <a:xfrm>
            <a:off x="6782695" y="1871132"/>
            <a:ext cx="706483" cy="468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Logo - PNG and Vector - Logo Download">
            <a:extLst>
              <a:ext uri="{FF2B5EF4-FFF2-40B4-BE49-F238E27FC236}">
                <a16:creationId xmlns:a16="http://schemas.microsoft.com/office/drawing/2014/main" id="{BBC1CA55-183D-47E5-AE30-DF46E09FB49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9062" y="1830945"/>
            <a:ext cx="514007" cy="5719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ableau Logo for website - Sybyl">
            <a:extLst>
              <a:ext uri="{FF2B5EF4-FFF2-40B4-BE49-F238E27FC236}">
                <a16:creationId xmlns:a16="http://schemas.microsoft.com/office/drawing/2014/main" id="{3243F19A-734D-46F4-8111-9EB9037738EC}"/>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5758" b="20044"/>
          <a:stretch/>
        </p:blipFill>
        <p:spPr bwMode="auto">
          <a:xfrm>
            <a:off x="7785214" y="1421363"/>
            <a:ext cx="668101" cy="42891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Brace 2">
            <a:extLst>
              <a:ext uri="{FF2B5EF4-FFF2-40B4-BE49-F238E27FC236}">
                <a16:creationId xmlns:a16="http://schemas.microsoft.com/office/drawing/2014/main" id="{D3A57D82-DC75-45E3-8D5A-94A299EF5A5E}"/>
              </a:ext>
            </a:extLst>
          </p:cNvPr>
          <p:cNvSpPr/>
          <p:nvPr/>
        </p:nvSpPr>
        <p:spPr>
          <a:xfrm rot="16200000">
            <a:off x="6310440" y="541132"/>
            <a:ext cx="239062" cy="4129968"/>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87096" y="1083299"/>
            <a:ext cx="3531464"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Map (3 Years)</a:t>
            </a:r>
            <a:endParaRPr dirty="0"/>
          </a:p>
        </p:txBody>
      </p:sp>
      <p:sp>
        <p:nvSpPr>
          <p:cNvPr id="133" name="Shape 82"/>
          <p:cNvSpPr/>
          <p:nvPr/>
        </p:nvSpPr>
        <p:spPr>
          <a:xfrm>
            <a:off x="187096" y="1532232"/>
            <a:ext cx="3397676" cy="33472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the trend of the sales are made by customers in New South Wales, Victoria and Queensland states only. From this trend, it can be predicted that bikes are very popular in the tourist areas, especially by the seaside. Those bikes could be used for personal transportation, exercise, as well as business by renting them to tourists. This pattern can help us make decision on which regions shall be targeted.</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8625C878-BC82-4412-A38F-D60476B9D1FB}"/>
              </a:ext>
            </a:extLst>
          </p:cNvPr>
          <p:cNvPicPr>
            <a:picLocks noChangeAspect="1"/>
          </p:cNvPicPr>
          <p:nvPr/>
        </p:nvPicPr>
        <p:blipFill>
          <a:blip r:embed="rId3"/>
          <a:stretch>
            <a:fillRect/>
          </a:stretch>
        </p:blipFill>
        <p:spPr>
          <a:xfrm>
            <a:off x="3747453" y="820525"/>
            <a:ext cx="5403718" cy="432297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187095" y="1083299"/>
            <a:ext cx="3492020" cy="5081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State (3 Years)</a:t>
            </a:r>
            <a:endParaRPr dirty="0"/>
          </a:p>
        </p:txBody>
      </p:sp>
      <p:sp>
        <p:nvSpPr>
          <p:cNvPr id="133" name="Shape 82"/>
          <p:cNvSpPr/>
          <p:nvPr/>
        </p:nvSpPr>
        <p:spPr>
          <a:xfrm>
            <a:off x="253577" y="1727754"/>
            <a:ext cx="2921864" cy="255092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highest bike sales (164,566 units) were from New South Wales, followed by Victoria (77,465 units), and Queensland (65,457 units). As expected, NSW is the most popular place for tourists, where Sydney Opera House resides.</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6418E6D5-A2B8-40BD-8FA1-3FC56DF38BCA}"/>
              </a:ext>
            </a:extLst>
          </p:cNvPr>
          <p:cNvPicPr>
            <a:picLocks noChangeAspect="1"/>
          </p:cNvPicPr>
          <p:nvPr/>
        </p:nvPicPr>
        <p:blipFill rotWithShape="1">
          <a:blip r:embed="rId3"/>
          <a:srcRect r="6532" b="10611"/>
          <a:stretch/>
        </p:blipFill>
        <p:spPr>
          <a:xfrm>
            <a:off x="3561103" y="833650"/>
            <a:ext cx="5633099" cy="4309850"/>
          </a:xfrm>
          <a:prstGeom prst="rect">
            <a:avLst/>
          </a:prstGeom>
        </p:spPr>
      </p:pic>
    </p:spTree>
    <p:extLst>
      <p:ext uri="{BB962C8B-B14F-4D97-AF65-F5344CB8AC3E}">
        <p14:creationId xmlns:p14="http://schemas.microsoft.com/office/powerpoint/2010/main" val="27785763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15494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States (3 Months) </a:t>
            </a:r>
            <a:endParaRPr dirty="0"/>
          </a:p>
        </p:txBody>
      </p:sp>
      <p:sp>
        <p:nvSpPr>
          <p:cNvPr id="133" name="Shape 82"/>
          <p:cNvSpPr/>
          <p:nvPr/>
        </p:nvSpPr>
        <p:spPr>
          <a:xfrm>
            <a:off x="205025" y="1985886"/>
            <a:ext cx="3230250"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months, the highest sales revenue ($2,896,004) were from New South Wales, followed by Victoria ($1,416,184), and Queensland ($1,245,224). Therefore, NSW has been always been the hottest market for the last 3 years, and the Standard bike was the highest demand.</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2310451-E46F-416C-8E74-DE818DC33763}"/>
              </a:ext>
            </a:extLst>
          </p:cNvPr>
          <p:cNvPicPr>
            <a:picLocks noChangeAspect="1"/>
          </p:cNvPicPr>
          <p:nvPr/>
        </p:nvPicPr>
        <p:blipFill rotWithShape="1">
          <a:blip r:embed="rId3"/>
          <a:srcRect r="7640"/>
          <a:stretch/>
        </p:blipFill>
        <p:spPr>
          <a:xfrm>
            <a:off x="3912199" y="828761"/>
            <a:ext cx="5238974" cy="4314740"/>
          </a:xfrm>
          <a:prstGeom prst="rect">
            <a:avLst/>
          </a:prstGeom>
        </p:spPr>
      </p:pic>
    </p:spTree>
    <p:extLst>
      <p:ext uri="{BB962C8B-B14F-4D97-AF65-F5344CB8AC3E}">
        <p14:creationId xmlns:p14="http://schemas.microsoft.com/office/powerpoint/2010/main" val="40070681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215907"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Revenue By Wealth Segment (3 Months)</a:t>
            </a:r>
            <a:endParaRPr dirty="0"/>
          </a:p>
        </p:txBody>
      </p:sp>
      <p:sp>
        <p:nvSpPr>
          <p:cNvPr id="133" name="Shape 82"/>
          <p:cNvSpPr/>
          <p:nvPr/>
        </p:nvSpPr>
        <p:spPr>
          <a:xfrm>
            <a:off x="205025" y="2243614"/>
            <a:ext cx="3248180" cy="17545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months, the highest sales revenue were from the mass customers total to $2.8M, while the high net and affluent customer sales are $1.4M each.</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E94D80B3-56B7-4126-90CD-21206F75EB17}"/>
              </a:ext>
            </a:extLst>
          </p:cNvPr>
          <p:cNvPicPr>
            <a:picLocks noChangeAspect="1"/>
          </p:cNvPicPr>
          <p:nvPr/>
        </p:nvPicPr>
        <p:blipFill>
          <a:blip r:embed="rId2"/>
          <a:stretch>
            <a:fillRect/>
          </a:stretch>
        </p:blipFill>
        <p:spPr>
          <a:xfrm>
            <a:off x="3740369" y="820594"/>
            <a:ext cx="5403631" cy="4322905"/>
          </a:xfrm>
          <a:prstGeom prst="rect">
            <a:avLst/>
          </a:prstGeom>
        </p:spPr>
      </p:pic>
    </p:spTree>
    <p:extLst>
      <p:ext uri="{BB962C8B-B14F-4D97-AF65-F5344CB8AC3E}">
        <p14:creationId xmlns:p14="http://schemas.microsoft.com/office/powerpoint/2010/main" val="21669462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3674900"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Age &amp; Gender</a:t>
            </a:r>
          </a:p>
          <a:p>
            <a:r>
              <a:rPr lang="en-US" dirty="0"/>
              <a:t>(3 Years)</a:t>
            </a:r>
          </a:p>
        </p:txBody>
      </p:sp>
      <p:sp>
        <p:nvSpPr>
          <p:cNvPr id="133" name="Shape 82"/>
          <p:cNvSpPr/>
          <p:nvPr/>
        </p:nvSpPr>
        <p:spPr>
          <a:xfrm>
            <a:off x="205026" y="2164724"/>
            <a:ext cx="2678023" cy="228546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In the past 3 years, 154,387 bikes were purchased by female customers while the male customers has purchased 147,763 bikes. Both female and male who age between 40 to 49 had highest purchase rate.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DFF17CCE-A6DE-4F17-AB27-EF2EC684557E}"/>
              </a:ext>
            </a:extLst>
          </p:cNvPr>
          <p:cNvPicPr>
            <a:picLocks noChangeAspect="1"/>
          </p:cNvPicPr>
          <p:nvPr/>
        </p:nvPicPr>
        <p:blipFill>
          <a:blip r:embed="rId2"/>
          <a:stretch>
            <a:fillRect/>
          </a:stretch>
        </p:blipFill>
        <p:spPr>
          <a:xfrm>
            <a:off x="3765176" y="822146"/>
            <a:ext cx="5401693" cy="4321355"/>
          </a:xfrm>
          <a:prstGeom prst="rect">
            <a:avLst/>
          </a:prstGeom>
        </p:spPr>
      </p:pic>
    </p:spTree>
    <p:extLst>
      <p:ext uri="{BB962C8B-B14F-4D97-AF65-F5344CB8AC3E}">
        <p14:creationId xmlns:p14="http://schemas.microsoft.com/office/powerpoint/2010/main" val="35469970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2975668" cy="8621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by Job Industry</a:t>
            </a:r>
          </a:p>
          <a:p>
            <a:r>
              <a:rPr lang="en-US" dirty="0"/>
              <a:t>(3 years)</a:t>
            </a:r>
            <a:endParaRPr dirty="0"/>
          </a:p>
        </p:txBody>
      </p:sp>
      <p:sp>
        <p:nvSpPr>
          <p:cNvPr id="133" name="Shape 82"/>
          <p:cNvSpPr/>
          <p:nvPr/>
        </p:nvSpPr>
        <p:spPr>
          <a:xfrm>
            <a:off x="205025" y="2164724"/>
            <a:ext cx="3137265"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The customers who work in manufacturing industry made the highest bike purchases (61,832 units), followed by the customers who work in financial services (58,126 units), and the customers who work in telecommunications made the least purchases (5,149 units).</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4FCD0655-C6B0-43B5-8CA2-17844E95508D}"/>
              </a:ext>
            </a:extLst>
          </p:cNvPr>
          <p:cNvPicPr>
            <a:picLocks noChangeAspect="1"/>
          </p:cNvPicPr>
          <p:nvPr/>
        </p:nvPicPr>
        <p:blipFill>
          <a:blip r:embed="rId2"/>
          <a:stretch>
            <a:fillRect/>
          </a:stretch>
        </p:blipFill>
        <p:spPr>
          <a:xfrm>
            <a:off x="3740369" y="820596"/>
            <a:ext cx="5403631" cy="4322904"/>
          </a:xfrm>
          <a:prstGeom prst="rect">
            <a:avLst/>
          </a:prstGeom>
        </p:spPr>
      </p:pic>
    </p:spTree>
    <p:extLst>
      <p:ext uri="{BB962C8B-B14F-4D97-AF65-F5344CB8AC3E}">
        <p14:creationId xmlns:p14="http://schemas.microsoft.com/office/powerpoint/2010/main" val="2749014804"/>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3398</TotalTime>
  <Words>1255</Words>
  <Application>Microsoft Office PowerPoint</Application>
  <PresentationFormat>On-screen Show (16:9)</PresentationFormat>
  <Paragraphs>101</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Sean Sothey</cp:lastModifiedBy>
  <cp:revision>64</cp:revision>
  <dcterms:modified xsi:type="dcterms:W3CDTF">2020-06-26T03:29:11Z</dcterms:modified>
</cp:coreProperties>
</file>