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8" r:id="rId25"/>
    <p:sldId id="289" r:id="rId26"/>
    <p:sldId id="290" r:id="rId27"/>
    <p:sldId id="291" r:id="rId28"/>
    <p:sldId id="292" r:id="rId29"/>
    <p:sldId id="293" r:id="rId30"/>
    <p:sldId id="294" r:id="rId31"/>
    <p:sldId id="295" r:id="rId32"/>
    <p:sldId id="296" r:id="rId33"/>
    <p:sldId id="297" r:id="rId34"/>
    <p:sldId id="349" r:id="rId35"/>
    <p:sldId id="350" r:id="rId36"/>
    <p:sldId id="346" r:id="rId37"/>
    <p:sldId id="347" r:id="rId38"/>
    <p:sldId id="348" r:id="rId39"/>
    <p:sldId id="337" r:id="rId40"/>
    <p:sldId id="298" r:id="rId41"/>
    <p:sldId id="299" r:id="rId42"/>
    <p:sldId id="300" r:id="rId43"/>
    <p:sldId id="301" r:id="rId44"/>
    <p:sldId id="306" r:id="rId45"/>
    <p:sldId id="307" r:id="rId46"/>
    <p:sldId id="314" r:id="rId47"/>
    <p:sldId id="315" r:id="rId48"/>
    <p:sldId id="316" r:id="rId49"/>
    <p:sldId id="318"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9" r:id="rId64"/>
    <p:sldId id="358" r:id="rId65"/>
    <p:sldId id="357" r:id="rId66"/>
    <p:sldId id="340" r:id="rId67"/>
    <p:sldId id="341" r:id="rId68"/>
    <p:sldId id="342" r:id="rId69"/>
    <p:sldId id="343" r:id="rId70"/>
    <p:sldId id="344" r:id="rId71"/>
    <p:sldId id="345" r:id="rId72"/>
    <p:sldId id="351" r:id="rId73"/>
    <p:sldId id="352" r:id="rId74"/>
    <p:sldId id="353" r:id="rId75"/>
    <p:sldId id="354" r:id="rId76"/>
    <p:sldId id="260"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239" autoAdjust="0"/>
  </p:normalViewPr>
  <p:slideViewPr>
    <p:cSldViewPr>
      <p:cViewPr varScale="1">
        <p:scale>
          <a:sx n="56" d="100"/>
          <a:sy n="56" d="100"/>
        </p:scale>
        <p:origin x="-864" y="-84"/>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2013/6/30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2013/6/30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43000" y="685800"/>
            <a:ext cx="4572000" cy="3429000"/>
          </a:xfrm>
          <a:prstGeom prst="rect">
            <a:avLst/>
          </a:prstGeom>
        </p:spPr>
      </p:sp>
      <p:sp>
        <p:nvSpPr>
          <p:cNvPr id="29699" name="Rectangle 3"/>
          <p:cNvSpPr>
            <a:spLocks noGrp="1" noChangeArrowheads="1"/>
          </p:cNvSpPr>
          <p:nvPr>
            <p:ph type="body" idx="1"/>
          </p:nvPr>
        </p:nvSpPr>
        <p:spPr/>
        <p:txBody>
          <a:bodyPr/>
          <a:lstStyle/>
          <a:p>
            <a:r>
              <a:rPr lang="zh-CN"/>
              <a:t>原来由</a:t>
            </a:r>
            <a:r>
              <a:rPr lang="zh-CN" altLang="zh-CN"/>
              <a:t>jdbcUtil</a:t>
            </a:r>
            <a:r>
              <a:rPr lang="zh-CN"/>
              <a:t>创建连接，现在由</a:t>
            </a:r>
            <a:r>
              <a:rPr lang="zh-CN" altLang="zh-CN"/>
              <a:t>dataSource</a:t>
            </a:r>
            <a:r>
              <a:rPr lang="zh-CN"/>
              <a:t>创建连接，为实现不和具体数据为绑定，因此</a:t>
            </a:r>
            <a:r>
              <a:rPr lang="zh-CN" altLang="zh-CN"/>
              <a:t>datasource</a:t>
            </a:r>
            <a:r>
              <a:rPr lang="zh-CN"/>
              <a:t>也应采用配置文件的方法获得连接。</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47</a:t>
            </a:fld>
            <a:endParaRPr lang="en-US" altLang="zh-CN" smtClean="0"/>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r>
              <a:rPr lang="zh-CN" altLang="en-US" sz="800" smtClean="0">
                <a:latin typeface="楷体_GB2312" pitchFamily="49" charset="-122"/>
                <a:ea typeface="楷体_GB2312" pitchFamily="49" charset="-122"/>
              </a:rPr>
              <a:t>数据库事务必须同时满足</a:t>
            </a:r>
            <a:r>
              <a:rPr lang="en-US" altLang="zh-CN" sz="800" smtClean="0">
                <a:latin typeface="楷体_GB2312" pitchFamily="49" charset="-122"/>
                <a:ea typeface="楷体_GB2312" pitchFamily="49" charset="-122"/>
              </a:rPr>
              <a:t>4</a:t>
            </a:r>
            <a:r>
              <a:rPr lang="zh-CN" altLang="en-US" sz="800" smtClean="0">
                <a:latin typeface="楷体_GB2312" pitchFamily="49" charset="-122"/>
                <a:ea typeface="楷体_GB2312" pitchFamily="49" charset="-122"/>
              </a:rPr>
              <a:t>个特性</a:t>
            </a:r>
            <a:r>
              <a:rPr lang="en-US" altLang="zh-CN" sz="800" smtClean="0">
                <a:latin typeface="楷体_GB2312" pitchFamily="49" charset="-122"/>
                <a:ea typeface="楷体_GB2312" pitchFamily="49" charset="-122"/>
              </a:rPr>
              <a:t>: </a:t>
            </a:r>
            <a:r>
              <a:rPr lang="zh-CN" altLang="en-US" sz="800" smtClean="0">
                <a:latin typeface="楷体_GB2312" pitchFamily="49" charset="-122"/>
                <a:ea typeface="楷体_GB2312" pitchFamily="49" charset="-122"/>
              </a:rPr>
              <a:t>原子性</a:t>
            </a:r>
            <a:r>
              <a:rPr lang="en-US" altLang="zh-CN" sz="800" smtClean="0">
                <a:latin typeface="楷体_GB2312" pitchFamily="49" charset="-122"/>
                <a:ea typeface="楷体_GB2312" pitchFamily="49" charset="-122"/>
              </a:rPr>
              <a:t>(Atomic), </a:t>
            </a:r>
            <a:r>
              <a:rPr lang="zh-CN" altLang="en-US" sz="800" smtClean="0">
                <a:latin typeface="楷体_GB2312" pitchFamily="49" charset="-122"/>
                <a:ea typeface="楷体_GB2312" pitchFamily="49" charset="-122"/>
              </a:rPr>
              <a:t>一致性</a:t>
            </a:r>
            <a:r>
              <a:rPr lang="en-US" altLang="zh-CN" sz="800" smtClean="0">
                <a:latin typeface="楷体_GB2312" pitchFamily="49" charset="-122"/>
                <a:ea typeface="楷体_GB2312" pitchFamily="49" charset="-122"/>
              </a:rPr>
              <a:t>(Consistency), </a:t>
            </a:r>
            <a:r>
              <a:rPr lang="zh-CN" altLang="en-US" sz="800" smtClean="0">
                <a:latin typeface="楷体_GB2312" pitchFamily="49" charset="-122"/>
                <a:ea typeface="楷体_GB2312" pitchFamily="49" charset="-122"/>
              </a:rPr>
              <a:t>隔离性</a:t>
            </a:r>
            <a:r>
              <a:rPr lang="en-US" altLang="zh-CN" sz="800" smtClean="0">
                <a:latin typeface="楷体_GB2312" pitchFamily="49" charset="-122"/>
                <a:ea typeface="楷体_GB2312" pitchFamily="49" charset="-122"/>
              </a:rPr>
              <a:t>(Isolation)</a:t>
            </a:r>
            <a:r>
              <a:rPr lang="zh-CN" altLang="en-US" sz="800" smtClean="0">
                <a:latin typeface="楷体_GB2312" pitchFamily="49" charset="-122"/>
                <a:ea typeface="楷体_GB2312" pitchFamily="49" charset="-122"/>
              </a:rPr>
              <a:t>和持久性</a:t>
            </a:r>
            <a:r>
              <a:rPr lang="en-US" altLang="zh-CN" sz="800" smtClean="0">
                <a:latin typeface="楷体_GB2312" pitchFamily="49" charset="-122"/>
                <a:ea typeface="楷体_GB2312" pitchFamily="49" charset="-122"/>
              </a:rPr>
              <a:t>(Durabiliy), </a:t>
            </a:r>
            <a:r>
              <a:rPr lang="zh-CN" altLang="en-US" sz="800" smtClean="0">
                <a:latin typeface="楷体_GB2312" pitchFamily="49" charset="-122"/>
                <a:ea typeface="楷体_GB2312" pitchFamily="49" charset="-122"/>
              </a:rPr>
              <a:t>简称为</a:t>
            </a:r>
            <a:r>
              <a:rPr lang="en-US" altLang="zh-CN" sz="800" smtClean="0">
                <a:latin typeface="楷体_GB2312" pitchFamily="49" charset="-122"/>
                <a:ea typeface="楷体_GB2312" pitchFamily="49" charset="-122"/>
              </a:rPr>
              <a:t>ACID</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a:xfrm>
            <a:off x="6858000" y="6400800"/>
            <a:ext cx="1600200" cy="457200"/>
          </a:xfrm>
          <a:prstGeom prst="rect">
            <a:avLst/>
          </a:prstGeom>
        </p:spPr>
        <p:txBody>
          <a:bodyPr/>
          <a:lstStyle>
            <a:lvl1pPr>
              <a:defRPr/>
            </a:lvl1pPr>
          </a:lstStyle>
          <a:p>
            <a:fld id="{13DC745A-B921-4CE3-9CCB-00D6FED0A60E}" type="slidenum">
              <a:rPr lang="en-US" altLang="zh-CN"/>
              <a:pPr/>
              <a:t>‹#›</a:t>
            </a:fld>
            <a:endParaRPr lang="en-US" altLang="zh-CN"/>
          </a:p>
        </p:txBody>
      </p:sp>
    </p:spTree>
    <p:extLst>
      <p:ext uri="{BB962C8B-B14F-4D97-AF65-F5344CB8AC3E}">
        <p14:creationId xmlns:p14="http://schemas.microsoft.com/office/powerpoint/2010/main" val="427703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zh-CN"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r>
              <a:rPr lang="zh-CN"/>
              <a:t>北京传智播客教育 </a:t>
            </a:r>
            <a:r>
              <a:rPr lang="zh-CN" altLang="zh-CN"/>
              <a:t>www.itcast.cn</a:t>
            </a:r>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355603A1-51F0-4F28-9B99-24D1E40A4CB5}" type="slidenum">
              <a:rPr lang="zh-CN" altLang="zh-CN"/>
              <a:pPr/>
              <a:t>‹#›</a:t>
            </a:fld>
            <a:endParaRPr lang="zh-CN" altLang="zh-CN"/>
          </a:p>
        </p:txBody>
      </p:sp>
    </p:spTree>
    <p:extLst>
      <p:ext uri="{BB962C8B-B14F-4D97-AF65-F5344CB8AC3E}">
        <p14:creationId xmlns:p14="http://schemas.microsoft.com/office/powerpoint/2010/main" val="291540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2013/6/30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JDBC</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539552" y="692696"/>
            <a:ext cx="8229600" cy="857256"/>
          </a:xfrm>
        </p:spPr>
        <p:txBody>
          <a:bodyPr/>
          <a:lstStyle/>
          <a:p>
            <a:r>
              <a:rPr lang="en-US" altLang="zh-CN" dirty="0"/>
              <a:t>ODBC</a:t>
            </a:r>
          </a:p>
        </p:txBody>
      </p:sp>
      <p:sp>
        <p:nvSpPr>
          <p:cNvPr id="568323" name="Rectangle 3"/>
          <p:cNvSpPr>
            <a:spLocks noGrp="1" noChangeArrowheads="1"/>
          </p:cNvSpPr>
          <p:nvPr>
            <p:ph type="body" idx="1"/>
          </p:nvPr>
        </p:nvSpPr>
        <p:spPr>
          <a:xfrm>
            <a:off x="642910" y="1643050"/>
            <a:ext cx="7858180" cy="4286280"/>
          </a:xfrm>
        </p:spPr>
        <p:txBody>
          <a:bodyPr>
            <a:normAutofit fontScale="92500" lnSpcReduction="10000"/>
          </a:bodyPr>
          <a:lstStyle/>
          <a:p>
            <a:r>
              <a:rPr lang="zh-CN" altLang="en-US" sz="2400" dirty="0">
                <a:latin typeface="Arial Unicode MS" pitchFamily="34" charset="-122"/>
                <a:ea typeface="Arial Unicode MS" pitchFamily="34" charset="-122"/>
                <a:cs typeface="Arial Unicode MS" pitchFamily="34" charset="-122"/>
              </a:rPr>
              <a:t>早期对数据库的访问，都是调用数据库厂商提供的专有的 </a:t>
            </a:r>
            <a:r>
              <a:rPr lang="en-US" altLang="zh-CN" sz="2400" dirty="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。为了在 </a:t>
            </a:r>
            <a:r>
              <a:rPr lang="en-US" altLang="zh-CN" sz="2400" b="1" dirty="0">
                <a:solidFill>
                  <a:srgbClr val="FF0000"/>
                </a:solidFill>
                <a:latin typeface="Arial Unicode MS" pitchFamily="34" charset="-122"/>
                <a:ea typeface="Arial Unicode MS" pitchFamily="34" charset="-122"/>
                <a:cs typeface="Arial Unicode MS" pitchFamily="34" charset="-122"/>
              </a:rPr>
              <a:t>Windows </a:t>
            </a:r>
            <a:r>
              <a:rPr lang="zh-CN" altLang="en-US" sz="2400" b="1" dirty="0">
                <a:solidFill>
                  <a:srgbClr val="FF0000"/>
                </a:solidFill>
                <a:latin typeface="Arial Unicode MS" pitchFamily="34" charset="-122"/>
                <a:ea typeface="Arial Unicode MS" pitchFamily="34" charset="-122"/>
                <a:cs typeface="Arial Unicode MS" pitchFamily="34" charset="-122"/>
              </a:rPr>
              <a:t>平台</a:t>
            </a:r>
            <a:r>
              <a:rPr lang="zh-CN" altLang="en-US" sz="2400" dirty="0">
                <a:latin typeface="Arial Unicode MS" pitchFamily="34" charset="-122"/>
                <a:ea typeface="Arial Unicode MS" pitchFamily="34" charset="-122"/>
                <a:cs typeface="Arial Unicode MS" pitchFamily="34" charset="-122"/>
              </a:rPr>
              <a:t>下提供统一的访问方式，微软推出了 </a:t>
            </a:r>
            <a:r>
              <a:rPr lang="en-US" altLang="zh-CN" sz="2000" b="1" dirty="0">
                <a:latin typeface="Arial Unicode MS" pitchFamily="34" charset="-122"/>
                <a:ea typeface="Arial Unicode MS" pitchFamily="34" charset="-122"/>
                <a:cs typeface="Arial Unicode MS" pitchFamily="34" charset="-122"/>
              </a:rPr>
              <a:t>ODBC(Open Database Connectivity</a:t>
            </a:r>
            <a:r>
              <a:rPr lang="zh-CN" altLang="en-US" sz="2400" dirty="0">
                <a:latin typeface="Arial Unicode MS" pitchFamily="34" charset="-122"/>
                <a:ea typeface="Arial Unicode MS" pitchFamily="34" charset="-122"/>
                <a:cs typeface="Arial Unicode MS" pitchFamily="34" charset="-122"/>
              </a:rPr>
              <a:t>，开放式数据库连接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，并提供了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，使用者在程序中只需要调用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，由 </a:t>
            </a:r>
            <a:r>
              <a:rPr lang="en-US" altLang="zh-CN" sz="2400" dirty="0">
                <a:latin typeface="Arial Unicode MS" pitchFamily="34" charset="-122"/>
                <a:ea typeface="Arial Unicode MS" pitchFamily="34" charset="-122"/>
                <a:cs typeface="Arial Unicode MS" pitchFamily="34" charset="-122"/>
              </a:rPr>
              <a:t>ODBC </a:t>
            </a:r>
            <a:r>
              <a:rPr lang="zh-CN" altLang="en-US" sz="2400" dirty="0">
                <a:latin typeface="Arial Unicode MS" pitchFamily="34" charset="-122"/>
                <a:ea typeface="Arial Unicode MS" pitchFamily="34" charset="-122"/>
                <a:cs typeface="Arial Unicode MS" pitchFamily="34" charset="-122"/>
              </a:rPr>
              <a:t>驱动程序将调用转换成为对特定的数据库的调用请求</a:t>
            </a:r>
          </a:p>
          <a:p>
            <a:r>
              <a:rPr lang="zh-CN" altLang="en-US" sz="2400" dirty="0">
                <a:latin typeface="Arial Unicode MS" pitchFamily="34" charset="-122"/>
                <a:ea typeface="Arial Unicode MS" pitchFamily="34" charset="-122"/>
                <a:cs typeface="Arial Unicode MS" pitchFamily="34" charset="-122"/>
              </a:rPr>
              <a:t>一个基于</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的应用程序对数据库的操作不依赖任何</a:t>
            </a:r>
            <a:r>
              <a:rPr lang="en-US" altLang="zh-CN" sz="2400" dirty="0">
                <a:latin typeface="Arial Unicode MS" pitchFamily="34" charset="-122"/>
                <a:ea typeface="Arial Unicode MS" pitchFamily="34" charset="-122"/>
                <a:cs typeface="Arial Unicode MS" pitchFamily="34" charset="-122"/>
              </a:rPr>
              <a:t>DBMS(database manager system)</a:t>
            </a:r>
            <a:r>
              <a:rPr lang="zh-CN" altLang="en-US" sz="2400" dirty="0">
                <a:latin typeface="Arial Unicode MS" pitchFamily="34" charset="-122"/>
                <a:ea typeface="Arial Unicode MS" pitchFamily="34" charset="-122"/>
                <a:cs typeface="Arial Unicode MS" pitchFamily="34" charset="-122"/>
              </a:rPr>
              <a:t>，不直接与</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打交道，所有的数据库操作由对应的</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的</a:t>
            </a:r>
            <a:r>
              <a:rPr lang="en-US" altLang="zh-CN" sz="2400" b="1" dirty="0">
                <a:solidFill>
                  <a:srgbClr val="0000FF"/>
                </a:solidFill>
                <a:latin typeface="Arial Unicode MS" pitchFamily="34" charset="-122"/>
                <a:ea typeface="Arial Unicode MS" pitchFamily="34" charset="-122"/>
                <a:cs typeface="Arial Unicode MS" pitchFamily="34" charset="-122"/>
              </a:rPr>
              <a:t>ODBC</a:t>
            </a:r>
            <a:r>
              <a:rPr lang="zh-CN" altLang="en-US" sz="2400" b="1" dirty="0">
                <a:solidFill>
                  <a:srgbClr val="0000FF"/>
                </a:solidFill>
                <a:latin typeface="Arial Unicode MS" pitchFamily="34" charset="-122"/>
                <a:ea typeface="Arial Unicode MS" pitchFamily="34" charset="-122"/>
                <a:cs typeface="Arial Unicode MS" pitchFamily="34" charset="-122"/>
              </a:rPr>
              <a:t>驱动程序</a:t>
            </a:r>
            <a:r>
              <a:rPr lang="zh-CN" altLang="en-US" sz="2400" dirty="0">
                <a:latin typeface="Arial Unicode MS" pitchFamily="34" charset="-122"/>
                <a:ea typeface="Arial Unicode MS" pitchFamily="34" charset="-122"/>
                <a:cs typeface="Arial Unicode MS" pitchFamily="34" charset="-122"/>
              </a:rPr>
              <a:t>完成。也就是说，不论是</a:t>
            </a:r>
            <a:r>
              <a:rPr lang="en-US" altLang="zh-CN" sz="2400" dirty="0">
                <a:latin typeface="Arial Unicode MS" pitchFamily="34" charset="-122"/>
                <a:ea typeface="Arial Unicode MS" pitchFamily="34" charset="-122"/>
                <a:cs typeface="Arial Unicode MS" pitchFamily="34" charset="-122"/>
              </a:rPr>
              <a:t>FoxPro</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Access , MYSQL</a:t>
            </a:r>
            <a:r>
              <a:rPr lang="zh-CN" altLang="en-US" sz="2400" dirty="0">
                <a:latin typeface="Arial Unicode MS" pitchFamily="34" charset="-122"/>
                <a:ea typeface="Arial Unicode MS" pitchFamily="34" charset="-122"/>
                <a:cs typeface="Arial Unicode MS" pitchFamily="34" charset="-122"/>
              </a:rPr>
              <a:t>还是</a:t>
            </a:r>
            <a:r>
              <a:rPr lang="en-US" altLang="zh-CN" sz="2400" dirty="0">
                <a:latin typeface="Arial Unicode MS" pitchFamily="34" charset="-122"/>
                <a:ea typeface="Arial Unicode MS" pitchFamily="34" charset="-122"/>
                <a:cs typeface="Arial Unicode MS" pitchFamily="34" charset="-122"/>
              </a:rPr>
              <a:t>Oracle</a:t>
            </a:r>
            <a:r>
              <a:rPr lang="zh-CN" altLang="en-US" sz="2400" dirty="0">
                <a:latin typeface="Arial Unicode MS" pitchFamily="34" charset="-122"/>
                <a:ea typeface="Arial Unicode MS" pitchFamily="34" charset="-122"/>
                <a:cs typeface="Arial Unicode MS" pitchFamily="34" charset="-122"/>
              </a:rPr>
              <a:t>数据库，均可用</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进行访问。由此可见，</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的最大优点是能以统一的方式处理所有的数据库。</a:t>
            </a:r>
            <a:br>
              <a:rPr lang="zh-CN" altLang="en-US"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26728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734888" y="692696"/>
            <a:ext cx="8229600" cy="857256"/>
          </a:xfrm>
        </p:spPr>
        <p:txBody>
          <a:bodyPr/>
          <a:lstStyle/>
          <a:p>
            <a:r>
              <a:rPr lang="en-US" altLang="zh-CN" dirty="0"/>
              <a:t>JDBC-ODBC</a:t>
            </a:r>
            <a:r>
              <a:rPr lang="zh-CN" altLang="en-US" dirty="0"/>
              <a:t>桥 </a:t>
            </a:r>
          </a:p>
        </p:txBody>
      </p:sp>
      <p:sp>
        <p:nvSpPr>
          <p:cNvPr id="542723" name="Rectangle 3"/>
          <p:cNvSpPr>
            <a:spLocks noGrp="1" noChangeArrowheads="1"/>
          </p:cNvSpPr>
          <p:nvPr>
            <p:ph type="body" idx="1"/>
          </p:nvPr>
        </p:nvSpPr>
        <p:spPr>
          <a:xfrm>
            <a:off x="474160" y="1939632"/>
            <a:ext cx="7929618" cy="2857520"/>
          </a:xfrm>
        </p:spPr>
        <p:txBody>
          <a:bodyPr>
            <a:normAutofit/>
          </a:bodyPr>
          <a:lstStyle/>
          <a:p>
            <a:pPr>
              <a:lnSpc>
                <a:spcPct val="110000"/>
              </a:lnSpc>
            </a:pPr>
            <a:r>
              <a:rPr lang="en-US" altLang="zh-CN" sz="2100" dirty="0"/>
              <a:t>JDBC-ODBC </a:t>
            </a:r>
            <a:r>
              <a:rPr lang="zh-CN" altLang="en-US" sz="2100" dirty="0"/>
              <a:t>桥本身也是一个驱动，利用这个驱动，可以使用 </a:t>
            </a:r>
            <a:r>
              <a:rPr lang="en-US" altLang="zh-CN" sz="2100" dirty="0"/>
              <a:t>JDBC-API </a:t>
            </a:r>
            <a:r>
              <a:rPr lang="zh-CN" altLang="en-US" sz="2100" dirty="0"/>
              <a:t>通过</a:t>
            </a:r>
            <a:r>
              <a:rPr lang="en-US" altLang="zh-CN" sz="2100" dirty="0"/>
              <a:t>ODBC </a:t>
            </a:r>
            <a:r>
              <a:rPr lang="zh-CN" altLang="en-US" sz="2100" dirty="0"/>
              <a:t>去访问数据库。这种机制实际上是把标准的 </a:t>
            </a:r>
            <a:r>
              <a:rPr lang="en-US" altLang="zh-CN" sz="2100" dirty="0"/>
              <a:t>JDBC </a:t>
            </a:r>
            <a:r>
              <a:rPr lang="zh-CN" altLang="en-US" sz="2100" dirty="0"/>
              <a:t>调用转换成相应的 </a:t>
            </a:r>
            <a:r>
              <a:rPr lang="en-US" altLang="zh-CN" sz="2100" dirty="0"/>
              <a:t>ODBC </a:t>
            </a:r>
            <a:r>
              <a:rPr lang="zh-CN" altLang="en-US" sz="2100" dirty="0"/>
              <a:t>调用，并通过 </a:t>
            </a:r>
            <a:r>
              <a:rPr lang="en-US" altLang="zh-CN" sz="2100" dirty="0"/>
              <a:t>ODBC </a:t>
            </a:r>
            <a:r>
              <a:rPr lang="zh-CN" altLang="en-US" sz="2100" dirty="0"/>
              <a:t>访问数据库</a:t>
            </a:r>
          </a:p>
          <a:p>
            <a:pPr>
              <a:lnSpc>
                <a:spcPct val="110000"/>
              </a:lnSpc>
            </a:pPr>
            <a:r>
              <a:rPr lang="zh-CN" altLang="en-US" sz="2100" dirty="0"/>
              <a:t>因为需要通过多层调用，所以利用 </a:t>
            </a:r>
            <a:r>
              <a:rPr lang="en-US" altLang="zh-CN" sz="2100" dirty="0"/>
              <a:t>JDBC-ODBC </a:t>
            </a:r>
            <a:r>
              <a:rPr lang="zh-CN" altLang="en-US" sz="2100" dirty="0"/>
              <a:t>桥访问数据库的效率较低</a:t>
            </a:r>
          </a:p>
          <a:p>
            <a:pPr>
              <a:lnSpc>
                <a:spcPct val="110000"/>
              </a:lnSpc>
            </a:pPr>
            <a:r>
              <a:rPr lang="zh-CN" altLang="en-US" sz="2100" dirty="0"/>
              <a:t>在 </a:t>
            </a:r>
            <a:r>
              <a:rPr lang="en-US" altLang="zh-CN" sz="2100" dirty="0"/>
              <a:t>JDK </a:t>
            </a:r>
            <a:r>
              <a:rPr lang="zh-CN" altLang="en-US" sz="2100" dirty="0"/>
              <a:t>中，提供了 </a:t>
            </a:r>
            <a:r>
              <a:rPr lang="en-US" altLang="zh-CN" sz="2100" dirty="0"/>
              <a:t>JDBC-ODBC </a:t>
            </a:r>
            <a:r>
              <a:rPr lang="zh-CN" altLang="en-US" sz="2100" dirty="0"/>
              <a:t>桥的实现类</a:t>
            </a:r>
            <a:r>
              <a:rPr lang="en-US" altLang="zh-CN" sz="2100" dirty="0"/>
              <a:t>(</a:t>
            </a:r>
            <a:r>
              <a:rPr lang="en-US" altLang="zh-CN" sz="2100" dirty="0" err="1"/>
              <a:t>sun.jdbc.odbc.JdbcOdbcDriver</a:t>
            </a:r>
            <a:r>
              <a:rPr lang="en-US" altLang="zh-CN" sz="2100" dirty="0"/>
              <a:t>)</a:t>
            </a:r>
          </a:p>
        </p:txBody>
      </p:sp>
      <p:sp>
        <p:nvSpPr>
          <p:cNvPr id="542725" name="Text Box 5"/>
          <p:cNvSpPr txBox="1">
            <a:spLocks noChangeArrowheads="1"/>
          </p:cNvSpPr>
          <p:nvPr/>
        </p:nvSpPr>
        <p:spPr bwMode="auto">
          <a:xfrm>
            <a:off x="323528" y="492015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Java </a:t>
            </a:r>
            <a:r>
              <a:rPr lang="zh-CN" altLang="en-US" dirty="0"/>
              <a:t>应用程序</a:t>
            </a:r>
          </a:p>
        </p:txBody>
      </p:sp>
      <p:sp>
        <p:nvSpPr>
          <p:cNvPr id="542726" name="Line 6"/>
          <p:cNvSpPr>
            <a:spLocks noChangeShapeType="1"/>
          </p:cNvSpPr>
          <p:nvPr/>
        </p:nvSpPr>
        <p:spPr bwMode="auto">
          <a:xfrm>
            <a:off x="1334766" y="5377358"/>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2727" name="Oval 7"/>
          <p:cNvSpPr>
            <a:spLocks noChangeArrowheads="1"/>
          </p:cNvSpPr>
          <p:nvPr/>
        </p:nvSpPr>
        <p:spPr bwMode="auto">
          <a:xfrm>
            <a:off x="471166" y="5875833"/>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JDBC API</a:t>
            </a:r>
          </a:p>
        </p:txBody>
      </p:sp>
      <p:sp>
        <p:nvSpPr>
          <p:cNvPr id="542728" name="Line 8"/>
          <p:cNvSpPr>
            <a:spLocks noChangeShapeType="1"/>
          </p:cNvSpPr>
          <p:nvPr/>
        </p:nvSpPr>
        <p:spPr bwMode="auto">
          <a:xfrm>
            <a:off x="2342828" y="6190158"/>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2729" name="Text Box 9"/>
          <p:cNvSpPr txBox="1">
            <a:spLocks noChangeArrowheads="1"/>
          </p:cNvSpPr>
          <p:nvPr/>
        </p:nvSpPr>
        <p:spPr bwMode="auto">
          <a:xfrm>
            <a:off x="2819078" y="598695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JDBC-ODBC</a:t>
            </a:r>
            <a:r>
              <a:rPr lang="zh-CN" altLang="en-US" dirty="0"/>
              <a:t>桥</a:t>
            </a:r>
          </a:p>
        </p:txBody>
      </p:sp>
      <p:sp>
        <p:nvSpPr>
          <p:cNvPr id="542732" name="Oval 12"/>
          <p:cNvSpPr>
            <a:spLocks noChangeArrowheads="1"/>
          </p:cNvSpPr>
          <p:nvPr/>
        </p:nvSpPr>
        <p:spPr bwMode="auto">
          <a:xfrm>
            <a:off x="5398766" y="5855196"/>
            <a:ext cx="1727200" cy="674687"/>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ODBC API</a:t>
            </a:r>
          </a:p>
        </p:txBody>
      </p:sp>
      <p:sp>
        <p:nvSpPr>
          <p:cNvPr id="542735" name="AutoShape 15"/>
          <p:cNvSpPr>
            <a:spLocks noChangeArrowheads="1"/>
          </p:cNvSpPr>
          <p:nvPr/>
        </p:nvSpPr>
        <p:spPr bwMode="auto">
          <a:xfrm>
            <a:off x="7846691" y="4293096"/>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t>数据库</a:t>
            </a:r>
          </a:p>
        </p:txBody>
      </p:sp>
      <p:sp>
        <p:nvSpPr>
          <p:cNvPr id="542737" name="Line 17"/>
          <p:cNvSpPr>
            <a:spLocks noChangeShapeType="1"/>
          </p:cNvSpPr>
          <p:nvPr/>
        </p:nvSpPr>
        <p:spPr bwMode="auto">
          <a:xfrm>
            <a:off x="4932041" y="6191746"/>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2738" name="Line 18"/>
          <p:cNvSpPr>
            <a:spLocks noChangeShapeType="1"/>
          </p:cNvSpPr>
          <p:nvPr/>
        </p:nvSpPr>
        <p:spPr bwMode="auto">
          <a:xfrm>
            <a:off x="7237091" y="6191746"/>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2740" name="Text Box 20"/>
          <p:cNvSpPr txBox="1">
            <a:spLocks noChangeArrowheads="1"/>
          </p:cNvSpPr>
          <p:nvPr/>
        </p:nvSpPr>
        <p:spPr bwMode="auto">
          <a:xfrm>
            <a:off x="7724453" y="5994896"/>
            <a:ext cx="1260475"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ODBC</a:t>
            </a:r>
            <a:r>
              <a:rPr lang="zh-CN" altLang="en-US" dirty="0"/>
              <a:t>层</a:t>
            </a:r>
          </a:p>
        </p:txBody>
      </p:sp>
      <p:sp>
        <p:nvSpPr>
          <p:cNvPr id="542741" name="Line 21"/>
          <p:cNvSpPr>
            <a:spLocks noChangeShapeType="1"/>
          </p:cNvSpPr>
          <p:nvPr/>
        </p:nvSpPr>
        <p:spPr bwMode="auto">
          <a:xfrm rot="-10800000">
            <a:off x="8349928" y="5444033"/>
            <a:ext cx="0" cy="40640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69131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755576" y="548977"/>
            <a:ext cx="7696200" cy="1439863"/>
          </a:xfrm>
        </p:spPr>
        <p:txBody>
          <a:bodyPr>
            <a:normAutofit/>
          </a:bodyPr>
          <a:lstStyle/>
          <a:p>
            <a:r>
              <a:rPr lang="zh-CN" altLang="en-US" sz="3600" dirty="0"/>
              <a:t>部分本地</a:t>
            </a:r>
            <a:r>
              <a:rPr lang="en-US" altLang="zh-CN" sz="3600" dirty="0"/>
              <a:t>API</a:t>
            </a:r>
            <a:r>
              <a:rPr lang="zh-CN" altLang="en-US" sz="3600" dirty="0"/>
              <a:t>部分</a:t>
            </a:r>
            <a:r>
              <a:rPr lang="en-US" altLang="zh-CN" sz="3600" dirty="0"/>
              <a:t>Java</a:t>
            </a:r>
            <a:r>
              <a:rPr lang="zh-CN" altLang="en-US" sz="3600" dirty="0"/>
              <a:t>的驱动程序</a:t>
            </a:r>
          </a:p>
        </p:txBody>
      </p:sp>
      <p:sp>
        <p:nvSpPr>
          <p:cNvPr id="543747" name="Rectangle 3"/>
          <p:cNvSpPr>
            <a:spLocks noGrp="1" noChangeArrowheads="1"/>
          </p:cNvSpPr>
          <p:nvPr>
            <p:ph type="body" idx="1"/>
          </p:nvPr>
        </p:nvSpPr>
        <p:spPr>
          <a:xfrm>
            <a:off x="755650" y="1917829"/>
            <a:ext cx="7696200" cy="2489200"/>
          </a:xfrm>
        </p:spPr>
        <p:txBody>
          <a:bodyPr/>
          <a:lstStyle/>
          <a:p>
            <a:r>
              <a:rPr lang="zh-CN" altLang="en-US" sz="2400" dirty="0"/>
              <a:t>这种类型的 </a:t>
            </a:r>
            <a:r>
              <a:rPr lang="en-US" altLang="zh-CN" sz="2400" dirty="0"/>
              <a:t>JDBC </a:t>
            </a:r>
            <a:r>
              <a:rPr lang="zh-CN" altLang="en-US" sz="2400" dirty="0"/>
              <a:t>驱动程序使用 </a:t>
            </a:r>
            <a:r>
              <a:rPr lang="en-US" altLang="zh-CN" sz="2400" dirty="0"/>
              <a:t>Java </a:t>
            </a:r>
            <a:r>
              <a:rPr lang="zh-CN" altLang="en-US" sz="2400" dirty="0"/>
              <a:t>编写，它调用数据库厂商提供的本地 </a:t>
            </a:r>
            <a:r>
              <a:rPr lang="en-US" altLang="zh-CN" sz="2400" dirty="0"/>
              <a:t>API</a:t>
            </a:r>
          </a:p>
          <a:p>
            <a:r>
              <a:rPr lang="zh-CN" altLang="en-US" sz="2400" dirty="0"/>
              <a:t>通过这种类型的 </a:t>
            </a:r>
            <a:r>
              <a:rPr lang="en-US" altLang="zh-CN" sz="2400" dirty="0"/>
              <a:t>JDBC </a:t>
            </a:r>
            <a:r>
              <a:rPr lang="zh-CN" altLang="en-US" sz="2400" dirty="0"/>
              <a:t>驱动程序访问数据库减少了 </a:t>
            </a:r>
            <a:r>
              <a:rPr lang="en-US" altLang="zh-CN" sz="2400" dirty="0"/>
              <a:t>ODBC </a:t>
            </a:r>
            <a:r>
              <a:rPr lang="zh-CN" altLang="en-US" sz="2400" dirty="0"/>
              <a:t>的调用环节，提高了数据库访问的效率</a:t>
            </a:r>
          </a:p>
          <a:p>
            <a:r>
              <a:rPr lang="zh-CN" altLang="en-US" sz="2400" dirty="0"/>
              <a:t>在这种方式下需要在客户的机器上安装本地 </a:t>
            </a:r>
            <a:r>
              <a:rPr lang="en-US" altLang="zh-CN" sz="2400" dirty="0"/>
              <a:t>JDBC </a:t>
            </a:r>
            <a:r>
              <a:rPr lang="zh-CN" altLang="en-US" sz="2400" dirty="0"/>
              <a:t>驱动程序和特定厂商的本地 </a:t>
            </a:r>
            <a:r>
              <a:rPr lang="en-US" altLang="zh-CN" sz="2400" dirty="0"/>
              <a:t>API </a:t>
            </a:r>
          </a:p>
        </p:txBody>
      </p:sp>
      <p:sp>
        <p:nvSpPr>
          <p:cNvPr id="543748" name="Text Box 4"/>
          <p:cNvSpPr txBox="1">
            <a:spLocks noChangeArrowheads="1"/>
          </p:cNvSpPr>
          <p:nvPr/>
        </p:nvSpPr>
        <p:spPr bwMode="auto">
          <a:xfrm>
            <a:off x="361950" y="4632473"/>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Java </a:t>
            </a:r>
            <a:r>
              <a:rPr lang="zh-CN" altLang="en-US"/>
              <a:t>应用程序</a:t>
            </a:r>
          </a:p>
        </p:txBody>
      </p:sp>
      <p:sp>
        <p:nvSpPr>
          <p:cNvPr id="543749" name="Line 5"/>
          <p:cNvSpPr>
            <a:spLocks noChangeShapeType="1"/>
          </p:cNvSpPr>
          <p:nvPr/>
        </p:nvSpPr>
        <p:spPr bwMode="auto">
          <a:xfrm>
            <a:off x="1373188" y="5089673"/>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3750" name="Oval 6"/>
          <p:cNvSpPr>
            <a:spLocks noChangeArrowheads="1"/>
          </p:cNvSpPr>
          <p:nvPr/>
        </p:nvSpPr>
        <p:spPr bwMode="auto">
          <a:xfrm>
            <a:off x="509588" y="5588148"/>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t>JDBC API</a:t>
            </a:r>
          </a:p>
        </p:txBody>
      </p:sp>
      <p:sp>
        <p:nvSpPr>
          <p:cNvPr id="543751" name="Line 7"/>
          <p:cNvSpPr>
            <a:spLocks noChangeShapeType="1"/>
          </p:cNvSpPr>
          <p:nvPr/>
        </p:nvSpPr>
        <p:spPr bwMode="auto">
          <a:xfrm>
            <a:off x="2381250" y="5902473"/>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3752" name="Text Box 8"/>
          <p:cNvSpPr txBox="1">
            <a:spLocks noChangeArrowheads="1"/>
          </p:cNvSpPr>
          <p:nvPr/>
        </p:nvSpPr>
        <p:spPr bwMode="auto">
          <a:xfrm>
            <a:off x="2857500" y="5699273"/>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JDBC</a:t>
            </a:r>
            <a:r>
              <a:rPr lang="zh-CN" altLang="en-US"/>
              <a:t>驱动程序</a:t>
            </a:r>
          </a:p>
        </p:txBody>
      </p:sp>
      <p:sp>
        <p:nvSpPr>
          <p:cNvPr id="543753" name="Oval 9"/>
          <p:cNvSpPr>
            <a:spLocks noChangeArrowheads="1"/>
          </p:cNvSpPr>
          <p:nvPr/>
        </p:nvSpPr>
        <p:spPr bwMode="auto">
          <a:xfrm>
            <a:off x="5437188" y="5500836"/>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a:t>厂商提供的</a:t>
            </a:r>
          </a:p>
          <a:p>
            <a:pPr marL="342900" indent="-342900">
              <a:buFont typeface="Wingdings" pitchFamily="2" charset="2"/>
              <a:buNone/>
            </a:pPr>
            <a:r>
              <a:rPr lang="zh-CN" altLang="en-US"/>
              <a:t>本地 </a:t>
            </a:r>
            <a:r>
              <a:rPr lang="en-US" altLang="zh-CN"/>
              <a:t>API</a:t>
            </a:r>
          </a:p>
        </p:txBody>
      </p:sp>
      <p:sp>
        <p:nvSpPr>
          <p:cNvPr id="543754" name="AutoShape 10"/>
          <p:cNvSpPr>
            <a:spLocks noChangeArrowheads="1"/>
          </p:cNvSpPr>
          <p:nvPr/>
        </p:nvSpPr>
        <p:spPr bwMode="auto">
          <a:xfrm>
            <a:off x="7812088" y="5373836"/>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t>数据库</a:t>
            </a:r>
          </a:p>
        </p:txBody>
      </p:sp>
      <p:sp>
        <p:nvSpPr>
          <p:cNvPr id="543755" name="Line 11"/>
          <p:cNvSpPr>
            <a:spLocks noChangeShapeType="1"/>
          </p:cNvSpPr>
          <p:nvPr/>
        </p:nvSpPr>
        <p:spPr bwMode="auto">
          <a:xfrm>
            <a:off x="4970463" y="5904061"/>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3756" name="Line 12"/>
          <p:cNvSpPr>
            <a:spLocks noChangeShapeType="1"/>
          </p:cNvSpPr>
          <p:nvPr/>
        </p:nvSpPr>
        <p:spPr bwMode="auto">
          <a:xfrm>
            <a:off x="7275513" y="5904061"/>
            <a:ext cx="357187" cy="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26346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124272" y="476969"/>
            <a:ext cx="7696200" cy="1439863"/>
          </a:xfrm>
        </p:spPr>
        <p:txBody>
          <a:bodyPr>
            <a:normAutofit/>
          </a:bodyPr>
          <a:lstStyle/>
          <a:p>
            <a:r>
              <a:rPr lang="en-US" altLang="zh-CN" sz="3600" dirty="0"/>
              <a:t>JDBC</a:t>
            </a:r>
            <a:r>
              <a:rPr lang="zh-CN" altLang="en-US" sz="3600" dirty="0"/>
              <a:t>网络纯</a:t>
            </a:r>
            <a:r>
              <a:rPr lang="en-US" altLang="zh-CN" sz="3600" dirty="0"/>
              <a:t>Java</a:t>
            </a:r>
            <a:r>
              <a:rPr lang="zh-CN" altLang="en-US" sz="3600" dirty="0"/>
              <a:t>驱动程序</a:t>
            </a:r>
          </a:p>
        </p:txBody>
      </p:sp>
      <p:sp>
        <p:nvSpPr>
          <p:cNvPr id="545795" name="Rectangle 3"/>
          <p:cNvSpPr>
            <a:spLocks noGrp="1" noChangeArrowheads="1"/>
          </p:cNvSpPr>
          <p:nvPr>
            <p:ph type="body" idx="1"/>
          </p:nvPr>
        </p:nvSpPr>
        <p:spPr>
          <a:xfrm>
            <a:off x="500034" y="1918977"/>
            <a:ext cx="8001056" cy="2571768"/>
          </a:xfrm>
        </p:spPr>
        <p:txBody>
          <a:bodyPr>
            <a:normAutofit/>
          </a:bodyPr>
          <a:lstStyle/>
          <a:p>
            <a:r>
              <a:rPr lang="zh-CN" altLang="en-US" sz="2400" dirty="0"/>
              <a:t>这种驱动利用中间件的应用服务器来访问数据库。应用服务器作为一个到多个数据库的网关，客户端通过它可以连接到不同的数据库服务器。</a:t>
            </a:r>
          </a:p>
          <a:p>
            <a:r>
              <a:rPr lang="zh-CN" altLang="en-US" sz="2400" dirty="0"/>
              <a:t>应用服务器通常有自己的网络协议，</a:t>
            </a:r>
            <a:r>
              <a:rPr lang="en-US" altLang="zh-CN" sz="2400" dirty="0"/>
              <a:t>Java </a:t>
            </a:r>
            <a:r>
              <a:rPr lang="zh-CN" altLang="en-US" sz="2400" dirty="0"/>
              <a:t>用户程序通过 </a:t>
            </a:r>
            <a:r>
              <a:rPr lang="en-US" altLang="zh-CN" sz="2400" dirty="0"/>
              <a:t>JDBC </a:t>
            </a:r>
            <a:r>
              <a:rPr lang="zh-CN" altLang="en-US" sz="2400" dirty="0"/>
              <a:t>驱动程序将 </a:t>
            </a:r>
            <a:r>
              <a:rPr lang="en-US" altLang="zh-CN" sz="2400" dirty="0"/>
              <a:t>JDBC </a:t>
            </a:r>
            <a:r>
              <a:rPr lang="zh-CN" altLang="en-US" sz="2400" dirty="0"/>
              <a:t>调用发送给应用服务器，应用服务器使用本地程序驱动访问数据库，从而完成请求。</a:t>
            </a:r>
          </a:p>
        </p:txBody>
      </p:sp>
      <p:sp>
        <p:nvSpPr>
          <p:cNvPr id="545805" name="Text Box 13"/>
          <p:cNvSpPr txBox="1">
            <a:spLocks noChangeArrowheads="1"/>
          </p:cNvSpPr>
          <p:nvPr/>
        </p:nvSpPr>
        <p:spPr bwMode="auto">
          <a:xfrm>
            <a:off x="107950" y="4908252"/>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Java </a:t>
            </a:r>
            <a:r>
              <a:rPr lang="zh-CN" altLang="en-US"/>
              <a:t>应用程序</a:t>
            </a:r>
          </a:p>
        </p:txBody>
      </p:sp>
      <p:sp>
        <p:nvSpPr>
          <p:cNvPr id="545806" name="Line 14"/>
          <p:cNvSpPr>
            <a:spLocks noChangeShapeType="1"/>
          </p:cNvSpPr>
          <p:nvPr/>
        </p:nvSpPr>
        <p:spPr bwMode="auto">
          <a:xfrm>
            <a:off x="1119188" y="5365452"/>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5807" name="Oval 15"/>
          <p:cNvSpPr>
            <a:spLocks noChangeArrowheads="1"/>
          </p:cNvSpPr>
          <p:nvPr/>
        </p:nvSpPr>
        <p:spPr bwMode="auto">
          <a:xfrm>
            <a:off x="255588" y="5863927"/>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t>JDBC API</a:t>
            </a:r>
          </a:p>
        </p:txBody>
      </p:sp>
      <p:sp>
        <p:nvSpPr>
          <p:cNvPr id="545808" name="Line 16"/>
          <p:cNvSpPr>
            <a:spLocks noChangeShapeType="1"/>
          </p:cNvSpPr>
          <p:nvPr/>
        </p:nvSpPr>
        <p:spPr bwMode="auto">
          <a:xfrm>
            <a:off x="2127250" y="6178252"/>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5809" name="Text Box 17"/>
          <p:cNvSpPr txBox="1">
            <a:spLocks noChangeArrowheads="1"/>
          </p:cNvSpPr>
          <p:nvPr/>
        </p:nvSpPr>
        <p:spPr bwMode="auto">
          <a:xfrm>
            <a:off x="2603500" y="5975052"/>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JDBC</a:t>
            </a:r>
            <a:r>
              <a:rPr lang="zh-CN" altLang="en-US"/>
              <a:t>驱动程序</a:t>
            </a:r>
          </a:p>
        </p:txBody>
      </p:sp>
      <p:sp>
        <p:nvSpPr>
          <p:cNvPr id="545811" name="AutoShape 19"/>
          <p:cNvSpPr>
            <a:spLocks noChangeArrowheads="1"/>
          </p:cNvSpPr>
          <p:nvPr/>
        </p:nvSpPr>
        <p:spPr bwMode="auto">
          <a:xfrm>
            <a:off x="7872413" y="4136727"/>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t>数据库</a:t>
            </a:r>
          </a:p>
        </p:txBody>
      </p:sp>
      <p:sp>
        <p:nvSpPr>
          <p:cNvPr id="545812" name="Line 20"/>
          <p:cNvSpPr>
            <a:spLocks noChangeShapeType="1"/>
          </p:cNvSpPr>
          <p:nvPr/>
        </p:nvSpPr>
        <p:spPr bwMode="auto">
          <a:xfrm>
            <a:off x="4716463" y="6179840"/>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5813" name="Line 21"/>
          <p:cNvSpPr>
            <a:spLocks noChangeShapeType="1"/>
          </p:cNvSpPr>
          <p:nvPr/>
        </p:nvSpPr>
        <p:spPr bwMode="auto">
          <a:xfrm>
            <a:off x="7021513" y="6179840"/>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5815" name="Line 23"/>
          <p:cNvSpPr>
            <a:spLocks noChangeShapeType="1"/>
          </p:cNvSpPr>
          <p:nvPr/>
        </p:nvSpPr>
        <p:spPr bwMode="auto">
          <a:xfrm rot="-10800000">
            <a:off x="8388350" y="526861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545816" name="Text Box 24"/>
          <p:cNvSpPr txBox="1">
            <a:spLocks noChangeArrowheads="1"/>
          </p:cNvSpPr>
          <p:nvPr/>
        </p:nvSpPr>
        <p:spPr bwMode="auto">
          <a:xfrm>
            <a:off x="5156200" y="5967115"/>
            <a:ext cx="1728788"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zh-CN" altLang="en-US"/>
              <a:t>应用服务器</a:t>
            </a:r>
          </a:p>
        </p:txBody>
      </p:sp>
      <p:sp>
        <p:nvSpPr>
          <p:cNvPr id="545817" name="Oval 25"/>
          <p:cNvSpPr>
            <a:spLocks noChangeArrowheads="1"/>
          </p:cNvSpPr>
          <p:nvPr/>
        </p:nvSpPr>
        <p:spPr bwMode="auto">
          <a:xfrm>
            <a:off x="7524750" y="5779790"/>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a:t>厂商提供的</a:t>
            </a:r>
          </a:p>
          <a:p>
            <a:pPr marL="342900" indent="-342900">
              <a:buFont typeface="Wingdings" pitchFamily="2" charset="2"/>
              <a:buNone/>
            </a:pPr>
            <a:r>
              <a:rPr lang="zh-CN" altLang="en-US"/>
              <a:t>本地 </a:t>
            </a:r>
            <a:r>
              <a:rPr lang="en-US" altLang="zh-CN"/>
              <a:t>API</a:t>
            </a:r>
          </a:p>
        </p:txBody>
      </p:sp>
    </p:spTree>
    <p:extLst>
      <p:ext uri="{BB962C8B-B14F-4D97-AF65-F5344CB8AC3E}">
        <p14:creationId xmlns:p14="http://schemas.microsoft.com/office/powerpoint/2010/main" val="4206641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99592" y="692696"/>
            <a:ext cx="8229600" cy="1224136"/>
          </a:xfrm>
        </p:spPr>
        <p:txBody>
          <a:bodyPr>
            <a:normAutofit/>
          </a:bodyPr>
          <a:lstStyle/>
          <a:p>
            <a:r>
              <a:rPr lang="zh-CN" altLang="en-US" sz="4000" dirty="0"/>
              <a:t>本地协议的纯 </a:t>
            </a:r>
            <a:r>
              <a:rPr lang="en-US" altLang="zh-CN" sz="4000" dirty="0"/>
              <a:t>Java </a:t>
            </a:r>
            <a:r>
              <a:rPr lang="zh-CN" altLang="en-US" sz="4000" dirty="0"/>
              <a:t>驱动程序</a:t>
            </a:r>
          </a:p>
        </p:txBody>
      </p:sp>
      <p:sp>
        <p:nvSpPr>
          <p:cNvPr id="547843" name="Rectangle 3"/>
          <p:cNvSpPr>
            <a:spLocks noGrp="1" noChangeArrowheads="1"/>
          </p:cNvSpPr>
          <p:nvPr>
            <p:ph type="body" idx="1"/>
          </p:nvPr>
        </p:nvSpPr>
        <p:spPr>
          <a:xfrm>
            <a:off x="755650" y="1988840"/>
            <a:ext cx="7888316" cy="2109788"/>
          </a:xfrm>
        </p:spPr>
        <p:txBody>
          <a:bodyPr/>
          <a:lstStyle/>
          <a:p>
            <a:r>
              <a:rPr lang="zh-CN" altLang="en-US" sz="2400" dirty="0"/>
              <a:t>多数数据库厂商已经支持允许客户程序通过网络直接与数据库通信的</a:t>
            </a:r>
            <a:r>
              <a:rPr lang="zh-CN" altLang="en-US" sz="2400" b="1" dirty="0">
                <a:solidFill>
                  <a:srgbClr val="FF0000"/>
                </a:solidFill>
              </a:rPr>
              <a:t>网络协议</a:t>
            </a:r>
            <a:r>
              <a:rPr lang="zh-CN" altLang="en-US" sz="2400" dirty="0"/>
              <a:t>。</a:t>
            </a:r>
          </a:p>
          <a:p>
            <a:r>
              <a:rPr lang="zh-CN" altLang="en-US" sz="2400" dirty="0"/>
              <a:t>这种类型的驱动程序完全使用 </a:t>
            </a:r>
            <a:r>
              <a:rPr lang="en-US" altLang="zh-CN" sz="2400" dirty="0"/>
              <a:t>Java </a:t>
            </a:r>
            <a:r>
              <a:rPr lang="zh-CN" altLang="en-US" sz="2400" dirty="0"/>
              <a:t>编写，通过与数据库建立的 </a:t>
            </a:r>
            <a:r>
              <a:rPr lang="en-US" altLang="zh-CN" sz="2400" dirty="0"/>
              <a:t>Socket </a:t>
            </a:r>
            <a:r>
              <a:rPr lang="zh-CN" altLang="en-US" sz="2400" dirty="0"/>
              <a:t>连接，采用具体与厂商的网络协议把 </a:t>
            </a:r>
            <a:r>
              <a:rPr lang="en-US" altLang="zh-CN" sz="2400" dirty="0"/>
              <a:t>JDBC </a:t>
            </a:r>
            <a:r>
              <a:rPr lang="zh-CN" altLang="en-US" sz="2400" dirty="0"/>
              <a:t>调用转换为直接连接的网络调用</a:t>
            </a:r>
          </a:p>
        </p:txBody>
      </p:sp>
      <p:sp>
        <p:nvSpPr>
          <p:cNvPr id="547844" name="Text Box 4"/>
          <p:cNvSpPr txBox="1">
            <a:spLocks noChangeArrowheads="1"/>
          </p:cNvSpPr>
          <p:nvPr/>
        </p:nvSpPr>
        <p:spPr bwMode="auto">
          <a:xfrm>
            <a:off x="1262063" y="47098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Java </a:t>
            </a:r>
            <a:r>
              <a:rPr lang="zh-CN" altLang="en-US" dirty="0"/>
              <a:t>应用程序</a:t>
            </a:r>
          </a:p>
        </p:txBody>
      </p:sp>
      <p:sp>
        <p:nvSpPr>
          <p:cNvPr id="547845" name="Line 5"/>
          <p:cNvSpPr>
            <a:spLocks noChangeShapeType="1"/>
          </p:cNvSpPr>
          <p:nvPr/>
        </p:nvSpPr>
        <p:spPr bwMode="auto">
          <a:xfrm>
            <a:off x="2273300" y="5167028"/>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7846" name="Oval 6"/>
          <p:cNvSpPr>
            <a:spLocks noChangeArrowheads="1"/>
          </p:cNvSpPr>
          <p:nvPr/>
        </p:nvSpPr>
        <p:spPr bwMode="auto">
          <a:xfrm>
            <a:off x="1409700" y="5665503"/>
            <a:ext cx="1727200" cy="674688"/>
          </a:xfrm>
          <a:prstGeom prst="ellipse">
            <a:avLst/>
          </a:prstGeom>
          <a:solidFill>
            <a:schemeClr val="accent2">
              <a:lumMod val="20000"/>
              <a:lumOff val="80000"/>
            </a:schemeClr>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JDBC API</a:t>
            </a:r>
          </a:p>
        </p:txBody>
      </p:sp>
      <p:sp>
        <p:nvSpPr>
          <p:cNvPr id="547847" name="Line 7"/>
          <p:cNvSpPr>
            <a:spLocks noChangeShapeType="1"/>
          </p:cNvSpPr>
          <p:nvPr/>
        </p:nvSpPr>
        <p:spPr bwMode="auto">
          <a:xfrm>
            <a:off x="3281363" y="5979828"/>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7848" name="Text Box 8"/>
          <p:cNvSpPr txBox="1">
            <a:spLocks noChangeArrowheads="1"/>
          </p:cNvSpPr>
          <p:nvPr/>
        </p:nvSpPr>
        <p:spPr bwMode="auto">
          <a:xfrm>
            <a:off x="3757613" y="57766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JDBC</a:t>
            </a:r>
            <a:r>
              <a:rPr lang="zh-CN" altLang="en-US" dirty="0"/>
              <a:t>驱动程序</a:t>
            </a:r>
          </a:p>
        </p:txBody>
      </p:sp>
      <p:sp>
        <p:nvSpPr>
          <p:cNvPr id="547849" name="AutoShape 9"/>
          <p:cNvSpPr>
            <a:spLocks noChangeArrowheads="1"/>
          </p:cNvSpPr>
          <p:nvPr/>
        </p:nvSpPr>
        <p:spPr bwMode="auto">
          <a:xfrm>
            <a:off x="6588125" y="5430553"/>
            <a:ext cx="1008063"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t>数据库</a:t>
            </a:r>
          </a:p>
        </p:txBody>
      </p:sp>
      <p:sp>
        <p:nvSpPr>
          <p:cNvPr id="547850" name="Line 10"/>
          <p:cNvSpPr>
            <a:spLocks noChangeShapeType="1"/>
          </p:cNvSpPr>
          <p:nvPr/>
        </p:nvSpPr>
        <p:spPr bwMode="auto">
          <a:xfrm>
            <a:off x="5870575" y="5981416"/>
            <a:ext cx="357188" cy="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724317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1057308" y="562137"/>
            <a:ext cx="8229600" cy="1139825"/>
          </a:xfrm>
        </p:spPr>
        <p:txBody>
          <a:bodyPr/>
          <a:lstStyle/>
          <a:p>
            <a:r>
              <a:rPr lang="en-US" altLang="zh-CN" sz="3200" b="1" dirty="0">
                <a:latin typeface="Arial Unicode MS" pitchFamily="34" charset="-122"/>
                <a:ea typeface="Arial Unicode MS" pitchFamily="34" charset="-122"/>
                <a:cs typeface="Arial Unicode MS" pitchFamily="34" charset="-122"/>
              </a:rPr>
              <a:t>JDBC API</a:t>
            </a:r>
          </a:p>
        </p:txBody>
      </p:sp>
      <p:sp>
        <p:nvSpPr>
          <p:cNvPr id="502787" name="Rectangle 3"/>
          <p:cNvSpPr>
            <a:spLocks noGrp="1" noChangeArrowheads="1"/>
          </p:cNvSpPr>
          <p:nvPr>
            <p:ph type="body" idx="1"/>
          </p:nvPr>
        </p:nvSpPr>
        <p:spPr>
          <a:xfrm>
            <a:off x="822354" y="1601782"/>
            <a:ext cx="7893050" cy="1041400"/>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是一系列的接口，它使得应用程序能够进行数据库联接，执行</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语句，并且得到返回结果。</a:t>
            </a:r>
          </a:p>
        </p:txBody>
      </p:sp>
      <p:pic>
        <p:nvPicPr>
          <p:cNvPr id="502788" name="Picture 4" descr="Java-tp-1502"/>
          <p:cNvPicPr>
            <a:picLocks noChangeAspect="1" noChangeArrowheads="1"/>
          </p:cNvPicPr>
          <p:nvPr/>
        </p:nvPicPr>
        <p:blipFill>
          <a:blip r:embed="rId2"/>
          <a:srcRect/>
          <a:stretch>
            <a:fillRect/>
          </a:stretch>
        </p:blipFill>
        <p:spPr bwMode="auto">
          <a:xfrm>
            <a:off x="1187450" y="2781300"/>
            <a:ext cx="7085013" cy="3335338"/>
          </a:xfrm>
          <a:prstGeom prst="rect">
            <a:avLst/>
          </a:prstGeom>
          <a:noFill/>
        </p:spPr>
      </p:pic>
    </p:spTree>
    <p:extLst>
      <p:ext uri="{BB962C8B-B14F-4D97-AF65-F5344CB8AC3E}">
        <p14:creationId xmlns:p14="http://schemas.microsoft.com/office/powerpoint/2010/main" val="701392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806896" y="692696"/>
            <a:ext cx="8229600" cy="857256"/>
          </a:xfrm>
        </p:spPr>
        <p:txBody>
          <a:bodyPr/>
          <a:lstStyle/>
          <a:p>
            <a:r>
              <a:rPr lang="en-US" altLang="zh-CN" dirty="0"/>
              <a:t>Driver </a:t>
            </a:r>
            <a:r>
              <a:rPr lang="zh-CN" altLang="en-US" dirty="0"/>
              <a:t>接口</a:t>
            </a:r>
          </a:p>
        </p:txBody>
      </p:sp>
      <p:sp>
        <p:nvSpPr>
          <p:cNvPr id="550915" name="Rectangle 3"/>
          <p:cNvSpPr>
            <a:spLocks noGrp="1" noChangeArrowheads="1"/>
          </p:cNvSpPr>
          <p:nvPr>
            <p:ph type="body" idx="1"/>
          </p:nvPr>
        </p:nvSpPr>
        <p:spPr>
          <a:xfrm>
            <a:off x="323528" y="1706339"/>
            <a:ext cx="8424936" cy="2514749"/>
          </a:xfrm>
        </p:spPr>
        <p:txBody>
          <a:bodyPr/>
          <a:lstStyle/>
          <a:p>
            <a:r>
              <a:rPr lang="en-US" altLang="zh-CN" sz="2400" dirty="0" err="1"/>
              <a:t>Java.sql.Driver</a:t>
            </a:r>
            <a:r>
              <a:rPr lang="en-US" altLang="zh-CN" sz="2400" dirty="0"/>
              <a:t> </a:t>
            </a:r>
            <a:r>
              <a:rPr lang="zh-CN" altLang="en-US" sz="2400" dirty="0"/>
              <a:t>接口是所有 </a:t>
            </a:r>
            <a:r>
              <a:rPr lang="en-US" altLang="zh-CN" sz="2400" dirty="0"/>
              <a:t>JDBC </a:t>
            </a:r>
            <a:r>
              <a:rPr lang="zh-CN" altLang="en-US" sz="2400" dirty="0"/>
              <a:t>驱动程序需要实现的接口。这个接口是提供给数据库厂商使用的，不同数据库厂商提供不同的实现</a:t>
            </a:r>
          </a:p>
          <a:p>
            <a:r>
              <a:rPr lang="zh-CN" altLang="en-US" sz="2400" dirty="0"/>
              <a:t>在程序中不需要直接去访问实现了 </a:t>
            </a:r>
            <a:r>
              <a:rPr lang="en-US" altLang="zh-CN" sz="2400" dirty="0"/>
              <a:t>Driver </a:t>
            </a:r>
            <a:r>
              <a:rPr lang="zh-CN" altLang="en-US" sz="2400" dirty="0"/>
              <a:t>接口的类，而是由驱动程序管理器类</a:t>
            </a:r>
            <a:r>
              <a:rPr lang="en-US" altLang="zh-CN" sz="2400" dirty="0"/>
              <a:t>(</a:t>
            </a:r>
            <a:r>
              <a:rPr lang="en-US" altLang="zh-CN" sz="2400" dirty="0" err="1"/>
              <a:t>java.sql.DriverManager</a:t>
            </a:r>
            <a:r>
              <a:rPr lang="en-US" altLang="zh-CN" sz="2400" dirty="0"/>
              <a:t>)</a:t>
            </a:r>
            <a:r>
              <a:rPr lang="zh-CN" altLang="en-US" sz="2400" dirty="0"/>
              <a:t>去调用这些</a:t>
            </a:r>
            <a:r>
              <a:rPr lang="en-US" altLang="zh-CN" sz="2400" dirty="0"/>
              <a:t>Driver</a:t>
            </a:r>
            <a:r>
              <a:rPr lang="zh-CN" altLang="en-US" sz="2400" dirty="0"/>
              <a:t>实现</a:t>
            </a:r>
          </a:p>
        </p:txBody>
      </p:sp>
    </p:spTree>
    <p:extLst>
      <p:ext uri="{BB962C8B-B14F-4D97-AF65-F5344CB8AC3E}">
        <p14:creationId xmlns:p14="http://schemas.microsoft.com/office/powerpoint/2010/main" val="1582288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914400" y="692696"/>
            <a:ext cx="8229600" cy="857256"/>
          </a:xfrm>
        </p:spPr>
        <p:txBody>
          <a:bodyPr/>
          <a:lstStyle/>
          <a:p>
            <a:r>
              <a:rPr lang="zh-CN" altLang="en-US" dirty="0"/>
              <a:t>加载与注册 </a:t>
            </a:r>
            <a:r>
              <a:rPr lang="en-US" altLang="zh-CN" dirty="0"/>
              <a:t>JDBC </a:t>
            </a:r>
            <a:r>
              <a:rPr lang="zh-CN" altLang="en-US" dirty="0"/>
              <a:t>驱动</a:t>
            </a:r>
          </a:p>
        </p:txBody>
      </p:sp>
      <p:sp>
        <p:nvSpPr>
          <p:cNvPr id="551939" name="Rectangle 3"/>
          <p:cNvSpPr>
            <a:spLocks noGrp="1" noChangeArrowheads="1"/>
          </p:cNvSpPr>
          <p:nvPr>
            <p:ph type="body" idx="1"/>
          </p:nvPr>
        </p:nvSpPr>
        <p:spPr>
          <a:xfrm>
            <a:off x="387368" y="1916832"/>
            <a:ext cx="8577120" cy="4098925"/>
          </a:xfrm>
        </p:spPr>
        <p:txBody>
          <a:bodyPr/>
          <a:lstStyle/>
          <a:p>
            <a:r>
              <a:rPr lang="zh-CN" altLang="en-US" sz="2400" dirty="0"/>
              <a:t>加载 </a:t>
            </a:r>
            <a:r>
              <a:rPr lang="en-US" altLang="zh-CN" sz="2400" dirty="0"/>
              <a:t>JDBC </a:t>
            </a:r>
            <a:r>
              <a:rPr lang="zh-CN" altLang="en-US" sz="2400" dirty="0"/>
              <a:t>驱动需调用 </a:t>
            </a:r>
            <a:r>
              <a:rPr lang="en-US" altLang="zh-CN" sz="2400" dirty="0"/>
              <a:t>Class </a:t>
            </a:r>
            <a:r>
              <a:rPr lang="zh-CN" altLang="en-US" sz="2400" dirty="0"/>
              <a:t>类的静态方法 </a:t>
            </a:r>
            <a:r>
              <a:rPr lang="en-US" altLang="zh-CN" sz="2400" dirty="0" err="1"/>
              <a:t>forName</a:t>
            </a:r>
            <a:r>
              <a:rPr lang="en-US" altLang="zh-CN" sz="2400" dirty="0"/>
              <a:t>()</a:t>
            </a:r>
            <a:r>
              <a:rPr lang="zh-CN" altLang="en-US" sz="2400" dirty="0"/>
              <a:t>，向其传递要加载的 </a:t>
            </a:r>
            <a:r>
              <a:rPr lang="en-US" altLang="zh-CN" sz="2400" dirty="0"/>
              <a:t>JDBC </a:t>
            </a:r>
            <a:r>
              <a:rPr lang="zh-CN" altLang="en-US" sz="2400" dirty="0"/>
              <a:t>驱动的类名</a:t>
            </a:r>
          </a:p>
          <a:p>
            <a:r>
              <a:rPr lang="en-US" altLang="zh-CN" sz="2400" dirty="0" err="1"/>
              <a:t>DriverManager</a:t>
            </a:r>
            <a:r>
              <a:rPr lang="en-US" altLang="zh-CN" sz="2400" dirty="0"/>
              <a:t> </a:t>
            </a:r>
            <a:r>
              <a:rPr lang="zh-CN" altLang="en-US" sz="2400" dirty="0"/>
              <a:t>类是驱动程序管理器类，负责管理驱动程序</a:t>
            </a:r>
          </a:p>
          <a:p>
            <a:r>
              <a:rPr lang="zh-CN" altLang="en-US" sz="2400" dirty="0"/>
              <a:t>通常不用显式调用 </a:t>
            </a:r>
            <a:r>
              <a:rPr lang="en-US" altLang="zh-CN" sz="2400" dirty="0" err="1"/>
              <a:t>DriverManager</a:t>
            </a:r>
            <a:r>
              <a:rPr lang="en-US" altLang="zh-CN" sz="2400" dirty="0"/>
              <a:t> </a:t>
            </a:r>
            <a:r>
              <a:rPr lang="zh-CN" altLang="en-US" sz="2400" dirty="0"/>
              <a:t>类的 </a:t>
            </a:r>
            <a:r>
              <a:rPr lang="en-US" altLang="zh-CN" sz="2400" dirty="0" err="1"/>
              <a:t>registerDriver</a:t>
            </a:r>
            <a:r>
              <a:rPr lang="en-US" altLang="zh-CN" sz="2400" dirty="0"/>
              <a:t>() </a:t>
            </a:r>
            <a:r>
              <a:rPr lang="zh-CN" altLang="en-US" sz="2400" dirty="0"/>
              <a:t>方法来注册驱动程序类的实例，因为 </a:t>
            </a:r>
            <a:r>
              <a:rPr lang="en-US" altLang="zh-CN" sz="2400" dirty="0"/>
              <a:t>Driver </a:t>
            </a:r>
            <a:r>
              <a:rPr lang="zh-CN" altLang="en-US" sz="2400" dirty="0"/>
              <a:t>接口的驱动程序类都包含了静态代码块，在这个静态代码块中，会调用 </a:t>
            </a:r>
            <a:r>
              <a:rPr lang="en-US" altLang="zh-CN" sz="2400" dirty="0" err="1"/>
              <a:t>DriverManager.registerDriver</a:t>
            </a:r>
            <a:r>
              <a:rPr lang="en-US" altLang="zh-CN" sz="2400" dirty="0"/>
              <a:t>() </a:t>
            </a:r>
            <a:r>
              <a:rPr lang="zh-CN" altLang="en-US" sz="2400" dirty="0"/>
              <a:t>方法来注册自身的一个实例</a:t>
            </a:r>
          </a:p>
        </p:txBody>
      </p:sp>
    </p:spTree>
    <p:extLst>
      <p:ext uri="{BB962C8B-B14F-4D97-AF65-F5344CB8AC3E}">
        <p14:creationId xmlns:p14="http://schemas.microsoft.com/office/powerpoint/2010/main" val="2606896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662880" y="699536"/>
            <a:ext cx="8229600" cy="857256"/>
          </a:xfrm>
        </p:spPr>
        <p:txBody>
          <a:bodyPr/>
          <a:lstStyle/>
          <a:p>
            <a:r>
              <a:rPr lang="zh-CN" altLang="en-US" dirty="0"/>
              <a:t>建立连接</a:t>
            </a:r>
          </a:p>
        </p:txBody>
      </p:sp>
      <p:sp>
        <p:nvSpPr>
          <p:cNvPr id="552963" name="Rectangle 3"/>
          <p:cNvSpPr>
            <a:spLocks noGrp="1" noChangeArrowheads="1"/>
          </p:cNvSpPr>
          <p:nvPr>
            <p:ph type="body" idx="1"/>
          </p:nvPr>
        </p:nvSpPr>
        <p:spPr>
          <a:xfrm>
            <a:off x="461086" y="1628800"/>
            <a:ext cx="8215370" cy="4275137"/>
          </a:xfrm>
        </p:spPr>
        <p:txBody>
          <a:bodyPr/>
          <a:lstStyle/>
          <a:p>
            <a:pPr>
              <a:lnSpc>
                <a:spcPct val="90000"/>
              </a:lnSpc>
            </a:pPr>
            <a:r>
              <a:rPr lang="zh-CN" altLang="en-US" sz="2400" dirty="0"/>
              <a:t>可以调用 </a:t>
            </a:r>
            <a:r>
              <a:rPr lang="en-US" altLang="zh-CN" sz="2400" dirty="0" err="1"/>
              <a:t>DriverManager</a:t>
            </a:r>
            <a:r>
              <a:rPr lang="en-US" altLang="zh-CN" sz="2400" dirty="0"/>
              <a:t> </a:t>
            </a:r>
            <a:r>
              <a:rPr lang="zh-CN" altLang="en-US" sz="2400" dirty="0"/>
              <a:t>类的 </a:t>
            </a:r>
            <a:r>
              <a:rPr lang="en-US" altLang="zh-CN" sz="2400" dirty="0" err="1"/>
              <a:t>getConnection</a:t>
            </a:r>
            <a:r>
              <a:rPr lang="en-US" altLang="zh-CN" sz="2400" dirty="0"/>
              <a:t>() </a:t>
            </a:r>
            <a:r>
              <a:rPr lang="zh-CN" altLang="en-US" sz="2400" dirty="0"/>
              <a:t>方法建立到数据库的连接</a:t>
            </a:r>
          </a:p>
          <a:p>
            <a:pPr>
              <a:lnSpc>
                <a:spcPct val="90000"/>
              </a:lnSpc>
            </a:pPr>
            <a:r>
              <a:rPr lang="en-US" altLang="zh-CN" sz="2400" dirty="0"/>
              <a:t>JDBC URL </a:t>
            </a:r>
            <a:r>
              <a:rPr lang="zh-CN" altLang="en-US" sz="2400" dirty="0"/>
              <a:t>用于标识一个被注册的驱动程序，驱动程序管理器通过这个 </a:t>
            </a:r>
            <a:r>
              <a:rPr lang="en-US" altLang="zh-CN" sz="2400" dirty="0"/>
              <a:t>URL </a:t>
            </a:r>
            <a:r>
              <a:rPr lang="zh-CN" altLang="en-US" sz="2400" dirty="0"/>
              <a:t>选择正确的驱动程序，从而建立到数据库的连接。</a:t>
            </a:r>
          </a:p>
          <a:p>
            <a:pPr>
              <a:lnSpc>
                <a:spcPct val="90000"/>
              </a:lnSpc>
            </a:pPr>
            <a:r>
              <a:rPr lang="en-US" altLang="zh-CN" sz="2400" dirty="0"/>
              <a:t>JDBC URL</a:t>
            </a:r>
            <a:r>
              <a:rPr lang="zh-CN" altLang="en-US" sz="2400" dirty="0"/>
              <a:t>的标准由三部分组成，各部分间用冒号分隔。 </a:t>
            </a:r>
          </a:p>
          <a:p>
            <a:pPr lvl="1">
              <a:lnSpc>
                <a:spcPct val="90000"/>
              </a:lnSpc>
            </a:pPr>
            <a:r>
              <a:rPr lang="en-US" altLang="zh-CN" sz="2000" dirty="0" err="1"/>
              <a:t>jdbc</a:t>
            </a:r>
            <a:r>
              <a:rPr lang="en-US" altLang="zh-CN" sz="2000" dirty="0"/>
              <a:t>:&lt;</a:t>
            </a:r>
            <a:r>
              <a:rPr lang="zh-CN" altLang="en-US" sz="2000" dirty="0"/>
              <a:t>子协议</a:t>
            </a:r>
            <a:r>
              <a:rPr lang="en-US" altLang="zh-CN" sz="2000" dirty="0"/>
              <a:t>&gt;:&lt;</a:t>
            </a:r>
            <a:r>
              <a:rPr lang="zh-CN" altLang="en-US" sz="2000" dirty="0"/>
              <a:t>子名称</a:t>
            </a:r>
            <a:r>
              <a:rPr lang="en-US" altLang="zh-CN" sz="2000" dirty="0"/>
              <a:t>&gt;</a:t>
            </a:r>
          </a:p>
          <a:p>
            <a:pPr lvl="1">
              <a:lnSpc>
                <a:spcPct val="90000"/>
              </a:lnSpc>
            </a:pPr>
            <a:r>
              <a:rPr lang="zh-CN" altLang="en-US" sz="2000" dirty="0"/>
              <a:t>协议：</a:t>
            </a:r>
            <a:r>
              <a:rPr lang="en-US" altLang="zh-CN" sz="2000" dirty="0"/>
              <a:t>JDBC URL</a:t>
            </a:r>
            <a:r>
              <a:rPr lang="zh-CN" altLang="en-US" sz="2000" dirty="0"/>
              <a:t>中的协议总是</a:t>
            </a:r>
            <a:r>
              <a:rPr lang="en-US" altLang="zh-CN" sz="2000" dirty="0" err="1"/>
              <a:t>jdbc</a:t>
            </a:r>
            <a:r>
              <a:rPr lang="en-US" altLang="zh-CN" sz="2000" dirty="0"/>
              <a:t> </a:t>
            </a:r>
          </a:p>
          <a:p>
            <a:pPr lvl="1">
              <a:lnSpc>
                <a:spcPct val="90000"/>
              </a:lnSpc>
            </a:pPr>
            <a:r>
              <a:rPr lang="zh-CN" altLang="en-US" sz="2000" dirty="0"/>
              <a:t>子协议：子协议用于标识一个数据库驱动程序</a:t>
            </a:r>
          </a:p>
          <a:p>
            <a:pPr lvl="1">
              <a:lnSpc>
                <a:spcPct val="90000"/>
              </a:lnSpc>
            </a:pPr>
            <a:r>
              <a:rPr lang="zh-CN" altLang="en-US" sz="2000" dirty="0"/>
              <a:t>子名称：一种标识数据库的方法。子名称可以依不同的子协议而变化，用子名称的目的是为了定位数据库提供足够的信息 </a:t>
            </a:r>
          </a:p>
        </p:txBody>
      </p:sp>
    </p:spTree>
    <p:extLst>
      <p:ext uri="{BB962C8B-B14F-4D97-AF65-F5344CB8AC3E}">
        <p14:creationId xmlns:p14="http://schemas.microsoft.com/office/powerpoint/2010/main" val="4008109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683568" y="692696"/>
            <a:ext cx="8229600" cy="857256"/>
          </a:xfrm>
        </p:spPr>
        <p:txBody>
          <a:bodyPr>
            <a:normAutofit/>
          </a:bodyPr>
          <a:lstStyle/>
          <a:p>
            <a:r>
              <a:rPr lang="zh-CN" altLang="en-US" sz="3600" dirty="0">
                <a:latin typeface="Arial Unicode MS" pitchFamily="34" charset="-122"/>
                <a:ea typeface="Arial Unicode MS" pitchFamily="34" charset="-122"/>
                <a:cs typeface="Arial Unicode MS" pitchFamily="34" charset="-122"/>
              </a:rPr>
              <a:t>几种常用数据库的</a:t>
            </a:r>
            <a:r>
              <a:rPr lang="en-US" altLang="zh-CN" sz="3600" dirty="0">
                <a:latin typeface="Arial Unicode MS" pitchFamily="34" charset="-122"/>
                <a:ea typeface="Arial Unicode MS" pitchFamily="34" charset="-122"/>
                <a:cs typeface="Arial Unicode MS" pitchFamily="34" charset="-122"/>
              </a:rPr>
              <a:t>JDBC URL</a:t>
            </a:r>
          </a:p>
        </p:txBody>
      </p:sp>
      <p:sp>
        <p:nvSpPr>
          <p:cNvPr id="556035" name="Rectangle 3"/>
          <p:cNvSpPr>
            <a:spLocks noGrp="1" noChangeArrowheads="1"/>
          </p:cNvSpPr>
          <p:nvPr>
            <p:ph type="body" idx="1"/>
          </p:nvPr>
        </p:nvSpPr>
        <p:spPr>
          <a:xfrm>
            <a:off x="611188" y="3644032"/>
            <a:ext cx="8064500" cy="2690812"/>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Oracle </a:t>
            </a:r>
            <a:r>
              <a:rPr lang="zh-CN" altLang="en-US" sz="2400" dirty="0">
                <a:latin typeface="Arial Unicode MS" pitchFamily="34" charset="-122"/>
                <a:ea typeface="Arial Unicode MS" pitchFamily="34" charset="-122"/>
                <a:cs typeface="Arial Unicode MS" pitchFamily="34" charset="-122"/>
              </a:rPr>
              <a:t>数据库连接，采用如下形式： </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jdbc:oracle:thin</a:t>
            </a:r>
            <a:r>
              <a:rPr lang="en-US" altLang="zh-CN" sz="1800" b="1" dirty="0">
                <a:solidFill>
                  <a:srgbClr val="0000FF"/>
                </a:solidFill>
                <a:latin typeface="Arial Unicode MS" pitchFamily="34" charset="-122"/>
                <a:ea typeface="Arial Unicode MS" pitchFamily="34" charset="-122"/>
                <a:cs typeface="Arial Unicode MS" pitchFamily="34" charset="-122"/>
              </a:rPr>
              <a:t>:@localhost:1521:sid</a:t>
            </a:r>
          </a:p>
          <a:p>
            <a:r>
              <a:rPr lang="zh-CN" altLang="en-US" sz="2400" dirty="0">
                <a:latin typeface="Arial Unicode MS" pitchFamily="34" charset="-122"/>
                <a:ea typeface="Arial Unicode MS" pitchFamily="34" charset="-122"/>
                <a:cs typeface="Arial Unicode MS" pitchFamily="34" charset="-122"/>
              </a:rPr>
              <a:t>对于 </a:t>
            </a:r>
            <a:r>
              <a:rPr lang="en-US" altLang="zh-CN" sz="2400" dirty="0" err="1">
                <a:latin typeface="Arial Unicode MS" pitchFamily="34" charset="-122"/>
                <a:ea typeface="Arial Unicode MS" pitchFamily="34" charset="-122"/>
                <a:cs typeface="Arial Unicode MS" pitchFamily="34" charset="-122"/>
              </a:rPr>
              <a:t>SQLServer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数据库连接，采用如下形式：</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jdbc:microsoft:sqlserver</a:t>
            </a:r>
            <a:r>
              <a:rPr lang="en-US" altLang="zh-CN" sz="1800" b="1" dirty="0">
                <a:solidFill>
                  <a:srgbClr val="0000FF"/>
                </a:solidFill>
                <a:latin typeface="Arial Unicode MS" pitchFamily="34" charset="-122"/>
                <a:ea typeface="Arial Unicode MS" pitchFamily="34" charset="-122"/>
                <a:cs typeface="Arial Unicode MS" pitchFamily="34" charset="-122"/>
              </a:rPr>
              <a:t>//localhost:1433; </a:t>
            </a:r>
            <a:r>
              <a:rPr lang="en-US" altLang="zh-CN" sz="2000" b="1" dirty="0" err="1">
                <a:solidFill>
                  <a:srgbClr val="0000FF"/>
                </a:solidFill>
                <a:latin typeface="Arial Unicode MS" pitchFamily="34" charset="-122"/>
                <a:ea typeface="Arial Unicode MS" pitchFamily="34" charset="-122"/>
                <a:cs typeface="Arial Unicode MS" pitchFamily="34" charset="-122"/>
              </a:rPr>
              <a:t>DatabaseName</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sid</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MYSQL </a:t>
            </a:r>
            <a:r>
              <a:rPr lang="zh-CN" altLang="en-US" sz="2400" dirty="0">
                <a:latin typeface="Arial Unicode MS" pitchFamily="34" charset="-122"/>
                <a:ea typeface="Arial Unicode MS" pitchFamily="34" charset="-122"/>
                <a:cs typeface="Arial Unicode MS" pitchFamily="34" charset="-122"/>
              </a:rPr>
              <a:t>数据库连接，采用如下形式：   </a:t>
            </a:r>
          </a:p>
          <a:p>
            <a:pPr lvl="1"/>
            <a:r>
              <a:rPr lang="en-US" altLang="zh-CN" sz="2000" b="1" dirty="0" err="1">
                <a:solidFill>
                  <a:srgbClr val="0000FF"/>
                </a:solidFill>
                <a:latin typeface="Arial Unicode MS" pitchFamily="34" charset="-122"/>
                <a:ea typeface="Arial Unicode MS" pitchFamily="34" charset="-122"/>
                <a:cs typeface="Arial Unicode MS" pitchFamily="34" charset="-122"/>
              </a:rPr>
              <a:t>j</a:t>
            </a:r>
            <a:r>
              <a:rPr lang="en-US" altLang="zh-CN" sz="1800" b="1" dirty="0" err="1">
                <a:solidFill>
                  <a:srgbClr val="0000FF"/>
                </a:solidFill>
                <a:latin typeface="Arial Unicode MS" pitchFamily="34" charset="-122"/>
                <a:ea typeface="Arial Unicode MS" pitchFamily="34" charset="-122"/>
                <a:cs typeface="Arial Unicode MS" pitchFamily="34" charset="-122"/>
              </a:rPr>
              <a:t>dbc:mysql</a:t>
            </a:r>
            <a:r>
              <a:rPr lang="en-US" altLang="zh-CN" sz="1800" b="1" dirty="0">
                <a:solidFill>
                  <a:srgbClr val="0000FF"/>
                </a:solidFill>
                <a:latin typeface="Arial Unicode MS" pitchFamily="34" charset="-122"/>
                <a:ea typeface="Arial Unicode MS" pitchFamily="34" charset="-122"/>
                <a:cs typeface="Arial Unicode MS" pitchFamily="34" charset="-122"/>
              </a:rPr>
              <a:t>://localhost:3306/</a:t>
            </a:r>
            <a:r>
              <a:rPr lang="en-US" altLang="zh-CN" sz="1800" b="1" dirty="0" err="1">
                <a:solidFill>
                  <a:srgbClr val="0000FF"/>
                </a:solidFill>
                <a:latin typeface="Arial Unicode MS" pitchFamily="34" charset="-122"/>
                <a:ea typeface="Arial Unicode MS" pitchFamily="34" charset="-122"/>
                <a:cs typeface="Arial Unicode MS" pitchFamily="34" charset="-122"/>
              </a:rPr>
              <a:t>sid</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2">
              <a:buFontTx/>
              <a:buNone/>
            </a:pP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
        <p:nvSpPr>
          <p:cNvPr id="556036" name="Text Box 4"/>
          <p:cNvSpPr txBox="1">
            <a:spLocks noChangeArrowheads="1"/>
          </p:cNvSpPr>
          <p:nvPr/>
        </p:nvSpPr>
        <p:spPr bwMode="auto">
          <a:xfrm>
            <a:off x="847725" y="1916832"/>
            <a:ext cx="4608513" cy="461665"/>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dirty="0" err="1">
                <a:latin typeface="Arial Unicode MS" pitchFamily="34" charset="-122"/>
                <a:ea typeface="Arial Unicode MS" pitchFamily="34" charset="-122"/>
                <a:cs typeface="Arial Unicode MS" pitchFamily="34" charset="-122"/>
              </a:rPr>
              <a:t>jdbc:mysql</a:t>
            </a:r>
            <a:r>
              <a:rPr lang="en-US" altLang="zh-CN" sz="2400" dirty="0">
                <a:latin typeface="Arial Unicode MS" pitchFamily="34" charset="-122"/>
                <a:ea typeface="Arial Unicode MS" pitchFamily="34" charset="-122"/>
                <a:cs typeface="Arial Unicode MS" pitchFamily="34" charset="-122"/>
              </a:rPr>
              <a:t>://localhost:3306/test </a:t>
            </a:r>
          </a:p>
        </p:txBody>
      </p:sp>
      <p:sp>
        <p:nvSpPr>
          <p:cNvPr id="556039" name="Line 7"/>
          <p:cNvSpPr>
            <a:spLocks noChangeShapeType="1"/>
          </p:cNvSpPr>
          <p:nvPr/>
        </p:nvSpPr>
        <p:spPr bwMode="auto">
          <a:xfrm flipV="1">
            <a:off x="1220788" y="23422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0" name="Text Box 8"/>
          <p:cNvSpPr txBox="1">
            <a:spLocks noChangeArrowheads="1"/>
          </p:cNvSpPr>
          <p:nvPr/>
        </p:nvSpPr>
        <p:spPr bwMode="auto">
          <a:xfrm>
            <a:off x="827088" y="2853457"/>
            <a:ext cx="7921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协议</a:t>
            </a:r>
          </a:p>
        </p:txBody>
      </p:sp>
      <p:sp>
        <p:nvSpPr>
          <p:cNvPr id="556041" name="Line 9"/>
          <p:cNvSpPr>
            <a:spLocks noChangeShapeType="1"/>
          </p:cNvSpPr>
          <p:nvPr/>
        </p:nvSpPr>
        <p:spPr bwMode="auto">
          <a:xfrm flipV="1">
            <a:off x="2178050" y="23295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2" name="Text Box 10"/>
          <p:cNvSpPr txBox="1">
            <a:spLocks noChangeArrowheads="1"/>
          </p:cNvSpPr>
          <p:nvPr/>
        </p:nvSpPr>
        <p:spPr bwMode="auto">
          <a:xfrm>
            <a:off x="1784350" y="2840757"/>
            <a:ext cx="1008063"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子协议</a:t>
            </a:r>
          </a:p>
        </p:txBody>
      </p:sp>
      <p:sp>
        <p:nvSpPr>
          <p:cNvPr id="556043" name="Line 11"/>
          <p:cNvSpPr>
            <a:spLocks noChangeShapeType="1"/>
          </p:cNvSpPr>
          <p:nvPr/>
        </p:nvSpPr>
        <p:spPr bwMode="auto">
          <a:xfrm flipV="1">
            <a:off x="3617913" y="23422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4" name="Text Box 12"/>
          <p:cNvSpPr txBox="1">
            <a:spLocks noChangeArrowheads="1"/>
          </p:cNvSpPr>
          <p:nvPr/>
        </p:nvSpPr>
        <p:spPr bwMode="auto">
          <a:xfrm>
            <a:off x="3224213" y="2840757"/>
            <a:ext cx="10080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子名称</a:t>
            </a:r>
          </a:p>
        </p:txBody>
      </p:sp>
      <p:sp>
        <p:nvSpPr>
          <p:cNvPr id="556045" name="Line 13"/>
          <p:cNvSpPr>
            <a:spLocks noChangeShapeType="1"/>
          </p:cNvSpPr>
          <p:nvPr/>
        </p:nvSpPr>
        <p:spPr bwMode="auto">
          <a:xfrm>
            <a:off x="933450" y="2304182"/>
            <a:ext cx="576263"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6" name="Line 14"/>
          <p:cNvSpPr>
            <a:spLocks noChangeShapeType="1"/>
          </p:cNvSpPr>
          <p:nvPr/>
        </p:nvSpPr>
        <p:spPr bwMode="auto">
          <a:xfrm>
            <a:off x="1649413" y="2312119"/>
            <a:ext cx="782637"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7" name="Line 15"/>
          <p:cNvSpPr>
            <a:spLocks noChangeShapeType="1"/>
          </p:cNvSpPr>
          <p:nvPr/>
        </p:nvSpPr>
        <p:spPr bwMode="auto">
          <a:xfrm>
            <a:off x="2647950" y="2337519"/>
            <a:ext cx="2449513"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224168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67544" y="692696"/>
            <a:ext cx="8229600" cy="857256"/>
          </a:xfrm>
        </p:spPr>
        <p:txBody>
          <a:bodyPr/>
          <a:lstStyle/>
          <a:p>
            <a:r>
              <a:rPr lang="zh-CN" altLang="en-US" dirty="0"/>
              <a:t>数据持久化</a:t>
            </a:r>
          </a:p>
        </p:txBody>
      </p:sp>
      <p:sp>
        <p:nvSpPr>
          <p:cNvPr id="533507" name="Rectangle 3"/>
          <p:cNvSpPr>
            <a:spLocks noGrp="1" noChangeArrowheads="1"/>
          </p:cNvSpPr>
          <p:nvPr>
            <p:ph type="body" idx="1"/>
          </p:nvPr>
        </p:nvSpPr>
        <p:spPr>
          <a:xfrm>
            <a:off x="683568" y="1628800"/>
            <a:ext cx="8001056" cy="2254250"/>
          </a:xfrm>
        </p:spPr>
        <p:txBody>
          <a:bodyPr/>
          <a:lstStyle/>
          <a:p>
            <a:r>
              <a:rPr lang="zh-CN" altLang="en-US" sz="2200" dirty="0"/>
              <a:t>持久化</a:t>
            </a:r>
            <a:r>
              <a:rPr lang="en-US" altLang="zh-CN" sz="2200" dirty="0"/>
              <a:t>(persistence)</a:t>
            </a:r>
            <a:r>
              <a:rPr lang="zh-CN" altLang="en-US" sz="2200" dirty="0"/>
              <a:t>：</a:t>
            </a:r>
            <a:r>
              <a:rPr lang="zh-CN" altLang="en-US" sz="2200" b="1" dirty="0">
                <a:solidFill>
                  <a:srgbClr val="0000FF"/>
                </a:solidFill>
              </a:rPr>
              <a:t>把数据保存到可掉电式存储设备中以供之后使用</a:t>
            </a:r>
            <a:r>
              <a:rPr lang="zh-CN" altLang="en-US" sz="2200" dirty="0"/>
              <a:t>。大多数情况下，特别是企业级应用，</a:t>
            </a:r>
            <a:r>
              <a:rPr lang="zh-CN" altLang="en-US" sz="2200" b="1" dirty="0">
                <a:solidFill>
                  <a:srgbClr val="0000FF"/>
                </a:solidFill>
              </a:rPr>
              <a:t>数据持久化意味着将内存中的数据保存到硬盘上加以”固化”</a:t>
            </a:r>
            <a:r>
              <a:rPr lang="zh-CN" altLang="en-US" sz="2200" dirty="0"/>
              <a:t>，而持久化的实现过程大多通过各种</a:t>
            </a:r>
            <a:r>
              <a:rPr lang="zh-CN" altLang="en-US" sz="2200" b="1" dirty="0">
                <a:solidFill>
                  <a:srgbClr val="FF0000"/>
                </a:solidFill>
              </a:rPr>
              <a:t>关系数据库</a:t>
            </a:r>
            <a:r>
              <a:rPr lang="zh-CN" altLang="en-US" sz="2200" dirty="0"/>
              <a:t>来完成。</a:t>
            </a:r>
          </a:p>
          <a:p>
            <a:r>
              <a:rPr lang="zh-CN" altLang="en-US" sz="2200" dirty="0"/>
              <a:t>持久化的主要应用是将内存中的数据存储在关系型数据库中，当然也可以存储在磁盘文件、</a:t>
            </a:r>
            <a:r>
              <a:rPr lang="en-US" altLang="zh-CN" sz="2200" dirty="0"/>
              <a:t>XML</a:t>
            </a:r>
            <a:r>
              <a:rPr lang="zh-CN" altLang="en-US" sz="2200" dirty="0"/>
              <a:t>数据文件中。 </a:t>
            </a:r>
          </a:p>
        </p:txBody>
      </p:sp>
      <p:pic>
        <p:nvPicPr>
          <p:cNvPr id="533508" name="Picture 4"/>
          <p:cNvPicPr>
            <a:picLocks noChangeAspect="1" noChangeArrowheads="1"/>
          </p:cNvPicPr>
          <p:nvPr/>
        </p:nvPicPr>
        <p:blipFill>
          <a:blip r:embed="rId2"/>
          <a:srcRect/>
          <a:stretch>
            <a:fillRect/>
          </a:stretch>
        </p:blipFill>
        <p:spPr bwMode="auto">
          <a:xfrm>
            <a:off x="1142976" y="3889677"/>
            <a:ext cx="4446602" cy="2779683"/>
          </a:xfrm>
          <a:prstGeom prst="rect">
            <a:avLst/>
          </a:prstGeom>
          <a:noFill/>
        </p:spPr>
      </p:pic>
    </p:spTree>
    <p:extLst>
      <p:ext uri="{BB962C8B-B14F-4D97-AF65-F5344CB8AC3E}">
        <p14:creationId xmlns:p14="http://schemas.microsoft.com/office/powerpoint/2010/main" val="521189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590872" y="692696"/>
            <a:ext cx="8229600" cy="857256"/>
          </a:xfrm>
        </p:spPr>
        <p:txBody>
          <a:bodyPr/>
          <a:lstStyle/>
          <a:p>
            <a:r>
              <a:rPr lang="zh-CN" altLang="en-US" dirty="0"/>
              <a:t>访问数据库</a:t>
            </a:r>
          </a:p>
        </p:txBody>
      </p:sp>
      <p:sp>
        <p:nvSpPr>
          <p:cNvPr id="553987" name="Rectangle 3"/>
          <p:cNvSpPr>
            <a:spLocks noGrp="1" noChangeArrowheads="1"/>
          </p:cNvSpPr>
          <p:nvPr>
            <p:ph type="body" idx="1"/>
          </p:nvPr>
        </p:nvSpPr>
        <p:spPr>
          <a:xfrm>
            <a:off x="611560" y="1772816"/>
            <a:ext cx="7992888" cy="4098925"/>
          </a:xfrm>
        </p:spPr>
        <p:txBody>
          <a:bodyPr/>
          <a:lstStyle/>
          <a:p>
            <a:r>
              <a:rPr lang="zh-CN" altLang="en-US" sz="2400" dirty="0"/>
              <a:t>数据库连接被用于向数据库服务器发送命令和 </a:t>
            </a:r>
            <a:r>
              <a:rPr lang="en-US" altLang="zh-CN" sz="2400" dirty="0"/>
              <a:t>SQL </a:t>
            </a:r>
            <a:r>
              <a:rPr lang="zh-CN" altLang="en-US" sz="2400" dirty="0"/>
              <a:t>语句，在连接建立后，需要对数据库进行访问，执行 </a:t>
            </a:r>
            <a:r>
              <a:rPr lang="en-US" altLang="zh-CN" sz="2400" dirty="0" err="1"/>
              <a:t>sql</a:t>
            </a:r>
            <a:r>
              <a:rPr lang="en-US" altLang="zh-CN" sz="2400" dirty="0"/>
              <a:t> </a:t>
            </a:r>
            <a:r>
              <a:rPr lang="zh-CN" altLang="en-US" sz="2400" dirty="0"/>
              <a:t>语句</a:t>
            </a:r>
          </a:p>
          <a:p>
            <a:r>
              <a:rPr lang="zh-CN" altLang="en-US" sz="2400" dirty="0"/>
              <a:t>在 </a:t>
            </a:r>
            <a:r>
              <a:rPr lang="en-US" altLang="zh-CN" sz="2400" dirty="0"/>
              <a:t>java.sql </a:t>
            </a:r>
            <a:r>
              <a:rPr lang="zh-CN" altLang="en-US" sz="2400" dirty="0"/>
              <a:t>包中有 </a:t>
            </a:r>
            <a:r>
              <a:rPr lang="en-US" altLang="zh-CN" sz="2400" dirty="0"/>
              <a:t>3 </a:t>
            </a:r>
            <a:r>
              <a:rPr lang="zh-CN" altLang="en-US" sz="2400" dirty="0"/>
              <a:t>个接口分别定义了对数据库的调用的不同方式：</a:t>
            </a:r>
          </a:p>
          <a:p>
            <a:pPr lvl="1"/>
            <a:r>
              <a:rPr lang="en-US" altLang="zh-CN" sz="2000" dirty="0"/>
              <a:t>Statement</a:t>
            </a:r>
          </a:p>
          <a:p>
            <a:pPr lvl="2"/>
            <a:r>
              <a:rPr lang="en-US" altLang="zh-CN" sz="1800" dirty="0" err="1"/>
              <a:t>PrepatedStatement</a:t>
            </a:r>
            <a:endParaRPr lang="en-US" altLang="zh-CN" sz="1800" dirty="0"/>
          </a:p>
          <a:p>
            <a:pPr lvl="3"/>
            <a:r>
              <a:rPr lang="en-US" altLang="zh-CN" sz="1700" dirty="0" err="1"/>
              <a:t>CallableStatement</a:t>
            </a:r>
            <a:endParaRPr lang="en-US" altLang="zh-CN" sz="1700" dirty="0"/>
          </a:p>
        </p:txBody>
      </p:sp>
    </p:spTree>
    <p:extLst>
      <p:ext uri="{BB962C8B-B14F-4D97-AF65-F5344CB8AC3E}">
        <p14:creationId xmlns:p14="http://schemas.microsoft.com/office/powerpoint/2010/main" val="546248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022920" y="692696"/>
            <a:ext cx="8229600" cy="857256"/>
          </a:xfrm>
        </p:spPr>
        <p:txBody>
          <a:bodyPr/>
          <a:lstStyle/>
          <a:p>
            <a:r>
              <a:rPr lang="en-US" altLang="zh-CN" dirty="0"/>
              <a:t>Statement		</a:t>
            </a:r>
          </a:p>
        </p:txBody>
      </p:sp>
      <p:sp>
        <p:nvSpPr>
          <p:cNvPr id="555011" name="Rectangle 3"/>
          <p:cNvSpPr>
            <a:spLocks noGrp="1" noChangeArrowheads="1"/>
          </p:cNvSpPr>
          <p:nvPr>
            <p:ph type="body" idx="1"/>
          </p:nvPr>
        </p:nvSpPr>
        <p:spPr>
          <a:xfrm>
            <a:off x="467544" y="1844824"/>
            <a:ext cx="8208912" cy="2857520"/>
          </a:xfrm>
        </p:spPr>
        <p:txBody>
          <a:bodyPr/>
          <a:lstStyle/>
          <a:p>
            <a:r>
              <a:rPr lang="zh-CN" altLang="en-US" sz="2400" dirty="0"/>
              <a:t>通过调用 </a:t>
            </a:r>
            <a:r>
              <a:rPr lang="en-US" altLang="zh-CN" sz="2400" dirty="0"/>
              <a:t>Connection </a:t>
            </a:r>
            <a:r>
              <a:rPr lang="zh-CN" altLang="en-US" sz="2400" dirty="0"/>
              <a:t>对象的 </a:t>
            </a:r>
            <a:r>
              <a:rPr lang="en-US" altLang="zh-CN" sz="2400" dirty="0" err="1"/>
              <a:t>createStatement</a:t>
            </a:r>
            <a:r>
              <a:rPr lang="en-US" altLang="zh-CN" sz="2400" dirty="0"/>
              <a:t> </a:t>
            </a:r>
            <a:r>
              <a:rPr lang="zh-CN" altLang="en-US" sz="2400" dirty="0"/>
              <a:t>方法创建该对象</a:t>
            </a:r>
          </a:p>
          <a:p>
            <a:r>
              <a:rPr lang="zh-CN" altLang="en-US" sz="2400" dirty="0"/>
              <a:t>该对象用于执行静态的 </a:t>
            </a:r>
            <a:r>
              <a:rPr lang="en-US" altLang="zh-CN" sz="2400" dirty="0"/>
              <a:t>SQL </a:t>
            </a:r>
            <a:r>
              <a:rPr lang="zh-CN" altLang="en-US" sz="2400" dirty="0"/>
              <a:t>语句，并且返回执行结果</a:t>
            </a:r>
          </a:p>
          <a:p>
            <a:r>
              <a:rPr lang="en-US" altLang="zh-CN" sz="2400" dirty="0"/>
              <a:t>Statement </a:t>
            </a:r>
            <a:r>
              <a:rPr lang="zh-CN" altLang="en-US" sz="2400" dirty="0"/>
              <a:t>接口中定义了下列方法用于执行 </a:t>
            </a:r>
            <a:r>
              <a:rPr lang="en-US" altLang="zh-CN" sz="2400" dirty="0"/>
              <a:t>SQL </a:t>
            </a:r>
            <a:r>
              <a:rPr lang="zh-CN" altLang="en-US" sz="2400" dirty="0"/>
              <a:t>语句：</a:t>
            </a:r>
          </a:p>
          <a:p>
            <a:pPr lvl="1"/>
            <a:r>
              <a:rPr lang="en-US" altLang="zh-CN" sz="2000" dirty="0" err="1"/>
              <a:t>ResultSet</a:t>
            </a:r>
            <a:r>
              <a:rPr lang="en-US" altLang="zh-CN" sz="2000" dirty="0"/>
              <a:t> </a:t>
            </a:r>
            <a:r>
              <a:rPr lang="en-US" altLang="zh-CN" sz="2000" dirty="0" err="1"/>
              <a:t>excuteQuery</a:t>
            </a:r>
            <a:r>
              <a:rPr lang="en-US" altLang="zh-CN" sz="2000" dirty="0"/>
              <a:t>(String </a:t>
            </a:r>
            <a:r>
              <a:rPr lang="en-US" altLang="zh-CN" sz="2000" dirty="0" err="1"/>
              <a:t>sql</a:t>
            </a:r>
            <a:r>
              <a:rPr lang="en-US" altLang="zh-CN" sz="2000" dirty="0"/>
              <a:t>)</a:t>
            </a:r>
          </a:p>
          <a:p>
            <a:pPr lvl="1"/>
            <a:r>
              <a:rPr lang="en-US" altLang="zh-CN" sz="2000" dirty="0" err="1"/>
              <a:t>int</a:t>
            </a:r>
            <a:r>
              <a:rPr lang="en-US" altLang="zh-CN" sz="2000" dirty="0"/>
              <a:t> </a:t>
            </a:r>
            <a:r>
              <a:rPr lang="en-US" altLang="zh-CN" sz="2000" dirty="0" err="1"/>
              <a:t>excuteUpdate</a:t>
            </a:r>
            <a:r>
              <a:rPr lang="en-US" altLang="zh-CN" sz="2000" dirty="0"/>
              <a:t>(String </a:t>
            </a:r>
            <a:r>
              <a:rPr lang="en-US" altLang="zh-CN" sz="2000" dirty="0" err="1"/>
              <a:t>sql</a:t>
            </a:r>
            <a:r>
              <a:rPr lang="en-US" altLang="zh-CN" sz="2000" dirty="0"/>
              <a:t>)</a:t>
            </a:r>
          </a:p>
        </p:txBody>
      </p:sp>
    </p:spTree>
    <p:extLst>
      <p:ext uri="{BB962C8B-B14F-4D97-AF65-F5344CB8AC3E}">
        <p14:creationId xmlns:p14="http://schemas.microsoft.com/office/powerpoint/2010/main" val="1264832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914400" y="699536"/>
            <a:ext cx="8229600" cy="857256"/>
          </a:xfrm>
        </p:spPr>
        <p:txBody>
          <a:bodyPr/>
          <a:lstStyle/>
          <a:p>
            <a:r>
              <a:rPr lang="en-US" altLang="zh-CN" dirty="0" err="1"/>
              <a:t>ResultSet</a:t>
            </a:r>
            <a:endParaRPr lang="en-US" altLang="zh-CN" dirty="0"/>
          </a:p>
        </p:txBody>
      </p:sp>
      <p:sp>
        <p:nvSpPr>
          <p:cNvPr id="561155" name="Rectangle 3"/>
          <p:cNvSpPr>
            <a:spLocks noGrp="1" noChangeArrowheads="1"/>
          </p:cNvSpPr>
          <p:nvPr>
            <p:ph type="body" idx="1"/>
          </p:nvPr>
        </p:nvSpPr>
        <p:spPr>
          <a:xfrm>
            <a:off x="611560" y="1628800"/>
            <a:ext cx="8104984" cy="4411662"/>
          </a:xfrm>
        </p:spPr>
        <p:txBody>
          <a:bodyPr/>
          <a:lstStyle/>
          <a:p>
            <a:r>
              <a:rPr lang="zh-CN" altLang="en-US" sz="2400" dirty="0">
                <a:latin typeface="Arial Unicode MS" pitchFamily="34" charset="-122"/>
                <a:ea typeface="Arial Unicode MS" pitchFamily="34" charset="-122"/>
                <a:cs typeface="Arial Unicode MS" pitchFamily="34" charset="-122"/>
              </a:rPr>
              <a:t>通过调用 </a:t>
            </a:r>
            <a:r>
              <a:rPr lang="en-US" altLang="zh-CN" sz="2400" dirty="0">
                <a:latin typeface="Arial Unicode MS" pitchFamily="34" charset="-122"/>
                <a:ea typeface="Arial Unicode MS" pitchFamily="34" charset="-122"/>
                <a:cs typeface="Arial Unicode MS" pitchFamily="34" charset="-122"/>
              </a:rPr>
              <a:t>Statement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err="1">
                <a:latin typeface="Arial Unicode MS" pitchFamily="34" charset="-122"/>
                <a:ea typeface="Arial Unicode MS" pitchFamily="34" charset="-122"/>
                <a:cs typeface="Arial Unicode MS" pitchFamily="34" charset="-122"/>
              </a:rPr>
              <a:t>excuteQuery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方法创建该对象</a:t>
            </a: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对象以逻辑表格的形式封装了执行数据库操作的结果集，</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接口由数据库厂商实现</a:t>
            </a: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对象维护了一个指向当前数据行的游标，初始的时候，游标在第一行之前，可以通过 </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a:latin typeface="Arial Unicode MS" pitchFamily="34" charset="-122"/>
                <a:ea typeface="Arial Unicode MS" pitchFamily="34" charset="-122"/>
                <a:cs typeface="Arial Unicode MS" pitchFamily="34" charset="-122"/>
              </a:rPr>
              <a:t>next() </a:t>
            </a:r>
            <a:r>
              <a:rPr lang="zh-CN" altLang="en-US" sz="2400" dirty="0">
                <a:latin typeface="Arial Unicode MS" pitchFamily="34" charset="-122"/>
                <a:ea typeface="Arial Unicode MS" pitchFamily="34" charset="-122"/>
                <a:cs typeface="Arial Unicode MS" pitchFamily="34" charset="-122"/>
              </a:rPr>
              <a:t>方法移动到下一行</a:t>
            </a: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接口的常用方法：</a:t>
            </a:r>
          </a:p>
          <a:p>
            <a:pPr lvl="1"/>
            <a:r>
              <a:rPr lang="en-US" altLang="zh-CN" sz="2000" dirty="0" err="1">
                <a:latin typeface="Arial Unicode MS" pitchFamily="34" charset="-122"/>
                <a:ea typeface="Arial Unicode MS" pitchFamily="34" charset="-122"/>
                <a:cs typeface="Arial Unicode MS" pitchFamily="34" charset="-122"/>
              </a:rPr>
              <a:t>boolean</a:t>
            </a:r>
            <a:r>
              <a:rPr lang="en-US" altLang="zh-CN" sz="2000" dirty="0">
                <a:latin typeface="Arial Unicode MS" pitchFamily="34" charset="-122"/>
                <a:ea typeface="Arial Unicode MS" pitchFamily="34" charset="-122"/>
                <a:cs typeface="Arial Unicode MS" pitchFamily="34" charset="-122"/>
              </a:rPr>
              <a:t> next()</a:t>
            </a:r>
          </a:p>
          <a:p>
            <a:pPr lvl="1"/>
            <a:r>
              <a:rPr lang="en-US" altLang="zh-CN" sz="2000" dirty="0" err="1">
                <a:latin typeface="Arial Unicode MS" pitchFamily="34" charset="-122"/>
                <a:ea typeface="Arial Unicode MS" pitchFamily="34" charset="-122"/>
                <a:cs typeface="Arial Unicode MS" pitchFamily="34" charset="-122"/>
              </a:rPr>
              <a:t>getString</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012024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00430" y="2357430"/>
            <a:ext cx="5560090" cy="1285884"/>
          </a:xfrm>
          <a:prstGeom prst="rect">
            <a:avLst/>
          </a:prstGeom>
          <a:noFill/>
          <a:ln w="9525">
            <a:noFill/>
            <a:miter lim="800000"/>
            <a:headEnd/>
            <a:tailEnd/>
          </a:ln>
          <a:effectLst/>
        </p:spPr>
      </p:pic>
      <p:cxnSp>
        <p:nvCxnSpPr>
          <p:cNvPr id="6" name="直接箭头连接符 5"/>
          <p:cNvCxnSpPr/>
          <p:nvPr/>
        </p:nvCxnSpPr>
        <p:spPr>
          <a:xfrm>
            <a:off x="1857356" y="2083738"/>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857356" y="2500306"/>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559470"/>
            <a:ext cx="3500462" cy="369332"/>
          </a:xfrm>
          <a:prstGeom prst="rect">
            <a:avLst/>
          </a:prstGeom>
          <a:noFill/>
        </p:spPr>
        <p:txBody>
          <a:bodyPr wrap="square" rtlCol="0">
            <a:spAutoFit/>
          </a:bodyPr>
          <a:lstStyle/>
          <a:p>
            <a:r>
              <a:rPr lang="zh-CN" altLang="en-US" dirty="0" smtClean="0"/>
              <a:t>初始状态</a:t>
            </a:r>
            <a:r>
              <a:rPr lang="en-US" altLang="zh-CN" dirty="0" smtClean="0"/>
              <a:t>: </a:t>
            </a:r>
            <a:r>
              <a:rPr lang="zh-CN" altLang="en-US" dirty="0" smtClean="0"/>
              <a:t>指向第一条记录的前面</a:t>
            </a:r>
            <a:r>
              <a:rPr lang="en-US" altLang="zh-CN" dirty="0" smtClean="0"/>
              <a:t> </a:t>
            </a:r>
            <a:endParaRPr lang="zh-CN" altLang="en-US" dirty="0"/>
          </a:p>
        </p:txBody>
      </p:sp>
      <p:sp>
        <p:nvSpPr>
          <p:cNvPr id="9" name="TextBox 8"/>
          <p:cNvSpPr txBox="1"/>
          <p:nvPr/>
        </p:nvSpPr>
        <p:spPr>
          <a:xfrm>
            <a:off x="129196" y="2439127"/>
            <a:ext cx="1928826" cy="646331"/>
          </a:xfrm>
          <a:prstGeom prst="rect">
            <a:avLst/>
          </a:prstGeom>
          <a:noFill/>
        </p:spPr>
        <p:txBody>
          <a:bodyPr wrap="square" rtlCol="0">
            <a:spAutoFit/>
          </a:bodyPr>
          <a:lstStyle/>
          <a:p>
            <a:r>
              <a:rPr lang="en-US" altLang="zh-CN" dirty="0" smtClean="0"/>
              <a:t>next(): </a:t>
            </a:r>
            <a:r>
              <a:rPr lang="zh-CN" altLang="en-US" dirty="0" smtClean="0"/>
              <a:t>若返回</a:t>
            </a:r>
            <a:r>
              <a:rPr lang="en-US" altLang="zh-CN" dirty="0" smtClean="0"/>
              <a:t>true</a:t>
            </a:r>
            <a:r>
              <a:rPr lang="zh-CN" altLang="en-US" dirty="0" smtClean="0"/>
              <a:t>， 就向下移动一行</a:t>
            </a:r>
            <a:endParaRPr lang="zh-CN" altLang="en-US" dirty="0"/>
          </a:p>
        </p:txBody>
      </p:sp>
      <p:sp>
        <p:nvSpPr>
          <p:cNvPr id="10" name="TextBox 9"/>
          <p:cNvSpPr txBox="1"/>
          <p:nvPr/>
        </p:nvSpPr>
        <p:spPr>
          <a:xfrm>
            <a:off x="3000364" y="5143512"/>
            <a:ext cx="1071570" cy="369332"/>
          </a:xfrm>
          <a:prstGeom prst="rect">
            <a:avLst/>
          </a:prstGeom>
          <a:noFill/>
        </p:spPr>
        <p:txBody>
          <a:bodyPr wrap="square" rtlCol="0">
            <a:spAutoFit/>
          </a:bodyPr>
          <a:lstStyle/>
          <a:p>
            <a:r>
              <a:rPr lang="en-US" altLang="zh-CN" dirty="0" err="1" smtClean="0"/>
              <a:t>getInt</a:t>
            </a:r>
            <a:r>
              <a:rPr lang="en-US" altLang="zh-CN" dirty="0" smtClean="0"/>
              <a:t>(1)</a:t>
            </a:r>
            <a:endParaRPr lang="zh-CN" altLang="en-US" dirty="0"/>
          </a:p>
        </p:txBody>
      </p:sp>
      <p:sp>
        <p:nvSpPr>
          <p:cNvPr id="11" name="TextBox 10"/>
          <p:cNvSpPr txBox="1"/>
          <p:nvPr/>
        </p:nvSpPr>
        <p:spPr>
          <a:xfrm>
            <a:off x="2786050" y="899022"/>
            <a:ext cx="5143536" cy="369332"/>
          </a:xfrm>
          <a:prstGeom prst="rect">
            <a:avLst/>
          </a:prstGeom>
          <a:noFill/>
        </p:spPr>
        <p:txBody>
          <a:bodyPr wrap="square" rtlCol="0">
            <a:spAutoFit/>
          </a:bodyPr>
          <a:lstStyle/>
          <a:p>
            <a:r>
              <a:rPr lang="en-US" altLang="zh-CN" dirty="0" smtClean="0"/>
              <a:t>SELECT id, name, age, birth FROM </a:t>
            </a:r>
            <a:r>
              <a:rPr lang="en-US" altLang="zh-CN" dirty="0" err="1" smtClean="0"/>
              <a:t>customer_table</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3500430" y="3714752"/>
            <a:ext cx="5643570" cy="357190"/>
          </a:xfrm>
          <a:prstGeom prst="rect">
            <a:avLst/>
          </a:prstGeom>
          <a:noFill/>
          <a:ln w="9525">
            <a:noFill/>
            <a:miter lim="800000"/>
            <a:headEnd/>
            <a:tailEnd/>
          </a:ln>
          <a:effectLst/>
        </p:spPr>
      </p:pic>
      <p:sp>
        <p:nvSpPr>
          <p:cNvPr id="15" name="TextBox 14"/>
          <p:cNvSpPr txBox="1"/>
          <p:nvPr/>
        </p:nvSpPr>
        <p:spPr>
          <a:xfrm>
            <a:off x="4071934" y="5143512"/>
            <a:ext cx="1357322" cy="369332"/>
          </a:xfrm>
          <a:prstGeom prst="rect">
            <a:avLst/>
          </a:prstGeom>
          <a:noFill/>
        </p:spPr>
        <p:txBody>
          <a:bodyPr wrap="square" rtlCol="0">
            <a:spAutoFit/>
          </a:bodyPr>
          <a:lstStyle/>
          <a:p>
            <a:r>
              <a:rPr lang="en-US" altLang="zh-CN" dirty="0" err="1" smtClean="0"/>
              <a:t>getString</a:t>
            </a:r>
            <a:r>
              <a:rPr lang="en-US" altLang="zh-CN" dirty="0" smtClean="0"/>
              <a:t>(2)</a:t>
            </a:r>
            <a:endParaRPr lang="zh-CN" altLang="en-US" dirty="0"/>
          </a:p>
        </p:txBody>
      </p:sp>
      <p:cxnSp>
        <p:nvCxnSpPr>
          <p:cNvPr id="17" name="直接箭头连接符 16"/>
          <p:cNvCxnSpPr>
            <a:stCxn id="15" idx="0"/>
          </p:cNvCxnSpPr>
          <p:nvPr/>
        </p:nvCxnSpPr>
        <p:spPr>
          <a:xfrm rot="5400000" flipH="1" flipV="1">
            <a:off x="4411264" y="4411273"/>
            <a:ext cx="1071570" cy="39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0760" y="5143512"/>
            <a:ext cx="1357322" cy="369332"/>
          </a:xfrm>
          <a:prstGeom prst="rect">
            <a:avLst/>
          </a:prstGeom>
          <a:noFill/>
        </p:spPr>
        <p:txBody>
          <a:bodyPr wrap="square" rtlCol="0">
            <a:spAutoFit/>
          </a:bodyPr>
          <a:lstStyle/>
          <a:p>
            <a:r>
              <a:rPr lang="en-US" altLang="zh-CN" dirty="0" err="1" smtClean="0"/>
              <a:t>getInt</a:t>
            </a:r>
            <a:r>
              <a:rPr lang="en-US" altLang="zh-CN" dirty="0" smtClean="0"/>
              <a:t>(3)</a:t>
            </a:r>
            <a:endParaRPr lang="zh-CN" altLang="en-US" dirty="0"/>
          </a:p>
        </p:txBody>
      </p:sp>
      <p:cxnSp>
        <p:nvCxnSpPr>
          <p:cNvPr id="20" name="直接箭头连接符 19"/>
          <p:cNvCxnSpPr>
            <a:stCxn id="18" idx="0"/>
          </p:cNvCxnSpPr>
          <p:nvPr/>
        </p:nvCxnSpPr>
        <p:spPr>
          <a:xfrm rot="16200000" flipV="1">
            <a:off x="6125777" y="4589867"/>
            <a:ext cx="100013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86678" y="5143512"/>
            <a:ext cx="1357322" cy="369332"/>
          </a:xfrm>
          <a:prstGeom prst="rect">
            <a:avLst/>
          </a:prstGeom>
          <a:noFill/>
        </p:spPr>
        <p:txBody>
          <a:bodyPr wrap="square" rtlCol="0">
            <a:spAutoFit/>
          </a:bodyPr>
          <a:lstStyle/>
          <a:p>
            <a:r>
              <a:rPr lang="en-US" altLang="zh-CN" dirty="0" err="1" smtClean="0"/>
              <a:t>getDate</a:t>
            </a:r>
            <a:r>
              <a:rPr lang="en-US" altLang="zh-CN" dirty="0" smtClean="0"/>
              <a:t>(4)</a:t>
            </a:r>
            <a:endParaRPr lang="zh-CN" altLang="en-US" dirty="0"/>
          </a:p>
        </p:txBody>
      </p:sp>
      <p:cxnSp>
        <p:nvCxnSpPr>
          <p:cNvPr id="23" name="直接箭头连接符 22"/>
          <p:cNvCxnSpPr>
            <a:stCxn id="21" idx="0"/>
          </p:cNvCxnSpPr>
          <p:nvPr/>
        </p:nvCxnSpPr>
        <p:spPr>
          <a:xfrm rot="16200000" flipV="1">
            <a:off x="7804554" y="4482726"/>
            <a:ext cx="1071570" cy="25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86116" y="3000372"/>
            <a:ext cx="585788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0" y="4094812"/>
            <a:ext cx="3714776" cy="1877437"/>
          </a:xfrm>
          <a:prstGeom prst="rect">
            <a:avLst/>
          </a:prstGeom>
          <a:noFill/>
        </p:spPr>
        <p:txBody>
          <a:bodyPr wrap="square" rtlCol="0">
            <a:spAutoFit/>
          </a:bodyPr>
          <a:lstStyle/>
          <a:p>
            <a:pPr marL="342900" indent="-342900">
              <a:buAutoNum type="arabicPeriod"/>
            </a:pPr>
            <a:r>
              <a:rPr lang="zh-CN" altLang="en-US" sz="1600" b="1" dirty="0" smtClean="0"/>
              <a:t>数组</a:t>
            </a:r>
            <a:r>
              <a:rPr lang="en-US" altLang="zh-CN" sz="1600" b="1" dirty="0" smtClean="0"/>
              <a:t>: new Object[]{4, “Mike”, 26, null}</a:t>
            </a:r>
          </a:p>
          <a:p>
            <a:pPr marL="342900" indent="-342900">
              <a:buAutoNum type="arabicPeriod"/>
            </a:pPr>
            <a:r>
              <a:rPr lang="en-US" altLang="zh-CN" sz="1600" b="1" dirty="0" smtClean="0"/>
              <a:t>Customer: </a:t>
            </a:r>
            <a:r>
              <a:rPr lang="zh-CN" altLang="en-US" sz="1600" b="1" dirty="0" smtClean="0"/>
              <a:t>一条记录对应一个对象</a:t>
            </a:r>
            <a:endParaRPr lang="en-US" altLang="zh-CN" sz="1600" b="1" dirty="0" smtClean="0"/>
          </a:p>
          <a:p>
            <a:pPr marL="800100" lvl="1" indent="-342900">
              <a:buAutoNum type="arabicPeriod"/>
            </a:pPr>
            <a:r>
              <a:rPr lang="en-US" altLang="zh-CN" sz="1600" b="1" dirty="0" smtClean="0"/>
              <a:t>id</a:t>
            </a:r>
          </a:p>
          <a:p>
            <a:pPr marL="800100" lvl="1" indent="-342900">
              <a:buAutoNum type="arabicPeriod"/>
            </a:pPr>
            <a:r>
              <a:rPr lang="en-US" altLang="zh-CN" sz="1600" b="1" dirty="0" smtClean="0"/>
              <a:t>name</a:t>
            </a:r>
          </a:p>
          <a:p>
            <a:pPr marL="800100" lvl="1" indent="-342900">
              <a:buAutoNum type="arabicPeriod"/>
            </a:pPr>
            <a:r>
              <a:rPr lang="en-US" altLang="zh-CN" sz="1600" b="1" dirty="0" smtClean="0"/>
              <a:t>age</a:t>
            </a:r>
          </a:p>
          <a:p>
            <a:pPr marL="800100" lvl="1" indent="-342900">
              <a:buAutoNum type="arabicPeriod"/>
            </a:pPr>
            <a:r>
              <a:rPr lang="en-US" altLang="zh-CN" sz="1600" b="1" dirty="0" smtClean="0"/>
              <a:t>birth</a:t>
            </a:r>
          </a:p>
          <a:p>
            <a:pPr marL="342900" indent="-342900">
              <a:buAutoNum type="arabicPeriod"/>
            </a:pPr>
            <a:endParaRPr lang="zh-CN" altLang="en-US" sz="1600" b="1" dirty="0"/>
          </a:p>
        </p:txBody>
      </p:sp>
      <p:cxnSp>
        <p:nvCxnSpPr>
          <p:cNvPr id="27" name="直接箭头连接符 26"/>
          <p:cNvCxnSpPr>
            <a:stCxn id="10" idx="0"/>
          </p:cNvCxnSpPr>
          <p:nvPr/>
        </p:nvCxnSpPr>
        <p:spPr>
          <a:xfrm rot="5400000" flipH="1" flipV="1">
            <a:off x="3268256" y="4339835"/>
            <a:ext cx="1071570"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43972" y="459851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500430" y="3714752"/>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形状 30"/>
          <p:cNvCxnSpPr>
            <a:stCxn id="28" idx="6"/>
            <a:endCxn id="29" idx="3"/>
          </p:cNvCxnSpPr>
          <p:nvPr/>
        </p:nvCxnSpPr>
        <p:spPr>
          <a:xfrm flipV="1">
            <a:off x="1129724" y="4019633"/>
            <a:ext cx="2423015" cy="7217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545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2555776" y="704999"/>
            <a:ext cx="4271563" cy="1139825"/>
          </a:xfrm>
        </p:spPr>
        <p:txBody>
          <a:bodyPr>
            <a:normAutofit/>
          </a:bodyPr>
          <a:lstStyle/>
          <a:p>
            <a:r>
              <a:rPr lang="zh-CN" altLang="en-US" dirty="0">
                <a:latin typeface="Arial Unicode MS" pitchFamily="34" charset="-122"/>
                <a:ea typeface="Arial Unicode MS" pitchFamily="34" charset="-122"/>
                <a:cs typeface="Arial Unicode MS" pitchFamily="34" charset="-122"/>
              </a:rPr>
              <a:t>数据类型转换表</a:t>
            </a:r>
          </a:p>
        </p:txBody>
      </p:sp>
      <p:graphicFrame>
        <p:nvGraphicFramePr>
          <p:cNvPr id="564227" name="Group 3"/>
          <p:cNvGraphicFramePr>
            <a:graphicFrameLocks noGrp="1"/>
          </p:cNvGraphicFramePr>
          <p:nvPr>
            <p:ph idx="1"/>
            <p:extLst>
              <p:ext uri="{D42A27DB-BD31-4B8C-83A1-F6EECF244321}">
                <p14:modId xmlns:p14="http://schemas.microsoft.com/office/powerpoint/2010/main" val="1941199193"/>
              </p:ext>
            </p:extLst>
          </p:nvPr>
        </p:nvGraphicFramePr>
        <p:xfrm>
          <a:off x="844577" y="2199917"/>
          <a:ext cx="7585075" cy="4109403"/>
        </p:xfrm>
        <a:graphic>
          <a:graphicData uri="http://schemas.openxmlformats.org/drawingml/2006/table">
            <a:tbl>
              <a:tblPr/>
              <a:tblGrid>
                <a:gridCol w="2898775"/>
                <a:gridCol w="4686300"/>
              </a:tblGrid>
              <a:tr h="4365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java</a:t>
                      </a:r>
                      <a:r>
                        <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SQL</a:t>
                      </a: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boolean</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TINYINT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SMALLINT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INTEGER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BIGINT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CHAR,VARCHAR,LONGVARCHAR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byte array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BINARY  ,  VAR BINARY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java.sql.Date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java.sql.Time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java.sql.Timestamp</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TIMESTAMP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6582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1115616" y="620688"/>
            <a:ext cx="7772400" cy="1143000"/>
          </a:xfrm>
        </p:spPr>
        <p:txBody>
          <a:bodyPr/>
          <a:lstStyle/>
          <a:p>
            <a:r>
              <a:rPr lang="en-US" altLang="zh-CN" b="1" dirty="0">
                <a:latin typeface="Arial Unicode MS" pitchFamily="34" charset="-122"/>
                <a:ea typeface="Arial Unicode MS" pitchFamily="34" charset="-122"/>
                <a:cs typeface="Arial Unicode MS" pitchFamily="34" charset="-122"/>
              </a:rPr>
              <a:t>JDBC API </a:t>
            </a:r>
            <a:r>
              <a:rPr lang="zh-CN" altLang="en-US" b="1" dirty="0">
                <a:latin typeface="Arial Unicode MS" pitchFamily="34" charset="-122"/>
                <a:ea typeface="Arial Unicode MS" pitchFamily="34" charset="-122"/>
                <a:cs typeface="Arial Unicode MS" pitchFamily="34" charset="-122"/>
              </a:rPr>
              <a:t>小结</a:t>
            </a:r>
            <a:r>
              <a:rPr lang="en-US" altLang="zh-CN" b="1" dirty="0">
                <a:latin typeface="Arial Unicode MS" pitchFamily="34" charset="-122"/>
                <a:ea typeface="Arial Unicode MS" pitchFamily="34" charset="-122"/>
                <a:cs typeface="Arial Unicode MS" pitchFamily="34" charset="-122"/>
              </a:rPr>
              <a:t>1</a:t>
            </a:r>
          </a:p>
        </p:txBody>
      </p:sp>
      <p:sp>
        <p:nvSpPr>
          <p:cNvPr id="503811" name="Rectangle 3"/>
          <p:cNvSpPr>
            <a:spLocks noGrp="1" noChangeArrowheads="1"/>
          </p:cNvSpPr>
          <p:nvPr>
            <p:ph type="body" idx="1"/>
          </p:nvPr>
        </p:nvSpPr>
        <p:spPr>
          <a:xfrm>
            <a:off x="571472" y="1714488"/>
            <a:ext cx="8001056" cy="3771900"/>
          </a:xfrm>
        </p:spPr>
        <p:txBody>
          <a:bodyPr/>
          <a:lstStyle/>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DriverManager</a:t>
            </a:r>
            <a:r>
              <a:rPr lang="zh-CN" altLang="en-US" sz="2400" dirty="0">
                <a:latin typeface="Arial Unicode MS" pitchFamily="34" charset="-122"/>
                <a:ea typeface="Arial Unicode MS" pitchFamily="34" charset="-122"/>
                <a:cs typeface="Arial Unicode MS" pitchFamily="34" charset="-122"/>
              </a:rPr>
              <a:t>用来装载驱动程序，获取数据库连接。</a:t>
            </a: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Connection</a:t>
            </a:r>
            <a:r>
              <a:rPr lang="zh-CN" altLang="en-US" sz="2400" dirty="0">
                <a:latin typeface="Arial Unicode MS" pitchFamily="34" charset="-122"/>
                <a:ea typeface="Arial Unicode MS" pitchFamily="34" charset="-122"/>
                <a:cs typeface="Arial Unicode MS" pitchFamily="34" charset="-122"/>
              </a:rPr>
              <a:t>完成对某一指定数据库的联接</a:t>
            </a: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Statement</a:t>
            </a:r>
            <a:r>
              <a:rPr lang="zh-CN" altLang="en-US" sz="2400" dirty="0">
                <a:latin typeface="Arial Unicode MS" pitchFamily="34" charset="-122"/>
                <a:ea typeface="Arial Unicode MS" pitchFamily="34" charset="-122"/>
                <a:cs typeface="Arial Unicode MS" pitchFamily="34" charset="-122"/>
              </a:rPr>
              <a:t>在一个给定的连接中作为</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执行声明的容器，他包含了两个重要的子类型。</a:t>
            </a:r>
          </a:p>
          <a:p>
            <a:pPr lvl="1"/>
            <a:r>
              <a:rPr lang="en-US" altLang="zh-CN" sz="2000" dirty="0" err="1">
                <a:latin typeface="Arial Unicode MS" pitchFamily="34" charset="-122"/>
                <a:ea typeface="Arial Unicode MS" pitchFamily="34" charset="-122"/>
                <a:cs typeface="Arial Unicode MS" pitchFamily="34" charset="-122"/>
              </a:rPr>
              <a:t>Java.sql.PreparedSatement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用于执行预编译的</a:t>
            </a:r>
            <a:r>
              <a:rPr lang="en-US" altLang="zh-CN" sz="2000" dirty="0" err="1">
                <a:latin typeface="Arial Unicode MS" pitchFamily="34" charset="-122"/>
                <a:ea typeface="Arial Unicode MS" pitchFamily="34" charset="-122"/>
                <a:cs typeface="Arial Unicode MS" pitchFamily="34" charset="-122"/>
              </a:rPr>
              <a:t>sql</a:t>
            </a:r>
            <a:r>
              <a:rPr lang="zh-CN" altLang="en-US" sz="2000" dirty="0">
                <a:latin typeface="Arial Unicode MS" pitchFamily="34" charset="-122"/>
                <a:ea typeface="Arial Unicode MS" pitchFamily="34" charset="-122"/>
                <a:cs typeface="Arial Unicode MS" pitchFamily="34" charset="-122"/>
              </a:rPr>
              <a:t>声明</a:t>
            </a:r>
          </a:p>
          <a:p>
            <a:pPr lvl="1"/>
            <a:r>
              <a:rPr lang="en-US" altLang="zh-CN" sz="2000" dirty="0" err="1">
                <a:latin typeface="Arial Unicode MS" pitchFamily="34" charset="-122"/>
                <a:ea typeface="Arial Unicode MS" pitchFamily="34" charset="-122"/>
                <a:cs typeface="Arial Unicode MS" pitchFamily="34" charset="-122"/>
              </a:rPr>
              <a:t>Java.sql.CallableStatement</a:t>
            </a:r>
            <a:r>
              <a:rPr lang="zh-CN" altLang="en-US" sz="2000" dirty="0">
                <a:latin typeface="Arial Unicode MS" pitchFamily="34" charset="-122"/>
                <a:ea typeface="Arial Unicode MS" pitchFamily="34" charset="-122"/>
                <a:cs typeface="Arial Unicode MS" pitchFamily="34" charset="-122"/>
              </a:rPr>
              <a:t>用于执行数据库中存储过程的调用</a:t>
            </a: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ResultSet</a:t>
            </a:r>
            <a:r>
              <a:rPr lang="zh-CN" altLang="en-US" sz="2400" dirty="0">
                <a:latin typeface="Arial Unicode MS" pitchFamily="34" charset="-122"/>
                <a:ea typeface="Arial Unicode MS" pitchFamily="34" charset="-122"/>
                <a:cs typeface="Arial Unicode MS" pitchFamily="34" charset="-122"/>
              </a:rPr>
              <a:t>对于给定声明取得结果的途径</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76444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4705362" y="546428"/>
            <a:ext cx="1581150" cy="1143000"/>
          </a:xfrm>
        </p:spPr>
        <p:txBody>
          <a:bodyPr>
            <a:normAutofit fontScale="90000"/>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p>
        </p:txBody>
      </p:sp>
      <p:graphicFrame>
        <p:nvGraphicFramePr>
          <p:cNvPr id="565292" name="Group 44"/>
          <p:cNvGraphicFramePr>
            <a:graphicFrameLocks noGrp="1"/>
          </p:cNvGraphicFramePr>
          <p:nvPr>
            <p:ph sz="half" idx="1"/>
          </p:nvPr>
        </p:nvGraphicFramePr>
        <p:xfrm>
          <a:off x="785786" y="2328880"/>
          <a:ext cx="5759450" cy="3671888"/>
        </p:xfrm>
        <a:graphic>
          <a:graphicData uri="http://schemas.openxmlformats.org/drawingml/2006/table">
            <a:tbl>
              <a:tblPr/>
              <a:tblGrid>
                <a:gridCol w="1582738"/>
                <a:gridCol w="1657350"/>
                <a:gridCol w="2519362"/>
              </a:tblGrid>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字段名</a:t>
                      </a:r>
                      <a:endParaRPr kumimoji="0"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说明</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类型</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FlowID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流水号</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Type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四级／六级</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IDCard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身份证号码</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Varchar(18)</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ExamCard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准考证号码</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Varchar(15)</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StudentName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学生姓名</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Location</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区域</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Grade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成绩</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5289" name="Text Box 41"/>
          <p:cNvSpPr txBox="1">
            <a:spLocks noChangeArrowheads="1"/>
          </p:cNvSpPr>
          <p:nvPr/>
        </p:nvSpPr>
        <p:spPr bwMode="auto">
          <a:xfrm>
            <a:off x="642910" y="1608154"/>
            <a:ext cx="6840537" cy="457200"/>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400">
                <a:latin typeface="Arial Unicode MS" pitchFamily="34" charset="-122"/>
                <a:ea typeface="Arial Unicode MS" pitchFamily="34" charset="-122"/>
                <a:cs typeface="Arial Unicode MS" pitchFamily="34" charset="-122"/>
              </a:rPr>
              <a:t>1.</a:t>
            </a:r>
            <a:r>
              <a:rPr kumimoji="1" lang="zh-CN" altLang="en-US" sz="2400" b="1">
                <a:latin typeface="Arial Unicode MS" pitchFamily="34" charset="-122"/>
                <a:ea typeface="Arial Unicode MS" pitchFamily="34" charset="-122"/>
                <a:cs typeface="Arial Unicode MS" pitchFamily="34" charset="-122"/>
              </a:rPr>
              <a:t>创立数据库表 </a:t>
            </a:r>
            <a:r>
              <a:rPr kumimoji="1" lang="en-US" altLang="zh-CN" sz="2400" b="1">
                <a:latin typeface="Arial Unicode MS" pitchFamily="34" charset="-122"/>
                <a:ea typeface="Arial Unicode MS" pitchFamily="34" charset="-122"/>
                <a:cs typeface="Arial Unicode MS" pitchFamily="34" charset="-122"/>
              </a:rPr>
              <a:t>examstudent</a:t>
            </a:r>
            <a:r>
              <a:rPr kumimoji="1" lang="zh-CN" altLang="en-US" sz="2400" b="1">
                <a:latin typeface="Arial Unicode MS" pitchFamily="34" charset="-122"/>
                <a:ea typeface="Arial Unicode MS" pitchFamily="34" charset="-122"/>
                <a:cs typeface="Arial Unicode MS" pitchFamily="34" charset="-122"/>
              </a:rPr>
              <a:t>，表结构如下：</a:t>
            </a:r>
            <a:r>
              <a:rPr kumimoji="1" lang="zh-CN" altLang="en-US" sz="240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987753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285852" y="558962"/>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p>
        </p:txBody>
      </p:sp>
      <p:graphicFrame>
        <p:nvGraphicFramePr>
          <p:cNvPr id="566275" name="Group 3"/>
          <p:cNvGraphicFramePr>
            <a:graphicFrameLocks noGrp="1"/>
          </p:cNvGraphicFramePr>
          <p:nvPr>
            <p:ph idx="1"/>
          </p:nvPr>
        </p:nvGraphicFramePr>
        <p:xfrm>
          <a:off x="642910" y="2395554"/>
          <a:ext cx="8215370" cy="3605214"/>
        </p:xfrm>
        <a:graphic>
          <a:graphicData uri="http://schemas.openxmlformats.org/drawingml/2006/table">
            <a:tbl>
              <a:tblPr/>
              <a:tblGrid>
                <a:gridCol w="382912"/>
                <a:gridCol w="389811"/>
                <a:gridCol w="2557924"/>
                <a:gridCol w="2123268"/>
                <a:gridCol w="977979"/>
                <a:gridCol w="1007302"/>
                <a:gridCol w="776174"/>
              </a:tblGrid>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1</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412824195263214584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200523164754000</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张锋</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郑州</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222224195263214584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200523164754001</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孙朋</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大连</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3</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342824195263214584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刘明</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沈阳</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72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100824195263214584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200523164754003</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赵虎</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哈尔滨</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95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454524195263214584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杨丽</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北京</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854524195263214584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王小红</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太原</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60</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6333" name="Text Box 61"/>
          <p:cNvSpPr txBox="1">
            <a:spLocks noChangeArrowheads="1"/>
          </p:cNvSpPr>
          <p:nvPr/>
        </p:nvSpPr>
        <p:spPr bwMode="auto">
          <a:xfrm>
            <a:off x="785786" y="1643050"/>
            <a:ext cx="4608513" cy="519113"/>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800" dirty="0">
                <a:latin typeface="Arial Unicode MS" pitchFamily="34" charset="-122"/>
                <a:ea typeface="Arial Unicode MS" pitchFamily="34" charset="-122"/>
                <a:cs typeface="Arial Unicode MS" pitchFamily="34" charset="-122"/>
              </a:rPr>
              <a:t>2.</a:t>
            </a:r>
            <a:r>
              <a:rPr kumimoji="1" lang="zh-CN" altLang="en-US" sz="2800" dirty="0">
                <a:latin typeface="Arial Unicode MS" pitchFamily="34" charset="-122"/>
                <a:ea typeface="Arial Unicode MS" pitchFamily="34" charset="-122"/>
                <a:cs typeface="Arial Unicode MS" pitchFamily="34" charset="-122"/>
              </a:rPr>
              <a:t>向数据库中添加如下数据 </a:t>
            </a:r>
          </a:p>
        </p:txBody>
      </p:sp>
    </p:spTree>
    <p:extLst>
      <p:ext uri="{BB962C8B-B14F-4D97-AF65-F5344CB8AC3E}">
        <p14:creationId xmlns:p14="http://schemas.microsoft.com/office/powerpoint/2010/main" val="2331474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p>
        </p:txBody>
      </p:sp>
      <p:sp>
        <p:nvSpPr>
          <p:cNvPr id="569347" name="Rectangle 3"/>
          <p:cNvSpPr>
            <a:spLocks noGrp="1" noChangeArrowheads="1"/>
          </p:cNvSpPr>
          <p:nvPr>
            <p:ph type="body" idx="1"/>
          </p:nvPr>
        </p:nvSpPr>
        <p:spPr>
          <a:xfrm>
            <a:off x="785786" y="1571612"/>
            <a:ext cx="7696200" cy="625475"/>
          </a:xfrm>
        </p:spPr>
        <p:txBody>
          <a:bodyPr/>
          <a:lstStyle/>
          <a:p>
            <a:r>
              <a:rPr lang="zh-CN" altLang="en-US" sz="2800" dirty="0"/>
              <a:t>插入一个新的 </a:t>
            </a:r>
            <a:r>
              <a:rPr lang="en-US" altLang="zh-CN" sz="2800" dirty="0"/>
              <a:t>student </a:t>
            </a:r>
            <a:r>
              <a:rPr lang="zh-CN" altLang="en-US" sz="2800" dirty="0"/>
              <a:t>信息</a:t>
            </a:r>
          </a:p>
        </p:txBody>
      </p:sp>
      <p:sp>
        <p:nvSpPr>
          <p:cNvPr id="569348" name="Text Box 4"/>
          <p:cNvSpPr txBox="1">
            <a:spLocks noChangeArrowheads="1"/>
          </p:cNvSpPr>
          <p:nvPr/>
        </p:nvSpPr>
        <p:spPr bwMode="auto">
          <a:xfrm>
            <a:off x="857224" y="2285992"/>
            <a:ext cx="3313113" cy="2895600"/>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t>请输入考生的详细信息</a:t>
            </a:r>
          </a:p>
          <a:p>
            <a:pPr marL="342900" indent="-342900" algn="l">
              <a:spcBef>
                <a:spcPct val="50000"/>
              </a:spcBef>
              <a:buFont typeface="Wingdings" pitchFamily="2" charset="2"/>
              <a:buNone/>
            </a:pPr>
            <a:r>
              <a:rPr lang="en-US" altLang="zh-CN" dirty="0"/>
              <a:t>Type: </a:t>
            </a:r>
          </a:p>
          <a:p>
            <a:pPr marL="342900" indent="-342900" algn="l">
              <a:buFont typeface="Wingdings" pitchFamily="2" charset="2"/>
              <a:buNone/>
            </a:pPr>
            <a:r>
              <a:rPr lang="en-US" altLang="zh-CN" dirty="0" err="1"/>
              <a:t>IDCard</a:t>
            </a:r>
            <a:r>
              <a:rPr lang="en-US" altLang="zh-CN" dirty="0"/>
              <a:t>:</a:t>
            </a:r>
          </a:p>
          <a:p>
            <a:pPr marL="342900" indent="-342900" algn="l">
              <a:buFont typeface="Wingdings" pitchFamily="2" charset="2"/>
              <a:buNone/>
            </a:pPr>
            <a:r>
              <a:rPr lang="en-US" altLang="zh-CN" dirty="0" err="1"/>
              <a:t>ExamCard</a:t>
            </a:r>
            <a:r>
              <a:rPr lang="en-US" altLang="zh-CN" dirty="0"/>
              <a:t>:</a:t>
            </a:r>
          </a:p>
          <a:p>
            <a:pPr marL="342900" indent="-342900" algn="l">
              <a:buFont typeface="Wingdings" pitchFamily="2" charset="2"/>
              <a:buNone/>
            </a:pPr>
            <a:r>
              <a:rPr lang="en-US" altLang="zh-CN" dirty="0" err="1"/>
              <a:t>StudentName</a:t>
            </a:r>
            <a:r>
              <a:rPr lang="en-US" altLang="zh-CN" dirty="0"/>
              <a:t>:</a:t>
            </a:r>
          </a:p>
          <a:p>
            <a:pPr marL="342900" indent="-342900" algn="l">
              <a:buFont typeface="Wingdings" pitchFamily="2" charset="2"/>
              <a:buNone/>
            </a:pPr>
            <a:r>
              <a:rPr lang="en-US" altLang="zh-CN" dirty="0"/>
              <a:t>Location:</a:t>
            </a:r>
          </a:p>
          <a:p>
            <a:pPr marL="342900" indent="-342900" algn="l">
              <a:buFont typeface="Wingdings" pitchFamily="2" charset="2"/>
              <a:buNone/>
            </a:pPr>
            <a:r>
              <a:rPr lang="en-US" altLang="zh-CN" dirty="0"/>
              <a:t>Grade:</a:t>
            </a:r>
          </a:p>
          <a:p>
            <a:pPr marL="342900" indent="-342900" algn="l">
              <a:spcBef>
                <a:spcPct val="50000"/>
              </a:spcBef>
              <a:buFont typeface="Wingdings" pitchFamily="2" charset="2"/>
              <a:buNone/>
            </a:pPr>
            <a:r>
              <a:rPr lang="zh-CN" altLang="en-US" dirty="0"/>
              <a:t>信息录入成功</a:t>
            </a:r>
            <a:r>
              <a:rPr lang="en-US" altLang="zh-CN" dirty="0"/>
              <a:t>!</a:t>
            </a:r>
          </a:p>
        </p:txBody>
      </p:sp>
    </p:spTree>
    <p:extLst>
      <p:ext uri="{BB962C8B-B14F-4D97-AF65-F5344CB8AC3E}">
        <p14:creationId xmlns:p14="http://schemas.microsoft.com/office/powerpoint/2010/main" val="3875860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3635896" y="629816"/>
            <a:ext cx="2291716" cy="1143000"/>
          </a:xfrm>
        </p:spPr>
        <p:txBody>
          <a:bodyPr>
            <a:normAutofit/>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p>
        </p:txBody>
      </p:sp>
      <p:sp>
        <p:nvSpPr>
          <p:cNvPr id="522243" name="Rectangle 3"/>
          <p:cNvSpPr>
            <a:spLocks noGrp="1" noChangeArrowheads="1"/>
          </p:cNvSpPr>
          <p:nvPr>
            <p:ph type="body" idx="1"/>
          </p:nvPr>
        </p:nvSpPr>
        <p:spPr>
          <a:xfrm>
            <a:off x="428596" y="2204864"/>
            <a:ext cx="8143932" cy="1090612"/>
          </a:xfrm>
        </p:spPr>
        <p:txBody>
          <a:bodyPr/>
          <a:lstStyle/>
          <a:p>
            <a:pPr>
              <a:buFont typeface="Wingdings" pitchFamily="2" charset="2"/>
              <a:buNone/>
            </a:pPr>
            <a:r>
              <a:rPr lang="en-US" altLang="zh-CN" sz="2400" dirty="0">
                <a:latin typeface="Arial Unicode MS" pitchFamily="34" charset="-122"/>
                <a:ea typeface="Arial Unicode MS" pitchFamily="34" charset="-122"/>
                <a:cs typeface="Arial Unicode MS" pitchFamily="34" charset="-122"/>
              </a:rPr>
              <a:t>3.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eclipse </a:t>
            </a:r>
            <a:r>
              <a:rPr lang="zh-CN" altLang="en-US" sz="2400" dirty="0">
                <a:latin typeface="Arial Unicode MS" pitchFamily="34" charset="-122"/>
                <a:ea typeface="Arial Unicode MS" pitchFamily="34" charset="-122"/>
                <a:cs typeface="Arial Unicode MS" pitchFamily="34" charset="-122"/>
              </a:rPr>
              <a:t>中建立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程序：输入身份证号或准考证号可以查询到学生的基本信息。结果如下：</a:t>
            </a:r>
          </a:p>
        </p:txBody>
      </p:sp>
      <p:pic>
        <p:nvPicPr>
          <p:cNvPr id="522244" name="Picture 4"/>
          <p:cNvPicPr>
            <a:picLocks noChangeAspect="1" noChangeArrowheads="1"/>
          </p:cNvPicPr>
          <p:nvPr/>
        </p:nvPicPr>
        <p:blipFill>
          <a:blip/>
          <a:srcRect/>
          <a:stretch>
            <a:fillRect/>
          </a:stretch>
        </p:blipFill>
        <p:spPr bwMode="auto">
          <a:xfrm>
            <a:off x="2843213" y="3559014"/>
            <a:ext cx="3024187" cy="2801938"/>
          </a:xfrm>
          <a:prstGeom prst="rect">
            <a:avLst/>
          </a:prstGeom>
          <a:noFill/>
        </p:spPr>
      </p:pic>
      <p:pic>
        <p:nvPicPr>
          <p:cNvPr id="522245" name="Picture 5"/>
          <p:cNvPicPr>
            <a:picLocks noChangeAspect="1" noChangeArrowheads="1"/>
          </p:cNvPicPr>
          <p:nvPr/>
        </p:nvPicPr>
        <p:blipFill>
          <a:blip r:embed="rId2"/>
          <a:srcRect/>
          <a:stretch>
            <a:fillRect/>
          </a:stretch>
        </p:blipFill>
        <p:spPr bwMode="auto">
          <a:xfrm>
            <a:off x="107950" y="3559014"/>
            <a:ext cx="2592388" cy="1501775"/>
          </a:xfrm>
          <a:prstGeom prst="rect">
            <a:avLst/>
          </a:prstGeom>
          <a:noFill/>
        </p:spPr>
      </p:pic>
      <p:pic>
        <p:nvPicPr>
          <p:cNvPr id="522246" name="Picture 6"/>
          <p:cNvPicPr>
            <a:picLocks noChangeAspect="1" noChangeArrowheads="1"/>
          </p:cNvPicPr>
          <p:nvPr/>
        </p:nvPicPr>
        <p:blipFill>
          <a:blip/>
          <a:srcRect/>
          <a:stretch>
            <a:fillRect/>
          </a:stretch>
        </p:blipFill>
        <p:spPr bwMode="auto">
          <a:xfrm>
            <a:off x="6048375" y="3560602"/>
            <a:ext cx="2987675" cy="1654175"/>
          </a:xfrm>
          <a:prstGeom prst="rect">
            <a:avLst/>
          </a:prstGeom>
          <a:noFill/>
        </p:spPr>
      </p:pic>
    </p:spTree>
    <p:extLst>
      <p:ext uri="{BB962C8B-B14F-4D97-AF65-F5344CB8AC3E}">
        <p14:creationId xmlns:p14="http://schemas.microsoft.com/office/powerpoint/2010/main" val="3992771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06896" y="692696"/>
            <a:ext cx="8229600" cy="857256"/>
          </a:xfrm>
        </p:spPr>
        <p:txBody>
          <a:bodyPr/>
          <a:lstStyle/>
          <a:p>
            <a:r>
              <a:rPr lang="en-US" altLang="zh-CN" dirty="0"/>
              <a:t>Java </a:t>
            </a:r>
            <a:r>
              <a:rPr lang="zh-CN" altLang="en-US" dirty="0"/>
              <a:t>中的数据存储技术</a:t>
            </a:r>
          </a:p>
        </p:txBody>
      </p:sp>
      <p:sp>
        <p:nvSpPr>
          <p:cNvPr id="548867" name="Rectangle 3"/>
          <p:cNvSpPr>
            <a:spLocks noGrp="1" noChangeArrowheads="1"/>
          </p:cNvSpPr>
          <p:nvPr>
            <p:ph type="body" idx="1"/>
          </p:nvPr>
        </p:nvSpPr>
        <p:spPr>
          <a:xfrm>
            <a:off x="827584" y="1700808"/>
            <a:ext cx="7696200" cy="3268663"/>
          </a:xfrm>
        </p:spPr>
        <p:txBody>
          <a:bodyPr/>
          <a:lstStyle/>
          <a:p>
            <a:r>
              <a:rPr lang="zh-CN" altLang="en-US" sz="2800" dirty="0"/>
              <a:t>在</a:t>
            </a:r>
            <a:r>
              <a:rPr lang="en-US" altLang="zh-CN" sz="2800" dirty="0"/>
              <a:t>Java</a:t>
            </a:r>
            <a:r>
              <a:rPr lang="zh-CN" altLang="en-US" sz="2800" dirty="0"/>
              <a:t>中，数据库存取技术可分为如下几类：</a:t>
            </a:r>
          </a:p>
          <a:p>
            <a:pPr lvl="1"/>
            <a:r>
              <a:rPr lang="en-US" altLang="zh-CN" sz="2400" b="1" dirty="0">
                <a:solidFill>
                  <a:srgbClr val="FF0000"/>
                </a:solidFill>
              </a:rPr>
              <a:t>JDBC</a:t>
            </a:r>
            <a:r>
              <a:rPr lang="zh-CN" altLang="en-US" sz="2400" b="1" dirty="0">
                <a:solidFill>
                  <a:srgbClr val="FF0000"/>
                </a:solidFill>
              </a:rPr>
              <a:t>直接访问数据库</a:t>
            </a:r>
          </a:p>
          <a:p>
            <a:pPr lvl="1"/>
            <a:r>
              <a:rPr lang="en-US" altLang="zh-CN" sz="2400" dirty="0"/>
              <a:t>JDO</a:t>
            </a:r>
            <a:r>
              <a:rPr lang="zh-CN" altLang="en-US" sz="2400" dirty="0"/>
              <a:t>技术</a:t>
            </a:r>
          </a:p>
          <a:p>
            <a:pPr lvl="1"/>
            <a:r>
              <a:rPr lang="zh-CN" altLang="en-US" sz="2400" dirty="0"/>
              <a:t>第三方</a:t>
            </a:r>
            <a:r>
              <a:rPr lang="en-US" altLang="zh-CN" sz="2400" dirty="0"/>
              <a:t>O/R</a:t>
            </a:r>
            <a:r>
              <a:rPr lang="zh-CN" altLang="en-US" sz="2400" dirty="0"/>
              <a:t>工具，如</a:t>
            </a:r>
            <a:r>
              <a:rPr lang="en-US" altLang="zh-CN" sz="2400" dirty="0"/>
              <a:t>Hibernate, </a:t>
            </a:r>
            <a:r>
              <a:rPr lang="en-US" altLang="zh-CN" sz="2400" dirty="0" err="1"/>
              <a:t>ibatis</a:t>
            </a:r>
            <a:r>
              <a:rPr lang="en-US" altLang="zh-CN" sz="2400" dirty="0"/>
              <a:t> </a:t>
            </a:r>
            <a:r>
              <a:rPr lang="zh-CN" altLang="en-US" sz="2400" dirty="0"/>
              <a:t>等</a:t>
            </a:r>
          </a:p>
          <a:p>
            <a:r>
              <a:rPr lang="en-US" altLang="zh-CN" sz="2800" dirty="0"/>
              <a:t>JDBC</a:t>
            </a:r>
            <a:r>
              <a:rPr lang="zh-CN" altLang="en-US" sz="2800" dirty="0"/>
              <a:t>是</a:t>
            </a:r>
            <a:r>
              <a:rPr lang="en-US" altLang="zh-CN" sz="2800" dirty="0"/>
              <a:t>java</a:t>
            </a:r>
            <a:r>
              <a:rPr lang="zh-CN" altLang="en-US" sz="2800" dirty="0"/>
              <a:t>访问数据库的基石，</a:t>
            </a:r>
            <a:r>
              <a:rPr lang="en-US" altLang="zh-CN" sz="2800" dirty="0"/>
              <a:t>JDO, Hibernate</a:t>
            </a:r>
            <a:r>
              <a:rPr lang="zh-CN" altLang="en-US" sz="2800" dirty="0"/>
              <a:t>等只是更好的封装了</a:t>
            </a:r>
            <a:r>
              <a:rPr lang="en-US" altLang="zh-CN" sz="2800" dirty="0"/>
              <a:t>JDBC</a:t>
            </a:r>
            <a:r>
              <a:rPr lang="zh-CN" altLang="en-US" sz="2800" dirty="0"/>
              <a:t>。</a:t>
            </a:r>
          </a:p>
        </p:txBody>
      </p:sp>
    </p:spTree>
    <p:extLst>
      <p:ext uri="{BB962C8B-B14F-4D97-AF65-F5344CB8AC3E}">
        <p14:creationId xmlns:p14="http://schemas.microsoft.com/office/powerpoint/2010/main" val="1859178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832048" y="558954"/>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p>
        </p:txBody>
      </p:sp>
      <p:sp>
        <p:nvSpPr>
          <p:cNvPr id="528387" name="Rectangle 3"/>
          <p:cNvSpPr>
            <a:spLocks noGrp="1" noChangeArrowheads="1"/>
          </p:cNvSpPr>
          <p:nvPr>
            <p:ph type="body" idx="1"/>
          </p:nvPr>
        </p:nvSpPr>
        <p:spPr>
          <a:xfrm>
            <a:off x="781050" y="1890713"/>
            <a:ext cx="4295775" cy="674687"/>
          </a:xfrm>
        </p:spPr>
        <p:txBody>
          <a:bodyPr/>
          <a:lstStyle/>
          <a:p>
            <a:pPr>
              <a:buFont typeface="Wingdings" pitchFamily="2" charset="2"/>
              <a:buNone/>
            </a:pPr>
            <a:r>
              <a:rPr lang="zh-CN" altLang="en-US" sz="2800" dirty="0">
                <a:latin typeface="Arial Unicode MS" pitchFamily="34" charset="-122"/>
                <a:ea typeface="Arial Unicode MS" pitchFamily="34" charset="-122"/>
                <a:cs typeface="Arial Unicode MS" pitchFamily="34" charset="-122"/>
              </a:rPr>
              <a:t>完成学生信息的删除功能</a:t>
            </a:r>
          </a:p>
        </p:txBody>
      </p:sp>
      <p:pic>
        <p:nvPicPr>
          <p:cNvPr id="528388" name="Picture 4"/>
          <p:cNvPicPr>
            <a:picLocks noChangeAspect="1" noChangeArrowheads="1"/>
          </p:cNvPicPr>
          <p:nvPr/>
        </p:nvPicPr>
        <p:blipFill>
          <a:blip r:embed="rId2"/>
          <a:srcRect/>
          <a:stretch>
            <a:fillRect/>
          </a:stretch>
        </p:blipFill>
        <p:spPr bwMode="auto">
          <a:xfrm>
            <a:off x="857224" y="2714620"/>
            <a:ext cx="3095625" cy="1622425"/>
          </a:xfrm>
          <a:prstGeom prst="rect">
            <a:avLst/>
          </a:prstGeom>
          <a:noFill/>
        </p:spPr>
      </p:pic>
      <p:pic>
        <p:nvPicPr>
          <p:cNvPr id="528389" name="Picture 5"/>
          <p:cNvPicPr>
            <a:picLocks noChangeAspect="1" noChangeArrowheads="1"/>
          </p:cNvPicPr>
          <p:nvPr/>
        </p:nvPicPr>
        <p:blipFill>
          <a:blip r:embed="rId3"/>
          <a:srcRect/>
          <a:stretch>
            <a:fillRect/>
          </a:stretch>
        </p:blipFill>
        <p:spPr bwMode="auto">
          <a:xfrm>
            <a:off x="4600549" y="2714620"/>
            <a:ext cx="2808287" cy="1668462"/>
          </a:xfrm>
          <a:prstGeom prst="rect">
            <a:avLst/>
          </a:prstGeom>
          <a:noFill/>
        </p:spPr>
      </p:pic>
    </p:spTree>
    <p:extLst>
      <p:ext uri="{BB962C8B-B14F-4D97-AF65-F5344CB8AC3E}">
        <p14:creationId xmlns:p14="http://schemas.microsoft.com/office/powerpoint/2010/main" val="3238024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899592" y="692696"/>
            <a:ext cx="8229600" cy="857256"/>
          </a:xfrm>
        </p:spPr>
        <p:txBody>
          <a:bodyPr/>
          <a:lstStyle/>
          <a:p>
            <a:r>
              <a:rPr lang="en-US" altLang="zh-CN" dirty="0"/>
              <a:t>SQL </a:t>
            </a:r>
            <a:r>
              <a:rPr lang="zh-CN" altLang="en-US" dirty="0"/>
              <a:t>注入攻击</a:t>
            </a:r>
          </a:p>
        </p:txBody>
      </p:sp>
      <p:sp>
        <p:nvSpPr>
          <p:cNvPr id="567299" name="Rectangle 3"/>
          <p:cNvSpPr>
            <a:spLocks noGrp="1" noChangeArrowheads="1"/>
          </p:cNvSpPr>
          <p:nvPr>
            <p:ph type="body" idx="1"/>
          </p:nvPr>
        </p:nvSpPr>
        <p:spPr>
          <a:xfrm>
            <a:off x="467544" y="1844824"/>
            <a:ext cx="8496944" cy="4098925"/>
          </a:xfrm>
        </p:spPr>
        <p:txBody>
          <a:bodyPr/>
          <a:lstStyle/>
          <a:p>
            <a:r>
              <a:rPr lang="en-US" altLang="zh-CN" sz="2400" dirty="0"/>
              <a:t>SQL </a:t>
            </a:r>
            <a:r>
              <a:rPr lang="zh-CN" altLang="en-US" sz="2400" dirty="0"/>
              <a:t>注入是利用某些系统没有对用户输入的数据进行充分的检查，而在用户输入数据中注入非法的 </a:t>
            </a:r>
            <a:r>
              <a:rPr lang="en-US" altLang="zh-CN" sz="2400" dirty="0"/>
              <a:t>SQL </a:t>
            </a:r>
            <a:r>
              <a:rPr lang="zh-CN" altLang="en-US" sz="2400" dirty="0"/>
              <a:t>语句段或命令，从而利用系统的 </a:t>
            </a:r>
            <a:r>
              <a:rPr lang="en-US" altLang="zh-CN" sz="2400" dirty="0"/>
              <a:t>SQL </a:t>
            </a:r>
            <a:r>
              <a:rPr lang="zh-CN" altLang="en-US" sz="2400" dirty="0"/>
              <a:t>引擎完成恶意行为的做法</a:t>
            </a:r>
          </a:p>
          <a:p>
            <a:r>
              <a:rPr lang="zh-CN" altLang="en-US" sz="2400" dirty="0"/>
              <a:t>对于 </a:t>
            </a:r>
            <a:r>
              <a:rPr lang="en-US" altLang="zh-CN" sz="2400" dirty="0"/>
              <a:t>Java </a:t>
            </a:r>
            <a:r>
              <a:rPr lang="zh-CN" altLang="en-US" sz="2400" dirty="0"/>
              <a:t>而言，要防范 </a:t>
            </a:r>
            <a:r>
              <a:rPr lang="en-US" altLang="zh-CN" sz="2400" dirty="0"/>
              <a:t>SQL </a:t>
            </a:r>
            <a:r>
              <a:rPr lang="zh-CN" altLang="en-US" sz="2400" dirty="0"/>
              <a:t>注入，只要用 </a:t>
            </a:r>
            <a:r>
              <a:rPr lang="en-US" altLang="zh-CN" sz="2400" dirty="0" err="1"/>
              <a:t>PreparedStatement</a:t>
            </a:r>
            <a:r>
              <a:rPr lang="en-US" altLang="zh-CN" sz="2400" dirty="0"/>
              <a:t> </a:t>
            </a:r>
            <a:r>
              <a:rPr lang="zh-CN" altLang="en-US" sz="2400" dirty="0"/>
              <a:t>取代 </a:t>
            </a:r>
            <a:r>
              <a:rPr lang="en-US" altLang="zh-CN" sz="2400" dirty="0"/>
              <a:t>Statement </a:t>
            </a:r>
            <a:r>
              <a:rPr lang="zh-CN" altLang="en-US" sz="2400" dirty="0"/>
              <a:t>就可以了</a:t>
            </a:r>
          </a:p>
        </p:txBody>
      </p:sp>
    </p:spTree>
    <p:extLst>
      <p:ext uri="{BB962C8B-B14F-4D97-AF65-F5344CB8AC3E}">
        <p14:creationId xmlns:p14="http://schemas.microsoft.com/office/powerpoint/2010/main" val="2424840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99592" y="692696"/>
            <a:ext cx="8229600" cy="857256"/>
          </a:xfrm>
        </p:spPr>
        <p:txBody>
          <a:bodyPr/>
          <a:lstStyle/>
          <a:p>
            <a:r>
              <a:rPr lang="en-US" altLang="zh-CN" dirty="0" err="1"/>
              <a:t>PreparedStatement</a:t>
            </a:r>
            <a:endParaRPr lang="en-US" altLang="zh-CN" dirty="0"/>
          </a:p>
        </p:txBody>
      </p:sp>
      <p:sp>
        <p:nvSpPr>
          <p:cNvPr id="557059" name="Rectangle 3"/>
          <p:cNvSpPr>
            <a:spLocks noGrp="1" noChangeArrowheads="1"/>
          </p:cNvSpPr>
          <p:nvPr>
            <p:ph type="body" idx="1"/>
          </p:nvPr>
        </p:nvSpPr>
        <p:spPr>
          <a:xfrm>
            <a:off x="467544" y="1778347"/>
            <a:ext cx="8208912" cy="4098925"/>
          </a:xfrm>
        </p:spPr>
        <p:txBody>
          <a:bodyPr/>
          <a:lstStyle/>
          <a:p>
            <a:r>
              <a:rPr lang="zh-CN" altLang="en-US" sz="2400" dirty="0"/>
              <a:t>可以通过调用 </a:t>
            </a:r>
            <a:r>
              <a:rPr lang="en-US" altLang="zh-CN" sz="2400" dirty="0"/>
              <a:t>Connection </a:t>
            </a:r>
            <a:r>
              <a:rPr lang="zh-CN" altLang="en-US" sz="2400" dirty="0"/>
              <a:t>对象的 </a:t>
            </a:r>
            <a:r>
              <a:rPr lang="en-US" altLang="zh-CN" sz="2400" dirty="0" err="1"/>
              <a:t>preparedStatement</a:t>
            </a:r>
            <a:r>
              <a:rPr lang="en-US" altLang="zh-CN" sz="2400" dirty="0"/>
              <a:t>() </a:t>
            </a:r>
            <a:r>
              <a:rPr lang="zh-CN" altLang="en-US" sz="2400" dirty="0"/>
              <a:t>方法获取 </a:t>
            </a:r>
            <a:r>
              <a:rPr lang="en-US" altLang="zh-CN" sz="2400" dirty="0" err="1"/>
              <a:t>PreparedStatement</a:t>
            </a:r>
            <a:r>
              <a:rPr lang="en-US" altLang="zh-CN" sz="2400" dirty="0"/>
              <a:t> </a:t>
            </a:r>
            <a:r>
              <a:rPr lang="zh-CN" altLang="en-US" sz="2400" dirty="0"/>
              <a:t>对象</a:t>
            </a:r>
          </a:p>
          <a:p>
            <a:r>
              <a:rPr lang="en-US" altLang="zh-CN" sz="2400" dirty="0" err="1"/>
              <a:t>PreparedStatement</a:t>
            </a:r>
            <a:r>
              <a:rPr lang="en-US" altLang="zh-CN" sz="2400" dirty="0"/>
              <a:t> </a:t>
            </a:r>
            <a:r>
              <a:rPr lang="zh-CN" altLang="en-US" sz="2400" dirty="0"/>
              <a:t>接口是 </a:t>
            </a:r>
            <a:r>
              <a:rPr lang="en-US" altLang="zh-CN" sz="2400" dirty="0"/>
              <a:t>Statement </a:t>
            </a:r>
            <a:r>
              <a:rPr lang="zh-CN" altLang="en-US" sz="2400" dirty="0"/>
              <a:t>的子接口，它表示一条预编译过的 </a:t>
            </a:r>
            <a:r>
              <a:rPr lang="en-US" altLang="zh-CN" sz="2400" dirty="0"/>
              <a:t>SQL </a:t>
            </a:r>
            <a:r>
              <a:rPr lang="zh-CN" altLang="en-US" sz="2400" dirty="0"/>
              <a:t>语句</a:t>
            </a:r>
          </a:p>
          <a:p>
            <a:r>
              <a:rPr lang="en-US" altLang="zh-CN" sz="2400" dirty="0" err="1"/>
              <a:t>PreparedStatement</a:t>
            </a:r>
            <a:r>
              <a:rPr lang="en-US" altLang="zh-CN" sz="2400" dirty="0"/>
              <a:t> </a:t>
            </a:r>
            <a:r>
              <a:rPr lang="zh-CN" altLang="en-US" sz="2400" dirty="0"/>
              <a:t>对象所代表的 </a:t>
            </a:r>
            <a:r>
              <a:rPr lang="en-US" altLang="zh-CN" sz="2400" dirty="0"/>
              <a:t>SQL </a:t>
            </a:r>
            <a:r>
              <a:rPr lang="zh-CN" altLang="en-US" sz="2400" dirty="0"/>
              <a:t>语句中的参数用问号</a:t>
            </a:r>
            <a:r>
              <a:rPr lang="en-US" altLang="zh-CN" sz="2400" dirty="0"/>
              <a:t>(?)</a:t>
            </a:r>
            <a:r>
              <a:rPr lang="zh-CN" altLang="en-US" sz="2400" dirty="0"/>
              <a:t>来表示，调用 </a:t>
            </a:r>
            <a:r>
              <a:rPr lang="en-US" altLang="zh-CN" sz="2400" dirty="0" err="1"/>
              <a:t>PreparedStatement</a:t>
            </a:r>
            <a:r>
              <a:rPr lang="en-US" altLang="zh-CN" sz="2400" dirty="0"/>
              <a:t> </a:t>
            </a:r>
            <a:r>
              <a:rPr lang="zh-CN" altLang="en-US" sz="2400" dirty="0"/>
              <a:t>对象的 </a:t>
            </a:r>
            <a:r>
              <a:rPr lang="en-US" altLang="zh-CN" sz="2400" dirty="0" err="1"/>
              <a:t>setXXX</a:t>
            </a:r>
            <a:r>
              <a:rPr lang="en-US" altLang="zh-CN" sz="2400" dirty="0"/>
              <a:t>() </a:t>
            </a:r>
            <a:r>
              <a:rPr lang="zh-CN" altLang="en-US" sz="2400" dirty="0"/>
              <a:t>方法来设置这些参数</a:t>
            </a:r>
            <a:r>
              <a:rPr lang="en-US" altLang="zh-CN" sz="2400" dirty="0"/>
              <a:t>. </a:t>
            </a:r>
            <a:r>
              <a:rPr lang="en-US" altLang="zh-CN" sz="2400" dirty="0" err="1"/>
              <a:t>setXXX</a:t>
            </a:r>
            <a:r>
              <a:rPr lang="en-US" altLang="zh-CN" sz="2400" dirty="0"/>
              <a:t>() </a:t>
            </a:r>
            <a:r>
              <a:rPr lang="zh-CN" altLang="en-US" sz="2400" dirty="0"/>
              <a:t>方法有两个参数，第一个参数是要设置的 </a:t>
            </a:r>
            <a:r>
              <a:rPr lang="en-US" altLang="zh-CN" sz="2400" dirty="0"/>
              <a:t>SQL </a:t>
            </a:r>
            <a:r>
              <a:rPr lang="zh-CN" altLang="en-US" sz="2400" dirty="0"/>
              <a:t>语句中的参数的索引</a:t>
            </a:r>
            <a:r>
              <a:rPr lang="en-US" altLang="zh-CN" sz="2400" dirty="0"/>
              <a:t>(</a:t>
            </a:r>
            <a:r>
              <a:rPr lang="zh-CN" altLang="en-US" sz="2400" dirty="0"/>
              <a:t>从 </a:t>
            </a:r>
            <a:r>
              <a:rPr lang="en-US" altLang="zh-CN" sz="2400" dirty="0"/>
              <a:t>1 </a:t>
            </a:r>
            <a:r>
              <a:rPr lang="zh-CN" altLang="en-US" sz="2400" dirty="0"/>
              <a:t>开始</a:t>
            </a:r>
            <a:r>
              <a:rPr lang="en-US" altLang="zh-CN" sz="2400" dirty="0"/>
              <a:t>)</a:t>
            </a:r>
            <a:r>
              <a:rPr lang="zh-CN" altLang="en-US" sz="2400" dirty="0"/>
              <a:t>，第二个是设置的 </a:t>
            </a:r>
            <a:r>
              <a:rPr lang="en-US" altLang="zh-CN" sz="2400" dirty="0"/>
              <a:t>SQL </a:t>
            </a:r>
            <a:r>
              <a:rPr lang="zh-CN" altLang="en-US" sz="2400" dirty="0"/>
              <a:t>语句中的参数的值</a:t>
            </a:r>
          </a:p>
        </p:txBody>
      </p:sp>
    </p:spTree>
    <p:extLst>
      <p:ext uri="{BB962C8B-B14F-4D97-AF65-F5344CB8AC3E}">
        <p14:creationId xmlns:p14="http://schemas.microsoft.com/office/powerpoint/2010/main" val="3270884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27856" y="548977"/>
            <a:ext cx="7848600" cy="1439863"/>
          </a:xfrm>
        </p:spPr>
        <p:txBody>
          <a:bodyPr/>
          <a:lstStyle/>
          <a:p>
            <a:r>
              <a:rPr lang="en-US" altLang="zh-CN" dirty="0" err="1"/>
              <a:t>PreparedStatement</a:t>
            </a:r>
            <a:r>
              <a:rPr lang="en-US" altLang="zh-CN" dirty="0"/>
              <a:t> </a:t>
            </a:r>
            <a:r>
              <a:rPr lang="en-US" altLang="zh-CN" dirty="0" err="1">
                <a:solidFill>
                  <a:srgbClr val="FF0000"/>
                </a:solidFill>
              </a:rPr>
              <a:t>vs</a:t>
            </a:r>
            <a:r>
              <a:rPr lang="en-US" altLang="zh-CN" dirty="0"/>
              <a:t> Statement</a:t>
            </a:r>
          </a:p>
        </p:txBody>
      </p:sp>
      <p:sp>
        <p:nvSpPr>
          <p:cNvPr id="562179" name="Rectangle 3"/>
          <p:cNvSpPr>
            <a:spLocks noGrp="1" noChangeArrowheads="1"/>
          </p:cNvSpPr>
          <p:nvPr>
            <p:ph type="body" idx="1"/>
          </p:nvPr>
        </p:nvSpPr>
        <p:spPr>
          <a:xfrm>
            <a:off x="285720" y="1810915"/>
            <a:ext cx="8497887" cy="4570413"/>
          </a:xfrm>
        </p:spPr>
        <p:txBody>
          <a:bodyPr/>
          <a:lstStyle/>
          <a:p>
            <a:r>
              <a:rPr lang="zh-CN" altLang="en-US" sz="2400" dirty="0"/>
              <a:t>代码的可读性和可维护性</a:t>
            </a:r>
            <a:r>
              <a:rPr lang="en-US" altLang="zh-CN" sz="2400" dirty="0"/>
              <a:t>. </a:t>
            </a:r>
          </a:p>
          <a:p>
            <a:r>
              <a:rPr lang="en-US" altLang="zh-CN" sz="2400" dirty="0" err="1"/>
              <a:t>PreparedStatement</a:t>
            </a:r>
            <a:r>
              <a:rPr lang="en-US" altLang="zh-CN" sz="2400" dirty="0"/>
              <a:t> </a:t>
            </a:r>
            <a:r>
              <a:rPr lang="zh-CN" altLang="en-US" sz="2400" dirty="0"/>
              <a:t>能最大可能提高性能：</a:t>
            </a:r>
          </a:p>
          <a:p>
            <a:pPr lvl="1"/>
            <a:r>
              <a:rPr lang="en-US" altLang="zh-CN" sz="2000" dirty="0" err="1"/>
              <a:t>DBServer</a:t>
            </a:r>
            <a:r>
              <a:rPr lang="zh-CN" altLang="en-US" sz="2000" dirty="0"/>
              <a:t>会对预编译语句提供性能优化。因为预编译语句有可能被重复调用，所以语句在被</a:t>
            </a:r>
            <a:r>
              <a:rPr lang="en-US" altLang="zh-CN" sz="2000" dirty="0" err="1"/>
              <a:t>DBServer</a:t>
            </a:r>
            <a:r>
              <a:rPr lang="zh-CN" altLang="en-US" sz="2000" dirty="0"/>
              <a:t>的编译器编译后的执行代码被缓存下来，那么下次调用时只要是相同的预编译语句就不需要编译，只要将参数直接传入编译过的语句执行代码中就会得到执行。</a:t>
            </a:r>
          </a:p>
          <a:p>
            <a:pPr lvl="1"/>
            <a:r>
              <a:rPr lang="zh-CN" altLang="en-US" sz="2000" dirty="0"/>
              <a:t>在</a:t>
            </a:r>
            <a:r>
              <a:rPr lang="en-US" altLang="zh-CN" sz="2000" dirty="0"/>
              <a:t>statement</a:t>
            </a:r>
            <a:r>
              <a:rPr lang="zh-CN" altLang="en-US" sz="2000" dirty="0"/>
              <a:t>语句中</a:t>
            </a:r>
            <a:r>
              <a:rPr lang="en-US" altLang="zh-CN" sz="2000" dirty="0"/>
              <a:t>,</a:t>
            </a:r>
            <a:r>
              <a:rPr lang="zh-CN" altLang="en-US" sz="2000" dirty="0"/>
              <a:t>即使是相同操作但因为数据内容不一样</a:t>
            </a:r>
            <a:r>
              <a:rPr lang="en-US" altLang="zh-CN" sz="2000" dirty="0"/>
              <a:t>,</a:t>
            </a:r>
            <a:r>
              <a:rPr lang="zh-CN" altLang="en-US" sz="2000" dirty="0"/>
              <a:t>所以整个语句本身不能匹配</a:t>
            </a:r>
            <a:r>
              <a:rPr lang="en-US" altLang="zh-CN" sz="2000" dirty="0"/>
              <a:t>,</a:t>
            </a:r>
            <a:r>
              <a:rPr lang="zh-CN" altLang="en-US" sz="2000" dirty="0"/>
              <a:t>没有缓存语句的意义</a:t>
            </a:r>
            <a:r>
              <a:rPr lang="en-US" altLang="zh-CN" sz="2000" dirty="0"/>
              <a:t>.</a:t>
            </a:r>
            <a:r>
              <a:rPr lang="zh-CN" altLang="en-US" sz="2000" dirty="0"/>
              <a:t>事实是没有数据库会对普通语句编译后的执行代码缓存</a:t>
            </a:r>
            <a:r>
              <a:rPr lang="en-US" altLang="zh-CN" sz="2000" dirty="0"/>
              <a:t>.</a:t>
            </a:r>
            <a:r>
              <a:rPr lang="zh-CN" altLang="en-US" sz="2000" dirty="0"/>
              <a:t>这样每执行一次都要对传入的语句编译一次</a:t>
            </a:r>
            <a:r>
              <a:rPr lang="en-US" altLang="zh-CN" sz="2000" dirty="0"/>
              <a:t>.  </a:t>
            </a:r>
          </a:p>
          <a:p>
            <a:pPr lvl="1"/>
            <a:r>
              <a:rPr lang="en-US" altLang="zh-CN" sz="2000" dirty="0"/>
              <a:t>(</a:t>
            </a:r>
            <a:r>
              <a:rPr lang="zh-CN" altLang="en-US" sz="2000" dirty="0"/>
              <a:t>语法检查，语义检查，翻译成二进制命令，缓存</a:t>
            </a:r>
            <a:r>
              <a:rPr lang="en-US" altLang="zh-CN" sz="2000" dirty="0"/>
              <a:t>)</a:t>
            </a:r>
          </a:p>
          <a:p>
            <a:r>
              <a:rPr lang="en-US" altLang="zh-CN" sz="2400" dirty="0" err="1"/>
              <a:t>PreparedStatement</a:t>
            </a:r>
            <a:r>
              <a:rPr lang="en-US" altLang="zh-CN" sz="2400" dirty="0"/>
              <a:t> </a:t>
            </a:r>
            <a:r>
              <a:rPr lang="zh-CN" altLang="en-US" sz="2400" dirty="0"/>
              <a:t>可以防止 </a:t>
            </a:r>
            <a:r>
              <a:rPr lang="en-US" altLang="zh-CN" sz="2400" dirty="0"/>
              <a:t>SQL </a:t>
            </a:r>
            <a:r>
              <a:rPr lang="zh-CN" altLang="en-US" sz="2400" dirty="0"/>
              <a:t>注入 </a:t>
            </a:r>
          </a:p>
        </p:txBody>
      </p:sp>
    </p:spTree>
    <p:extLst>
      <p:ext uri="{BB962C8B-B14F-4D97-AF65-F5344CB8AC3E}">
        <p14:creationId xmlns:p14="http://schemas.microsoft.com/office/powerpoint/2010/main" val="34806715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82" y="1916832"/>
            <a:ext cx="8604448" cy="47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852936"/>
            <a:ext cx="3581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19672" y="932731"/>
            <a:ext cx="684076" cy="369332"/>
          </a:xfrm>
          <a:prstGeom prst="rect">
            <a:avLst/>
          </a:prstGeom>
          <a:noFill/>
        </p:spPr>
        <p:txBody>
          <a:bodyPr wrap="square" rtlCol="0">
            <a:spAutoFit/>
          </a:bodyPr>
          <a:lstStyle/>
          <a:p>
            <a:r>
              <a:rPr lang="en-US" altLang="zh-CN" dirty="0" smtClean="0"/>
              <a:t>SQL</a:t>
            </a:r>
            <a:endParaRPr lang="zh-CN" altLang="en-US" dirty="0"/>
          </a:p>
        </p:txBody>
      </p:sp>
      <p:cxnSp>
        <p:nvCxnSpPr>
          <p:cNvPr id="6" name="直接箭头连接符 5"/>
          <p:cNvCxnSpPr>
            <a:stCxn id="4" idx="2"/>
          </p:cNvCxnSpPr>
          <p:nvPr/>
        </p:nvCxnSpPr>
        <p:spPr>
          <a:xfrm>
            <a:off x="1961710" y="1302063"/>
            <a:ext cx="234026" cy="614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303748" y="1885165"/>
            <a:ext cx="1980220" cy="54446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6115" y="4242615"/>
            <a:ext cx="3019781" cy="41222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9952" y="2996952"/>
            <a:ext cx="4608512" cy="2862322"/>
          </a:xfrm>
          <a:prstGeom prst="rect">
            <a:avLst/>
          </a:prstGeom>
          <a:noFill/>
        </p:spPr>
        <p:txBody>
          <a:bodyPr wrap="square" rtlCol="0">
            <a:spAutoFit/>
          </a:bodyPr>
          <a:lstStyle/>
          <a:p>
            <a:pPr marL="342900" indent="-342900">
              <a:buAutoNum type="arabicPeriod"/>
            </a:pPr>
            <a:r>
              <a:rPr lang="zh-CN" altLang="en-US" dirty="0" smtClean="0"/>
              <a:t>先利用 </a:t>
            </a:r>
            <a:r>
              <a:rPr lang="en-US" altLang="zh-CN" dirty="0" smtClean="0"/>
              <a:t>SQL </a:t>
            </a:r>
            <a:r>
              <a:rPr lang="zh-CN" altLang="en-US" dirty="0" smtClean="0"/>
              <a:t>进行查询，得到结果集</a:t>
            </a:r>
            <a:endParaRPr lang="en-US" altLang="zh-CN" dirty="0" smtClean="0"/>
          </a:p>
          <a:p>
            <a:pPr marL="342900" indent="-342900">
              <a:buFontTx/>
              <a:buAutoNum type="arabicPeriod"/>
            </a:pPr>
            <a:r>
              <a:rPr lang="zh-CN" altLang="en-US" dirty="0"/>
              <a:t>利用反射创建实体类的对象：创建 </a:t>
            </a:r>
            <a:r>
              <a:rPr lang="en-US" altLang="zh-CN" dirty="0"/>
              <a:t>Student </a:t>
            </a:r>
            <a:r>
              <a:rPr lang="zh-CN" altLang="en-US" dirty="0"/>
              <a:t>对象</a:t>
            </a:r>
            <a:endParaRPr lang="en-US" altLang="zh-CN" dirty="0"/>
          </a:p>
          <a:p>
            <a:pPr marL="342900" indent="-342900">
              <a:buAutoNum type="arabicPeriod"/>
            </a:pPr>
            <a:r>
              <a:rPr lang="zh-CN" altLang="en-US" b="1" dirty="0" smtClean="0">
                <a:solidFill>
                  <a:srgbClr val="FF0000"/>
                </a:solidFill>
              </a:rPr>
              <a:t>获取结果集的列的别名：</a:t>
            </a:r>
            <a:r>
              <a:rPr lang="en-US" altLang="zh-CN" b="1" dirty="0" err="1" smtClean="0">
                <a:solidFill>
                  <a:srgbClr val="FF0000"/>
                </a:solidFill>
              </a:rPr>
              <a:t>idCard</a:t>
            </a:r>
            <a:r>
              <a:rPr lang="zh-CN" altLang="en-US" b="1" dirty="0" smtClean="0">
                <a:solidFill>
                  <a:srgbClr val="FF0000"/>
                </a:solidFill>
              </a:rPr>
              <a:t>、</a:t>
            </a:r>
            <a:r>
              <a:rPr lang="en-US" altLang="zh-CN" b="1" dirty="0" err="1" smtClean="0">
                <a:solidFill>
                  <a:srgbClr val="FF0000"/>
                </a:solidFill>
              </a:rPr>
              <a:t>studentName</a:t>
            </a:r>
            <a:endParaRPr lang="en-US" altLang="zh-CN" b="1" dirty="0" smtClean="0">
              <a:solidFill>
                <a:srgbClr val="FF0000"/>
              </a:solidFill>
            </a:endParaRPr>
          </a:p>
          <a:p>
            <a:pPr marL="342900" indent="-342900">
              <a:buAutoNum type="arabicPeriod"/>
            </a:pPr>
            <a:r>
              <a:rPr lang="zh-CN" altLang="en-US" dirty="0" smtClean="0"/>
              <a:t>再获取结果集的每一列的值， 结合 </a:t>
            </a:r>
            <a:r>
              <a:rPr lang="en-US" altLang="zh-CN" dirty="0" smtClean="0"/>
              <a:t>3 </a:t>
            </a:r>
            <a:r>
              <a:rPr lang="zh-CN" altLang="en-US" dirty="0" smtClean="0"/>
              <a:t>得到一个 </a:t>
            </a:r>
            <a:r>
              <a:rPr lang="en-US" altLang="zh-CN" dirty="0" smtClean="0"/>
              <a:t>Map</a:t>
            </a:r>
            <a:r>
              <a:rPr lang="zh-CN" altLang="en-US" dirty="0" smtClean="0"/>
              <a:t>，键：列的别名，值：列的值：</a:t>
            </a:r>
            <a:r>
              <a:rPr lang="en-US" altLang="zh-CN" dirty="0" smtClean="0"/>
              <a:t>{flowId:5, type:6, </a:t>
            </a:r>
            <a:r>
              <a:rPr lang="en-US" altLang="zh-CN" dirty="0" err="1" smtClean="0"/>
              <a:t>idCard</a:t>
            </a:r>
            <a:r>
              <a:rPr lang="en-US" altLang="zh-CN" dirty="0" smtClean="0"/>
              <a:t>: xxx ……}</a:t>
            </a:r>
          </a:p>
          <a:p>
            <a:pPr marL="342900" indent="-342900">
              <a:buAutoNum type="arabicPeriod"/>
            </a:pPr>
            <a:r>
              <a:rPr lang="zh-CN" altLang="en-US" dirty="0" smtClean="0"/>
              <a:t>再利用反射为 </a:t>
            </a:r>
            <a:r>
              <a:rPr lang="en-US" altLang="zh-CN" dirty="0" smtClean="0"/>
              <a:t>2 </a:t>
            </a:r>
            <a:r>
              <a:rPr lang="zh-CN" altLang="en-US" dirty="0" smtClean="0"/>
              <a:t>的对应的属性赋值：属性即为 </a:t>
            </a:r>
            <a:r>
              <a:rPr lang="en-US" altLang="zh-CN" dirty="0" smtClean="0"/>
              <a:t>Map </a:t>
            </a:r>
            <a:r>
              <a:rPr lang="zh-CN" altLang="en-US" dirty="0" smtClean="0"/>
              <a:t>的键，值即为 </a:t>
            </a:r>
            <a:r>
              <a:rPr lang="en-US" altLang="zh-CN" dirty="0" smtClean="0"/>
              <a:t>Map </a:t>
            </a:r>
            <a:r>
              <a:rPr lang="zh-CN" altLang="en-US" dirty="0" smtClean="0"/>
              <a:t>的值</a:t>
            </a:r>
            <a:endParaRPr lang="zh-CN"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415" y="-10674"/>
            <a:ext cx="1266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9968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78009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1466242" y="1128564"/>
            <a:ext cx="0" cy="932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38250" y="1249596"/>
            <a:ext cx="3393790" cy="523220"/>
          </a:xfrm>
          <a:prstGeom prst="rect">
            <a:avLst/>
          </a:prstGeom>
          <a:noFill/>
        </p:spPr>
        <p:txBody>
          <a:bodyPr wrap="square" rtlCol="0">
            <a:spAutoFit/>
          </a:bodyPr>
          <a:lstStyle/>
          <a:p>
            <a:r>
              <a:rPr lang="zh-CN" altLang="en-US" sz="1400" dirty="0" smtClean="0"/>
              <a:t>查询（要求：列的别名要和 </a:t>
            </a:r>
            <a:r>
              <a:rPr lang="en-US" altLang="zh-CN" sz="1400" dirty="0" smtClean="0"/>
              <a:t>Class </a:t>
            </a:r>
            <a:r>
              <a:rPr lang="zh-CN" altLang="en-US" sz="1400" dirty="0" smtClean="0"/>
              <a:t>对应的类的属性名相同），得到 </a:t>
            </a:r>
            <a:r>
              <a:rPr lang="en-US" altLang="zh-CN" sz="1400" dirty="0" err="1" smtClean="0"/>
              <a:t>ResultSet</a:t>
            </a:r>
            <a:r>
              <a:rPr lang="en-US" altLang="zh-CN" sz="1400" dirty="0" smtClean="0"/>
              <a:t> </a:t>
            </a:r>
            <a:r>
              <a:rPr lang="zh-CN" altLang="en-US" sz="1400" dirty="0" smtClean="0"/>
              <a:t>对象</a:t>
            </a:r>
            <a:endParaRPr lang="zh-CN" altLang="en-US" sz="1400" dirty="0"/>
          </a:p>
        </p:txBody>
      </p:sp>
      <p:sp>
        <p:nvSpPr>
          <p:cNvPr id="9" name="圆柱形 8"/>
          <p:cNvSpPr/>
          <p:nvPr/>
        </p:nvSpPr>
        <p:spPr>
          <a:xfrm>
            <a:off x="1070198" y="2207024"/>
            <a:ext cx="792088" cy="1008112"/>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1" name="直接箭头连接符 10"/>
          <p:cNvCxnSpPr/>
          <p:nvPr/>
        </p:nvCxnSpPr>
        <p:spPr>
          <a:xfrm>
            <a:off x="1538250" y="3360812"/>
            <a:ext cx="0" cy="2020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4861" y="3349900"/>
            <a:ext cx="1074771" cy="2031325"/>
          </a:xfrm>
          <a:prstGeom prst="rect">
            <a:avLst/>
          </a:prstGeom>
          <a:noFill/>
        </p:spPr>
        <p:txBody>
          <a:bodyPr wrap="square" rtlCol="0">
            <a:spAutoFit/>
          </a:bodyPr>
          <a:lstStyle/>
          <a:p>
            <a:r>
              <a:rPr lang="zh-CN" altLang="en-US" sz="1400" dirty="0" smtClean="0"/>
              <a:t>得到 </a:t>
            </a:r>
            <a:r>
              <a:rPr lang="en-US" altLang="zh-CN" sz="1400" dirty="0" err="1" smtClean="0"/>
              <a:t>ResultSetMetaData</a:t>
            </a:r>
            <a:r>
              <a:rPr lang="en-US" altLang="zh-CN" sz="1400" dirty="0" smtClean="0"/>
              <a:t> </a:t>
            </a:r>
            <a:r>
              <a:rPr lang="zh-CN" altLang="en-US" sz="1400" dirty="0" smtClean="0"/>
              <a:t>对象：可以</a:t>
            </a:r>
            <a:endParaRPr lang="en-US" altLang="zh-CN" sz="1400" dirty="0" smtClean="0"/>
          </a:p>
          <a:p>
            <a:r>
              <a:rPr lang="zh-CN" altLang="en-US" sz="1400" dirty="0" smtClean="0"/>
              <a:t>知道 </a:t>
            </a:r>
            <a:r>
              <a:rPr lang="en-US" altLang="zh-CN" sz="1400" dirty="0" smtClean="0"/>
              <a:t>SQL </a:t>
            </a:r>
            <a:r>
              <a:rPr lang="zh-CN" altLang="en-US" sz="1400" dirty="0" smtClean="0"/>
              <a:t>语句中查询了哪些列，以及列的别名都是什么</a:t>
            </a:r>
            <a:endParaRPr lang="zh-CN" altLang="en-US" sz="1400" dirty="0"/>
          </a:p>
        </p:txBody>
      </p:sp>
      <p:graphicFrame>
        <p:nvGraphicFramePr>
          <p:cNvPr id="13" name="表格 12"/>
          <p:cNvGraphicFramePr>
            <a:graphicFrameLocks noGrp="1"/>
          </p:cNvGraphicFramePr>
          <p:nvPr>
            <p:extLst>
              <p:ext uri="{D42A27DB-BD31-4B8C-83A1-F6EECF244321}">
                <p14:modId xmlns:p14="http://schemas.microsoft.com/office/powerpoint/2010/main" val="2899222928"/>
              </p:ext>
            </p:extLst>
          </p:nvPr>
        </p:nvGraphicFramePr>
        <p:xfrm>
          <a:off x="172798" y="5715508"/>
          <a:ext cx="4370138" cy="432048"/>
        </p:xfrm>
        <a:graphic>
          <a:graphicData uri="http://schemas.openxmlformats.org/drawingml/2006/table">
            <a:tbl>
              <a:tblPr firstRow="1" bandRow="1">
                <a:tableStyleId>{7DF18680-E054-41AD-8BC1-D1AEF772440D}</a:tableStyleId>
              </a:tblPr>
              <a:tblGrid>
                <a:gridCol w="953483"/>
                <a:gridCol w="715114"/>
                <a:gridCol w="953485"/>
                <a:gridCol w="1194340"/>
                <a:gridCol w="553716"/>
              </a:tblGrid>
              <a:tr h="432048">
                <a:tc>
                  <a:txBody>
                    <a:bodyPr/>
                    <a:lstStyle/>
                    <a:p>
                      <a:r>
                        <a:rPr lang="en-US" altLang="zh-CN" dirty="0" err="1" smtClean="0"/>
                        <a:t>flowId</a:t>
                      </a:r>
                      <a:endParaRPr lang="zh-CN" altLang="en-US" dirty="0"/>
                    </a:p>
                  </a:txBody>
                  <a:tcPr/>
                </a:tc>
                <a:tc>
                  <a:txBody>
                    <a:bodyPr/>
                    <a:lstStyle/>
                    <a:p>
                      <a:r>
                        <a:rPr lang="en-US" altLang="zh-CN" dirty="0" smtClean="0"/>
                        <a:t>type</a:t>
                      </a:r>
                      <a:endParaRPr lang="zh-CN" altLang="en-US" dirty="0"/>
                    </a:p>
                  </a:txBody>
                  <a:tcPr/>
                </a:tc>
                <a:tc>
                  <a:txBody>
                    <a:bodyPr/>
                    <a:lstStyle/>
                    <a:p>
                      <a:r>
                        <a:rPr lang="en-US" altLang="zh-CN" b="0" dirty="0" err="1" smtClean="0"/>
                        <a:t>idCard</a:t>
                      </a:r>
                      <a:endParaRPr lang="zh-CN" altLang="en-US" b="0" dirty="0"/>
                    </a:p>
                  </a:txBody>
                  <a:tcPr/>
                </a:tc>
                <a:tc>
                  <a:txBody>
                    <a:bodyPr/>
                    <a:lstStyle/>
                    <a:p>
                      <a:r>
                        <a:rPr lang="en-US" altLang="zh-CN" dirty="0" err="1" smtClean="0"/>
                        <a:t>examCard</a:t>
                      </a:r>
                      <a:endParaRPr lang="zh-CN" altLang="en-US" dirty="0"/>
                    </a:p>
                  </a:txBody>
                  <a:tcPr/>
                </a:tc>
                <a:tc>
                  <a:txBody>
                    <a:bodyPr/>
                    <a:lstStyle/>
                    <a:p>
                      <a:r>
                        <a:rPr lang="en-US" altLang="zh-CN" dirty="0" smtClean="0"/>
                        <a:t>…</a:t>
                      </a:r>
                      <a:endParaRPr lang="zh-CN" altLang="en-US" dirty="0"/>
                    </a:p>
                  </a:txBody>
                  <a:tcPr/>
                </a:tc>
              </a:tr>
            </a:tbl>
          </a:graphicData>
        </a:graphic>
      </p:graphicFrame>
      <p:cxnSp>
        <p:nvCxnSpPr>
          <p:cNvPr id="15" name="直接箭头连接符 14"/>
          <p:cNvCxnSpPr/>
          <p:nvPr/>
        </p:nvCxnSpPr>
        <p:spPr>
          <a:xfrm flipV="1">
            <a:off x="1937761" y="2329570"/>
            <a:ext cx="1724725" cy="381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1862286" y="2520325"/>
            <a:ext cx="1926513" cy="29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486" y="2172408"/>
            <a:ext cx="57340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单圆角矩形 18"/>
          <p:cNvSpPr/>
          <p:nvPr/>
        </p:nvSpPr>
        <p:spPr>
          <a:xfrm>
            <a:off x="2605695" y="4892055"/>
            <a:ext cx="1258900" cy="478795"/>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Class </a:t>
            </a:r>
            <a:r>
              <a:rPr lang="zh-CN" altLang="en-US" dirty="0" smtClean="0"/>
              <a:t>对象</a:t>
            </a:r>
            <a:endParaRPr lang="zh-CN" altLang="en-US" dirty="0"/>
          </a:p>
        </p:txBody>
      </p:sp>
      <p:sp>
        <p:nvSpPr>
          <p:cNvPr id="22" name="单圆角矩形 21"/>
          <p:cNvSpPr/>
          <p:nvPr/>
        </p:nvSpPr>
        <p:spPr>
          <a:xfrm>
            <a:off x="4851448" y="3860179"/>
            <a:ext cx="1476164" cy="64807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t>Class  </a:t>
            </a:r>
            <a:r>
              <a:rPr lang="zh-CN" altLang="en-US" sz="1600" dirty="0" smtClean="0"/>
              <a:t>对应的类对象</a:t>
            </a:r>
            <a:endParaRPr lang="zh-CN" altLang="en-US" sz="1600" dirty="0"/>
          </a:p>
        </p:txBody>
      </p:sp>
      <p:cxnSp>
        <p:nvCxnSpPr>
          <p:cNvPr id="21" name="直接箭头连接符 20"/>
          <p:cNvCxnSpPr>
            <a:stCxn id="19" idx="0"/>
            <a:endCxn id="22" idx="2"/>
          </p:cNvCxnSpPr>
          <p:nvPr/>
        </p:nvCxnSpPr>
        <p:spPr>
          <a:xfrm flipV="1">
            <a:off x="3864595" y="4184215"/>
            <a:ext cx="986853" cy="947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9952" y="4777988"/>
            <a:ext cx="946079" cy="523220"/>
          </a:xfrm>
          <a:prstGeom prst="rect">
            <a:avLst/>
          </a:prstGeom>
          <a:noFill/>
        </p:spPr>
        <p:txBody>
          <a:bodyPr wrap="square" rtlCol="0">
            <a:spAutoFit/>
          </a:bodyPr>
          <a:lstStyle/>
          <a:p>
            <a:r>
              <a:rPr lang="zh-CN" altLang="en-US" sz="1400" dirty="0" smtClean="0"/>
              <a:t>反射：创建对象</a:t>
            </a:r>
            <a:endParaRPr lang="zh-CN" altLang="en-US" sz="1400" dirty="0"/>
          </a:p>
        </p:txBody>
      </p:sp>
      <p:sp>
        <p:nvSpPr>
          <p:cNvPr id="28" name="TextBox 27"/>
          <p:cNvSpPr txBox="1"/>
          <p:nvPr/>
        </p:nvSpPr>
        <p:spPr>
          <a:xfrm>
            <a:off x="6012160" y="2845804"/>
            <a:ext cx="946079" cy="738664"/>
          </a:xfrm>
          <a:prstGeom prst="rect">
            <a:avLst/>
          </a:prstGeom>
          <a:noFill/>
        </p:spPr>
        <p:txBody>
          <a:bodyPr wrap="square" rtlCol="0">
            <a:spAutoFit/>
          </a:bodyPr>
          <a:lstStyle/>
          <a:p>
            <a:r>
              <a:rPr lang="zh-CN" altLang="en-US" sz="1400" dirty="0" smtClean="0"/>
              <a:t>反射：为对应的属性赋值</a:t>
            </a:r>
            <a:endParaRPr lang="zh-CN" altLang="en-US" sz="1400" dirty="0"/>
          </a:p>
        </p:txBody>
      </p:sp>
      <p:pic>
        <p:nvPicPr>
          <p:cNvPr id="205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38" y="4291359"/>
            <a:ext cx="1957362" cy="201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2" name="矩形 2071"/>
          <p:cNvSpPr/>
          <p:nvPr/>
        </p:nvSpPr>
        <p:spPr>
          <a:xfrm>
            <a:off x="7273691" y="5517233"/>
            <a:ext cx="887742" cy="28803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006825" y="2158961"/>
            <a:ext cx="887742" cy="1574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3" name="任意多边形 2072"/>
          <p:cNvSpPr/>
          <p:nvPr/>
        </p:nvSpPr>
        <p:spPr>
          <a:xfrm>
            <a:off x="7637929" y="2312894"/>
            <a:ext cx="1196991" cy="3334871"/>
          </a:xfrm>
          <a:custGeom>
            <a:avLst/>
            <a:gdLst>
              <a:gd name="connsiteX0" fmla="*/ 537883 w 1196991"/>
              <a:gd name="connsiteY0" fmla="*/ 3334871 h 3334871"/>
              <a:gd name="connsiteX1" fmla="*/ 1183342 w 1196991"/>
              <a:gd name="connsiteY1" fmla="*/ 2514600 h 3334871"/>
              <a:gd name="connsiteX2" fmla="*/ 0 w 1196991"/>
              <a:gd name="connsiteY2" fmla="*/ 0 h 3334871"/>
            </a:gdLst>
            <a:ahLst/>
            <a:cxnLst>
              <a:cxn ang="0">
                <a:pos x="connsiteX0" y="connsiteY0"/>
              </a:cxn>
              <a:cxn ang="0">
                <a:pos x="connsiteX1" y="connsiteY1"/>
              </a:cxn>
              <a:cxn ang="0">
                <a:pos x="connsiteX2" y="connsiteY2"/>
              </a:cxn>
            </a:cxnLst>
            <a:rect l="l" t="t" r="r" b="b"/>
            <a:pathLst>
              <a:path w="1196991" h="3334871">
                <a:moveTo>
                  <a:pt x="537883" y="3334871"/>
                </a:moveTo>
                <a:cubicBezTo>
                  <a:pt x="905436" y="3202641"/>
                  <a:pt x="1272989" y="3070412"/>
                  <a:pt x="1183342" y="2514600"/>
                </a:cubicBezTo>
                <a:cubicBezTo>
                  <a:pt x="1093695" y="1958788"/>
                  <a:pt x="546847" y="979394"/>
                  <a:pt x="0"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75" name="直接箭头连接符 2074"/>
          <p:cNvCxnSpPr>
            <a:endCxn id="22" idx="3"/>
          </p:cNvCxnSpPr>
          <p:nvPr/>
        </p:nvCxnSpPr>
        <p:spPr>
          <a:xfrm flipH="1">
            <a:off x="5589530" y="2520325"/>
            <a:ext cx="422630" cy="1339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051"/>
                                        </p:tgtEl>
                                        <p:attrNameLst>
                                          <p:attrName>style.visibility</p:attrName>
                                        </p:attrNameLst>
                                      </p:cBhvr>
                                      <p:to>
                                        <p:strVal val="visible"/>
                                      </p:to>
                                    </p:set>
                                    <p:animEffect transition="in" filter="barn(inVertical)">
                                      <p:cBhvr>
                                        <p:cTn id="45" dur="500"/>
                                        <p:tgtEl>
                                          <p:spTgt spid="2051"/>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arn(inVertical)">
                                      <p:cBhvr>
                                        <p:cTn id="50" dur="500"/>
                                        <p:tgtEl>
                                          <p:spTgt spid="21"/>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057"/>
                                        </p:tgtEl>
                                        <p:attrNameLst>
                                          <p:attrName>style.visibility</p:attrName>
                                        </p:attrNameLst>
                                      </p:cBhvr>
                                      <p:to>
                                        <p:strVal val="visible"/>
                                      </p:to>
                                    </p:set>
                                    <p:animEffect transition="in" filter="barn(inVertical)">
                                      <p:cBhvr>
                                        <p:cTn id="63" dur="500"/>
                                        <p:tgtEl>
                                          <p:spTgt spid="2057"/>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072"/>
                                        </p:tgtEl>
                                        <p:attrNameLst>
                                          <p:attrName>style.visibility</p:attrName>
                                        </p:attrNameLst>
                                      </p:cBhvr>
                                      <p:to>
                                        <p:strVal val="visible"/>
                                      </p:to>
                                    </p:set>
                                    <p:animEffect transition="in" filter="barn(inVertical)">
                                      <p:cBhvr>
                                        <p:cTn id="68" dur="500"/>
                                        <p:tgtEl>
                                          <p:spTgt spid="2072"/>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barn(inVertical)">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2073"/>
                                        </p:tgtEl>
                                        <p:attrNameLst>
                                          <p:attrName>style.visibility</p:attrName>
                                        </p:attrNameLst>
                                      </p:cBhvr>
                                      <p:to>
                                        <p:strVal val="visible"/>
                                      </p:to>
                                    </p:set>
                                    <p:animEffect transition="in" filter="barn(inVertical)">
                                      <p:cBhvr>
                                        <p:cTn id="78" dur="500"/>
                                        <p:tgtEl>
                                          <p:spTgt spid="2073"/>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2075"/>
                                        </p:tgtEl>
                                        <p:attrNameLst>
                                          <p:attrName>style.visibility</p:attrName>
                                        </p:attrNameLst>
                                      </p:cBhvr>
                                      <p:to>
                                        <p:strVal val="visible"/>
                                      </p:to>
                                    </p:set>
                                    <p:animEffect transition="in" filter="barn(inVertical)">
                                      <p:cBhvr>
                                        <p:cTn id="83" dur="500"/>
                                        <p:tgtEl>
                                          <p:spTgt spid="2075"/>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barn(inVertical)">
                                      <p:cBhvr>
                                        <p:cTn id="8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p:bldP spid="22" grpId="0" animBg="1"/>
      <p:bldP spid="23" grpId="0"/>
      <p:bldP spid="28" grpId="0"/>
      <p:bldP spid="2072" grpId="0" animBg="1"/>
      <p:bldP spid="57" grpId="0" animBg="1"/>
      <p:bldP spid="207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39552" y="915560"/>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 </a:t>
            </a:r>
            <a:r>
              <a:rPr lang="en-US" altLang="zh-CN" b="1" dirty="0">
                <a:latin typeface="Arial Unicode MS" pitchFamily="34" charset="-122"/>
                <a:ea typeface="Arial Unicode MS" pitchFamily="34" charset="-122"/>
                <a:cs typeface="Arial Unicode MS" pitchFamily="34" charset="-122"/>
              </a:rPr>
              <a:t>JDBC </a:t>
            </a:r>
            <a:r>
              <a:rPr lang="zh-CN" altLang="en-US" b="1" dirty="0">
                <a:latin typeface="Arial Unicode MS" pitchFamily="34" charset="-122"/>
                <a:ea typeface="Arial Unicode MS" pitchFamily="34" charset="-122"/>
                <a:cs typeface="Arial Unicode MS" pitchFamily="34" charset="-122"/>
              </a:rPr>
              <a:t>驱动程序处理元数据</a:t>
            </a:r>
            <a:r>
              <a:rPr lang="zh-CN" altLang="en-US" dirty="0">
                <a:latin typeface="Arial Unicode MS" pitchFamily="34" charset="-122"/>
                <a:ea typeface="Arial Unicode MS" pitchFamily="34" charset="-122"/>
                <a:cs typeface="Arial Unicode MS" pitchFamily="34" charset="-122"/>
              </a:rPr>
              <a:t> </a:t>
            </a:r>
          </a:p>
        </p:txBody>
      </p:sp>
      <p:sp>
        <p:nvSpPr>
          <p:cNvPr id="533507" name="Rectangle 3"/>
          <p:cNvSpPr>
            <a:spLocks noGrp="1" noChangeArrowheads="1"/>
          </p:cNvSpPr>
          <p:nvPr>
            <p:ph type="body" idx="1"/>
          </p:nvPr>
        </p:nvSpPr>
        <p:spPr>
          <a:xfrm>
            <a:off x="539552" y="1988840"/>
            <a:ext cx="7858180" cy="4098925"/>
          </a:xfrm>
        </p:spPr>
        <p:txBody>
          <a:bodyPr>
            <a:normAutofit/>
          </a:bodyPr>
          <a:lstStyle/>
          <a:p>
            <a:r>
              <a:rPr lang="en-US" altLang="zh-CN" sz="2400" dirty="0"/>
              <a:t>Java </a:t>
            </a:r>
            <a:r>
              <a:rPr lang="zh-CN" altLang="en-US" sz="2400" dirty="0"/>
              <a:t>通过</a:t>
            </a:r>
            <a:r>
              <a:rPr lang="en-US" altLang="zh-CN" sz="2400" dirty="0"/>
              <a:t>JDBC</a:t>
            </a:r>
            <a:r>
              <a:rPr lang="zh-CN" altLang="en-US" sz="2400" dirty="0"/>
              <a:t>获得连接以后，得到一个</a:t>
            </a:r>
            <a:r>
              <a:rPr lang="en-US" altLang="zh-CN" sz="2400" dirty="0"/>
              <a:t>Connection </a:t>
            </a:r>
            <a:r>
              <a:rPr lang="zh-CN" altLang="en-US" sz="2400" dirty="0"/>
              <a:t>对象，可以从这个对象获得</a:t>
            </a:r>
            <a:r>
              <a:rPr lang="zh-CN" altLang="en-US" sz="2400" b="1" dirty="0">
                <a:solidFill>
                  <a:srgbClr val="0000FF"/>
                </a:solidFill>
              </a:rPr>
              <a:t>有关数据库管理系统的各种信息</a:t>
            </a:r>
            <a:r>
              <a:rPr lang="zh-CN" altLang="en-US" sz="2400" dirty="0"/>
              <a:t>，包括数据库中的各个表，表中的各个列，数据类型，触发器，存储过程等各方面的信息。根据这些信息，</a:t>
            </a:r>
            <a:r>
              <a:rPr lang="en-US" altLang="zh-CN" sz="2400" dirty="0"/>
              <a:t>JDBC</a:t>
            </a:r>
            <a:r>
              <a:rPr lang="zh-CN" altLang="en-US" sz="2400" dirty="0"/>
              <a:t>可以访问一个实现事先并不了解的数据库。</a:t>
            </a:r>
          </a:p>
          <a:p>
            <a:r>
              <a:rPr lang="zh-CN" altLang="en-US" sz="2400" dirty="0"/>
              <a:t>获取这些信息的方法都是在</a:t>
            </a:r>
            <a:r>
              <a:rPr lang="en-US" altLang="zh-CN" sz="2400" b="1" dirty="0" err="1">
                <a:solidFill>
                  <a:srgbClr val="0000FF"/>
                </a:solidFill>
              </a:rPr>
              <a:t>DatabaseMetaData</a:t>
            </a:r>
            <a:r>
              <a:rPr lang="zh-CN" altLang="en-US" sz="2400" dirty="0"/>
              <a:t>类的对象上实现的，而</a:t>
            </a:r>
            <a:r>
              <a:rPr lang="en-US" altLang="zh-CN" sz="2400" dirty="0" err="1"/>
              <a:t>DataBaseMetaData</a:t>
            </a:r>
            <a:r>
              <a:rPr lang="zh-CN" altLang="en-US" sz="2400" dirty="0"/>
              <a:t>对象是在</a:t>
            </a:r>
            <a:r>
              <a:rPr lang="en-US" altLang="zh-CN" sz="2400" dirty="0"/>
              <a:t>Connection</a:t>
            </a:r>
            <a:r>
              <a:rPr lang="zh-CN" altLang="en-US" sz="2400" dirty="0"/>
              <a:t>对象上获得的。 </a:t>
            </a:r>
          </a:p>
        </p:txBody>
      </p:sp>
    </p:spTree>
    <p:extLst>
      <p:ext uri="{BB962C8B-B14F-4D97-AF65-F5344CB8AC3E}">
        <p14:creationId xmlns:p14="http://schemas.microsoft.com/office/powerpoint/2010/main" val="1148950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914400" y="692696"/>
            <a:ext cx="8229600" cy="1080120"/>
          </a:xfrm>
        </p:spPr>
        <p:txBody>
          <a:bodyPr/>
          <a:lstStyle/>
          <a:p>
            <a:r>
              <a:rPr lang="en-US" altLang="zh-CN" b="1" dirty="0" err="1"/>
              <a:t>DatabaseMetaData</a:t>
            </a:r>
            <a:r>
              <a:rPr lang="zh-CN" altLang="en-US" b="1" dirty="0" smtClean="0"/>
              <a:t>类</a:t>
            </a:r>
            <a:r>
              <a:rPr lang="zh-CN" altLang="en-US" dirty="0" smtClean="0"/>
              <a:t> </a:t>
            </a:r>
            <a:endParaRPr lang="zh-CN" altLang="en-US" dirty="0"/>
          </a:p>
        </p:txBody>
      </p:sp>
      <p:sp>
        <p:nvSpPr>
          <p:cNvPr id="534531" name="Rectangle 3"/>
          <p:cNvSpPr>
            <a:spLocks noGrp="1" noChangeArrowheads="1"/>
          </p:cNvSpPr>
          <p:nvPr>
            <p:ph type="body" idx="1"/>
          </p:nvPr>
        </p:nvSpPr>
        <p:spPr>
          <a:xfrm>
            <a:off x="395536" y="1916832"/>
            <a:ext cx="8280920" cy="4429156"/>
          </a:xfrm>
        </p:spPr>
        <p:txBody>
          <a:bodyPr>
            <a:normAutofit/>
          </a:bodyPr>
          <a:lstStyle/>
          <a:p>
            <a:r>
              <a:rPr lang="en-US" altLang="zh-CN" sz="2400" dirty="0" err="1">
                <a:latin typeface="Arial Unicode MS" pitchFamily="34" charset="-122"/>
                <a:ea typeface="Arial Unicode MS" pitchFamily="34" charset="-122"/>
                <a:cs typeface="Arial Unicode MS" pitchFamily="34" charset="-122"/>
              </a:rPr>
              <a:t>DatabaseMetaData</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类中提供了许多方法用于获得数据源的各种信息，通过这些方法可以非常详细的了解数据库的信息：</a:t>
            </a:r>
          </a:p>
          <a:p>
            <a:pPr lvl="1"/>
            <a:r>
              <a:rPr lang="en-US" altLang="zh-CN" sz="2200" dirty="0" err="1">
                <a:latin typeface="Arial Unicode MS" pitchFamily="34" charset="-122"/>
                <a:ea typeface="Arial Unicode MS" pitchFamily="34" charset="-122"/>
                <a:cs typeface="Arial Unicode MS" pitchFamily="34" charset="-122"/>
              </a:rPr>
              <a:t>getURL</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类对象，代表数据库的</a:t>
            </a:r>
            <a:r>
              <a:rPr lang="en-US" altLang="zh-CN" sz="2200" dirty="0">
                <a:latin typeface="Arial Unicode MS" pitchFamily="34" charset="-122"/>
                <a:ea typeface="Arial Unicode MS" pitchFamily="34" charset="-122"/>
                <a:cs typeface="Arial Unicode MS" pitchFamily="34" charset="-122"/>
              </a:rPr>
              <a:t>URL</a:t>
            </a:r>
            <a:r>
              <a:rPr lang="zh-CN" altLang="en-US" sz="2200" dirty="0">
                <a:latin typeface="Arial Unicode MS" pitchFamily="34" charset="-122"/>
                <a:ea typeface="Arial Unicode MS" pitchFamily="34" charset="-122"/>
                <a:cs typeface="Arial Unicode MS" pitchFamily="34" charset="-122"/>
              </a:rPr>
              <a:t>。</a:t>
            </a:r>
          </a:p>
          <a:p>
            <a:pPr lvl="1"/>
            <a:r>
              <a:rPr lang="en-US" altLang="zh-CN" sz="2200" dirty="0" err="1">
                <a:latin typeface="Arial Unicode MS" pitchFamily="34" charset="-122"/>
                <a:ea typeface="Arial Unicode MS" pitchFamily="34" charset="-122"/>
                <a:cs typeface="Arial Unicode MS" pitchFamily="34" charset="-122"/>
              </a:rPr>
              <a:t>getUserName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：返回连接当前数据库管理系统的用户名。</a:t>
            </a:r>
          </a:p>
          <a:p>
            <a:pPr lvl="1"/>
            <a:r>
              <a:rPr lang="en-US" altLang="zh-CN" sz="2200" dirty="0" err="1">
                <a:latin typeface="Arial Unicode MS" pitchFamily="34" charset="-122"/>
                <a:ea typeface="Arial Unicode MS" pitchFamily="34" charset="-122"/>
                <a:cs typeface="Arial Unicode MS" pitchFamily="34" charset="-122"/>
              </a:rPr>
              <a:t>isReadOnly</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err="1">
                <a:latin typeface="Arial Unicode MS" pitchFamily="34" charset="-122"/>
                <a:ea typeface="Arial Unicode MS" pitchFamily="34" charset="-122"/>
                <a:cs typeface="Arial Unicode MS" pitchFamily="34" charset="-122"/>
              </a:rPr>
              <a:t>boolean</a:t>
            </a:r>
            <a:r>
              <a:rPr lang="zh-CN" altLang="en-US" sz="2200" dirty="0">
                <a:latin typeface="Arial Unicode MS" pitchFamily="34" charset="-122"/>
                <a:ea typeface="Arial Unicode MS" pitchFamily="34" charset="-122"/>
                <a:cs typeface="Arial Unicode MS" pitchFamily="34" charset="-122"/>
              </a:rPr>
              <a:t>值，指示数据库是否只允许读操作。</a:t>
            </a:r>
          </a:p>
          <a:p>
            <a:pPr lvl="1"/>
            <a:r>
              <a:rPr lang="en-US" altLang="zh-CN" sz="2200" dirty="0" err="1">
                <a:latin typeface="Arial Unicode MS" pitchFamily="34" charset="-122"/>
                <a:ea typeface="Arial Unicode MS" pitchFamily="34" charset="-122"/>
                <a:cs typeface="Arial Unicode MS" pitchFamily="34" charset="-122"/>
              </a:rPr>
              <a:t>getDatabaseProductName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：返回数据库的产品名称。</a:t>
            </a:r>
          </a:p>
          <a:p>
            <a:pPr lvl="1"/>
            <a:r>
              <a:rPr lang="en-US" altLang="zh-CN" sz="2200" dirty="0" err="1">
                <a:latin typeface="Arial Unicode MS" pitchFamily="34" charset="-122"/>
                <a:ea typeface="Arial Unicode MS" pitchFamily="34" charset="-122"/>
                <a:cs typeface="Arial Unicode MS" pitchFamily="34" charset="-122"/>
              </a:rPr>
              <a:t>getDatabaseProductVersion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：返回数据库的版本号。</a:t>
            </a:r>
          </a:p>
          <a:p>
            <a:pPr lvl="1"/>
            <a:r>
              <a:rPr lang="en-US" altLang="zh-CN" sz="2200" dirty="0" err="1">
                <a:latin typeface="Arial Unicode MS" pitchFamily="34" charset="-122"/>
                <a:ea typeface="Arial Unicode MS" pitchFamily="34" charset="-122"/>
                <a:cs typeface="Arial Unicode MS" pitchFamily="34" charset="-122"/>
              </a:rPr>
              <a:t>getDriverName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：返回驱动驱动程序的名称。</a:t>
            </a:r>
          </a:p>
          <a:p>
            <a:pPr lvl="1"/>
            <a:r>
              <a:rPr lang="en-US" altLang="zh-CN" sz="2200" dirty="0" err="1">
                <a:latin typeface="Arial Unicode MS" pitchFamily="34" charset="-122"/>
                <a:ea typeface="Arial Unicode MS" pitchFamily="34" charset="-122"/>
                <a:cs typeface="Arial Unicode MS" pitchFamily="34" charset="-122"/>
              </a:rPr>
              <a:t>getDriverVersion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：返回驱动程序的版本号。</a:t>
            </a:r>
          </a:p>
        </p:txBody>
      </p:sp>
    </p:spTree>
    <p:extLst>
      <p:ext uri="{BB962C8B-B14F-4D97-AF65-F5344CB8AC3E}">
        <p14:creationId xmlns:p14="http://schemas.microsoft.com/office/powerpoint/2010/main" val="32983539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78904" y="692696"/>
            <a:ext cx="8229600" cy="857256"/>
          </a:xfrm>
        </p:spPr>
        <p:txBody>
          <a:bodyPr/>
          <a:lstStyle/>
          <a:p>
            <a:r>
              <a:rPr lang="en-US" altLang="zh-CN" b="1" dirty="0" err="1">
                <a:latin typeface="Arial Unicode MS" pitchFamily="34" charset="-122"/>
                <a:ea typeface="Arial Unicode MS" pitchFamily="34" charset="-122"/>
                <a:cs typeface="Arial Unicode MS" pitchFamily="34" charset="-122"/>
              </a:rPr>
              <a:t>ResultSetMetaData</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类</a:t>
            </a:r>
          </a:p>
        </p:txBody>
      </p:sp>
      <p:sp>
        <p:nvSpPr>
          <p:cNvPr id="535555" name="Rectangle 3"/>
          <p:cNvSpPr>
            <a:spLocks noGrp="1" noChangeArrowheads="1"/>
          </p:cNvSpPr>
          <p:nvPr>
            <p:ph type="body" idx="1"/>
          </p:nvPr>
        </p:nvSpPr>
        <p:spPr>
          <a:xfrm>
            <a:off x="395536" y="1772816"/>
            <a:ext cx="8352928" cy="4357718"/>
          </a:xfrm>
        </p:spPr>
        <p:txBody>
          <a:bodyPr/>
          <a:lstStyle/>
          <a:p>
            <a:r>
              <a:rPr lang="zh-CN" altLang="en-US" sz="2400" dirty="0">
                <a:latin typeface="宋体" pitchFamily="2" charset="-122"/>
              </a:rPr>
              <a:t>可用于获取关于 </a:t>
            </a:r>
            <a:r>
              <a:rPr lang="en-US" altLang="zh-CN" sz="2400" dirty="0" err="1">
                <a:latin typeface="宋体" pitchFamily="2" charset="-122"/>
              </a:rPr>
              <a:t>ResultSet</a:t>
            </a:r>
            <a:r>
              <a:rPr lang="en-US" altLang="zh-CN" sz="2400" dirty="0">
                <a:latin typeface="宋体" pitchFamily="2" charset="-122"/>
              </a:rPr>
              <a:t> </a:t>
            </a:r>
            <a:r>
              <a:rPr lang="zh-CN" altLang="en-US" sz="2400" dirty="0">
                <a:latin typeface="宋体" pitchFamily="2" charset="-122"/>
              </a:rPr>
              <a:t>对象中列的类型和属性信息的对象：</a:t>
            </a:r>
          </a:p>
          <a:p>
            <a:pPr lvl="1"/>
            <a:r>
              <a:rPr lang="en-US" altLang="zh-CN" sz="2000" b="1" dirty="0" err="1"/>
              <a:t>getColumnName</a:t>
            </a:r>
            <a:r>
              <a:rPr lang="en-US" altLang="zh-CN" sz="2000" dirty="0"/>
              <a:t>(</a:t>
            </a:r>
            <a:r>
              <a:rPr lang="en-US" altLang="zh-CN" sz="2000" dirty="0" err="1"/>
              <a:t>int</a:t>
            </a:r>
            <a:r>
              <a:rPr lang="en-US" altLang="zh-CN" sz="2000" dirty="0"/>
              <a:t> column)</a:t>
            </a:r>
            <a:r>
              <a:rPr lang="zh-CN" altLang="en-US" sz="2000" dirty="0"/>
              <a:t>：获取指定列的名称</a:t>
            </a:r>
          </a:p>
          <a:p>
            <a:pPr lvl="1"/>
            <a:r>
              <a:rPr lang="en-US" altLang="zh-CN" sz="2000" b="1" dirty="0" err="1"/>
              <a:t>getColumnCount</a:t>
            </a:r>
            <a:r>
              <a:rPr lang="en-US" altLang="zh-CN" sz="2000" dirty="0"/>
              <a:t>()</a:t>
            </a:r>
            <a:r>
              <a:rPr lang="zh-CN" altLang="en-US" sz="2000" dirty="0"/>
              <a:t>：返回当前 </a:t>
            </a:r>
            <a:r>
              <a:rPr lang="en-US" altLang="zh-CN" sz="2000" dirty="0" err="1"/>
              <a:t>ResultSet</a:t>
            </a:r>
            <a:r>
              <a:rPr lang="en-US" altLang="zh-CN" sz="2000" dirty="0"/>
              <a:t> </a:t>
            </a:r>
            <a:r>
              <a:rPr lang="zh-CN" altLang="en-US" sz="2000" dirty="0"/>
              <a:t>对象中的列数。 </a:t>
            </a:r>
          </a:p>
          <a:p>
            <a:pPr lvl="1"/>
            <a:r>
              <a:rPr lang="en-US" altLang="zh-CN" sz="2000" b="1" dirty="0" err="1"/>
              <a:t>getColumnTypeName</a:t>
            </a:r>
            <a:r>
              <a:rPr lang="en-US" altLang="zh-CN" sz="2000" dirty="0"/>
              <a:t>(</a:t>
            </a:r>
            <a:r>
              <a:rPr lang="en-US" altLang="zh-CN" sz="2000" dirty="0" err="1"/>
              <a:t>int</a:t>
            </a:r>
            <a:r>
              <a:rPr lang="en-US" altLang="zh-CN" sz="2000" dirty="0"/>
              <a:t> column)</a:t>
            </a:r>
            <a:r>
              <a:rPr lang="zh-CN" altLang="en-US" sz="2000" dirty="0"/>
              <a:t>：检索指定列的数据库特定的类型名称。 </a:t>
            </a:r>
          </a:p>
          <a:p>
            <a:pPr lvl="1"/>
            <a:r>
              <a:rPr lang="en-US" altLang="zh-CN" sz="2000" b="1" dirty="0" err="1"/>
              <a:t>getColumnDisplaySize</a:t>
            </a:r>
            <a:r>
              <a:rPr lang="en-US" altLang="zh-CN" sz="2000" dirty="0"/>
              <a:t>(</a:t>
            </a:r>
            <a:r>
              <a:rPr lang="en-US" altLang="zh-CN" sz="2000" dirty="0" err="1"/>
              <a:t>int</a:t>
            </a:r>
            <a:r>
              <a:rPr lang="en-US" altLang="zh-CN" sz="2000" dirty="0"/>
              <a:t> column)</a:t>
            </a:r>
            <a:r>
              <a:rPr lang="zh-CN" altLang="en-US" sz="2000" dirty="0"/>
              <a:t>：指示指定列的最大标准宽度，以字符为单位。 </a:t>
            </a:r>
          </a:p>
          <a:p>
            <a:pPr lvl="1"/>
            <a:r>
              <a:rPr lang="en-US" altLang="zh-CN" sz="2000" b="1" dirty="0" err="1"/>
              <a:t>isNullable</a:t>
            </a:r>
            <a:r>
              <a:rPr lang="en-US" altLang="zh-CN" sz="2000" dirty="0"/>
              <a:t>(</a:t>
            </a:r>
            <a:r>
              <a:rPr lang="en-US" altLang="zh-CN" sz="2000" dirty="0" err="1"/>
              <a:t>int</a:t>
            </a:r>
            <a:r>
              <a:rPr lang="en-US" altLang="zh-CN" sz="2000" dirty="0"/>
              <a:t> column)</a:t>
            </a:r>
            <a:r>
              <a:rPr lang="zh-CN" altLang="en-US" sz="2000" dirty="0"/>
              <a:t>：指示指定列中的值是否可以为 </a:t>
            </a:r>
            <a:r>
              <a:rPr lang="en-US" altLang="zh-CN" sz="2000" dirty="0"/>
              <a:t>null</a:t>
            </a:r>
            <a:r>
              <a:rPr lang="zh-CN" altLang="en-US" sz="2000" dirty="0"/>
              <a:t>。 </a:t>
            </a:r>
          </a:p>
          <a:p>
            <a:pPr lvl="1"/>
            <a:r>
              <a:rPr lang="zh-CN" altLang="en-US" sz="2000" dirty="0"/>
              <a:t> </a:t>
            </a:r>
            <a:r>
              <a:rPr lang="en-US" altLang="zh-CN" sz="2000" b="1" dirty="0" err="1"/>
              <a:t>isAutoIncrement</a:t>
            </a:r>
            <a:r>
              <a:rPr lang="en-US" altLang="zh-CN" sz="2000" dirty="0"/>
              <a:t>(</a:t>
            </a:r>
            <a:r>
              <a:rPr lang="en-US" altLang="zh-CN" sz="2000" dirty="0" err="1"/>
              <a:t>int</a:t>
            </a:r>
            <a:r>
              <a:rPr lang="en-US" altLang="zh-CN" sz="2000" dirty="0"/>
              <a:t> column)</a:t>
            </a:r>
            <a:r>
              <a:rPr lang="zh-CN" altLang="en-US" sz="2000" dirty="0"/>
              <a:t>：指示是否自动为指定列进行编号，这样这些列仍然是只读的。 </a:t>
            </a:r>
            <a:endParaRPr lang="zh-CN" altLang="en-US" sz="2000" dirty="0">
              <a:latin typeface="宋体" pitchFamily="2" charset="-122"/>
            </a:endParaRPr>
          </a:p>
        </p:txBody>
      </p:sp>
    </p:spTree>
    <p:extLst>
      <p:ext uri="{BB962C8B-B14F-4D97-AF65-F5344CB8AC3E}">
        <p14:creationId xmlns:p14="http://schemas.microsoft.com/office/powerpoint/2010/main" val="3494804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548977"/>
            <a:ext cx="7696200" cy="1439863"/>
          </a:xfrm>
        </p:spPr>
        <p:txBody>
          <a:bodyPr>
            <a:normAutofit/>
          </a:bodyPr>
          <a:lstStyle/>
          <a:p>
            <a:r>
              <a:rPr lang="zh-CN" altLang="en-US" sz="3600" b="1" dirty="0" smtClean="0"/>
              <a:t>取</a:t>
            </a:r>
            <a:r>
              <a:rPr lang="zh-CN" sz="3600" b="1" dirty="0" smtClean="0"/>
              <a:t>得</a:t>
            </a:r>
            <a:r>
              <a:rPr lang="zh-CN" sz="3600" b="1" dirty="0"/>
              <a:t>数据库自动生成的主键</a:t>
            </a:r>
          </a:p>
        </p:txBody>
      </p:sp>
      <p:sp>
        <p:nvSpPr>
          <p:cNvPr id="28675" name="Rectangle 3"/>
          <p:cNvSpPr>
            <a:spLocks noGrp="1" noChangeArrowheads="1"/>
          </p:cNvSpPr>
          <p:nvPr>
            <p:ph type="body" sz="half" idx="1"/>
          </p:nvPr>
        </p:nvSpPr>
        <p:spPr>
          <a:xfrm>
            <a:off x="539552" y="1705238"/>
            <a:ext cx="7704138" cy="4098925"/>
          </a:xfrm>
        </p:spPr>
        <p:txBody>
          <a:bodyPr/>
          <a:lstStyle/>
          <a:p>
            <a:r>
              <a:rPr lang="zh-CN" sz="2900" dirty="0"/>
              <a:t>示例：</a:t>
            </a:r>
          </a:p>
        </p:txBody>
      </p:sp>
      <p:sp>
        <p:nvSpPr>
          <p:cNvPr id="28676" name="Rectangle 4"/>
          <p:cNvSpPr>
            <a:spLocks noChangeArrowheads="1"/>
          </p:cNvSpPr>
          <p:nvPr/>
        </p:nvSpPr>
        <p:spPr bwMode="auto">
          <a:xfrm>
            <a:off x="468313" y="2420888"/>
            <a:ext cx="8135937" cy="3024187"/>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marL="342900" indent="-342900">
              <a:lnSpc>
                <a:spcPct val="90000"/>
              </a:lnSpc>
              <a:spcBef>
                <a:spcPct val="20000"/>
              </a:spcBef>
              <a:buClr>
                <a:schemeClr val="tx1"/>
              </a:buClr>
              <a:buSzPct val="70000"/>
              <a:buFont typeface="Wingdings" pitchFamily="2" charset="2"/>
              <a:buNone/>
            </a:pPr>
            <a:r>
              <a:rPr lang="zh-CN" altLang="zh-CN" sz="1600" dirty="0"/>
              <a:t>Connection conn = JdbcUtil.</a:t>
            </a:r>
            <a:r>
              <a:rPr lang="zh-CN" altLang="zh-CN" sz="1600" i="1" dirty="0"/>
              <a:t>getConnection</a:t>
            </a:r>
            <a:r>
              <a:rPr lang="zh-CN" altLang="zh-CN" sz="1600" dirty="0"/>
              <a:t>();</a:t>
            </a:r>
          </a:p>
          <a:p>
            <a:pPr marL="342900" indent="-342900">
              <a:lnSpc>
                <a:spcPct val="90000"/>
              </a:lnSpc>
              <a:spcBef>
                <a:spcPct val="20000"/>
              </a:spcBef>
              <a:buClr>
                <a:schemeClr val="tx1"/>
              </a:buClr>
              <a:buSzPct val="70000"/>
              <a:buFont typeface="Wingdings" pitchFamily="2" charset="2"/>
              <a:buNone/>
            </a:pPr>
            <a:endParaRPr lang="zh-CN" altLang="zh-CN" sz="1600" dirty="0"/>
          </a:p>
          <a:p>
            <a:pPr marL="342900" indent="-342900">
              <a:lnSpc>
                <a:spcPct val="90000"/>
              </a:lnSpc>
              <a:spcBef>
                <a:spcPct val="20000"/>
              </a:spcBef>
              <a:buClr>
                <a:schemeClr val="tx1"/>
              </a:buClr>
              <a:buSzPct val="70000"/>
              <a:buFont typeface="Wingdings" pitchFamily="2" charset="2"/>
              <a:buNone/>
            </a:pPr>
            <a:r>
              <a:rPr lang="zh-CN" altLang="zh-CN" sz="1600" dirty="0"/>
              <a:t>String sql = "insert into user(name,password,email,birthday) </a:t>
            </a:r>
          </a:p>
          <a:p>
            <a:pPr marL="342900" indent="-342900">
              <a:lnSpc>
                <a:spcPct val="90000"/>
              </a:lnSpc>
              <a:spcBef>
                <a:spcPct val="20000"/>
              </a:spcBef>
              <a:buClr>
                <a:schemeClr val="tx1"/>
              </a:buClr>
              <a:buSzPct val="70000"/>
              <a:buFont typeface="Wingdings" pitchFamily="2" charset="2"/>
              <a:buNone/>
            </a:pPr>
            <a:r>
              <a:rPr lang="zh-CN" altLang="zh-CN" sz="1600" dirty="0"/>
              <a:t>			values('abc','123','abc@sina.com','1978-08-08')";</a:t>
            </a:r>
          </a:p>
          <a:p>
            <a:pPr marL="342900" indent="-342900">
              <a:lnSpc>
                <a:spcPct val="90000"/>
              </a:lnSpc>
              <a:spcBef>
                <a:spcPct val="20000"/>
              </a:spcBef>
              <a:buClr>
                <a:schemeClr val="tx1"/>
              </a:buClr>
              <a:buSzPct val="70000"/>
              <a:buFont typeface="Wingdings" pitchFamily="2" charset="2"/>
              <a:buNone/>
            </a:pPr>
            <a:r>
              <a:rPr lang="zh-CN" altLang="zh-CN" sz="1600" dirty="0"/>
              <a:t>PreparedStatement st = conn.</a:t>
            </a:r>
          </a:p>
          <a:p>
            <a:pPr marL="342900" indent="-342900">
              <a:lnSpc>
                <a:spcPct val="90000"/>
              </a:lnSpc>
              <a:spcBef>
                <a:spcPct val="20000"/>
              </a:spcBef>
              <a:buClr>
                <a:schemeClr val="tx1"/>
              </a:buClr>
              <a:buSzPct val="70000"/>
              <a:buFont typeface="Wingdings" pitchFamily="2" charset="2"/>
              <a:buNone/>
            </a:pPr>
            <a:r>
              <a:rPr lang="zh-CN" altLang="zh-CN" sz="1600" dirty="0"/>
              <a:t>			</a:t>
            </a:r>
            <a:r>
              <a:rPr lang="zh-CN" altLang="zh-CN" sz="1600" b="1" dirty="0">
                <a:solidFill>
                  <a:srgbClr val="FF0000"/>
                </a:solidFill>
              </a:rPr>
              <a:t>prepareStatement(sql,Statement.</a:t>
            </a:r>
            <a:r>
              <a:rPr lang="zh-CN" altLang="zh-CN" sz="1600" b="1" i="1" dirty="0">
                <a:solidFill>
                  <a:srgbClr val="FF0000"/>
                </a:solidFill>
              </a:rPr>
              <a:t>RETURN_GENERATED_KEYS</a:t>
            </a:r>
            <a:r>
              <a:rPr lang="zh-CN" altLang="zh-CN" sz="1600" b="1" dirty="0">
                <a:solidFill>
                  <a:srgbClr val="FF0000"/>
                </a:solidFill>
              </a:rPr>
              <a:t> );</a:t>
            </a:r>
          </a:p>
          <a:p>
            <a:pPr marL="342900" indent="-342900">
              <a:lnSpc>
                <a:spcPct val="90000"/>
              </a:lnSpc>
              <a:spcBef>
                <a:spcPct val="20000"/>
              </a:spcBef>
              <a:buClr>
                <a:schemeClr val="tx1"/>
              </a:buClr>
              <a:buSzPct val="70000"/>
              <a:buFont typeface="Wingdings" pitchFamily="2" charset="2"/>
              <a:buNone/>
            </a:pPr>
            <a:endParaRPr lang="zh-CN" altLang="zh-CN" sz="1600" dirty="0"/>
          </a:p>
          <a:p>
            <a:pPr marL="342900" indent="-342900">
              <a:lnSpc>
                <a:spcPct val="90000"/>
              </a:lnSpc>
              <a:spcBef>
                <a:spcPct val="20000"/>
              </a:spcBef>
              <a:buClr>
                <a:schemeClr val="tx1"/>
              </a:buClr>
              <a:buSzPct val="70000"/>
              <a:buFont typeface="Wingdings" pitchFamily="2" charset="2"/>
              <a:buNone/>
            </a:pPr>
            <a:r>
              <a:rPr lang="zh-CN" altLang="zh-CN" sz="1600" dirty="0"/>
              <a:t>st.executeUpdate();</a:t>
            </a:r>
          </a:p>
          <a:p>
            <a:pPr marL="342900" indent="-342900">
              <a:lnSpc>
                <a:spcPct val="90000"/>
              </a:lnSpc>
              <a:spcBef>
                <a:spcPct val="20000"/>
              </a:spcBef>
              <a:buClr>
                <a:schemeClr val="tx1"/>
              </a:buClr>
              <a:buSzPct val="70000"/>
              <a:buFont typeface="Wingdings" pitchFamily="2" charset="2"/>
              <a:buNone/>
            </a:pPr>
            <a:r>
              <a:rPr lang="zh-CN" altLang="zh-CN" sz="1600" dirty="0"/>
              <a:t>ResultSet rs = st.getGeneratedKeys();  //</a:t>
            </a:r>
            <a:r>
              <a:rPr lang="zh-CN" sz="1600" dirty="0"/>
              <a:t>得到插入行的主键</a:t>
            </a:r>
          </a:p>
          <a:p>
            <a:pPr marL="342900" indent="-342900">
              <a:lnSpc>
                <a:spcPct val="90000"/>
              </a:lnSpc>
              <a:spcBef>
                <a:spcPct val="20000"/>
              </a:spcBef>
              <a:buClr>
                <a:schemeClr val="tx1"/>
              </a:buClr>
              <a:buSzPct val="70000"/>
              <a:buFont typeface="Wingdings" pitchFamily="2" charset="2"/>
              <a:buNone/>
            </a:pPr>
            <a:r>
              <a:rPr lang="zh-CN" altLang="zh-CN" sz="1600" b="1" dirty="0"/>
              <a:t>if</a:t>
            </a:r>
            <a:r>
              <a:rPr lang="zh-CN" altLang="zh-CN" sz="1600" dirty="0"/>
              <a:t>(rs.next())</a:t>
            </a:r>
          </a:p>
          <a:p>
            <a:pPr marL="342900" indent="-342900">
              <a:lnSpc>
                <a:spcPct val="90000"/>
              </a:lnSpc>
              <a:spcBef>
                <a:spcPct val="20000"/>
              </a:spcBef>
              <a:buClr>
                <a:schemeClr val="tx1"/>
              </a:buClr>
              <a:buSzPct val="70000"/>
              <a:buFont typeface="Wingdings" pitchFamily="2" charset="2"/>
              <a:buNone/>
            </a:pPr>
            <a:r>
              <a:rPr lang="zh-CN" altLang="zh-CN" sz="1600" dirty="0"/>
              <a:t>	System.</a:t>
            </a:r>
            <a:r>
              <a:rPr lang="zh-CN" altLang="zh-CN" sz="1600" i="1" dirty="0"/>
              <a:t>out</a:t>
            </a:r>
            <a:r>
              <a:rPr lang="zh-CN" altLang="zh-CN" sz="1600" dirty="0"/>
              <a:t>.println(rs.getObject(1));</a:t>
            </a:r>
          </a:p>
        </p:txBody>
      </p:sp>
    </p:spTree>
    <p:extLst>
      <p:ext uri="{BB962C8B-B14F-4D97-AF65-F5344CB8AC3E}">
        <p14:creationId xmlns:p14="http://schemas.microsoft.com/office/powerpoint/2010/main" val="3706811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611560" y="692696"/>
            <a:ext cx="8229600" cy="857256"/>
          </a:xfrm>
        </p:spPr>
        <p:txBody>
          <a:bodyPr/>
          <a:lstStyle/>
          <a:p>
            <a:r>
              <a:rPr kumimoji="1" lang="en-US" altLang="zh-CN" b="1" dirty="0">
                <a:solidFill>
                  <a:schemeClr val="tx1"/>
                </a:solidFill>
              </a:rPr>
              <a:t>JDBC</a:t>
            </a:r>
            <a:r>
              <a:rPr kumimoji="1" lang="zh-CN" altLang="en-US" b="1" dirty="0">
                <a:solidFill>
                  <a:schemeClr val="tx1"/>
                </a:solidFill>
              </a:rPr>
              <a:t>基础</a:t>
            </a:r>
          </a:p>
        </p:txBody>
      </p:sp>
      <p:sp>
        <p:nvSpPr>
          <p:cNvPr id="534531" name="Rectangle 3"/>
          <p:cNvSpPr>
            <a:spLocks noGrp="1" noChangeArrowheads="1"/>
          </p:cNvSpPr>
          <p:nvPr>
            <p:ph type="body" idx="1"/>
          </p:nvPr>
        </p:nvSpPr>
        <p:spPr>
          <a:xfrm>
            <a:off x="571472" y="1709759"/>
            <a:ext cx="8001056" cy="4527553"/>
          </a:xfrm>
        </p:spPr>
        <p:txBody>
          <a:bodyPr>
            <a:normAutofit lnSpcReduction="10000"/>
          </a:bodyPr>
          <a:lstStyle/>
          <a:p>
            <a:pPr>
              <a:lnSpc>
                <a:spcPct val="110000"/>
              </a:lnSpc>
            </a:pPr>
            <a:r>
              <a:rPr kumimoji="1" lang="en-US" altLang="zh-CN" sz="2400" dirty="0"/>
              <a:t>JDBC(</a:t>
            </a:r>
            <a:r>
              <a:rPr lang="en-US" sz="2400" dirty="0"/>
              <a:t>Java Database Connectivity</a:t>
            </a:r>
            <a:r>
              <a:rPr kumimoji="1" lang="en-US" altLang="zh-CN" sz="2400" dirty="0"/>
              <a:t>)</a:t>
            </a:r>
            <a:r>
              <a:rPr kumimoji="1" lang="zh-CN" altLang="en-US" sz="2400" dirty="0"/>
              <a:t>是一个</a:t>
            </a:r>
            <a:r>
              <a:rPr kumimoji="1" lang="zh-CN" altLang="en-US" sz="2400" b="1" dirty="0">
                <a:solidFill>
                  <a:srgbClr val="0000FF"/>
                </a:solidFill>
              </a:rPr>
              <a:t>独立于特定数据库管理系统</a:t>
            </a:r>
            <a:r>
              <a:rPr kumimoji="1" lang="zh-CN" altLang="en-US" sz="2400" dirty="0"/>
              <a:t>、</a:t>
            </a:r>
            <a:r>
              <a:rPr kumimoji="1" lang="zh-CN" altLang="en-US" sz="2400" b="1" dirty="0">
                <a:solidFill>
                  <a:srgbClr val="0000FF"/>
                </a:solidFill>
              </a:rPr>
              <a:t>通用的</a:t>
            </a:r>
            <a:r>
              <a:rPr kumimoji="1" lang="en-US" altLang="zh-CN" sz="2400" b="1" dirty="0">
                <a:solidFill>
                  <a:srgbClr val="0000FF"/>
                </a:solidFill>
              </a:rPr>
              <a:t>SQL</a:t>
            </a:r>
            <a:r>
              <a:rPr kumimoji="1" lang="zh-CN" altLang="en-US" sz="2400" b="1" dirty="0">
                <a:solidFill>
                  <a:srgbClr val="0000FF"/>
                </a:solidFill>
              </a:rPr>
              <a:t>数据库存取和操作的公共接口</a:t>
            </a:r>
            <a:r>
              <a:rPr kumimoji="1" lang="zh-CN" altLang="en-US" sz="2400" dirty="0"/>
              <a:t>（一组</a:t>
            </a:r>
            <a:r>
              <a:rPr kumimoji="1" lang="en-US" altLang="zh-CN" sz="2400" dirty="0"/>
              <a:t>API</a:t>
            </a:r>
            <a:r>
              <a:rPr kumimoji="1" lang="zh-CN" altLang="en-US" sz="2400" dirty="0"/>
              <a:t>），定义了用来访问数据库的标准</a:t>
            </a:r>
            <a:r>
              <a:rPr kumimoji="1" lang="en-US" altLang="zh-CN" sz="2400" dirty="0"/>
              <a:t>Java</a:t>
            </a:r>
            <a:r>
              <a:rPr kumimoji="1" lang="zh-CN" altLang="en-US" sz="2400" dirty="0"/>
              <a:t>类库，使用这个类库可以以一种标准的方法、方便地访问数据库资源</a:t>
            </a:r>
          </a:p>
          <a:p>
            <a:pPr>
              <a:lnSpc>
                <a:spcPct val="110000"/>
              </a:lnSpc>
            </a:pPr>
            <a:r>
              <a:rPr kumimoji="1" lang="en-US" altLang="zh-CN" sz="2400" dirty="0"/>
              <a:t>JDBC</a:t>
            </a:r>
            <a:r>
              <a:rPr kumimoji="1" lang="zh-CN" altLang="en-US" sz="2400" dirty="0"/>
              <a:t>为访问不同的数据库提供了一种</a:t>
            </a:r>
            <a:r>
              <a:rPr kumimoji="1" lang="zh-CN" altLang="en-US" sz="2400" b="1" dirty="0">
                <a:solidFill>
                  <a:srgbClr val="0000FF"/>
                </a:solidFill>
              </a:rPr>
              <a:t>统一的途径</a:t>
            </a:r>
            <a:r>
              <a:rPr kumimoji="1" lang="zh-CN" altLang="en-US" sz="2400" dirty="0"/>
              <a:t>，为开发者屏蔽了一些细节问题。</a:t>
            </a:r>
          </a:p>
          <a:p>
            <a:pPr>
              <a:lnSpc>
                <a:spcPct val="110000"/>
              </a:lnSpc>
            </a:pPr>
            <a:r>
              <a:rPr kumimoji="1" lang="en-US" altLang="zh-CN" sz="2400" dirty="0"/>
              <a:t>JDBC</a:t>
            </a:r>
            <a:r>
              <a:rPr kumimoji="1" lang="zh-CN" altLang="en-US" sz="2400" dirty="0"/>
              <a:t>的目标是使</a:t>
            </a:r>
            <a:r>
              <a:rPr kumimoji="1" lang="en-US" altLang="zh-CN" sz="2400" dirty="0"/>
              <a:t>Java</a:t>
            </a:r>
            <a:r>
              <a:rPr kumimoji="1" lang="zh-CN" altLang="en-US" sz="2400" dirty="0"/>
              <a:t>程序员使用</a:t>
            </a:r>
            <a:r>
              <a:rPr kumimoji="1" lang="en-US" altLang="zh-CN" sz="2400" dirty="0"/>
              <a:t>JDBC</a:t>
            </a:r>
            <a:r>
              <a:rPr kumimoji="1" lang="zh-CN" altLang="en-US" sz="2400" dirty="0"/>
              <a:t>可以连接任何</a:t>
            </a:r>
            <a:r>
              <a:rPr kumimoji="1" lang="zh-CN" altLang="en-US" sz="2400" b="1" dirty="0">
                <a:solidFill>
                  <a:srgbClr val="FF0000"/>
                </a:solidFill>
              </a:rPr>
              <a:t>提供了</a:t>
            </a:r>
            <a:r>
              <a:rPr kumimoji="1" lang="en-US" altLang="zh-CN" sz="2400" b="1" dirty="0">
                <a:solidFill>
                  <a:srgbClr val="FF0000"/>
                </a:solidFill>
              </a:rPr>
              <a:t>JDBC</a:t>
            </a:r>
            <a:r>
              <a:rPr kumimoji="1" lang="zh-CN" altLang="en-US" sz="2400" b="1" dirty="0">
                <a:solidFill>
                  <a:srgbClr val="FF0000"/>
                </a:solidFill>
              </a:rPr>
              <a:t>驱动程序</a:t>
            </a:r>
            <a:r>
              <a:rPr kumimoji="1" lang="zh-CN" altLang="en-US" sz="2400" dirty="0"/>
              <a:t>的数据库系统，这样就使得程序员无需对特定的数据库系统的特点有过多的了解，从而大大简化和加快了开发过程。</a:t>
            </a:r>
          </a:p>
        </p:txBody>
      </p:sp>
    </p:spTree>
    <p:extLst>
      <p:ext uri="{BB962C8B-B14F-4D97-AF65-F5344CB8AC3E}">
        <p14:creationId xmlns:p14="http://schemas.microsoft.com/office/powerpoint/2010/main" val="1736937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827584"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Oracle LOB</a:t>
            </a:r>
          </a:p>
        </p:txBody>
      </p:sp>
      <p:sp>
        <p:nvSpPr>
          <p:cNvPr id="600067" name="Rectangle 3"/>
          <p:cNvSpPr>
            <a:spLocks noGrp="1" noChangeArrowheads="1"/>
          </p:cNvSpPr>
          <p:nvPr>
            <p:ph type="body" idx="1"/>
          </p:nvPr>
        </p:nvSpPr>
        <p:spPr>
          <a:xfrm>
            <a:off x="467544" y="1736718"/>
            <a:ext cx="8001056" cy="4500594"/>
          </a:xfrm>
        </p:spPr>
        <p:txBody>
          <a:bodyPr>
            <a:normAutofit lnSpcReduction="10000"/>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LOB</a:t>
            </a:r>
            <a:r>
              <a:rPr lang="zh-CN" altLang="en-US" sz="2000" b="1" dirty="0">
                <a:solidFill>
                  <a:srgbClr val="0000FF"/>
                </a:solidFill>
                <a:latin typeface="Arial Unicode MS" pitchFamily="34" charset="-122"/>
                <a:ea typeface="Arial Unicode MS" pitchFamily="34" charset="-122"/>
                <a:cs typeface="Arial Unicode MS" pitchFamily="34" charset="-122"/>
              </a:rPr>
              <a:t>，即</a:t>
            </a:r>
            <a:r>
              <a:rPr lang="en-US" altLang="zh-CN" sz="2000" b="1" dirty="0">
                <a:solidFill>
                  <a:srgbClr val="0000FF"/>
                </a:solidFill>
                <a:latin typeface="Arial Unicode MS" pitchFamily="34" charset="-122"/>
                <a:ea typeface="Arial Unicode MS" pitchFamily="34" charset="-122"/>
                <a:cs typeface="Arial Unicode MS" pitchFamily="34" charset="-122"/>
              </a:rPr>
              <a:t>Large Objects</a:t>
            </a:r>
            <a:r>
              <a:rPr lang="zh-CN" altLang="en-US" sz="2000" b="1" dirty="0">
                <a:solidFill>
                  <a:srgbClr val="0000FF"/>
                </a:solidFill>
                <a:latin typeface="Arial Unicode MS" pitchFamily="34" charset="-122"/>
                <a:ea typeface="Arial Unicode MS" pitchFamily="34" charset="-122"/>
                <a:cs typeface="Arial Unicode MS" pitchFamily="34" charset="-122"/>
              </a:rPr>
              <a:t>（大对象）</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是用来存储大量的二进制和文本数据的一种数据类型</a:t>
            </a:r>
            <a:r>
              <a:rPr lang="zh-CN" altLang="en-US" sz="2000" dirty="0">
                <a:latin typeface="Arial Unicode MS" pitchFamily="34" charset="-122"/>
                <a:ea typeface="Arial Unicode MS" pitchFamily="34" charset="-122"/>
                <a:cs typeface="Arial Unicode MS" pitchFamily="34" charset="-122"/>
              </a:rPr>
              <a:t>（一个</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字段可存储可多达</a:t>
            </a:r>
            <a:r>
              <a:rPr lang="en-US" altLang="zh-CN" sz="2000" dirty="0">
                <a:latin typeface="Arial Unicode MS" pitchFamily="34" charset="-122"/>
                <a:ea typeface="Arial Unicode MS" pitchFamily="34" charset="-122"/>
                <a:cs typeface="Arial Unicode MS" pitchFamily="34" charset="-122"/>
              </a:rPr>
              <a:t>4GB</a:t>
            </a:r>
            <a:r>
              <a:rPr lang="zh-CN" altLang="en-US" sz="2000" dirty="0">
                <a:latin typeface="Arial Unicode MS" pitchFamily="34" charset="-122"/>
                <a:ea typeface="Arial Unicode MS" pitchFamily="34" charset="-122"/>
                <a:cs typeface="Arial Unicode MS" pitchFamily="34" charset="-122"/>
              </a:rPr>
              <a:t>的数据）。</a:t>
            </a:r>
          </a:p>
          <a:p>
            <a:r>
              <a:rPr lang="en-US" altLang="zh-CN" sz="2000" dirty="0">
                <a:latin typeface="Arial Unicode MS" pitchFamily="34" charset="-122"/>
                <a:ea typeface="Arial Unicode MS" pitchFamily="34" charset="-122"/>
                <a:cs typeface="Arial Unicode MS" pitchFamily="34" charset="-122"/>
              </a:rPr>
              <a:t>LOB </a:t>
            </a:r>
            <a:r>
              <a:rPr lang="zh-CN" altLang="en-US" sz="2000" dirty="0">
                <a:latin typeface="Arial Unicode MS" pitchFamily="34" charset="-122"/>
                <a:ea typeface="Arial Unicode MS" pitchFamily="34" charset="-122"/>
                <a:cs typeface="Arial Unicode MS" pitchFamily="34" charset="-122"/>
              </a:rPr>
              <a:t>分为两种类型：内部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和外部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a:t>
            </a:r>
          </a:p>
          <a:p>
            <a:pPr lvl="1"/>
            <a:r>
              <a:rPr lang="zh-CN" altLang="en-US" sz="1600" dirty="0">
                <a:latin typeface="Arial Unicode MS" pitchFamily="34" charset="-122"/>
                <a:ea typeface="Arial Unicode MS" pitchFamily="34" charset="-122"/>
                <a:cs typeface="Arial Unicode MS" pitchFamily="34" charset="-122"/>
              </a:rPr>
              <a:t>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将数据以字节流的形式存储在数据库的内部。因而，内部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的许多操作都可以参与事务，也可以像处理普通数据一样对其进行备份和恢复操作。</a:t>
            </a:r>
            <a:r>
              <a:rPr lang="en-US" altLang="zh-CN" sz="1600" dirty="0">
                <a:latin typeface="Arial Unicode MS" pitchFamily="34" charset="-122"/>
                <a:ea typeface="Arial Unicode MS" pitchFamily="34" charset="-122"/>
                <a:cs typeface="Arial Unicode MS" pitchFamily="34" charset="-122"/>
              </a:rPr>
              <a:t>Oracle</a:t>
            </a:r>
            <a:r>
              <a:rPr lang="zh-CN" altLang="en-US" sz="1600" dirty="0">
                <a:latin typeface="Arial Unicode MS" pitchFamily="34" charset="-122"/>
                <a:ea typeface="Arial Unicode MS" pitchFamily="34" charset="-122"/>
                <a:cs typeface="Arial Unicode MS" pitchFamily="34" charset="-122"/>
              </a:rPr>
              <a:t>支持三种类型的内部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a:t>
            </a:r>
          </a:p>
          <a:p>
            <a:pPr lvl="2"/>
            <a:r>
              <a:rPr lang="en-US" altLang="zh-CN" sz="1600" dirty="0">
                <a:latin typeface="Arial Unicode MS" pitchFamily="34" charset="-122"/>
                <a:ea typeface="Arial Unicode MS" pitchFamily="34" charset="-122"/>
                <a:cs typeface="Arial Unicode MS" pitchFamily="34" charset="-122"/>
              </a:rPr>
              <a:t>BLOB</a:t>
            </a:r>
            <a:r>
              <a:rPr lang="zh-CN" altLang="en-US" sz="1600" dirty="0">
                <a:latin typeface="Arial Unicode MS" pitchFamily="34" charset="-122"/>
                <a:ea typeface="Arial Unicode MS" pitchFamily="34" charset="-122"/>
                <a:cs typeface="Arial Unicode MS" pitchFamily="34" charset="-122"/>
              </a:rPr>
              <a:t>（二进制数据）  </a:t>
            </a:r>
          </a:p>
          <a:p>
            <a:pPr lvl="2"/>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（单字节字符数据） </a:t>
            </a:r>
          </a:p>
          <a:p>
            <a:pPr lvl="2"/>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（多字节字符数据）。</a:t>
            </a:r>
          </a:p>
          <a:p>
            <a:pPr lvl="1"/>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和</a:t>
            </a:r>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类型适用于存储超长的文本数据，</a:t>
            </a:r>
            <a:r>
              <a:rPr lang="en-US" altLang="zh-CN" sz="1600" b="1" dirty="0">
                <a:solidFill>
                  <a:srgbClr val="0000FF"/>
                </a:solidFill>
                <a:latin typeface="Arial Unicode MS" pitchFamily="34" charset="-122"/>
                <a:ea typeface="Arial Unicode MS" pitchFamily="34" charset="-122"/>
                <a:cs typeface="Arial Unicode MS" pitchFamily="34" charset="-122"/>
              </a:rPr>
              <a:t>BLOB</a:t>
            </a:r>
            <a:r>
              <a:rPr lang="zh-CN" altLang="en-US" sz="1600" b="1" dirty="0">
                <a:solidFill>
                  <a:srgbClr val="0000FF"/>
                </a:solidFill>
                <a:latin typeface="Arial Unicode MS" pitchFamily="34" charset="-122"/>
                <a:ea typeface="Arial Unicode MS" pitchFamily="34" charset="-122"/>
                <a:cs typeface="Arial Unicode MS" pitchFamily="34" charset="-122"/>
              </a:rPr>
              <a:t>字段适用于存储大量的二进制数据，如图像、视频、音频，文件等</a:t>
            </a:r>
            <a:r>
              <a:rPr lang="zh-CN" altLang="en-US" sz="1600" dirty="0">
                <a:latin typeface="Arial Unicode MS" pitchFamily="34" charset="-122"/>
                <a:ea typeface="Arial Unicode MS" pitchFamily="34" charset="-122"/>
                <a:cs typeface="Arial Unicode MS" pitchFamily="34" charset="-122"/>
              </a:rPr>
              <a:t>。</a:t>
            </a:r>
          </a:p>
          <a:p>
            <a:pPr lvl="1"/>
            <a:r>
              <a:rPr lang="zh-CN" altLang="en-US" sz="1600" dirty="0">
                <a:latin typeface="Arial Unicode MS" pitchFamily="34" charset="-122"/>
                <a:ea typeface="Arial Unicode MS" pitchFamily="34" charset="-122"/>
                <a:cs typeface="Arial Unicode MS" pitchFamily="34" charset="-122"/>
              </a:rPr>
              <a:t>目前只支持一种外部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类型，即</a:t>
            </a:r>
            <a:r>
              <a:rPr lang="en-US" altLang="zh-CN" sz="1600" dirty="0">
                <a:latin typeface="Arial Unicode MS" pitchFamily="34" charset="-122"/>
                <a:ea typeface="Arial Unicode MS" pitchFamily="34" charset="-122"/>
                <a:cs typeface="Arial Unicode MS" pitchFamily="34" charset="-122"/>
              </a:rPr>
              <a:t>BFILE</a:t>
            </a:r>
            <a:r>
              <a:rPr lang="zh-CN" altLang="en-US" sz="1600" dirty="0">
                <a:latin typeface="Arial Unicode MS" pitchFamily="34" charset="-122"/>
                <a:ea typeface="Arial Unicode MS" pitchFamily="34" charset="-122"/>
                <a:cs typeface="Arial Unicode MS" pitchFamily="34" charset="-122"/>
              </a:rPr>
              <a:t>类型。在数据库内，该类型仅存储数据在操作系统中的位置信息，而数据的实体以外部文件的形式存在于操作系统的文件系统中。因而，该类型所表示的数据是只读的，不参与事务。该类型可帮助用户管理大量的由外部程序访问的文件。</a:t>
            </a:r>
            <a:br>
              <a:rPr lang="zh-CN" altLang="en-US" sz="1600" dirty="0">
                <a:latin typeface="Arial Unicode MS" pitchFamily="34" charset="-122"/>
                <a:ea typeface="Arial Unicode MS" pitchFamily="34" charset="-122"/>
                <a:cs typeface="Arial Unicode MS" pitchFamily="34" charset="-122"/>
              </a:rPr>
            </a:br>
            <a:endParaRPr lang="zh-CN" altLang="en-US" sz="1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77063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331640" y="476969"/>
            <a:ext cx="7696200" cy="1439863"/>
          </a:xfrm>
        </p:spPr>
        <p:txBody>
          <a:bodyPr/>
          <a:lstStyle/>
          <a:p>
            <a:r>
              <a:rPr lang="en-US" altLang="zh-CN" dirty="0" err="1"/>
              <a:t>MySQL</a:t>
            </a:r>
            <a:r>
              <a:rPr lang="en-US" altLang="zh-CN" dirty="0"/>
              <a:t> BLOB </a:t>
            </a:r>
            <a:r>
              <a:rPr lang="zh-CN" altLang="en-US" dirty="0"/>
              <a:t>类型介绍 </a:t>
            </a:r>
          </a:p>
        </p:txBody>
      </p:sp>
      <p:sp>
        <p:nvSpPr>
          <p:cNvPr id="601091" name="Rectangle 3"/>
          <p:cNvSpPr>
            <a:spLocks noGrp="1" noChangeArrowheads="1"/>
          </p:cNvSpPr>
          <p:nvPr>
            <p:ph type="body" idx="1"/>
          </p:nvPr>
        </p:nvSpPr>
        <p:spPr>
          <a:xfrm>
            <a:off x="804890" y="1733570"/>
            <a:ext cx="7696200" cy="4552950"/>
          </a:xfrm>
        </p:spPr>
        <p:txBody>
          <a:bodyPr/>
          <a:lstStyle/>
          <a:p>
            <a:r>
              <a:rPr lang="en-US" altLang="zh-CN" sz="2000" dirty="0" err="1"/>
              <a:t>MySQL</a:t>
            </a:r>
            <a:r>
              <a:rPr lang="zh-CN" altLang="en-US" sz="2000" dirty="0"/>
              <a:t>中，</a:t>
            </a:r>
            <a:r>
              <a:rPr lang="en-US" altLang="zh-CN" sz="2000" dirty="0"/>
              <a:t>BLOB</a:t>
            </a:r>
            <a:r>
              <a:rPr lang="zh-CN" altLang="en-US" sz="2000" dirty="0"/>
              <a:t>是一个二进制大型对象，是一个可以存储大量数据的容器，它能容纳不同大小的数据。</a:t>
            </a:r>
          </a:p>
          <a:p>
            <a:r>
              <a:rPr lang="en-US" altLang="zh-CN" sz="2000" dirty="0" err="1"/>
              <a:t>MySQL</a:t>
            </a:r>
            <a:r>
              <a:rPr lang="zh-CN" altLang="en-US" sz="2000" dirty="0"/>
              <a:t>的四种</a:t>
            </a:r>
            <a:r>
              <a:rPr lang="en-US" altLang="zh-CN" sz="2000" dirty="0"/>
              <a:t>BLOB</a:t>
            </a:r>
            <a:r>
              <a:rPr lang="zh-CN" altLang="en-US" sz="2000" dirty="0"/>
              <a:t>类型</a:t>
            </a:r>
            <a:r>
              <a:rPr lang="en-US" altLang="zh-CN" sz="2000" dirty="0"/>
              <a:t>(</a:t>
            </a:r>
            <a:r>
              <a:rPr lang="zh-CN" altLang="en-US" sz="2000" dirty="0"/>
              <a:t>除了在存储的最大信息量上不同外，他们是等同的</a:t>
            </a:r>
            <a:r>
              <a:rPr lang="en-US" altLang="zh-CN" sz="2000" dirty="0"/>
              <a:t>)</a:t>
            </a:r>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实际使用中根据需要存入的数据大小定义不同的</a:t>
            </a:r>
            <a:r>
              <a:rPr lang="en-US" altLang="zh-CN" sz="2000" dirty="0"/>
              <a:t>BLOB</a:t>
            </a:r>
            <a:r>
              <a:rPr lang="zh-CN" altLang="en-US" sz="2000" dirty="0"/>
              <a:t>类型。</a:t>
            </a:r>
            <a:br>
              <a:rPr lang="zh-CN" altLang="en-US" sz="2000" dirty="0"/>
            </a:br>
            <a:r>
              <a:rPr lang="zh-CN" altLang="en-US" sz="2000" dirty="0"/>
              <a:t>需要注意的是：如果存储的文件过大，数据库的性能会下降。</a:t>
            </a:r>
          </a:p>
        </p:txBody>
      </p:sp>
      <p:pic>
        <p:nvPicPr>
          <p:cNvPr id="601092" name="Picture 4"/>
          <p:cNvPicPr>
            <a:picLocks noChangeAspect="1" noChangeArrowheads="1"/>
          </p:cNvPicPr>
          <p:nvPr/>
        </p:nvPicPr>
        <p:blipFill>
          <a:blip r:embed="rId2"/>
          <a:srcRect/>
          <a:stretch>
            <a:fillRect/>
          </a:stretch>
        </p:blipFill>
        <p:spPr bwMode="auto">
          <a:xfrm>
            <a:off x="1320828" y="3148032"/>
            <a:ext cx="3671887" cy="1538288"/>
          </a:xfrm>
          <a:prstGeom prst="rect">
            <a:avLst/>
          </a:prstGeom>
          <a:noFill/>
        </p:spPr>
      </p:pic>
      <p:sp>
        <p:nvSpPr>
          <p:cNvPr id="601093" name="Rectangle 5"/>
          <p:cNvSpPr>
            <a:spLocks noChangeArrowheads="1"/>
          </p:cNvSpPr>
          <p:nvPr/>
        </p:nvSpPr>
        <p:spPr bwMode="auto">
          <a:xfrm>
            <a:off x="1236690" y="4054495"/>
            <a:ext cx="3816350" cy="360362"/>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9802852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323528" y="692696"/>
            <a:ext cx="8712968" cy="1439863"/>
          </a:xfrm>
        </p:spPr>
        <p:txBody>
          <a:bodyPr>
            <a:normAutofit/>
          </a:bodyPr>
          <a:lstStyle/>
          <a:p>
            <a:r>
              <a:rPr lang="zh-CN" altLang="en-US" sz="4000" dirty="0"/>
              <a:t>使用</a:t>
            </a:r>
            <a:r>
              <a:rPr lang="en-US" altLang="zh-CN" sz="4000" dirty="0"/>
              <a:t>JDBC</a:t>
            </a:r>
            <a:r>
              <a:rPr lang="zh-CN" altLang="en-US" sz="4000" dirty="0"/>
              <a:t>来写入</a:t>
            </a:r>
            <a:r>
              <a:rPr lang="en-US" altLang="zh-CN" sz="4000" dirty="0"/>
              <a:t>Blob</a:t>
            </a:r>
            <a:r>
              <a:rPr lang="zh-CN" altLang="en-US" sz="4000" dirty="0"/>
              <a:t>型数据到</a:t>
            </a:r>
            <a:r>
              <a:rPr lang="en-US" altLang="zh-CN" sz="4000" dirty="0"/>
              <a:t>Oracle</a:t>
            </a:r>
            <a:r>
              <a:rPr lang="zh-CN" altLang="en-US" sz="4000" dirty="0"/>
              <a:t>中 </a:t>
            </a:r>
          </a:p>
        </p:txBody>
      </p:sp>
      <p:sp>
        <p:nvSpPr>
          <p:cNvPr id="602115" name="Rectangle 3"/>
          <p:cNvSpPr>
            <a:spLocks noGrp="1" noChangeArrowheads="1"/>
          </p:cNvSpPr>
          <p:nvPr>
            <p:ph type="body" idx="1"/>
          </p:nvPr>
        </p:nvSpPr>
        <p:spPr>
          <a:xfrm>
            <a:off x="467544" y="1916833"/>
            <a:ext cx="8280920" cy="3816424"/>
          </a:xfrm>
        </p:spPr>
        <p:txBody>
          <a:bodyPr>
            <a:normAutofit/>
          </a:bodyPr>
          <a:lstStyle/>
          <a:p>
            <a:r>
              <a:rPr lang="en-US" altLang="zh-CN" sz="1800" b="1" dirty="0">
                <a:solidFill>
                  <a:srgbClr val="0000FF"/>
                </a:solidFill>
              </a:rPr>
              <a:t>Oracle</a:t>
            </a:r>
            <a:r>
              <a:rPr lang="zh-CN" altLang="en-US" sz="1800" b="1" dirty="0">
                <a:solidFill>
                  <a:srgbClr val="0000FF"/>
                </a:solidFill>
              </a:rPr>
              <a:t>的</a:t>
            </a:r>
            <a:r>
              <a:rPr lang="en-US" altLang="zh-CN" sz="1800" b="1" dirty="0">
                <a:solidFill>
                  <a:srgbClr val="0000FF"/>
                </a:solidFill>
              </a:rPr>
              <a:t>Blob</a:t>
            </a:r>
            <a:r>
              <a:rPr lang="zh-CN" altLang="en-US" sz="1800" b="1" dirty="0">
                <a:solidFill>
                  <a:srgbClr val="0000FF"/>
                </a:solidFill>
              </a:rPr>
              <a:t>字段</a:t>
            </a:r>
            <a:r>
              <a:rPr lang="zh-CN" altLang="en-US" sz="1800" dirty="0"/>
              <a:t>比</a:t>
            </a:r>
            <a:r>
              <a:rPr lang="en-US" altLang="zh-CN" sz="1800" dirty="0"/>
              <a:t>long</a:t>
            </a:r>
            <a:r>
              <a:rPr lang="zh-CN" altLang="en-US" sz="1800" dirty="0"/>
              <a:t>字段的性能要好，可以用来保存如图片之类的二进制数据。 </a:t>
            </a:r>
          </a:p>
          <a:p>
            <a:r>
              <a:rPr lang="en-US" altLang="zh-CN" sz="1800" b="1" dirty="0">
                <a:solidFill>
                  <a:srgbClr val="0000FF"/>
                </a:solidFill>
              </a:rPr>
              <a:t>Oracle</a:t>
            </a:r>
            <a:r>
              <a:rPr lang="zh-CN" altLang="en-US" sz="1800" b="1" dirty="0">
                <a:solidFill>
                  <a:srgbClr val="0000FF"/>
                </a:solidFill>
              </a:rPr>
              <a:t>的</a:t>
            </a:r>
            <a:r>
              <a:rPr lang="en-US" altLang="zh-CN" sz="1800" b="1" dirty="0">
                <a:solidFill>
                  <a:srgbClr val="0000FF"/>
                </a:solidFill>
              </a:rPr>
              <a:t>BLOB</a:t>
            </a:r>
            <a:r>
              <a:rPr lang="zh-CN" altLang="en-US" sz="1800" b="1" dirty="0">
                <a:solidFill>
                  <a:srgbClr val="0000FF"/>
                </a:solidFill>
              </a:rPr>
              <a:t>字段由两部分组成：数据（值）和指向数据的指针（定位器）。</a:t>
            </a:r>
            <a:r>
              <a:rPr lang="zh-CN" altLang="en-US" sz="1800" dirty="0"/>
              <a:t>尽管值与表自身一起存储，但是一个</a:t>
            </a:r>
            <a:r>
              <a:rPr lang="en-US" altLang="zh-CN" sz="1800" dirty="0"/>
              <a:t>BLOB</a:t>
            </a:r>
            <a:r>
              <a:rPr lang="zh-CN" altLang="en-US" sz="1800" dirty="0"/>
              <a:t>列并不包含值，仅有它的定位指针。为了使用大对象，程序必须声明定位器类型的本地变量。</a:t>
            </a:r>
          </a:p>
          <a:p>
            <a:r>
              <a:rPr lang="zh-CN" altLang="en-US" sz="1800" dirty="0"/>
              <a:t>当</a:t>
            </a:r>
            <a:r>
              <a:rPr lang="en-US" altLang="zh-CN" sz="1800" dirty="0"/>
              <a:t>Oracle</a:t>
            </a:r>
            <a:r>
              <a:rPr lang="zh-CN" altLang="en-US" sz="1800" dirty="0"/>
              <a:t>内部</a:t>
            </a:r>
            <a:r>
              <a:rPr lang="en-US" altLang="zh-CN" sz="1800" dirty="0"/>
              <a:t>LOB</a:t>
            </a:r>
            <a:r>
              <a:rPr lang="zh-CN" altLang="en-US" sz="1800" dirty="0"/>
              <a:t>被创建时，</a:t>
            </a:r>
            <a:r>
              <a:rPr lang="zh-CN" altLang="en-US" sz="1800" b="1" dirty="0">
                <a:solidFill>
                  <a:srgbClr val="0000FF"/>
                </a:solidFill>
              </a:rPr>
              <a:t>定位器被存放在列中，值被存放在</a:t>
            </a:r>
            <a:r>
              <a:rPr lang="en-US" altLang="zh-CN" sz="1800" b="1" dirty="0">
                <a:solidFill>
                  <a:srgbClr val="0000FF"/>
                </a:solidFill>
              </a:rPr>
              <a:t>LOB</a:t>
            </a:r>
            <a:r>
              <a:rPr lang="zh-CN" altLang="en-US" sz="1800" b="1" dirty="0">
                <a:solidFill>
                  <a:srgbClr val="0000FF"/>
                </a:solidFill>
              </a:rPr>
              <a:t>段中，</a:t>
            </a:r>
            <a:r>
              <a:rPr lang="en-US" altLang="zh-CN" sz="1800" b="1" dirty="0">
                <a:solidFill>
                  <a:srgbClr val="0000FF"/>
                </a:solidFill>
              </a:rPr>
              <a:t>LOB</a:t>
            </a:r>
            <a:r>
              <a:rPr lang="zh-CN" altLang="en-US" sz="1800" b="1" dirty="0">
                <a:solidFill>
                  <a:srgbClr val="0000FF"/>
                </a:solidFill>
              </a:rPr>
              <a:t>段是在数据库内部表的一部分。</a:t>
            </a:r>
          </a:p>
          <a:p>
            <a:r>
              <a:rPr lang="zh-CN" altLang="en-US" sz="1800" dirty="0"/>
              <a:t>因为</a:t>
            </a:r>
            <a:r>
              <a:rPr lang="en-US" altLang="zh-CN" sz="1800" dirty="0"/>
              <a:t>Blob</a:t>
            </a:r>
            <a:r>
              <a:rPr lang="zh-CN" altLang="en-US" sz="1800" dirty="0"/>
              <a:t>自身有一个</a:t>
            </a:r>
            <a:r>
              <a:rPr lang="en-US" altLang="zh-CN" sz="1800" dirty="0"/>
              <a:t>cursor</a:t>
            </a:r>
            <a:r>
              <a:rPr lang="zh-CN" altLang="en-US" sz="1800" dirty="0"/>
              <a:t>，当写入</a:t>
            </a:r>
            <a:r>
              <a:rPr lang="en-US" altLang="zh-CN" sz="1800" dirty="0"/>
              <a:t>Blob</a:t>
            </a:r>
            <a:r>
              <a:rPr lang="zh-CN" altLang="en-US" sz="1800" dirty="0"/>
              <a:t>字段必须使用指针（定位器）对</a:t>
            </a:r>
            <a:r>
              <a:rPr lang="en-US" altLang="zh-CN" sz="1800" dirty="0"/>
              <a:t>Blob</a:t>
            </a:r>
            <a:r>
              <a:rPr lang="zh-CN" altLang="en-US" sz="1800" dirty="0"/>
              <a:t>进行操作，</a:t>
            </a:r>
            <a:r>
              <a:rPr lang="zh-CN" altLang="en-US" sz="1800" b="1" dirty="0">
                <a:solidFill>
                  <a:srgbClr val="0000FF"/>
                </a:solidFill>
              </a:rPr>
              <a:t>因而在写入</a:t>
            </a:r>
            <a:r>
              <a:rPr lang="en-US" altLang="zh-CN" sz="1800" b="1" dirty="0">
                <a:solidFill>
                  <a:srgbClr val="0000FF"/>
                </a:solidFill>
              </a:rPr>
              <a:t>Blob</a:t>
            </a:r>
            <a:r>
              <a:rPr lang="zh-CN" altLang="en-US" sz="1800" b="1" dirty="0">
                <a:solidFill>
                  <a:srgbClr val="0000FF"/>
                </a:solidFill>
              </a:rPr>
              <a:t>之前，必须获得指针（定位器）才能进行写入</a:t>
            </a:r>
          </a:p>
          <a:p>
            <a:r>
              <a:rPr lang="zh-CN" altLang="en-US" sz="1800" dirty="0"/>
              <a:t>如何获得</a:t>
            </a:r>
            <a:r>
              <a:rPr lang="en-US" altLang="zh-CN" sz="1800" dirty="0"/>
              <a:t>Blob</a:t>
            </a:r>
            <a:r>
              <a:rPr lang="zh-CN" altLang="en-US" sz="1800" dirty="0"/>
              <a:t>的指针（定位器） ：需要先插入一个</a:t>
            </a:r>
            <a:r>
              <a:rPr lang="en-US" altLang="zh-CN" sz="1800" dirty="0"/>
              <a:t>empty</a:t>
            </a:r>
            <a:r>
              <a:rPr lang="zh-CN" altLang="en-US" sz="1800" dirty="0"/>
              <a:t>的</a:t>
            </a:r>
            <a:r>
              <a:rPr lang="en-US" altLang="zh-CN" sz="1800" dirty="0"/>
              <a:t>blob</a:t>
            </a:r>
            <a:r>
              <a:rPr lang="zh-CN" altLang="en-US" sz="1800" dirty="0"/>
              <a:t>，这将创建一个</a:t>
            </a:r>
            <a:r>
              <a:rPr lang="en-US" altLang="zh-CN" sz="1800" dirty="0"/>
              <a:t>blob</a:t>
            </a:r>
            <a:r>
              <a:rPr lang="zh-CN" altLang="en-US" sz="1800" dirty="0"/>
              <a:t>的指针，然后再把这个</a:t>
            </a:r>
            <a:r>
              <a:rPr lang="en-US" altLang="zh-CN" sz="1800" dirty="0"/>
              <a:t>empty</a:t>
            </a:r>
            <a:r>
              <a:rPr lang="zh-CN" altLang="en-US" sz="1800" dirty="0"/>
              <a:t>的</a:t>
            </a:r>
            <a:r>
              <a:rPr lang="en-US" altLang="zh-CN" sz="1800" dirty="0"/>
              <a:t>blob</a:t>
            </a:r>
            <a:r>
              <a:rPr lang="zh-CN" altLang="en-US" sz="1800" dirty="0"/>
              <a:t>的指针查询出来，这样通过两步操作，就获得了</a:t>
            </a:r>
            <a:r>
              <a:rPr lang="en-US" altLang="zh-CN" sz="1800" dirty="0"/>
              <a:t>blob</a:t>
            </a:r>
            <a:r>
              <a:rPr lang="zh-CN" altLang="en-US" sz="1800" dirty="0"/>
              <a:t>的指针，可以真正的写入</a:t>
            </a:r>
            <a:r>
              <a:rPr lang="en-US" altLang="zh-CN" sz="1800" dirty="0"/>
              <a:t>blob</a:t>
            </a:r>
            <a:r>
              <a:rPr lang="zh-CN" altLang="en-US" sz="1800" dirty="0"/>
              <a:t>数据了。 </a:t>
            </a:r>
          </a:p>
        </p:txBody>
      </p:sp>
    </p:spTree>
    <p:extLst>
      <p:ext uri="{BB962C8B-B14F-4D97-AF65-F5344CB8AC3E}">
        <p14:creationId xmlns:p14="http://schemas.microsoft.com/office/powerpoint/2010/main" val="12686020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683568" y="692696"/>
            <a:ext cx="8229600" cy="1008112"/>
          </a:xfrm>
        </p:spPr>
        <p:txBody>
          <a:bodyPr/>
          <a:lstStyle/>
          <a:p>
            <a:r>
              <a:rPr lang="zh-CN" altLang="en-US" dirty="0"/>
              <a:t>步骤</a:t>
            </a:r>
          </a:p>
        </p:txBody>
      </p:sp>
      <p:sp>
        <p:nvSpPr>
          <p:cNvPr id="603139" name="Rectangle 3"/>
          <p:cNvSpPr>
            <a:spLocks noGrp="1" noChangeArrowheads="1"/>
          </p:cNvSpPr>
          <p:nvPr>
            <p:ph type="body" idx="1"/>
          </p:nvPr>
        </p:nvSpPr>
        <p:spPr>
          <a:xfrm>
            <a:off x="539377" y="1772816"/>
            <a:ext cx="7993063" cy="4098925"/>
          </a:xfrm>
        </p:spPr>
        <p:txBody>
          <a:bodyPr/>
          <a:lstStyle/>
          <a:p>
            <a:pPr>
              <a:lnSpc>
                <a:spcPct val="80000"/>
              </a:lnSpc>
            </a:pPr>
            <a:r>
              <a:rPr lang="en-US" altLang="zh-CN" sz="2400" dirty="0"/>
              <a:t>1</a:t>
            </a:r>
            <a:r>
              <a:rPr lang="zh-CN" altLang="en-US" sz="2400" dirty="0"/>
              <a:t>、插入空</a:t>
            </a:r>
            <a:r>
              <a:rPr lang="en-US" altLang="zh-CN" sz="2400" dirty="0"/>
              <a:t>blob </a:t>
            </a:r>
            <a:br>
              <a:rPr lang="en-US" altLang="zh-CN" sz="2400" dirty="0"/>
            </a:br>
            <a:r>
              <a:rPr lang="en-US" altLang="zh-CN" sz="2400" dirty="0"/>
              <a:t>insert into </a:t>
            </a:r>
            <a:r>
              <a:rPr lang="en-US" altLang="zh-CN" sz="2400" dirty="0" err="1"/>
              <a:t>javatest</a:t>
            </a:r>
            <a:r>
              <a:rPr lang="en-US" altLang="zh-CN" sz="2400" dirty="0"/>
              <a:t>(</a:t>
            </a:r>
            <a:r>
              <a:rPr lang="en-US" altLang="zh-CN" sz="2400" dirty="0" err="1"/>
              <a:t>name,content</a:t>
            </a:r>
            <a:r>
              <a:rPr lang="en-US" altLang="zh-CN" sz="2400" dirty="0"/>
              <a:t>) values(?,</a:t>
            </a:r>
            <a:r>
              <a:rPr lang="en-US" altLang="zh-CN" sz="2400" dirty="0" err="1"/>
              <a:t>empty_blob</a:t>
            </a:r>
            <a:r>
              <a:rPr lang="en-US" altLang="zh-CN" sz="2400" dirty="0"/>
              <a:t>()); </a:t>
            </a:r>
          </a:p>
          <a:p>
            <a:pPr>
              <a:lnSpc>
                <a:spcPct val="80000"/>
              </a:lnSpc>
              <a:buFont typeface="Wingdings" pitchFamily="2" charset="2"/>
              <a:buNone/>
            </a:pPr>
            <a:endParaRPr lang="en-US" altLang="zh-CN" sz="2400" dirty="0"/>
          </a:p>
          <a:p>
            <a:pPr>
              <a:lnSpc>
                <a:spcPct val="80000"/>
              </a:lnSpc>
            </a:pPr>
            <a:r>
              <a:rPr lang="en-US" altLang="zh-CN" sz="2400" dirty="0"/>
              <a:t>2</a:t>
            </a:r>
            <a:r>
              <a:rPr lang="zh-CN" altLang="en-US" sz="2400" dirty="0"/>
              <a:t>、获得</a:t>
            </a:r>
            <a:r>
              <a:rPr lang="en-US" altLang="zh-CN" sz="2400" dirty="0"/>
              <a:t>blob</a:t>
            </a:r>
            <a:r>
              <a:rPr lang="zh-CN" altLang="en-US" sz="2400" dirty="0"/>
              <a:t>的</a:t>
            </a:r>
            <a:r>
              <a:rPr lang="en-US" altLang="zh-CN" sz="2400" dirty="0"/>
              <a:t>cursor </a:t>
            </a:r>
            <a:br>
              <a:rPr lang="en-US" altLang="zh-CN" sz="2400" dirty="0"/>
            </a:br>
            <a:r>
              <a:rPr lang="en-US" altLang="zh-CN" sz="2400" dirty="0"/>
              <a:t>select content from </a:t>
            </a:r>
            <a:r>
              <a:rPr lang="en-US" altLang="zh-CN" sz="2400" dirty="0" err="1"/>
              <a:t>javatest</a:t>
            </a:r>
            <a:r>
              <a:rPr lang="en-US" altLang="zh-CN" sz="2400" dirty="0"/>
              <a:t> where name= ? for update; </a:t>
            </a:r>
            <a:br>
              <a:rPr lang="en-US" altLang="zh-CN" sz="2400" dirty="0"/>
            </a:br>
            <a:r>
              <a:rPr lang="en-US" altLang="zh-CN" sz="2400" dirty="0"/>
              <a:t/>
            </a:r>
            <a:br>
              <a:rPr lang="en-US" altLang="zh-CN" sz="2400" dirty="0"/>
            </a:br>
            <a:r>
              <a:rPr lang="zh-CN" altLang="en-US" sz="2400" dirty="0"/>
              <a:t>注意</a:t>
            </a:r>
            <a:r>
              <a:rPr lang="en-US" altLang="zh-CN" sz="2400" dirty="0"/>
              <a:t>:  </a:t>
            </a:r>
            <a:r>
              <a:rPr lang="zh-CN" altLang="en-US" sz="2400" dirty="0"/>
              <a:t>须加</a:t>
            </a:r>
            <a:r>
              <a:rPr lang="en-US" altLang="zh-CN" sz="2400" dirty="0"/>
              <a:t>for update</a:t>
            </a:r>
            <a:r>
              <a:rPr lang="zh-CN" altLang="en-US" sz="2400" dirty="0"/>
              <a:t>，锁定该行，直至该行被修改完毕，保证不产生并发冲突。 </a:t>
            </a:r>
            <a:br>
              <a:rPr lang="zh-CN" altLang="en-US" sz="2400" dirty="0"/>
            </a:br>
            <a:endParaRPr lang="zh-CN" altLang="en-US" sz="2400" dirty="0"/>
          </a:p>
          <a:p>
            <a:pPr>
              <a:lnSpc>
                <a:spcPct val="80000"/>
              </a:lnSpc>
            </a:pPr>
            <a:r>
              <a:rPr lang="en-US" altLang="zh-CN" sz="2400" dirty="0"/>
              <a:t>3</a:t>
            </a:r>
            <a:r>
              <a:rPr lang="zh-CN" altLang="en-US" sz="2400" dirty="0"/>
              <a:t>、利用 </a:t>
            </a:r>
            <a:r>
              <a:rPr lang="en-US" altLang="zh-CN" sz="2400" dirty="0" err="1"/>
              <a:t>io</a:t>
            </a:r>
            <a:r>
              <a:rPr lang="zh-CN" altLang="en-US" sz="2400" dirty="0"/>
              <a:t>，和获取到的</a:t>
            </a:r>
            <a:r>
              <a:rPr lang="en-US" altLang="zh-CN" sz="2400" dirty="0"/>
              <a:t>cursor</a:t>
            </a:r>
            <a:r>
              <a:rPr lang="zh-CN" altLang="en-US" sz="2400" dirty="0"/>
              <a:t>往数据库写数据流</a:t>
            </a:r>
            <a:br>
              <a:rPr lang="zh-CN" altLang="en-US" sz="2400" dirty="0"/>
            </a:br>
            <a:r>
              <a:rPr lang="zh-CN" altLang="en-US" sz="2400" dirty="0"/>
              <a:t> </a:t>
            </a:r>
            <a:br>
              <a:rPr lang="zh-CN" altLang="en-US" sz="2400" dirty="0"/>
            </a:br>
            <a:endParaRPr lang="zh-CN" altLang="en-US" sz="2400" dirty="0"/>
          </a:p>
        </p:txBody>
      </p:sp>
    </p:spTree>
    <p:extLst>
      <p:ext uri="{BB962C8B-B14F-4D97-AF65-F5344CB8AC3E}">
        <p14:creationId xmlns:p14="http://schemas.microsoft.com/office/powerpoint/2010/main" val="5471944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1052264" y="692696"/>
            <a:ext cx="7696200" cy="1000132"/>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p>
        </p:txBody>
      </p:sp>
      <p:sp>
        <p:nvSpPr>
          <p:cNvPr id="606211" name="Rectangle 3"/>
          <p:cNvSpPr>
            <a:spLocks noGrp="1" noChangeArrowheads="1"/>
          </p:cNvSpPr>
          <p:nvPr>
            <p:ph type="body" idx="1"/>
          </p:nvPr>
        </p:nvSpPr>
        <p:spPr>
          <a:xfrm>
            <a:off x="395536" y="1916832"/>
            <a:ext cx="8352928" cy="457203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所谓事务是指</a:t>
            </a:r>
            <a:r>
              <a:rPr lang="zh-CN" altLang="en-US" sz="2400" b="1" dirty="0">
                <a:solidFill>
                  <a:srgbClr val="0000FF"/>
                </a:solidFill>
                <a:latin typeface="Arial Unicode MS" pitchFamily="34" charset="-122"/>
                <a:ea typeface="Arial Unicode MS" pitchFamily="34" charset="-122"/>
                <a:cs typeface="Arial Unicode MS" pitchFamily="34" charset="-122"/>
              </a:rPr>
              <a:t>一组逻辑操作单元</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使数据从一种状态变换到另一种状态</a:t>
            </a:r>
            <a:r>
              <a:rPr lang="zh-CN" altLang="en-US"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为确保数据库中数据的</a:t>
            </a:r>
            <a:r>
              <a:rPr lang="zh-CN" altLang="en-US" sz="2400" b="1" dirty="0">
                <a:solidFill>
                  <a:srgbClr val="0000FF"/>
                </a:solidFill>
                <a:latin typeface="Arial Unicode MS" pitchFamily="34" charset="-122"/>
                <a:ea typeface="Arial Unicode MS" pitchFamily="34" charset="-122"/>
                <a:cs typeface="Arial Unicode MS" pitchFamily="34" charset="-122"/>
              </a:rPr>
              <a:t>一致性</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数据的操纵应当是离散的成组的逻辑单元</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当它全部完成时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数据的一致性可以保持</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而当这个单元中的一部分操作失败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整个事务应全部视为错误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所有从起始点以后的操作应全部回退到开始状态。 </a:t>
            </a:r>
          </a:p>
          <a:p>
            <a:r>
              <a:rPr lang="zh-CN" altLang="en-US" sz="2400" dirty="0">
                <a:latin typeface="Arial Unicode MS" pitchFamily="34" charset="-122"/>
                <a:ea typeface="Arial Unicode MS" pitchFamily="34" charset="-122"/>
                <a:cs typeface="Arial Unicode MS" pitchFamily="34" charset="-122"/>
              </a:rPr>
              <a:t>事务的操作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先定义开始一个事务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然后对数据作修改操作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这时如果</a:t>
            </a:r>
            <a:r>
              <a:rPr lang="zh-CN" altLang="en-US" sz="2400" b="1" dirty="0">
                <a:solidFill>
                  <a:srgbClr val="0000FF"/>
                </a:solidFill>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这些修改就永久地保存下来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如果</a:t>
            </a:r>
            <a:r>
              <a:rPr lang="zh-CN" altLang="en-US" sz="2400" b="1" dirty="0">
                <a:solidFill>
                  <a:srgbClr val="0000FF"/>
                </a:solidFill>
                <a:latin typeface="Arial Unicode MS" pitchFamily="34" charset="-122"/>
                <a:ea typeface="Arial Unicode MS" pitchFamily="34" charset="-122"/>
                <a:cs typeface="Arial Unicode MS" pitchFamily="34" charset="-122"/>
              </a:rPr>
              <a:t>回退</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数据库管理系统将放弃所作的所有修改而回到开始事务时的状态。</a:t>
            </a:r>
          </a:p>
        </p:txBody>
      </p:sp>
    </p:spTree>
    <p:extLst>
      <p:ext uri="{BB962C8B-B14F-4D97-AF65-F5344CB8AC3E}">
        <p14:creationId xmlns:p14="http://schemas.microsoft.com/office/powerpoint/2010/main" val="3902255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683568" y="692696"/>
            <a:ext cx="822960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p>
        </p:txBody>
      </p:sp>
      <p:sp>
        <p:nvSpPr>
          <p:cNvPr id="607235" name="Rectangle 3"/>
          <p:cNvSpPr>
            <a:spLocks noGrp="1" noChangeArrowheads="1"/>
          </p:cNvSpPr>
          <p:nvPr>
            <p:ph type="body" idx="1"/>
          </p:nvPr>
        </p:nvSpPr>
        <p:spPr>
          <a:xfrm>
            <a:off x="467544" y="1772816"/>
            <a:ext cx="8208912" cy="4643470"/>
          </a:xfrm>
          <a:noFill/>
        </p:spPr>
        <p:txBody>
          <a:bodyPr/>
          <a:lstStyle/>
          <a:p>
            <a:r>
              <a:rPr lang="zh-CN" altLang="en-US" sz="2000" dirty="0">
                <a:latin typeface="Arial Unicode MS" pitchFamily="34" charset="-122"/>
                <a:ea typeface="Arial Unicode MS" pitchFamily="34" charset="-122"/>
                <a:cs typeface="Arial Unicode MS" pitchFamily="34" charset="-122"/>
              </a:rPr>
              <a:t>事务的</a:t>
            </a:r>
            <a:r>
              <a:rPr lang="en-US" altLang="zh-CN" sz="2000" dirty="0">
                <a:latin typeface="Arial Unicode MS" pitchFamily="34" charset="-122"/>
                <a:ea typeface="Arial Unicode MS" pitchFamily="34" charset="-122"/>
                <a:cs typeface="Arial Unicode MS" pitchFamily="34" charset="-122"/>
              </a:rPr>
              <a:t>ACID(acid)</a:t>
            </a:r>
            <a:r>
              <a:rPr lang="zh-CN" altLang="en-US" sz="2000" dirty="0">
                <a:latin typeface="Arial Unicode MS" pitchFamily="34" charset="-122"/>
                <a:ea typeface="Arial Unicode MS" pitchFamily="34" charset="-122"/>
                <a:cs typeface="Arial Unicode MS" pitchFamily="34" charset="-122"/>
              </a:rPr>
              <a:t>属性</a:t>
            </a:r>
          </a:p>
          <a:p>
            <a:pPr lvl="1"/>
            <a:r>
              <a:rPr lang="en-US" altLang="zh-CN" sz="1800" dirty="0">
                <a:latin typeface="Arial Unicode MS" pitchFamily="34" charset="-122"/>
                <a:ea typeface="Arial Unicode MS" pitchFamily="34" charset="-122"/>
                <a:cs typeface="Arial Unicode MS" pitchFamily="34" charset="-122"/>
              </a:rPr>
              <a:t>1. </a:t>
            </a:r>
            <a:r>
              <a:rPr lang="zh-CN" altLang="en-US" sz="1800" dirty="0">
                <a:solidFill>
                  <a:srgbClr val="FF0000"/>
                </a:solidFill>
                <a:latin typeface="Arial Unicode MS" pitchFamily="34" charset="-122"/>
                <a:ea typeface="Arial Unicode MS" pitchFamily="34" charset="-122"/>
                <a:cs typeface="Arial Unicode MS" pitchFamily="34" charset="-122"/>
              </a:rPr>
              <a:t>原子性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Atomicity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原子性是指事务是一个不可分割的工作单位，事务中的操作要么都发生，要么都不发生。 </a:t>
            </a:r>
          </a:p>
          <a:p>
            <a:pPr lvl="1"/>
            <a:r>
              <a:rPr lang="en-US" altLang="zh-CN" sz="1800" dirty="0">
                <a:latin typeface="Arial Unicode MS" pitchFamily="34" charset="-122"/>
                <a:ea typeface="Arial Unicode MS" pitchFamily="34" charset="-122"/>
                <a:cs typeface="Arial Unicode MS" pitchFamily="34" charset="-122"/>
              </a:rPr>
              <a:t>2. </a:t>
            </a:r>
            <a:r>
              <a:rPr lang="zh-CN" altLang="en-US" sz="1800" dirty="0">
                <a:solidFill>
                  <a:srgbClr val="FF0000"/>
                </a:solidFill>
                <a:latin typeface="Arial Unicode MS" pitchFamily="34" charset="-122"/>
                <a:ea typeface="Arial Unicode MS" pitchFamily="34" charset="-122"/>
                <a:cs typeface="Arial Unicode MS" pitchFamily="34" charset="-122"/>
              </a:rPr>
              <a:t>一致性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Consistency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事务必须使数据库从一个一致性状态变换到另外一个一致性状态。</a:t>
            </a:r>
          </a:p>
          <a:p>
            <a:pPr lvl="1"/>
            <a:r>
              <a:rPr lang="en-US" altLang="zh-CN" sz="1800" dirty="0">
                <a:latin typeface="Arial Unicode MS" pitchFamily="34" charset="-122"/>
                <a:ea typeface="Arial Unicode MS" pitchFamily="34" charset="-122"/>
                <a:cs typeface="Arial Unicode MS" pitchFamily="34" charset="-122"/>
              </a:rPr>
              <a:t>3. </a:t>
            </a:r>
            <a:r>
              <a:rPr lang="zh-CN" altLang="en-US" sz="1800" dirty="0">
                <a:solidFill>
                  <a:srgbClr val="FF0000"/>
                </a:solidFill>
                <a:latin typeface="Arial Unicode MS" pitchFamily="34" charset="-122"/>
                <a:ea typeface="Arial Unicode MS" pitchFamily="34" charset="-122"/>
                <a:cs typeface="Arial Unicode MS" pitchFamily="34" charset="-122"/>
              </a:rPr>
              <a:t>隔离性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Isolation</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p>
          <a:p>
            <a:pPr lvl="1"/>
            <a:r>
              <a:rPr lang="en-US" altLang="zh-CN" sz="1800" dirty="0">
                <a:latin typeface="Arial Unicode MS" pitchFamily="34" charset="-122"/>
                <a:ea typeface="Arial Unicode MS" pitchFamily="34" charset="-122"/>
                <a:cs typeface="Arial Unicode MS" pitchFamily="34" charset="-122"/>
              </a:rPr>
              <a:t>4. </a:t>
            </a:r>
            <a:r>
              <a:rPr lang="zh-CN" altLang="en-US" sz="1800" dirty="0">
                <a:solidFill>
                  <a:srgbClr val="FF0000"/>
                </a:solidFill>
                <a:latin typeface="Arial Unicode MS" pitchFamily="34" charset="-122"/>
                <a:ea typeface="Arial Unicode MS" pitchFamily="34" charset="-122"/>
                <a:cs typeface="Arial Unicode MS" pitchFamily="34" charset="-122"/>
              </a:rPr>
              <a:t>持久性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Durability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持久性是指一个事务一旦被提交，它对数据库中数据的改变就是永久性的，接下来的其他操作和数据库故障不应该对其有任何影响</a:t>
            </a:r>
          </a:p>
        </p:txBody>
      </p:sp>
    </p:spTree>
    <p:extLst>
      <p:ext uri="{BB962C8B-B14F-4D97-AF65-F5344CB8AC3E}">
        <p14:creationId xmlns:p14="http://schemas.microsoft.com/office/powerpoint/2010/main" val="2884368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1115616" y="692696"/>
            <a:ext cx="7696200" cy="804863"/>
          </a:xfrm>
        </p:spPr>
        <p:txBody>
          <a:bodyPr/>
          <a:lstStyle/>
          <a:p>
            <a:r>
              <a:rPr lang="en-US" altLang="zh-CN" dirty="0"/>
              <a:t>JDBC </a:t>
            </a:r>
            <a:r>
              <a:rPr lang="zh-CN" altLang="en-US" dirty="0"/>
              <a:t>事物处理</a:t>
            </a:r>
          </a:p>
        </p:txBody>
      </p:sp>
      <p:sp>
        <p:nvSpPr>
          <p:cNvPr id="582659" name="Rectangle 3"/>
          <p:cNvSpPr>
            <a:spLocks noGrp="1" noChangeArrowheads="1"/>
          </p:cNvSpPr>
          <p:nvPr>
            <p:ph type="body" idx="1"/>
          </p:nvPr>
        </p:nvSpPr>
        <p:spPr>
          <a:xfrm>
            <a:off x="642910" y="1797645"/>
            <a:ext cx="8072494" cy="4511675"/>
          </a:xfrm>
        </p:spPr>
        <p:txBody>
          <a:bodyPr/>
          <a:lstStyle/>
          <a:p>
            <a:r>
              <a:rPr lang="zh-CN" altLang="en-US" sz="2000" dirty="0"/>
              <a:t>事务：指构成单个逻辑工作单元的操作集合</a:t>
            </a:r>
          </a:p>
          <a:p>
            <a:r>
              <a:rPr lang="zh-CN" altLang="en-US" sz="2000" dirty="0"/>
              <a:t>事务处理：保证所有事务都作为一个工作单元来执行，即使出现了故障，都不能改变这种执行方式。当在一个事务中执行多个操作时，要么所有的事务都被提交</a:t>
            </a:r>
            <a:r>
              <a:rPr lang="en-US" altLang="zh-CN" sz="2000" dirty="0"/>
              <a:t>(commit)</a:t>
            </a:r>
            <a:r>
              <a:rPr lang="zh-CN" altLang="en-US" sz="2000" dirty="0"/>
              <a:t>，要么整个事务回滚</a:t>
            </a:r>
            <a:r>
              <a:rPr lang="en-US" altLang="zh-CN" sz="2000" dirty="0"/>
              <a:t>(rollback)</a:t>
            </a:r>
            <a:r>
              <a:rPr lang="zh-CN" altLang="en-US" sz="2000" dirty="0"/>
              <a:t>到最初状态</a:t>
            </a:r>
          </a:p>
          <a:p>
            <a:r>
              <a:rPr lang="zh-CN" altLang="en-US" sz="2000" dirty="0"/>
              <a:t>当一个连接对象被创建时，默认情况下是自动提交事务：每次执行一个 </a:t>
            </a:r>
            <a:r>
              <a:rPr lang="en-US" altLang="zh-CN" sz="2000" dirty="0"/>
              <a:t>SQL </a:t>
            </a:r>
            <a:r>
              <a:rPr lang="zh-CN" altLang="en-US" sz="2000" dirty="0"/>
              <a:t>语句时，如果执行成功，就会向数据库自动提交，而不能回滚</a:t>
            </a:r>
          </a:p>
          <a:p>
            <a:r>
              <a:rPr lang="zh-CN" altLang="en-US" sz="2000" dirty="0"/>
              <a:t>为了让多个 </a:t>
            </a:r>
            <a:r>
              <a:rPr lang="en-US" altLang="zh-CN" sz="2000" dirty="0"/>
              <a:t>SQL </a:t>
            </a:r>
            <a:r>
              <a:rPr lang="zh-CN" altLang="en-US" sz="2000" dirty="0"/>
              <a:t>语句作为一个事务执行：</a:t>
            </a:r>
          </a:p>
          <a:p>
            <a:pPr lvl="1"/>
            <a:r>
              <a:rPr lang="zh-CN" altLang="en-US" sz="1800" dirty="0"/>
              <a:t>调用 </a:t>
            </a:r>
            <a:r>
              <a:rPr lang="en-US" altLang="zh-CN" sz="1800" dirty="0"/>
              <a:t>Connection </a:t>
            </a:r>
            <a:r>
              <a:rPr lang="zh-CN" altLang="en-US" sz="1800" dirty="0"/>
              <a:t>对象的 </a:t>
            </a:r>
            <a:r>
              <a:rPr lang="en-US" altLang="zh-CN" sz="1800" dirty="0" err="1"/>
              <a:t>setAutoCommit</a:t>
            </a:r>
            <a:r>
              <a:rPr lang="en-US" altLang="zh-CN" sz="1800" dirty="0"/>
              <a:t>(false); </a:t>
            </a:r>
            <a:r>
              <a:rPr lang="zh-CN" altLang="en-US" sz="1800" dirty="0"/>
              <a:t>以取消自动提交事务</a:t>
            </a:r>
          </a:p>
          <a:p>
            <a:pPr lvl="1"/>
            <a:r>
              <a:rPr lang="zh-CN" altLang="en-US" sz="1800" dirty="0"/>
              <a:t>在所有的 </a:t>
            </a:r>
            <a:r>
              <a:rPr lang="en-US" altLang="zh-CN" sz="1800" dirty="0"/>
              <a:t>SQL </a:t>
            </a:r>
            <a:r>
              <a:rPr lang="zh-CN" altLang="en-US" sz="1800" dirty="0"/>
              <a:t>语句都成功执行后，调用 </a:t>
            </a:r>
            <a:r>
              <a:rPr lang="en-US" altLang="zh-CN" sz="1800" dirty="0"/>
              <a:t>commit(); </a:t>
            </a:r>
            <a:r>
              <a:rPr lang="zh-CN" altLang="en-US" sz="1800" dirty="0"/>
              <a:t>方法提交事务</a:t>
            </a:r>
          </a:p>
          <a:p>
            <a:pPr lvl="1"/>
            <a:r>
              <a:rPr lang="zh-CN" altLang="en-US" sz="1800" dirty="0"/>
              <a:t>在出现异常时，调用 </a:t>
            </a:r>
            <a:r>
              <a:rPr lang="en-US" altLang="zh-CN" sz="1800" dirty="0"/>
              <a:t>rollback(); </a:t>
            </a:r>
            <a:r>
              <a:rPr lang="zh-CN" altLang="en-US" sz="1800" dirty="0"/>
              <a:t>方法回滚事务</a:t>
            </a:r>
          </a:p>
          <a:p>
            <a:pPr lvl="1"/>
            <a:r>
              <a:rPr lang="zh-CN" altLang="en-US" sz="1800" dirty="0"/>
              <a:t>若此时 </a:t>
            </a:r>
            <a:r>
              <a:rPr lang="en-US" altLang="zh-CN" sz="1800" dirty="0"/>
              <a:t>Connection </a:t>
            </a:r>
            <a:r>
              <a:rPr lang="zh-CN" altLang="en-US" sz="1800" dirty="0"/>
              <a:t>没有被关闭</a:t>
            </a:r>
            <a:r>
              <a:rPr lang="en-US" altLang="zh-CN" sz="1800" dirty="0"/>
              <a:t>, </a:t>
            </a:r>
            <a:r>
              <a:rPr lang="zh-CN" altLang="en-US" sz="1800" dirty="0"/>
              <a:t>则需要恢复其自动提交状态</a:t>
            </a:r>
          </a:p>
        </p:txBody>
      </p:sp>
    </p:spTree>
    <p:extLst>
      <p:ext uri="{BB962C8B-B14F-4D97-AF65-F5344CB8AC3E}">
        <p14:creationId xmlns:p14="http://schemas.microsoft.com/office/powerpoint/2010/main" val="27095495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99592" y="55780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0179" name="Rectangle 3"/>
          <p:cNvSpPr>
            <a:spLocks noGrp="1" noChangeArrowheads="1"/>
          </p:cNvSpPr>
          <p:nvPr>
            <p:ph type="body" idx="1"/>
          </p:nvPr>
        </p:nvSpPr>
        <p:spPr>
          <a:xfrm>
            <a:off x="323528" y="1772940"/>
            <a:ext cx="8642350" cy="4824412"/>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对于同时运行的多个事务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当这些事务访问数据库中相同的数据时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如果没有采取必要的隔离机制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就会导致各种并发问题</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脏读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读取了已经被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更新但还</a:t>
            </a:r>
            <a:r>
              <a:rPr lang="zh-CN" altLang="en-US" sz="1800" b="1" dirty="0" smtClean="0">
                <a:solidFill>
                  <a:srgbClr val="0000FF"/>
                </a:solidFill>
                <a:latin typeface="Arial Unicode MS" pitchFamily="34" charset="-122"/>
                <a:ea typeface="Arial Unicode MS" pitchFamily="34" charset="-122"/>
                <a:cs typeface="Arial Unicode MS" pitchFamily="34" charset="-122"/>
              </a:rPr>
              <a:t>没有被提交</a:t>
            </a:r>
            <a:r>
              <a:rPr lang="zh-CN" altLang="en-US" sz="1800" dirty="0" smtClean="0">
                <a:latin typeface="Arial Unicode MS" pitchFamily="34" charset="-122"/>
                <a:ea typeface="Arial Unicode MS" pitchFamily="34" charset="-122"/>
                <a:cs typeface="Arial Unicode MS" pitchFamily="34" charset="-122"/>
              </a:rPr>
              <a:t>的字段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回滚</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读取的内容就是临时且无效的</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不可重复读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b="1" dirty="0" smtClean="0">
                <a:solidFill>
                  <a:srgbClr val="0000FF"/>
                </a:solidFill>
                <a:latin typeface="Arial Unicode MS" pitchFamily="34" charset="-122"/>
                <a:ea typeface="Arial Unicode MS" pitchFamily="34" charset="-122"/>
                <a:cs typeface="Arial Unicode MS" pitchFamily="34" charset="-122"/>
              </a:rPr>
              <a:t>更新</a:t>
            </a:r>
            <a:r>
              <a:rPr lang="zh-CN" altLang="en-US" sz="1800" dirty="0" smtClean="0">
                <a:latin typeface="Arial Unicode MS" pitchFamily="34" charset="-122"/>
                <a:ea typeface="Arial Unicode MS" pitchFamily="34" charset="-122"/>
                <a:cs typeface="Arial Unicode MS" pitchFamily="34" charset="-122"/>
              </a:rPr>
              <a:t>了该字段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再次读取同一个字段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值就不同了</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幻读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从一个表中读取了一个字段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在该表中</a:t>
            </a:r>
            <a:r>
              <a:rPr lang="zh-CN" altLang="en-US" sz="1800" b="1" dirty="0" smtClean="0">
                <a:solidFill>
                  <a:srgbClr val="0000FF"/>
                </a:solidFill>
                <a:latin typeface="Arial Unicode MS" pitchFamily="34" charset="-122"/>
                <a:ea typeface="Arial Unicode MS" pitchFamily="34" charset="-122"/>
                <a:cs typeface="Arial Unicode MS" pitchFamily="34" charset="-122"/>
              </a:rPr>
              <a:t>插入</a:t>
            </a:r>
            <a:r>
              <a:rPr lang="zh-CN" altLang="en-US" sz="1800" dirty="0" smtClean="0">
                <a:latin typeface="Arial Unicode MS" pitchFamily="34" charset="-122"/>
                <a:ea typeface="Arial Unicode MS" pitchFamily="34" charset="-122"/>
                <a:cs typeface="Arial Unicode MS" pitchFamily="34" charset="-122"/>
              </a:rPr>
              <a:t>了一些新的行</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 </a:t>
            </a:r>
            <a:r>
              <a:rPr lang="en-US" altLang="zh-CN" sz="1800" dirty="0" smtClean="0">
                <a:latin typeface="Arial Unicode MS" pitchFamily="34" charset="-122"/>
                <a:ea typeface="Arial Unicode MS" pitchFamily="34" charset="-122"/>
                <a:cs typeface="Arial Unicode MS" pitchFamily="34" charset="-122"/>
              </a:rPr>
              <a:t>T1 </a:t>
            </a:r>
            <a:r>
              <a:rPr lang="zh-CN" altLang="en-US" sz="1800" dirty="0" smtClean="0">
                <a:latin typeface="Arial Unicode MS" pitchFamily="34" charset="-122"/>
                <a:ea typeface="Arial Unicode MS" pitchFamily="34" charset="-122"/>
                <a:cs typeface="Arial Unicode MS" pitchFamily="34" charset="-122"/>
              </a:rPr>
              <a:t>再次读取同一个表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就会多出几行</a:t>
            </a:r>
            <a:r>
              <a:rPr lang="en-US" altLang="zh-CN" sz="1800" dirty="0" smtClean="0">
                <a:latin typeface="Arial Unicode MS" pitchFamily="34" charset="-122"/>
                <a:ea typeface="Arial Unicode MS" pitchFamily="34" charset="-122"/>
                <a:cs typeface="Arial Unicode MS" pitchFamily="34" charset="-122"/>
              </a:rPr>
              <a:t>.</a:t>
            </a:r>
          </a:p>
          <a:p>
            <a:pPr eaLnBrk="1" hangingPunct="1"/>
            <a:r>
              <a:rPr lang="zh-CN" altLang="en-US" sz="2000" dirty="0" smtClean="0">
                <a:latin typeface="Arial Unicode MS" pitchFamily="34" charset="-122"/>
                <a:ea typeface="Arial Unicode MS" pitchFamily="34" charset="-122"/>
                <a:cs typeface="Arial Unicode MS" pitchFamily="34" charset="-122"/>
              </a:rPr>
              <a:t>数据库事务的隔离性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数据库系统必须具有隔离并发运行各个事务的能力</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使它们不会相互影响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避免各种并发问题</a:t>
            </a:r>
            <a:r>
              <a:rPr lang="en-US" altLang="zh-CN" sz="2000" dirty="0" smtClean="0">
                <a:latin typeface="Arial Unicode MS" pitchFamily="34" charset="-122"/>
                <a:ea typeface="Arial Unicode MS" pitchFamily="34" charset="-122"/>
                <a:cs typeface="Arial Unicode MS" pitchFamily="34" charset="-122"/>
              </a:rPr>
              <a:t>. </a:t>
            </a:r>
          </a:p>
          <a:p>
            <a:pPr eaLnBrk="1" hangingPunct="1"/>
            <a:r>
              <a:rPr lang="zh-CN" altLang="en-US" sz="2000" dirty="0" smtClean="0">
                <a:latin typeface="Arial Unicode MS" pitchFamily="34" charset="-122"/>
                <a:ea typeface="Arial Unicode MS" pitchFamily="34" charset="-122"/>
                <a:cs typeface="Arial Unicode MS" pitchFamily="34" charset="-122"/>
              </a:rPr>
              <a:t>一个事务与其他事务隔离的程度称为隔离级别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数据库规定了多种事务隔离级别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不同隔离级别对应不同的干扰程度</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隔离级别越高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数据一致性就越好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但并发性越弱</a:t>
            </a:r>
          </a:p>
        </p:txBody>
      </p:sp>
    </p:spTree>
    <p:extLst>
      <p:ext uri="{BB962C8B-B14F-4D97-AF65-F5344CB8AC3E}">
        <p14:creationId xmlns:p14="http://schemas.microsoft.com/office/powerpoint/2010/main" val="2200556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43608"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1203" name="Rectangle 3"/>
          <p:cNvSpPr>
            <a:spLocks noGrp="1" noChangeArrowheads="1"/>
          </p:cNvSpPr>
          <p:nvPr>
            <p:ph type="body" idx="1"/>
          </p:nvPr>
        </p:nvSpPr>
        <p:spPr>
          <a:xfrm>
            <a:off x="323850" y="1845394"/>
            <a:ext cx="8351838" cy="4679950"/>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数据库提供的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Oracle </a:t>
            </a:r>
            <a:r>
              <a:rPr lang="zh-CN" altLang="en-US" sz="2400" dirty="0" smtClean="0">
                <a:latin typeface="Arial Unicode MS" pitchFamily="34" charset="-122"/>
                <a:ea typeface="Arial Unicode MS" pitchFamily="34" charset="-122"/>
                <a:cs typeface="Arial Unicode MS" pitchFamily="34" charset="-122"/>
              </a:rPr>
              <a:t>支持的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b="1" dirty="0" smtClean="0">
                <a:solidFill>
                  <a:srgbClr val="FF0000"/>
                </a:solidFill>
                <a:latin typeface="Arial Unicode MS" pitchFamily="34" charset="-122"/>
                <a:ea typeface="Arial Unicode MS" pitchFamily="34" charset="-122"/>
                <a:cs typeface="Arial Unicode MS" pitchFamily="34" charset="-122"/>
              </a:rPr>
              <a:t>READ COMMITED</a:t>
            </a:r>
            <a:r>
              <a:rPr lang="en-US" altLang="zh-CN" sz="2400" dirty="0" smtClean="0">
                <a:latin typeface="Arial Unicode MS" pitchFamily="34" charset="-122"/>
                <a:ea typeface="Arial Unicode MS" pitchFamily="34" charset="-122"/>
                <a:cs typeface="Arial Unicode MS" pitchFamily="34" charset="-122"/>
              </a:rPr>
              <a:t>, SERIALIZABLE. Oracle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READ COMMITED </a:t>
            </a:r>
          </a:p>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中事务隔离级别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REPEATABLE READ</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51204" name="Picture 4"/>
          <p:cNvPicPr>
            <a:picLocks noChangeAspect="1" noChangeArrowheads="1"/>
          </p:cNvPicPr>
          <p:nvPr/>
        </p:nvPicPr>
        <p:blipFill>
          <a:blip r:embed="rId2"/>
          <a:srcRect/>
          <a:stretch>
            <a:fillRect/>
          </a:stretch>
        </p:blipFill>
        <p:spPr bwMode="auto">
          <a:xfrm>
            <a:off x="755650" y="2420069"/>
            <a:ext cx="7486650" cy="2133600"/>
          </a:xfrm>
          <a:prstGeom prst="rect">
            <a:avLst/>
          </a:prstGeom>
          <a:noFill/>
          <a:ln w="9525">
            <a:noFill/>
            <a:miter lim="800000"/>
            <a:headEnd/>
            <a:tailEnd/>
          </a:ln>
        </p:spPr>
      </p:pic>
    </p:spTree>
    <p:extLst>
      <p:ext uri="{BB962C8B-B14F-4D97-AF65-F5344CB8AC3E}">
        <p14:creationId xmlns:p14="http://schemas.microsoft.com/office/powerpoint/2010/main" val="5905164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43608" y="69269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err="1" smtClean="0">
                <a:latin typeface="Arial Unicode MS" pitchFamily="34" charset="-122"/>
                <a:ea typeface="Arial Unicode MS" pitchFamily="34" charset="-122"/>
                <a:cs typeface="Arial Unicode MS" pitchFamily="34" charset="-122"/>
              </a:rPr>
              <a:t>MySql</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中设置隔离级别</a:t>
            </a:r>
          </a:p>
        </p:txBody>
      </p:sp>
      <p:sp>
        <p:nvSpPr>
          <p:cNvPr id="52227" name="Rectangle 3"/>
          <p:cNvSpPr>
            <a:spLocks noGrp="1" noChangeArrowheads="1"/>
          </p:cNvSpPr>
          <p:nvPr>
            <p:ph type="body" idx="1"/>
          </p:nvPr>
        </p:nvSpPr>
        <p:spPr>
          <a:xfrm>
            <a:off x="395536" y="1844824"/>
            <a:ext cx="8569325" cy="3455987"/>
          </a:xfrm>
        </p:spPr>
        <p:txBody>
          <a:bodyPr>
            <a:normAutofit lnSpcReduction="10000"/>
          </a:bodyPr>
          <a:lstStyle/>
          <a:p>
            <a:pPr eaLnBrk="1" hangingPunct="1"/>
            <a:r>
              <a:rPr lang="zh-CN" altLang="en-US" sz="2400" dirty="0" smtClean="0">
                <a:latin typeface="Arial Unicode MS" pitchFamily="34" charset="-122"/>
                <a:ea typeface="Arial Unicode MS" pitchFamily="34" charset="-122"/>
                <a:cs typeface="Arial Unicode MS" pitchFamily="34" charset="-122"/>
              </a:rPr>
              <a:t>每启动一个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程序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就会获得一个单独的数据库连接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每个数据库连接都有一个全局变量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表示当前的事务隔离级别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默认的隔离级别为 </a:t>
            </a:r>
            <a:r>
              <a:rPr lang="en-US" altLang="zh-CN" sz="2400" dirty="0" smtClean="0">
                <a:latin typeface="Arial Unicode MS" pitchFamily="34" charset="-122"/>
                <a:ea typeface="Arial Unicode MS" pitchFamily="34" charset="-122"/>
                <a:cs typeface="Arial Unicode MS" pitchFamily="34" charset="-122"/>
              </a:rPr>
              <a:t>Repeatable Read</a:t>
            </a:r>
          </a:p>
          <a:p>
            <a:pPr eaLnBrk="1" hangingPunct="1"/>
            <a:r>
              <a:rPr lang="zh-CN" altLang="en-US" sz="2400" dirty="0" smtClean="0">
                <a:latin typeface="Arial Unicode MS" pitchFamily="34" charset="-122"/>
                <a:ea typeface="Arial Unicode MS" pitchFamily="34" charset="-122"/>
                <a:cs typeface="Arial Unicode MS" pitchFamily="34" charset="-122"/>
              </a:rPr>
              <a:t>查看当前的隔离级别</a:t>
            </a:r>
            <a:r>
              <a:rPr lang="en-US" altLang="zh-CN" sz="2400" dirty="0" smtClean="0">
                <a:latin typeface="Arial Unicode MS" pitchFamily="34" charset="-122"/>
                <a:ea typeface="Arial Unicode MS" pitchFamily="34" charset="-122"/>
                <a:cs typeface="Arial Unicode MS" pitchFamily="34" charset="-122"/>
              </a:rPr>
              <a:t>: SELECT @@</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设置当前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连接的隔离级别</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en-US" altLang="zh-CN" sz="2000" dirty="0" smtClean="0">
                <a:latin typeface="Arial Unicode MS" pitchFamily="34" charset="-122"/>
                <a:ea typeface="Arial Unicode MS" pitchFamily="34" charset="-122"/>
                <a:cs typeface="Arial Unicode MS" pitchFamily="34" charset="-122"/>
              </a:rPr>
              <a:t>set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设置数据库系统的全局的隔离级别</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 set </a:t>
            </a:r>
            <a:r>
              <a:rPr lang="en-US" altLang="zh-CN" sz="2000" b="1" dirty="0" smtClean="0">
                <a:solidFill>
                  <a:srgbClr val="FF3300"/>
                </a:solidFill>
                <a:latin typeface="Arial Unicode MS" pitchFamily="34" charset="-122"/>
                <a:ea typeface="Arial Unicode MS" pitchFamily="34" charset="-122"/>
                <a:cs typeface="Arial Unicode MS" pitchFamily="34" charset="-122"/>
              </a:rPr>
              <a:t>global</a:t>
            </a:r>
            <a:r>
              <a:rPr lang="en-US" altLang="zh-CN" sz="2000" dirty="0" smtClean="0">
                <a:latin typeface="Arial Unicode MS" pitchFamily="34" charset="-122"/>
                <a:ea typeface="Arial Unicode MS" pitchFamily="34" charset="-122"/>
                <a:cs typeface="Arial Unicode MS" pitchFamily="34" charset="-122"/>
              </a:rPr>
              <a: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295763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736" y="1285860"/>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sp>
        <p:nvSpPr>
          <p:cNvPr id="5" name="圆柱形 4"/>
          <p:cNvSpPr/>
          <p:nvPr/>
        </p:nvSpPr>
        <p:spPr>
          <a:xfrm>
            <a:off x="1428728"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3143240"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929190"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858016"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cxnSp>
        <p:nvCxnSpPr>
          <p:cNvPr id="10" name="直接箭头连接符 9"/>
          <p:cNvCxnSpPr>
            <a:stCxn id="4" idx="2"/>
            <a:endCxn id="5" idx="1"/>
          </p:cNvCxnSpPr>
          <p:nvPr/>
        </p:nvCxnSpPr>
        <p:spPr>
          <a:xfrm rot="5400000">
            <a:off x="2196687" y="1875224"/>
            <a:ext cx="2143140"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6" idx="1"/>
          </p:cNvCxnSpPr>
          <p:nvPr/>
        </p:nvCxnSpPr>
        <p:spPr>
          <a:xfrm rot="5400000">
            <a:off x="3053943" y="2732480"/>
            <a:ext cx="2143140"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7" idx="1"/>
          </p:cNvCxnSpPr>
          <p:nvPr/>
        </p:nvCxnSpPr>
        <p:spPr>
          <a:xfrm rot="16200000" flipH="1">
            <a:off x="4036215" y="2857496"/>
            <a:ext cx="214314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2"/>
            <a:endCxn id="8" idx="1"/>
          </p:cNvCxnSpPr>
          <p:nvPr/>
        </p:nvCxnSpPr>
        <p:spPr>
          <a:xfrm rot="16200000" flipH="1">
            <a:off x="5000628" y="1893083"/>
            <a:ext cx="2143140"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46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683568" y="692696"/>
            <a:ext cx="8229600" cy="857256"/>
          </a:xfrm>
        </p:spPr>
        <p:txBody>
          <a:bodyPr/>
          <a:lstStyle/>
          <a:p>
            <a:r>
              <a:rPr lang="zh-CN" altLang="en-US" dirty="0"/>
              <a:t>批量处理</a:t>
            </a:r>
            <a:r>
              <a:rPr lang="en-US" altLang="zh-CN" dirty="0"/>
              <a:t>JDBC</a:t>
            </a:r>
            <a:r>
              <a:rPr lang="zh-CN" altLang="en-US" dirty="0"/>
              <a:t>语句提高处理速度 </a:t>
            </a:r>
          </a:p>
        </p:txBody>
      </p:sp>
      <p:sp>
        <p:nvSpPr>
          <p:cNvPr id="596995" name="Rectangle 3"/>
          <p:cNvSpPr>
            <a:spLocks noGrp="1" noChangeArrowheads="1"/>
          </p:cNvSpPr>
          <p:nvPr>
            <p:ph type="body" idx="1"/>
          </p:nvPr>
        </p:nvSpPr>
        <p:spPr>
          <a:xfrm>
            <a:off x="395536" y="1772816"/>
            <a:ext cx="8424936" cy="4098925"/>
          </a:xfrm>
        </p:spPr>
        <p:txBody>
          <a:bodyPr/>
          <a:lstStyle/>
          <a:p>
            <a:pPr>
              <a:lnSpc>
                <a:spcPct val="90000"/>
              </a:lnSpc>
            </a:pPr>
            <a:r>
              <a:rPr lang="zh-CN" altLang="en-US" sz="2400" dirty="0"/>
              <a:t>当需要成批插入或者更新记录时。可以采用</a:t>
            </a:r>
            <a:r>
              <a:rPr lang="en-US" altLang="zh-CN" sz="2400" dirty="0"/>
              <a:t>Java</a:t>
            </a:r>
            <a:r>
              <a:rPr lang="zh-CN" altLang="en-US" sz="2400" dirty="0"/>
              <a:t>的批量</a:t>
            </a:r>
            <a:r>
              <a:rPr lang="zh-CN" altLang="en-US" sz="2400" b="1" dirty="0">
                <a:solidFill>
                  <a:srgbClr val="FF0000"/>
                </a:solidFill>
              </a:rPr>
              <a:t>更新</a:t>
            </a:r>
            <a:r>
              <a:rPr lang="zh-CN" altLang="en-US" sz="2400" dirty="0"/>
              <a:t>机制，这一机制允许多条语句一次性提交给数据库批量处理。通常情况下比单独提交处理更有效率</a:t>
            </a:r>
          </a:p>
          <a:p>
            <a:pPr>
              <a:lnSpc>
                <a:spcPct val="90000"/>
              </a:lnSpc>
            </a:pPr>
            <a:r>
              <a:rPr lang="en-US" altLang="zh-CN" sz="2400" dirty="0"/>
              <a:t>JDBC</a:t>
            </a:r>
            <a:r>
              <a:rPr lang="zh-CN" altLang="en-US" sz="2400" dirty="0"/>
              <a:t>的批量处理语句包括下面两个方法：</a:t>
            </a:r>
          </a:p>
          <a:p>
            <a:pPr lvl="1">
              <a:lnSpc>
                <a:spcPct val="90000"/>
              </a:lnSpc>
            </a:pPr>
            <a:r>
              <a:rPr lang="en-US" altLang="zh-CN" sz="2400" dirty="0" err="1"/>
              <a:t>addBatch</a:t>
            </a:r>
            <a:r>
              <a:rPr lang="en-US" altLang="zh-CN" sz="2400" dirty="0"/>
              <a:t>(String)</a:t>
            </a:r>
            <a:r>
              <a:rPr lang="zh-CN" altLang="en-US" sz="2400" dirty="0"/>
              <a:t>：添加需要批量处理的</a:t>
            </a:r>
            <a:r>
              <a:rPr lang="en-US" altLang="zh-CN" sz="2400" dirty="0"/>
              <a:t>SQL</a:t>
            </a:r>
            <a:r>
              <a:rPr lang="zh-CN" altLang="en-US" sz="2400" dirty="0"/>
              <a:t>语句或是参数；</a:t>
            </a:r>
          </a:p>
          <a:p>
            <a:pPr lvl="1">
              <a:lnSpc>
                <a:spcPct val="90000"/>
              </a:lnSpc>
            </a:pPr>
            <a:r>
              <a:rPr lang="en-US" altLang="zh-CN" sz="2400" dirty="0" err="1"/>
              <a:t>executeBatch</a:t>
            </a:r>
            <a:r>
              <a:rPr lang="zh-CN" altLang="en-US" sz="2400" dirty="0"/>
              <a:t>（）；执行批量处理语句；</a:t>
            </a:r>
          </a:p>
          <a:p>
            <a:pPr>
              <a:lnSpc>
                <a:spcPct val="90000"/>
              </a:lnSpc>
            </a:pPr>
            <a:r>
              <a:rPr lang="zh-CN" altLang="en-US" sz="2400" dirty="0"/>
              <a:t>通常我们会遇到两种批量执行</a:t>
            </a:r>
            <a:r>
              <a:rPr lang="en-US" altLang="zh-CN" sz="2400" dirty="0"/>
              <a:t>SQL</a:t>
            </a:r>
            <a:r>
              <a:rPr lang="zh-CN" altLang="en-US" sz="2400" dirty="0"/>
              <a:t>语句的情况：</a:t>
            </a:r>
          </a:p>
          <a:p>
            <a:pPr lvl="1">
              <a:lnSpc>
                <a:spcPct val="90000"/>
              </a:lnSpc>
            </a:pPr>
            <a:r>
              <a:rPr lang="zh-CN" altLang="en-US" sz="2400" dirty="0"/>
              <a:t>多条</a:t>
            </a:r>
            <a:r>
              <a:rPr lang="en-US" altLang="zh-CN" sz="2400" dirty="0"/>
              <a:t>SQL</a:t>
            </a:r>
            <a:r>
              <a:rPr lang="zh-CN" altLang="en-US" sz="2400" dirty="0"/>
              <a:t>语句的批量处理；</a:t>
            </a:r>
          </a:p>
          <a:p>
            <a:pPr lvl="1">
              <a:lnSpc>
                <a:spcPct val="90000"/>
              </a:lnSpc>
            </a:pPr>
            <a:r>
              <a:rPr lang="zh-CN" altLang="en-US" sz="2400" dirty="0"/>
              <a:t>一个</a:t>
            </a:r>
            <a:r>
              <a:rPr lang="en-US" altLang="zh-CN" sz="2400" dirty="0"/>
              <a:t>SQL</a:t>
            </a:r>
            <a:r>
              <a:rPr lang="zh-CN" altLang="en-US" sz="2400" dirty="0"/>
              <a:t>语句的批量传参；</a:t>
            </a:r>
          </a:p>
        </p:txBody>
      </p:sp>
    </p:spTree>
    <p:extLst>
      <p:ext uri="{BB962C8B-B14F-4D97-AF65-F5344CB8AC3E}">
        <p14:creationId xmlns:p14="http://schemas.microsoft.com/office/powerpoint/2010/main" val="35050081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755576" y="692696"/>
            <a:ext cx="8229600" cy="857256"/>
          </a:xfrm>
        </p:spPr>
        <p:txBody>
          <a:bodyPr/>
          <a:lstStyle/>
          <a:p>
            <a:r>
              <a:rPr lang="zh-CN" altLang="en-US" sz="3400" dirty="0">
                <a:latin typeface="Arial Unicode MS" pitchFamily="34" charset="-122"/>
                <a:ea typeface="Arial Unicode MS" pitchFamily="34" charset="-122"/>
                <a:cs typeface="Arial Unicode MS" pitchFamily="34" charset="-122"/>
              </a:rPr>
              <a:t>多条</a:t>
            </a:r>
            <a:r>
              <a:rPr lang="en-US" altLang="zh-CN" sz="3400" dirty="0">
                <a:latin typeface="Arial Unicode MS" pitchFamily="34" charset="-122"/>
                <a:ea typeface="Arial Unicode MS" pitchFamily="34" charset="-122"/>
                <a:cs typeface="Arial Unicode MS" pitchFamily="34" charset="-122"/>
              </a:rPr>
              <a:t>SQL</a:t>
            </a:r>
            <a:r>
              <a:rPr lang="zh-CN" altLang="en-US" sz="3400" dirty="0">
                <a:latin typeface="Arial Unicode MS" pitchFamily="34" charset="-122"/>
                <a:ea typeface="Arial Unicode MS" pitchFamily="34" charset="-122"/>
                <a:cs typeface="Arial Unicode MS" pitchFamily="34" charset="-122"/>
              </a:rPr>
              <a:t>语句的批量处理</a:t>
            </a:r>
          </a:p>
        </p:txBody>
      </p:sp>
      <p:pic>
        <p:nvPicPr>
          <p:cNvPr id="598019" name="Picture 3"/>
          <p:cNvPicPr>
            <a:picLocks noChangeAspect="1" noChangeArrowheads="1"/>
          </p:cNvPicPr>
          <p:nvPr/>
        </p:nvPicPr>
        <p:blipFill>
          <a:blip r:embed="rId2"/>
          <a:srcRect/>
          <a:stretch>
            <a:fillRect/>
          </a:stretch>
        </p:blipFill>
        <p:spPr bwMode="auto">
          <a:xfrm>
            <a:off x="1115665" y="1857364"/>
            <a:ext cx="5616575" cy="2360613"/>
          </a:xfrm>
          <a:prstGeom prst="rect">
            <a:avLst/>
          </a:prstGeom>
          <a:noFill/>
        </p:spPr>
      </p:pic>
    </p:spTree>
    <p:extLst>
      <p:ext uri="{BB962C8B-B14F-4D97-AF65-F5344CB8AC3E}">
        <p14:creationId xmlns:p14="http://schemas.microsoft.com/office/powerpoint/2010/main" val="2045197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611560" y="692696"/>
            <a:ext cx="8229600" cy="857256"/>
          </a:xfrm>
        </p:spPr>
        <p:txBody>
          <a:bodyPr/>
          <a:lstStyle/>
          <a:p>
            <a:r>
              <a:rPr lang="zh-CN" altLang="en-US" sz="3100" dirty="0"/>
              <a:t>一个</a:t>
            </a:r>
            <a:r>
              <a:rPr lang="en-US" altLang="zh-CN" sz="3100" dirty="0"/>
              <a:t>SQL</a:t>
            </a:r>
            <a:r>
              <a:rPr lang="zh-CN" altLang="en-US" sz="3100" dirty="0"/>
              <a:t>语句的批量传参</a:t>
            </a:r>
          </a:p>
        </p:txBody>
      </p:sp>
      <p:sp>
        <p:nvSpPr>
          <p:cNvPr id="599043" name="Rectangle 3"/>
          <p:cNvSpPr>
            <a:spLocks noGrp="1" noChangeArrowheads="1"/>
          </p:cNvSpPr>
          <p:nvPr>
            <p:ph type="body" idx="1"/>
          </p:nvPr>
        </p:nvSpPr>
        <p:spPr>
          <a:xfrm>
            <a:off x="755650" y="1882775"/>
            <a:ext cx="7696200" cy="4354513"/>
          </a:xfrm>
        </p:spPr>
        <p:txBody>
          <a:bodyPr/>
          <a:lstStyle/>
          <a:p>
            <a:r>
              <a:rPr lang="zh-CN" altLang="en-US" sz="2400"/>
              <a:t>情景</a:t>
            </a:r>
          </a:p>
          <a:p>
            <a:endParaRPr lang="zh-CN" altLang="en-US" sz="2400"/>
          </a:p>
          <a:p>
            <a:endParaRPr lang="zh-CN" altLang="en-US" sz="2400"/>
          </a:p>
          <a:p>
            <a:endParaRPr lang="zh-CN" altLang="en-US" sz="2400"/>
          </a:p>
          <a:p>
            <a:endParaRPr lang="zh-CN" altLang="en-US" sz="2400"/>
          </a:p>
          <a:p>
            <a:r>
              <a:rPr lang="zh-CN" altLang="en-US" sz="2400"/>
              <a:t>解决</a:t>
            </a:r>
          </a:p>
          <a:p>
            <a:endParaRPr lang="en-US" altLang="zh-CN" sz="2400"/>
          </a:p>
        </p:txBody>
      </p:sp>
      <p:pic>
        <p:nvPicPr>
          <p:cNvPr id="599044" name="Picture 4"/>
          <p:cNvPicPr>
            <a:picLocks noChangeAspect="1" noChangeArrowheads="1"/>
          </p:cNvPicPr>
          <p:nvPr/>
        </p:nvPicPr>
        <p:blipFill>
          <a:blip r:embed="rId2"/>
          <a:srcRect/>
          <a:stretch>
            <a:fillRect/>
          </a:stretch>
        </p:blipFill>
        <p:spPr bwMode="auto">
          <a:xfrm>
            <a:off x="2339975" y="1916832"/>
            <a:ext cx="5256213" cy="1641475"/>
          </a:xfrm>
          <a:prstGeom prst="rect">
            <a:avLst/>
          </a:prstGeom>
          <a:noFill/>
        </p:spPr>
      </p:pic>
      <p:pic>
        <p:nvPicPr>
          <p:cNvPr id="599045" name="Picture 5"/>
          <p:cNvPicPr>
            <a:picLocks noChangeAspect="1" noChangeArrowheads="1"/>
          </p:cNvPicPr>
          <p:nvPr/>
        </p:nvPicPr>
        <p:blipFill>
          <a:blip r:embed="rId3"/>
          <a:srcRect/>
          <a:stretch>
            <a:fillRect/>
          </a:stretch>
        </p:blipFill>
        <p:spPr bwMode="auto">
          <a:xfrm>
            <a:off x="2411413" y="4077072"/>
            <a:ext cx="5400675" cy="1865312"/>
          </a:xfrm>
          <a:prstGeom prst="rect">
            <a:avLst/>
          </a:prstGeom>
          <a:noFill/>
        </p:spPr>
      </p:pic>
    </p:spTree>
    <p:extLst>
      <p:ext uri="{BB962C8B-B14F-4D97-AF65-F5344CB8AC3E}">
        <p14:creationId xmlns:p14="http://schemas.microsoft.com/office/powerpoint/2010/main" val="15713254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950912" y="692696"/>
            <a:ext cx="8229600" cy="857256"/>
          </a:xfrm>
        </p:spPr>
        <p:txBody>
          <a:bodyPr/>
          <a:lstStyle/>
          <a:p>
            <a:r>
              <a:rPr lang="en-US" altLang="zh-CN" dirty="0"/>
              <a:t>JDBC</a:t>
            </a:r>
            <a:r>
              <a:rPr lang="zh-CN" altLang="en-US" dirty="0"/>
              <a:t>数据库连接池的必要性 </a:t>
            </a:r>
          </a:p>
        </p:txBody>
      </p:sp>
      <p:sp>
        <p:nvSpPr>
          <p:cNvPr id="622595" name="Rectangle 3"/>
          <p:cNvSpPr>
            <a:spLocks noGrp="1" noChangeArrowheads="1"/>
          </p:cNvSpPr>
          <p:nvPr>
            <p:ph type="body" idx="1"/>
          </p:nvPr>
        </p:nvSpPr>
        <p:spPr>
          <a:xfrm>
            <a:off x="323528" y="1628800"/>
            <a:ext cx="8496944" cy="4680520"/>
          </a:xfrm>
          <a:solidFill>
            <a:schemeClr val="hlink">
              <a:alpha val="0"/>
            </a:schemeClr>
          </a:solidFill>
          <a:ln/>
        </p:spPr>
        <p:txBody>
          <a:bodyPr>
            <a:normAutofit/>
          </a:bodyPr>
          <a:lstStyle/>
          <a:p>
            <a:r>
              <a:rPr lang="zh-CN" altLang="en-US" sz="2000" dirty="0"/>
              <a:t>在使用开发基于数据库的</a:t>
            </a:r>
            <a:r>
              <a:rPr lang="en-US" altLang="zh-CN" sz="2000" dirty="0"/>
              <a:t>web</a:t>
            </a:r>
            <a:r>
              <a:rPr lang="zh-CN" altLang="en-US" sz="2000" dirty="0"/>
              <a:t>程序时，</a:t>
            </a:r>
            <a:r>
              <a:rPr lang="zh-CN" altLang="en-US" sz="2000" b="1" dirty="0">
                <a:solidFill>
                  <a:srgbClr val="FF0000"/>
                </a:solidFill>
              </a:rPr>
              <a:t>传统的模式</a:t>
            </a:r>
            <a:r>
              <a:rPr lang="zh-CN" altLang="en-US" sz="2000" dirty="0"/>
              <a:t>基本是按以下步骤：　　</a:t>
            </a:r>
          </a:p>
          <a:p>
            <a:pPr lvl="1"/>
            <a:r>
              <a:rPr lang="zh-CN" altLang="en-US" sz="1800" dirty="0"/>
              <a:t>在主程序（如</a:t>
            </a:r>
            <a:r>
              <a:rPr lang="en-US" altLang="zh-CN" sz="1800" dirty="0" err="1"/>
              <a:t>servlet</a:t>
            </a:r>
            <a:r>
              <a:rPr lang="zh-CN" altLang="en-US" sz="1800" dirty="0"/>
              <a:t>、</a:t>
            </a:r>
            <a:r>
              <a:rPr lang="en-US" altLang="zh-CN" sz="1800" dirty="0"/>
              <a:t>beans</a:t>
            </a:r>
            <a:r>
              <a:rPr lang="zh-CN" altLang="en-US" sz="1800" dirty="0"/>
              <a:t>）中建立数据库连接。 </a:t>
            </a:r>
          </a:p>
          <a:p>
            <a:pPr lvl="1"/>
            <a:r>
              <a:rPr lang="zh-CN" altLang="en-US" sz="1800" dirty="0"/>
              <a:t>进行</a:t>
            </a:r>
            <a:r>
              <a:rPr lang="en-US" altLang="zh-CN" sz="1800" dirty="0" err="1"/>
              <a:t>sql</a:t>
            </a:r>
            <a:r>
              <a:rPr lang="zh-CN" altLang="en-US" sz="1800" dirty="0"/>
              <a:t>操作</a:t>
            </a:r>
          </a:p>
          <a:p>
            <a:pPr lvl="1"/>
            <a:r>
              <a:rPr lang="zh-CN" altLang="en-US" sz="1800" dirty="0"/>
              <a:t>断开数据库连接。</a:t>
            </a:r>
          </a:p>
          <a:p>
            <a:r>
              <a:rPr lang="zh-CN" altLang="en-US" sz="2000" dirty="0"/>
              <a:t>这种模式开发，存在的问题</a:t>
            </a:r>
            <a:r>
              <a:rPr lang="en-US" altLang="zh-CN" sz="2000" dirty="0"/>
              <a:t>:</a:t>
            </a:r>
          </a:p>
          <a:p>
            <a:pPr lvl="1"/>
            <a:r>
              <a:rPr lang="zh-CN" altLang="en-US" sz="1800" dirty="0">
                <a:latin typeface="宋体" pitchFamily="2" charset="-122"/>
              </a:rPr>
              <a:t>普通的</a:t>
            </a:r>
            <a:r>
              <a:rPr lang="en-US" altLang="zh-CN" sz="1800" dirty="0">
                <a:latin typeface="宋体" pitchFamily="2" charset="-122"/>
              </a:rPr>
              <a:t>JDBC</a:t>
            </a:r>
            <a:r>
              <a:rPr lang="zh-CN" altLang="en-US" sz="1800" dirty="0">
                <a:latin typeface="宋体" pitchFamily="2" charset="-122"/>
              </a:rPr>
              <a:t>数据库连接使用 </a:t>
            </a:r>
            <a:r>
              <a:rPr lang="en-US" altLang="zh-CN" sz="1800" dirty="0" err="1">
                <a:latin typeface="宋体" pitchFamily="2" charset="-122"/>
              </a:rPr>
              <a:t>DriverManager</a:t>
            </a:r>
            <a:r>
              <a:rPr lang="en-US" altLang="zh-CN" sz="1800" dirty="0">
                <a:latin typeface="宋体" pitchFamily="2" charset="-122"/>
              </a:rPr>
              <a:t> </a:t>
            </a:r>
            <a:r>
              <a:rPr lang="zh-CN" altLang="en-US" sz="1800" dirty="0">
                <a:latin typeface="宋体" pitchFamily="2" charset="-122"/>
              </a:rPr>
              <a:t>来获取，每次向数据库建立连接的时候都要将 </a:t>
            </a:r>
            <a:r>
              <a:rPr lang="en-US" altLang="zh-CN" sz="1800" dirty="0">
                <a:latin typeface="宋体" pitchFamily="2" charset="-122"/>
              </a:rPr>
              <a:t>Connection </a:t>
            </a:r>
            <a:r>
              <a:rPr lang="zh-CN" altLang="en-US" sz="1800" dirty="0">
                <a:latin typeface="宋体" pitchFamily="2" charset="-122"/>
              </a:rPr>
              <a:t>加载到内存中，再验证用户名和密码</a:t>
            </a:r>
            <a:r>
              <a:rPr lang="en-US" altLang="zh-CN" sz="1800" dirty="0">
                <a:latin typeface="宋体" pitchFamily="2" charset="-122"/>
              </a:rPr>
              <a:t>(</a:t>
            </a:r>
            <a:r>
              <a:rPr lang="zh-CN" altLang="en-US" sz="1800" dirty="0">
                <a:latin typeface="宋体" pitchFamily="2" charset="-122"/>
              </a:rPr>
              <a:t>得花费</a:t>
            </a:r>
            <a:r>
              <a:rPr lang="en-US" altLang="zh-CN" sz="1800" dirty="0">
                <a:latin typeface="宋体" pitchFamily="2" charset="-122"/>
              </a:rPr>
              <a:t>0.05s</a:t>
            </a:r>
            <a:r>
              <a:rPr lang="zh-CN" altLang="en-US" sz="1800" dirty="0">
                <a:latin typeface="宋体" pitchFamily="2" charset="-122"/>
              </a:rPr>
              <a:t>～</a:t>
            </a:r>
            <a:r>
              <a:rPr lang="en-US" altLang="zh-CN" sz="1800" dirty="0">
                <a:latin typeface="宋体" pitchFamily="2" charset="-122"/>
              </a:rPr>
              <a:t>1s</a:t>
            </a:r>
            <a:r>
              <a:rPr lang="zh-CN" altLang="en-US" sz="1800" dirty="0">
                <a:latin typeface="宋体" pitchFamily="2" charset="-122"/>
              </a:rPr>
              <a:t>的时间</a:t>
            </a:r>
            <a:r>
              <a:rPr lang="en-US" altLang="zh-CN" sz="1800" dirty="0">
                <a:latin typeface="宋体" pitchFamily="2" charset="-122"/>
              </a:rPr>
              <a:t>)</a:t>
            </a:r>
            <a:r>
              <a:rPr lang="zh-CN" altLang="en-US" sz="1800" dirty="0">
                <a:latin typeface="宋体" pitchFamily="2" charset="-122"/>
              </a:rPr>
              <a:t>。需要数据库连接的时候，就向数据库要求一个，执行完成后再断开连接。这样的方式将会消耗大量的资源和时间。</a:t>
            </a:r>
            <a:r>
              <a:rPr lang="zh-CN" altLang="en-US" sz="1800" b="1" dirty="0">
                <a:solidFill>
                  <a:srgbClr val="FF0000"/>
                </a:solidFill>
                <a:latin typeface="宋体" pitchFamily="2" charset="-122"/>
              </a:rPr>
              <a:t>数据库的连接资源并没有得到很好的重复利用</a:t>
            </a:r>
            <a:r>
              <a:rPr lang="en-US" altLang="zh-CN" sz="1800" b="1" dirty="0">
                <a:solidFill>
                  <a:srgbClr val="FF0000"/>
                </a:solidFill>
                <a:latin typeface="宋体" pitchFamily="2" charset="-122"/>
              </a:rPr>
              <a:t>.</a:t>
            </a:r>
            <a:r>
              <a:rPr lang="zh-CN" altLang="en-US" sz="1800" dirty="0">
                <a:latin typeface="宋体" pitchFamily="2" charset="-122"/>
              </a:rPr>
              <a:t>若同时有几百人甚至几千人在线，频繁的进行数据库连接操作将占用很多的系统资源，严重的甚至会造成服务器的崩溃。</a:t>
            </a:r>
          </a:p>
          <a:p>
            <a:pPr lvl="1"/>
            <a:r>
              <a:rPr lang="zh-CN" altLang="en-US" sz="1800" dirty="0">
                <a:latin typeface="宋体" pitchFamily="2" charset="-122"/>
              </a:rPr>
              <a:t>对于每一次数据库连接，使用完后都得断开。否则，如果程序出现异常而未能关闭，将会导致数据库系统中的内存泄漏，最终将导致重启数据库。</a:t>
            </a:r>
          </a:p>
          <a:p>
            <a:pPr lvl="1"/>
            <a:r>
              <a:rPr lang="zh-CN" altLang="en-US" sz="1800" dirty="0">
                <a:latin typeface="宋体" pitchFamily="2" charset="-122"/>
              </a:rPr>
              <a:t>这种开发不能控制被创建的连接对象数，系统资源会被毫无顾及的分配出去，如连接过多，也可能导致内存泄漏，服务器崩溃。</a:t>
            </a:r>
            <a:r>
              <a:rPr lang="zh-CN" altLang="en-US" sz="1400" dirty="0">
                <a:latin typeface="宋体" pitchFamily="2" charset="-122"/>
              </a:rPr>
              <a:t> </a:t>
            </a:r>
          </a:p>
        </p:txBody>
      </p:sp>
    </p:spTree>
    <p:extLst>
      <p:ext uri="{BB962C8B-B14F-4D97-AF65-F5344CB8AC3E}">
        <p14:creationId xmlns:p14="http://schemas.microsoft.com/office/powerpoint/2010/main" val="38243862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395536" y="692993"/>
            <a:ext cx="8768974" cy="1439863"/>
          </a:xfrm>
        </p:spPr>
        <p:txBody>
          <a:bodyPr/>
          <a:lstStyle/>
          <a:p>
            <a:r>
              <a:rPr lang="zh-CN" altLang="en-US" b="1" dirty="0"/>
              <a:t>数据库连接池（</a:t>
            </a:r>
            <a:r>
              <a:rPr lang="en-US" altLang="zh-CN" b="1" dirty="0"/>
              <a:t>connection pool</a:t>
            </a:r>
            <a:r>
              <a:rPr lang="zh-CN" altLang="en-US" b="1" dirty="0"/>
              <a:t>）</a:t>
            </a:r>
            <a:r>
              <a:rPr lang="zh-CN" altLang="en-US" dirty="0"/>
              <a:t> </a:t>
            </a:r>
          </a:p>
        </p:txBody>
      </p:sp>
      <p:sp>
        <p:nvSpPr>
          <p:cNvPr id="623619" name="Rectangle 3"/>
          <p:cNvSpPr>
            <a:spLocks noGrp="1" noChangeArrowheads="1"/>
          </p:cNvSpPr>
          <p:nvPr>
            <p:ph type="body" idx="1"/>
          </p:nvPr>
        </p:nvSpPr>
        <p:spPr>
          <a:xfrm>
            <a:off x="251520" y="1955022"/>
            <a:ext cx="8640960" cy="3994258"/>
          </a:xfrm>
        </p:spPr>
        <p:txBody>
          <a:bodyPr>
            <a:normAutofit/>
          </a:bodyPr>
          <a:lstStyle/>
          <a:p>
            <a:r>
              <a:rPr lang="zh-CN" altLang="en-US" sz="2000" dirty="0">
                <a:latin typeface="宋体" pitchFamily="2" charset="-122"/>
              </a:rPr>
              <a:t>为解决传统开发中的数据库连接问题，可以采用数据库连接池技术。</a:t>
            </a:r>
          </a:p>
          <a:p>
            <a:r>
              <a:rPr lang="zh-CN" altLang="en-US" sz="2000" dirty="0">
                <a:latin typeface="宋体" pitchFamily="2" charset="-122"/>
              </a:rPr>
              <a:t>数据库连接池的</a:t>
            </a:r>
            <a:r>
              <a:rPr lang="zh-CN" altLang="en-US" sz="2000" b="1" dirty="0">
                <a:solidFill>
                  <a:srgbClr val="FF0000"/>
                </a:solidFill>
                <a:latin typeface="宋体" pitchFamily="2" charset="-122"/>
              </a:rPr>
              <a:t>基本思想</a:t>
            </a:r>
            <a:r>
              <a:rPr lang="zh-CN" altLang="en-US" sz="2000" dirty="0">
                <a:latin typeface="宋体" pitchFamily="2" charset="-122"/>
              </a:rPr>
              <a:t>就是为数据库连接建立一个“缓冲池”。预先在缓冲池中放入一定数量的连接，当需要建立数据库连接时，只需从“缓冲池”中取出一个，使用完毕之后再放回去。</a:t>
            </a:r>
          </a:p>
          <a:p>
            <a:r>
              <a:rPr lang="zh-CN" altLang="en-US" sz="2000" b="1" dirty="0">
                <a:solidFill>
                  <a:srgbClr val="FF0000"/>
                </a:solidFill>
                <a:latin typeface="宋体" pitchFamily="2" charset="-122"/>
              </a:rPr>
              <a:t>数据库连接池</a:t>
            </a:r>
            <a:r>
              <a:rPr lang="zh-CN" altLang="en-US" sz="2000" dirty="0">
                <a:latin typeface="宋体" pitchFamily="2" charset="-122"/>
              </a:rPr>
              <a:t>负责分配、管理和释放数据库连接，它</a:t>
            </a:r>
            <a:r>
              <a:rPr lang="zh-CN" altLang="en-US" sz="2000" b="1" dirty="0">
                <a:solidFill>
                  <a:srgbClr val="FF0000"/>
                </a:solidFill>
                <a:latin typeface="宋体" pitchFamily="2" charset="-122"/>
              </a:rPr>
              <a:t>允许应用程序重复使用一个现有的数据库连接，而不是重新建立一个</a:t>
            </a:r>
            <a:r>
              <a:rPr lang="zh-CN" altLang="en-US" sz="2000" dirty="0">
                <a:latin typeface="宋体" pitchFamily="2" charset="-122"/>
              </a:rPr>
              <a:t>。</a:t>
            </a:r>
          </a:p>
          <a:p>
            <a:r>
              <a:rPr lang="zh-CN" altLang="en-US" sz="2000" dirty="0">
                <a:latin typeface="宋体" pitchFamily="2" charset="-122"/>
              </a:rPr>
              <a:t>数据库连接池在初始化时将创建一定数量的数据库连接放到连接池中，这些数据库连接的数量是由</a:t>
            </a:r>
            <a:r>
              <a:rPr lang="zh-CN" altLang="en-US" sz="2000" b="1" dirty="0">
                <a:latin typeface="宋体" pitchFamily="2" charset="-122"/>
              </a:rPr>
              <a:t>最小数据库连接数来设定</a:t>
            </a:r>
            <a:r>
              <a:rPr lang="zh-CN" altLang="en-US" sz="2000" dirty="0">
                <a:latin typeface="宋体" pitchFamily="2" charset="-122"/>
              </a:rPr>
              <a:t>的。无论这些数据库连接是否被使用，连接池都将一直保证至少拥有这么多的连接数量。连接池的</a:t>
            </a:r>
            <a:r>
              <a:rPr lang="zh-CN" altLang="en-US" sz="2000" b="1" dirty="0">
                <a:latin typeface="宋体" pitchFamily="2" charset="-122"/>
              </a:rPr>
              <a:t>最大数据库连接数量</a:t>
            </a:r>
            <a:r>
              <a:rPr lang="zh-CN" altLang="en-US" sz="2000" dirty="0">
                <a:latin typeface="宋体" pitchFamily="2" charset="-122"/>
              </a:rPr>
              <a:t>限定了这个连接池能占有的最大连接数，当应用程序向连接池请求的连接数超过最大连接数量时，这些请求将被加入到等待队列中。</a:t>
            </a:r>
          </a:p>
        </p:txBody>
      </p:sp>
    </p:spTree>
    <p:extLst>
      <p:ext uri="{BB962C8B-B14F-4D97-AF65-F5344CB8AC3E}">
        <p14:creationId xmlns:p14="http://schemas.microsoft.com/office/powerpoint/2010/main" val="3661475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smtClean="0"/>
              <a:t>数据库连接池</a:t>
            </a:r>
            <a:endParaRPr lang="zh-CN" altLang="en-US" dirty="0"/>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smtClean="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smtClean="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smtClean="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smtClean="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9" name="TextBox 18"/>
          <p:cNvSpPr txBox="1"/>
          <p:nvPr/>
        </p:nvSpPr>
        <p:spPr>
          <a:xfrm>
            <a:off x="2643174" y="2285992"/>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cxnSp>
        <p:nvCxnSpPr>
          <p:cNvPr id="20" name="直接连接符 19"/>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2225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755576" y="692696"/>
            <a:ext cx="8229600" cy="857256"/>
          </a:xfrm>
        </p:spPr>
        <p:txBody>
          <a:bodyPr/>
          <a:lstStyle/>
          <a:p>
            <a:r>
              <a:rPr lang="zh-CN" altLang="en-US" b="1" dirty="0"/>
              <a:t>数据库连接池的工作原理</a:t>
            </a:r>
            <a:endParaRPr lang="zh-CN" altLang="en-US" dirty="0"/>
          </a:p>
        </p:txBody>
      </p:sp>
      <p:pic>
        <p:nvPicPr>
          <p:cNvPr id="624643" name="Picture 3"/>
          <p:cNvPicPr>
            <a:picLocks noChangeAspect="1" noChangeArrowheads="1"/>
          </p:cNvPicPr>
          <p:nvPr/>
        </p:nvPicPr>
        <p:blipFill>
          <a:blip r:embed="rId2"/>
          <a:srcRect/>
          <a:stretch>
            <a:fillRect/>
          </a:stretch>
        </p:blipFill>
        <p:spPr bwMode="auto">
          <a:xfrm>
            <a:off x="862013" y="2171700"/>
            <a:ext cx="7272337" cy="2890838"/>
          </a:xfrm>
          <a:prstGeom prst="rect">
            <a:avLst/>
          </a:prstGeom>
          <a:noFill/>
        </p:spPr>
      </p:pic>
    </p:spTree>
    <p:extLst>
      <p:ext uri="{BB962C8B-B14F-4D97-AF65-F5344CB8AC3E}">
        <p14:creationId xmlns:p14="http://schemas.microsoft.com/office/powerpoint/2010/main" val="29609036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899592" y="692696"/>
            <a:ext cx="8229600" cy="857256"/>
          </a:xfrm>
        </p:spPr>
        <p:txBody>
          <a:bodyPr/>
          <a:lstStyle/>
          <a:p>
            <a:r>
              <a:rPr lang="zh-CN" altLang="en-US" dirty="0"/>
              <a:t>数据库连接池技术的优点</a:t>
            </a:r>
          </a:p>
        </p:txBody>
      </p:sp>
      <p:sp>
        <p:nvSpPr>
          <p:cNvPr id="632835" name="Rectangle 3"/>
          <p:cNvSpPr>
            <a:spLocks noGrp="1" noChangeArrowheads="1"/>
          </p:cNvSpPr>
          <p:nvPr>
            <p:ph type="body" idx="1"/>
          </p:nvPr>
        </p:nvSpPr>
        <p:spPr>
          <a:xfrm>
            <a:off x="589436" y="1714488"/>
            <a:ext cx="7943004" cy="4882864"/>
          </a:xfrm>
        </p:spPr>
        <p:txBody>
          <a:bodyPr>
            <a:noAutofit/>
          </a:bodyPr>
          <a:lstStyle/>
          <a:p>
            <a:pPr>
              <a:lnSpc>
                <a:spcPct val="90000"/>
              </a:lnSpc>
            </a:pPr>
            <a:r>
              <a:rPr lang="zh-CN" altLang="en-US" sz="2000" dirty="0"/>
              <a:t>资源重用：</a:t>
            </a:r>
          </a:p>
          <a:p>
            <a:pPr lvl="1">
              <a:lnSpc>
                <a:spcPct val="90000"/>
              </a:lnSpc>
            </a:pPr>
            <a:r>
              <a:rPr lang="zh-CN" altLang="en-US" sz="1800" dirty="0"/>
              <a:t>由于数据库连接得以重用，避免了频繁创建，释放连接引起的大量性能开销。在减少系统消耗的基础上，另一方面也增加了系统运行环境的平稳性。</a:t>
            </a:r>
          </a:p>
          <a:p>
            <a:pPr>
              <a:lnSpc>
                <a:spcPct val="90000"/>
              </a:lnSpc>
            </a:pPr>
            <a:r>
              <a:rPr lang="zh-CN" altLang="en-US" sz="2000" dirty="0"/>
              <a:t>更快的系统反应速度</a:t>
            </a:r>
          </a:p>
          <a:p>
            <a:pPr lvl="1">
              <a:lnSpc>
                <a:spcPct val="90000"/>
              </a:lnSpc>
            </a:pPr>
            <a:r>
              <a:rPr lang="zh-CN" altLang="en-US" sz="1800" dirty="0"/>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p>
          <a:p>
            <a:pPr>
              <a:lnSpc>
                <a:spcPct val="90000"/>
              </a:lnSpc>
            </a:pPr>
            <a:r>
              <a:rPr lang="zh-CN" altLang="en-US" sz="2000" dirty="0"/>
              <a:t>新的资源分配手段</a:t>
            </a:r>
          </a:p>
          <a:p>
            <a:pPr lvl="1">
              <a:lnSpc>
                <a:spcPct val="90000"/>
              </a:lnSpc>
            </a:pPr>
            <a:r>
              <a:rPr lang="zh-CN" altLang="en-US" sz="1800" dirty="0"/>
              <a:t>对于多应用共享同一数据库的系统而言，可在应用层通过数据库连接池的配置，实现某一应用最大可用数据库连接数的限制，避免某一应用独占所有的数据库资源</a:t>
            </a:r>
          </a:p>
          <a:p>
            <a:pPr>
              <a:lnSpc>
                <a:spcPct val="90000"/>
              </a:lnSpc>
            </a:pPr>
            <a:r>
              <a:rPr lang="zh-CN" altLang="en-US" sz="2000" dirty="0"/>
              <a:t>统一的连接管理，避免数据库连接泄露</a:t>
            </a:r>
          </a:p>
          <a:p>
            <a:pPr lvl="1">
              <a:lnSpc>
                <a:spcPct val="90000"/>
              </a:lnSpc>
            </a:pPr>
            <a:r>
              <a:rPr lang="zh-CN" altLang="en-US" sz="1800" dirty="0"/>
              <a:t>在较为完善的数据库连接池实现中，可根据预先的占用超时设定，强制回收被占用连接，从而避免了常规数据库连接操作中可能出现的资源泄露</a:t>
            </a:r>
          </a:p>
        </p:txBody>
      </p:sp>
    </p:spTree>
    <p:extLst>
      <p:ext uri="{BB962C8B-B14F-4D97-AF65-F5344CB8AC3E}">
        <p14:creationId xmlns:p14="http://schemas.microsoft.com/office/powerpoint/2010/main" val="17616166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27584" y="699536"/>
            <a:ext cx="8229600" cy="857256"/>
          </a:xfrm>
        </p:spPr>
        <p:txBody>
          <a:bodyPr/>
          <a:lstStyle/>
          <a:p>
            <a:r>
              <a:rPr lang="zh-CN" altLang="en-US" dirty="0"/>
              <a:t>两种开源的数据库连接池	</a:t>
            </a:r>
          </a:p>
        </p:txBody>
      </p:sp>
      <p:sp>
        <p:nvSpPr>
          <p:cNvPr id="634883" name="Rectangle 3"/>
          <p:cNvSpPr>
            <a:spLocks noGrp="1" noChangeArrowheads="1"/>
          </p:cNvSpPr>
          <p:nvPr>
            <p:ph type="body" idx="1"/>
          </p:nvPr>
        </p:nvSpPr>
        <p:spPr>
          <a:xfrm>
            <a:off x="323528" y="1922363"/>
            <a:ext cx="8424936" cy="4098925"/>
          </a:xfrm>
        </p:spPr>
        <p:txBody>
          <a:bodyPr/>
          <a:lstStyle/>
          <a:p>
            <a:pPr>
              <a:lnSpc>
                <a:spcPct val="90000"/>
              </a:lnSpc>
            </a:pPr>
            <a:r>
              <a:rPr lang="en-US" altLang="zh-CN" sz="2800" dirty="0"/>
              <a:t>JDBC </a:t>
            </a:r>
            <a:r>
              <a:rPr lang="zh-CN" altLang="en-US" sz="2800" dirty="0"/>
              <a:t>的数据库连接池使用 </a:t>
            </a:r>
            <a:r>
              <a:rPr lang="en-US" altLang="zh-CN" sz="2800" dirty="0" err="1"/>
              <a:t>javax.sql.DataSource</a:t>
            </a:r>
            <a:r>
              <a:rPr lang="en-US" altLang="zh-CN" sz="2800" dirty="0"/>
              <a:t> </a:t>
            </a:r>
            <a:r>
              <a:rPr lang="zh-CN" altLang="en-US" sz="2800" dirty="0"/>
              <a:t>来表示，</a:t>
            </a:r>
            <a:r>
              <a:rPr lang="en-US" altLang="zh-CN" sz="2800" dirty="0" err="1"/>
              <a:t>DataSource</a:t>
            </a:r>
            <a:r>
              <a:rPr lang="en-US" altLang="zh-CN" sz="2800" dirty="0"/>
              <a:t> </a:t>
            </a:r>
            <a:r>
              <a:rPr lang="zh-CN" altLang="en-US" sz="2800" dirty="0"/>
              <a:t>只是一个接口，该接口通常由服务器</a:t>
            </a:r>
            <a:r>
              <a:rPr lang="en-US" altLang="zh-CN" sz="2800" dirty="0"/>
              <a:t>(</a:t>
            </a:r>
            <a:r>
              <a:rPr lang="en-US" altLang="zh-CN" sz="2800" dirty="0" err="1"/>
              <a:t>Weblogic</a:t>
            </a:r>
            <a:r>
              <a:rPr lang="en-US" altLang="zh-CN" sz="2800" dirty="0"/>
              <a:t>, </a:t>
            </a:r>
            <a:r>
              <a:rPr lang="en-US" altLang="zh-CN" sz="2800" dirty="0" err="1"/>
              <a:t>WebSphere</a:t>
            </a:r>
            <a:r>
              <a:rPr lang="en-US" altLang="zh-CN" sz="2800" dirty="0"/>
              <a:t>, Tomcat)</a:t>
            </a:r>
            <a:r>
              <a:rPr lang="zh-CN" altLang="en-US" sz="2800" dirty="0"/>
              <a:t>提供实现，也有一些开源组织提供实现：</a:t>
            </a:r>
          </a:p>
          <a:p>
            <a:pPr lvl="1">
              <a:lnSpc>
                <a:spcPct val="90000"/>
              </a:lnSpc>
            </a:pPr>
            <a:r>
              <a:rPr lang="en-US" altLang="zh-CN" sz="2500" dirty="0"/>
              <a:t>DBCP </a:t>
            </a:r>
            <a:r>
              <a:rPr lang="zh-CN" altLang="en-US" sz="2500" dirty="0"/>
              <a:t>数据库连接池</a:t>
            </a:r>
          </a:p>
          <a:p>
            <a:pPr lvl="1">
              <a:lnSpc>
                <a:spcPct val="90000"/>
              </a:lnSpc>
            </a:pPr>
            <a:r>
              <a:rPr lang="en-US" altLang="zh-CN" sz="2500" dirty="0"/>
              <a:t>C3P0 </a:t>
            </a:r>
            <a:r>
              <a:rPr lang="zh-CN" altLang="en-US" sz="2500" dirty="0"/>
              <a:t>数据库连接池</a:t>
            </a:r>
          </a:p>
          <a:p>
            <a:pPr>
              <a:lnSpc>
                <a:spcPct val="90000"/>
              </a:lnSpc>
            </a:pPr>
            <a:r>
              <a:rPr lang="en-US" altLang="zh-CN" sz="2800" dirty="0" err="1"/>
              <a:t>DataSource</a:t>
            </a:r>
            <a:r>
              <a:rPr lang="en-US" altLang="zh-CN" sz="2800" dirty="0"/>
              <a:t> </a:t>
            </a:r>
            <a:r>
              <a:rPr lang="zh-CN" altLang="en-US" sz="2800" dirty="0"/>
              <a:t>通常被称为数据源，它包含连接池和连接池管理两个部分，习惯上也经常把 </a:t>
            </a:r>
            <a:r>
              <a:rPr lang="en-US" altLang="zh-CN" sz="2800" dirty="0" err="1"/>
              <a:t>DataSource</a:t>
            </a:r>
            <a:r>
              <a:rPr lang="en-US" altLang="zh-CN" sz="2800" dirty="0"/>
              <a:t> </a:t>
            </a:r>
            <a:r>
              <a:rPr lang="zh-CN" altLang="en-US" sz="2800" dirty="0"/>
              <a:t>称为连接池</a:t>
            </a:r>
          </a:p>
        </p:txBody>
      </p:sp>
    </p:spTree>
    <p:extLst>
      <p:ext uri="{BB962C8B-B14F-4D97-AF65-F5344CB8AC3E}">
        <p14:creationId xmlns:p14="http://schemas.microsoft.com/office/powerpoint/2010/main" val="2247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683568" y="699536"/>
            <a:ext cx="8229600" cy="857256"/>
          </a:xfrm>
        </p:spPr>
        <p:txBody>
          <a:bodyPr/>
          <a:lstStyle/>
          <a:p>
            <a:r>
              <a:rPr lang="en-US" altLang="zh-CN" dirty="0"/>
              <a:t>DBCP </a:t>
            </a:r>
            <a:r>
              <a:rPr lang="zh-CN" altLang="en-US" dirty="0"/>
              <a:t>数据源 </a:t>
            </a:r>
          </a:p>
        </p:txBody>
      </p:sp>
      <p:sp>
        <p:nvSpPr>
          <p:cNvPr id="635907" name="Rectangle 3"/>
          <p:cNvSpPr>
            <a:spLocks noGrp="1" noChangeArrowheads="1"/>
          </p:cNvSpPr>
          <p:nvPr>
            <p:ph type="body" idx="1"/>
          </p:nvPr>
        </p:nvSpPr>
        <p:spPr>
          <a:xfrm>
            <a:off x="323528" y="1628800"/>
            <a:ext cx="8352928" cy="4098925"/>
          </a:xfrm>
        </p:spPr>
        <p:txBody>
          <a:bodyPr/>
          <a:lstStyle/>
          <a:p>
            <a:r>
              <a:rPr lang="en-US" altLang="zh-CN" sz="2500" dirty="0"/>
              <a:t>DBCP </a:t>
            </a:r>
            <a:r>
              <a:rPr lang="zh-CN" altLang="en-US" sz="2500" dirty="0"/>
              <a:t>是 </a:t>
            </a:r>
            <a:r>
              <a:rPr lang="en-US" altLang="zh-CN" sz="2500" dirty="0"/>
              <a:t>Apache </a:t>
            </a:r>
            <a:r>
              <a:rPr lang="zh-CN" altLang="en-US" sz="2500" dirty="0"/>
              <a:t>软件基金组织下的开源连接池实现，该连接池依赖该组织下的另一个开源系统：</a:t>
            </a:r>
            <a:r>
              <a:rPr lang="en-US" altLang="zh-CN" sz="2500" dirty="0"/>
              <a:t>Common-pool. </a:t>
            </a:r>
            <a:r>
              <a:rPr lang="zh-CN" altLang="en-US" sz="2500" dirty="0"/>
              <a:t>如需使用该连接池实现，应在系统中增加如下两个 </a:t>
            </a:r>
            <a:r>
              <a:rPr lang="en-US" altLang="zh-CN" sz="2500" dirty="0"/>
              <a:t>jar </a:t>
            </a:r>
            <a:r>
              <a:rPr lang="zh-CN" altLang="en-US" sz="2500" dirty="0"/>
              <a:t>文件：</a:t>
            </a:r>
          </a:p>
          <a:p>
            <a:pPr lvl="1"/>
            <a:r>
              <a:rPr lang="en-US" altLang="zh-CN" sz="2000" dirty="0"/>
              <a:t>Commons-dbcp.jar</a:t>
            </a:r>
            <a:r>
              <a:rPr lang="zh-CN" altLang="en-US" sz="2000" dirty="0"/>
              <a:t>：连接池的实现</a:t>
            </a:r>
          </a:p>
          <a:p>
            <a:pPr lvl="1"/>
            <a:r>
              <a:rPr lang="en-US" altLang="zh-CN" sz="2000" dirty="0"/>
              <a:t>Commons-pool.jar</a:t>
            </a:r>
            <a:r>
              <a:rPr lang="zh-CN" altLang="en-US" sz="2000" dirty="0"/>
              <a:t>：连接池实现的依赖库</a:t>
            </a:r>
          </a:p>
          <a:p>
            <a:r>
              <a:rPr lang="en-US" altLang="zh-CN" sz="2500" dirty="0"/>
              <a:t>Tomcat </a:t>
            </a:r>
            <a:r>
              <a:rPr lang="zh-CN" altLang="en-US" sz="2500" dirty="0"/>
              <a:t>的连接池正是采用该连接池来实现的。该数据库连接池既可以与应用服务器整合使用，也可由应用程序独立使用。</a:t>
            </a:r>
          </a:p>
        </p:txBody>
      </p:sp>
    </p:spTree>
    <p:extLst>
      <p:ext uri="{BB962C8B-B14F-4D97-AF65-F5344CB8AC3E}">
        <p14:creationId xmlns:p14="http://schemas.microsoft.com/office/powerpoint/2010/main" val="1842617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JDBC</a:t>
            </a:r>
            <a:endParaRPr lang="zh-CN" altLang="en-US" dirty="0"/>
          </a:p>
        </p:txBody>
      </p:sp>
      <p:sp>
        <p:nvSpPr>
          <p:cNvPr id="5" name="圆柱形 4"/>
          <p:cNvSpPr/>
          <p:nvPr/>
        </p:nvSpPr>
        <p:spPr>
          <a:xfrm>
            <a:off x="1187624"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2902136"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688086"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16912"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sp>
        <p:nvSpPr>
          <p:cNvPr id="22" name="矩形 21"/>
          <p:cNvSpPr/>
          <p:nvPr/>
        </p:nvSpPr>
        <p:spPr>
          <a:xfrm>
            <a:off x="2330632" y="1234372"/>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73772" y="2234504"/>
            <a:ext cx="1143008" cy="369332"/>
          </a:xfrm>
          <a:prstGeom prst="rect">
            <a:avLst/>
          </a:prstGeom>
          <a:noFill/>
        </p:spPr>
        <p:txBody>
          <a:bodyPr wrap="square" rtlCol="0">
            <a:spAutoFit/>
          </a:bodyPr>
          <a:lstStyle/>
          <a:p>
            <a:r>
              <a:rPr lang="zh-CN" altLang="en-US" dirty="0" smtClean="0"/>
              <a:t>调用</a:t>
            </a:r>
            <a:endParaRPr lang="zh-CN" altLang="en-US" dirty="0"/>
          </a:p>
        </p:txBody>
      </p:sp>
      <p:sp>
        <p:nvSpPr>
          <p:cNvPr id="36" name="TextBox 35"/>
          <p:cNvSpPr txBox="1"/>
          <p:nvPr/>
        </p:nvSpPr>
        <p:spPr>
          <a:xfrm>
            <a:off x="6259722" y="4091892"/>
            <a:ext cx="1143008" cy="369332"/>
          </a:xfrm>
          <a:prstGeom prst="rect">
            <a:avLst/>
          </a:prstGeom>
          <a:noFill/>
        </p:spPr>
        <p:txBody>
          <a:bodyPr wrap="square" rtlCol="0">
            <a:spAutoFit/>
          </a:bodyPr>
          <a:lstStyle/>
          <a:p>
            <a:r>
              <a:rPr lang="zh-CN" altLang="en-US" dirty="0" smtClean="0"/>
              <a:t>实现</a:t>
            </a:r>
            <a:endParaRPr lang="zh-CN" altLang="en-US" dirty="0"/>
          </a:p>
        </p:txBody>
      </p:sp>
      <p:sp>
        <p:nvSpPr>
          <p:cNvPr id="37" name="TextBox 36"/>
          <p:cNvSpPr txBox="1"/>
          <p:nvPr/>
        </p:nvSpPr>
        <p:spPr>
          <a:xfrm>
            <a:off x="6688350" y="3234636"/>
            <a:ext cx="1857388" cy="369332"/>
          </a:xfrm>
          <a:prstGeom prst="rect">
            <a:avLst/>
          </a:prstGeom>
          <a:noFill/>
        </p:spPr>
        <p:txBody>
          <a:bodyPr wrap="square" rtlCol="0">
            <a:spAutoFit/>
          </a:bodyPr>
          <a:lstStyle/>
          <a:p>
            <a:r>
              <a:rPr lang="zh-CN" altLang="en-US" dirty="0" smtClean="0"/>
              <a:t>一组规范：接口</a:t>
            </a:r>
            <a:endParaRPr lang="zh-CN" altLang="en-US" dirty="0"/>
          </a:p>
        </p:txBody>
      </p:sp>
    </p:spTree>
    <p:extLst>
      <p:ext uri="{BB962C8B-B14F-4D97-AF65-F5344CB8AC3E}">
        <p14:creationId xmlns:p14="http://schemas.microsoft.com/office/powerpoint/2010/main" val="32487918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611560" y="692696"/>
            <a:ext cx="8229600" cy="857256"/>
          </a:xfrm>
        </p:spPr>
        <p:txBody>
          <a:bodyPr/>
          <a:lstStyle/>
          <a:p>
            <a:r>
              <a:rPr lang="en-US" altLang="zh-CN" dirty="0"/>
              <a:t>DBCP </a:t>
            </a:r>
            <a:r>
              <a:rPr lang="zh-CN" altLang="en-US" dirty="0"/>
              <a:t>数据源使用范例</a:t>
            </a:r>
          </a:p>
        </p:txBody>
      </p:sp>
      <p:sp>
        <p:nvSpPr>
          <p:cNvPr id="638979" name="Rectangle 3"/>
          <p:cNvSpPr>
            <a:spLocks noGrp="1" noChangeArrowheads="1"/>
          </p:cNvSpPr>
          <p:nvPr>
            <p:ph type="body" idx="1"/>
          </p:nvPr>
        </p:nvSpPr>
        <p:spPr>
          <a:xfrm>
            <a:off x="323528" y="1870075"/>
            <a:ext cx="8208912" cy="3359150"/>
          </a:xfrm>
        </p:spPr>
        <p:txBody>
          <a:bodyPr/>
          <a:lstStyle/>
          <a:p>
            <a:r>
              <a:rPr lang="zh-CN" altLang="en-US" sz="2800" dirty="0"/>
              <a:t>数据源和数据库连接不同，数据源无需创建多个，它是产生数据库连接的工厂，因此整个应用只需要一个数据源即可。</a:t>
            </a:r>
          </a:p>
          <a:p>
            <a:r>
              <a:rPr lang="zh-CN" altLang="en-US" sz="2800" dirty="0"/>
              <a:t>当数据库访问结束后，程序还是像以前一样关闭数据库连接：</a:t>
            </a:r>
            <a:r>
              <a:rPr lang="en-US" altLang="zh-CN" sz="2800" dirty="0" err="1"/>
              <a:t>conn.close</a:t>
            </a:r>
            <a:r>
              <a:rPr lang="en-US" altLang="zh-CN" sz="2800" dirty="0"/>
              <a:t>(); </a:t>
            </a:r>
            <a:r>
              <a:rPr lang="zh-CN" altLang="en-US" sz="2800" dirty="0"/>
              <a:t>但上面的代码并没有关闭数据库的物理连接，它仅仅把数据库连接释放，归还给了数据库连接池。</a:t>
            </a:r>
          </a:p>
        </p:txBody>
      </p:sp>
    </p:spTree>
    <p:extLst>
      <p:ext uri="{BB962C8B-B14F-4D97-AF65-F5344CB8AC3E}">
        <p14:creationId xmlns:p14="http://schemas.microsoft.com/office/powerpoint/2010/main" val="2593645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2"/>
          <a:srcRect/>
          <a:stretch>
            <a:fillRect/>
          </a:stretch>
        </p:blipFill>
        <p:spPr bwMode="auto">
          <a:xfrm>
            <a:off x="2051050" y="1030809"/>
            <a:ext cx="5191125" cy="5543550"/>
          </a:xfrm>
          <a:prstGeom prst="rect">
            <a:avLst/>
          </a:prstGeom>
          <a:noFill/>
        </p:spPr>
      </p:pic>
    </p:spTree>
    <p:extLst>
      <p:ext uri="{BB962C8B-B14F-4D97-AF65-F5344CB8AC3E}">
        <p14:creationId xmlns:p14="http://schemas.microsoft.com/office/powerpoint/2010/main" val="33064308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662880" y="699536"/>
            <a:ext cx="8229600" cy="857256"/>
          </a:xfrm>
        </p:spPr>
        <p:txBody>
          <a:bodyPr/>
          <a:lstStyle/>
          <a:p>
            <a:r>
              <a:rPr lang="en-US" altLang="zh-CN" dirty="0"/>
              <a:t>C3P0 </a:t>
            </a:r>
            <a:r>
              <a:rPr lang="zh-CN" altLang="en-US" dirty="0"/>
              <a:t>数据源</a:t>
            </a:r>
          </a:p>
        </p:txBody>
      </p:sp>
      <p:pic>
        <p:nvPicPr>
          <p:cNvPr id="640005" name="Picture 5"/>
          <p:cNvPicPr>
            <a:picLocks noChangeAspect="1" noChangeArrowheads="1"/>
          </p:cNvPicPr>
          <p:nvPr/>
        </p:nvPicPr>
        <p:blipFill>
          <a:blip r:embed="rId2"/>
          <a:srcRect/>
          <a:stretch>
            <a:fillRect/>
          </a:stretch>
        </p:blipFill>
        <p:spPr bwMode="auto">
          <a:xfrm>
            <a:off x="684213" y="1772816"/>
            <a:ext cx="5543550" cy="358457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7179855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01824"/>
            <a:ext cx="8229600" cy="1143000"/>
          </a:xfrm>
        </p:spPr>
        <p:txBody>
          <a:bodyPr/>
          <a:lstStyle/>
          <a:p>
            <a:r>
              <a:rPr lang="zh-CN" altLang="zh-CN" b="1" dirty="0">
                <a:latin typeface="楷体_GB2312" pitchFamily="1" charset="-122"/>
                <a:ea typeface="楷体_GB2312" pitchFamily="1" charset="-122"/>
              </a:rPr>
              <a:t>Apache</a:t>
            </a:r>
            <a:r>
              <a:rPr lang="zh-CN" altLang="zh-CN" b="1" dirty="0">
                <a:latin typeface="华文楷体"/>
                <a:ea typeface="楷体_GB2312" pitchFamily="1" charset="-122"/>
              </a:rPr>
              <a:t>—</a:t>
            </a:r>
            <a:r>
              <a:rPr lang="zh-CN" altLang="zh-CN" b="1" dirty="0">
                <a:latin typeface="楷体_GB2312" pitchFamily="1" charset="-122"/>
                <a:ea typeface="楷体_GB2312" pitchFamily="1" charset="-122"/>
              </a:rPr>
              <a:t>DBUtils</a:t>
            </a:r>
            <a:r>
              <a:rPr lang="zh-CN" sz="4400" b="1" i="1" dirty="0" smtClean="0">
                <a:latin typeface="新宋体" pitchFamily="49" charset="-122"/>
                <a:ea typeface="新宋体" pitchFamily="49" charset="-122"/>
              </a:rPr>
              <a:t>简介</a:t>
            </a:r>
            <a:endParaRPr lang="zh-CN" sz="4400" b="1" i="1" dirty="0">
              <a:latin typeface="新宋体" pitchFamily="49" charset="-122"/>
              <a:ea typeface="新宋体" pitchFamily="49" charset="-122"/>
            </a:endParaRPr>
          </a:p>
        </p:txBody>
      </p:sp>
      <p:sp>
        <p:nvSpPr>
          <p:cNvPr id="33795" name="Rectangle 3"/>
          <p:cNvSpPr>
            <a:spLocks noGrp="1" noChangeArrowheads="1"/>
          </p:cNvSpPr>
          <p:nvPr>
            <p:ph type="body" idx="1"/>
          </p:nvPr>
        </p:nvSpPr>
        <p:spPr>
          <a:xfrm>
            <a:off x="395536" y="1844824"/>
            <a:ext cx="8496944" cy="4413250"/>
          </a:xfrm>
        </p:spPr>
        <p:txBody>
          <a:bodyPr/>
          <a:lstStyle/>
          <a:p>
            <a:r>
              <a:rPr lang="zh-CN" altLang="zh-CN" sz="2400" dirty="0"/>
              <a:t>commons-dbutils </a:t>
            </a:r>
            <a:r>
              <a:rPr lang="zh-CN" sz="2400" dirty="0"/>
              <a:t>是 </a:t>
            </a:r>
            <a:r>
              <a:rPr lang="zh-CN" altLang="zh-CN" sz="2400" dirty="0"/>
              <a:t>Apache </a:t>
            </a:r>
            <a:r>
              <a:rPr lang="zh-CN" sz="2400" dirty="0"/>
              <a:t>组织提供的一个开源 </a:t>
            </a:r>
            <a:r>
              <a:rPr lang="zh-CN" altLang="zh-CN" sz="2400" dirty="0"/>
              <a:t>JDBC</a:t>
            </a:r>
            <a:r>
              <a:rPr lang="zh-CN" sz="2400" dirty="0"/>
              <a:t>工具类库，它是对</a:t>
            </a:r>
            <a:r>
              <a:rPr lang="zh-CN" altLang="zh-CN" sz="2400" dirty="0"/>
              <a:t>JDBC</a:t>
            </a:r>
            <a:r>
              <a:rPr lang="zh-CN" sz="2400" dirty="0"/>
              <a:t>的简单封装，学习成本极低，并且使用</a:t>
            </a:r>
            <a:r>
              <a:rPr lang="zh-CN" altLang="zh-CN" sz="2400" dirty="0"/>
              <a:t>dbutils</a:t>
            </a:r>
            <a:r>
              <a:rPr lang="zh-CN" sz="2400" dirty="0"/>
              <a:t>能极大简化</a:t>
            </a:r>
            <a:r>
              <a:rPr lang="zh-CN" altLang="zh-CN" sz="2400" dirty="0"/>
              <a:t>jdbc</a:t>
            </a:r>
            <a:r>
              <a:rPr lang="zh-CN" sz="2400" dirty="0"/>
              <a:t>编码的工作量，同时也不会影响程序的性能</a:t>
            </a:r>
            <a:r>
              <a:rPr lang="zh-CN" sz="2400" dirty="0" smtClean="0"/>
              <a:t>。</a:t>
            </a:r>
            <a:endParaRPr lang="en-US" altLang="zh-CN" sz="2400" dirty="0"/>
          </a:p>
          <a:p>
            <a:r>
              <a:rPr lang="zh-CN" altLang="zh-CN" sz="2400" dirty="0" smtClean="0"/>
              <a:t>API</a:t>
            </a:r>
            <a:r>
              <a:rPr lang="zh-CN" sz="2400" dirty="0"/>
              <a:t>介绍：</a:t>
            </a:r>
          </a:p>
          <a:p>
            <a:pPr lvl="1"/>
            <a:r>
              <a:rPr lang="zh-CN" altLang="zh-CN" sz="2200" dirty="0"/>
              <a:t>org.apache.commons.dbutils.QueryRunner</a:t>
            </a:r>
          </a:p>
          <a:p>
            <a:pPr lvl="1"/>
            <a:r>
              <a:rPr lang="zh-CN" altLang="zh-CN" sz="2200" dirty="0"/>
              <a:t>org.apache.commons.dbutils.ResultSetHandler</a:t>
            </a:r>
          </a:p>
          <a:p>
            <a:pPr lvl="1"/>
            <a:r>
              <a:rPr lang="zh-CN" sz="2200" dirty="0"/>
              <a:t>工具类</a:t>
            </a:r>
          </a:p>
          <a:p>
            <a:pPr lvl="2"/>
            <a:r>
              <a:rPr lang="zh-CN" altLang="zh-CN" sz="2000" dirty="0"/>
              <a:t>org.apache.commons.dbutils.DbUtils</a:t>
            </a:r>
            <a:r>
              <a:rPr lang="zh-CN" sz="2000" dirty="0"/>
              <a:t>、。 </a:t>
            </a:r>
            <a:r>
              <a:rPr lang="zh-CN" sz="1900" dirty="0"/>
              <a:t>  </a:t>
            </a:r>
          </a:p>
        </p:txBody>
      </p:sp>
    </p:spTree>
    <p:extLst>
      <p:ext uri="{BB962C8B-B14F-4D97-AF65-F5344CB8AC3E}">
        <p14:creationId xmlns:p14="http://schemas.microsoft.com/office/powerpoint/2010/main" val="29518810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2676976"/>
            <a:ext cx="4032448" cy="864096"/>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TextBox 3"/>
          <p:cNvSpPr txBox="1"/>
          <p:nvPr/>
        </p:nvSpPr>
        <p:spPr>
          <a:xfrm>
            <a:off x="251520" y="1812880"/>
            <a:ext cx="6408712" cy="3416320"/>
          </a:xfrm>
          <a:prstGeom prst="rect">
            <a:avLst/>
          </a:prstGeom>
          <a:noFill/>
        </p:spPr>
        <p:txBody>
          <a:bodyPr wrap="square" rtlCol="0">
            <a:spAutoFit/>
          </a:bodyPr>
          <a:lstStyle/>
          <a:p>
            <a:r>
              <a:rPr lang="en-US" altLang="zh-CN" dirty="0" err="1" smtClean="0"/>
              <a:t>QueryRunner</a:t>
            </a:r>
            <a:endParaRPr lang="en-US" altLang="zh-CN" dirty="0" smtClean="0"/>
          </a:p>
          <a:p>
            <a:r>
              <a:rPr lang="en-US" altLang="zh-CN" dirty="0" smtClean="0"/>
              <a:t>query(Connection conn, String </a:t>
            </a:r>
            <a:r>
              <a:rPr lang="en-US" altLang="zh-CN" dirty="0" err="1" smtClean="0"/>
              <a:t>sql</a:t>
            </a:r>
            <a:r>
              <a:rPr lang="en-US" altLang="zh-CN" dirty="0" smtClean="0"/>
              <a:t>, </a:t>
            </a:r>
            <a:r>
              <a:rPr lang="en-US" altLang="zh-CN" dirty="0" err="1" smtClean="0"/>
              <a:t>ResultSetHandler</a:t>
            </a:r>
            <a:r>
              <a:rPr lang="en-US" altLang="zh-CN" dirty="0" smtClean="0"/>
              <a:t> </a:t>
            </a:r>
            <a:r>
              <a:rPr lang="en-US" altLang="zh-CN" dirty="0" err="1" smtClean="0"/>
              <a:t>rsh</a:t>
            </a:r>
            <a:r>
              <a:rPr lang="en-US" altLang="zh-CN" dirty="0" smtClean="0"/>
              <a:t>){</a:t>
            </a:r>
          </a:p>
          <a:p>
            <a:endParaRPr lang="en-US" altLang="zh-CN" dirty="0" smtClean="0"/>
          </a:p>
          <a:p>
            <a:r>
              <a:rPr lang="en-US" altLang="zh-CN" dirty="0" smtClean="0"/>
              <a:t>            </a:t>
            </a:r>
            <a:r>
              <a:rPr lang="en-US" altLang="zh-CN" dirty="0" err="1" smtClean="0"/>
              <a:t>stmt</a:t>
            </a:r>
            <a:r>
              <a:rPr lang="en-US" altLang="zh-CN" dirty="0" smtClean="0"/>
              <a:t> </a:t>
            </a:r>
            <a:r>
              <a:rPr lang="en-US" altLang="zh-CN" dirty="0"/>
              <a:t>= </a:t>
            </a:r>
            <a:r>
              <a:rPr lang="en-US" altLang="zh-CN" dirty="0" err="1"/>
              <a:t>this.prepareStatement</a:t>
            </a:r>
            <a:r>
              <a:rPr lang="en-US" altLang="zh-CN" dirty="0"/>
              <a:t>(conn, </a:t>
            </a:r>
            <a:r>
              <a:rPr lang="en-US" altLang="zh-CN" dirty="0" err="1"/>
              <a:t>sql</a:t>
            </a:r>
            <a:r>
              <a:rPr lang="en-US" altLang="zh-CN" dirty="0"/>
              <a:t>);</a:t>
            </a:r>
          </a:p>
          <a:p>
            <a:r>
              <a:rPr lang="en-US" altLang="zh-CN" dirty="0"/>
              <a:t>            </a:t>
            </a:r>
            <a:r>
              <a:rPr lang="en-US" altLang="zh-CN" dirty="0" err="1"/>
              <a:t>this.fillStatement</a:t>
            </a:r>
            <a:r>
              <a:rPr lang="en-US" altLang="zh-CN" dirty="0"/>
              <a:t>(</a:t>
            </a:r>
            <a:r>
              <a:rPr lang="en-US" altLang="zh-CN" dirty="0" err="1"/>
              <a:t>stmt</a:t>
            </a:r>
            <a:r>
              <a:rPr lang="en-US" altLang="zh-CN" dirty="0"/>
              <a:t>, </a:t>
            </a:r>
            <a:r>
              <a:rPr lang="en-US" altLang="zh-CN" dirty="0" err="1"/>
              <a:t>params</a:t>
            </a:r>
            <a:r>
              <a:rPr lang="en-US" altLang="zh-CN" dirty="0"/>
              <a:t>);</a:t>
            </a:r>
          </a:p>
          <a:p>
            <a:r>
              <a:rPr lang="en-US" altLang="zh-CN" dirty="0"/>
              <a:t>            </a:t>
            </a:r>
            <a:r>
              <a:rPr lang="en-US" altLang="zh-CN" dirty="0" err="1"/>
              <a:t>rs</a:t>
            </a:r>
            <a:r>
              <a:rPr lang="en-US" altLang="zh-CN" dirty="0"/>
              <a:t> = </a:t>
            </a:r>
            <a:r>
              <a:rPr lang="en-US" altLang="zh-CN" dirty="0" err="1"/>
              <a:t>this.wrap</a:t>
            </a:r>
            <a:r>
              <a:rPr lang="en-US" altLang="zh-CN" dirty="0"/>
              <a:t>(</a:t>
            </a:r>
            <a:r>
              <a:rPr lang="en-US" altLang="zh-CN" dirty="0" err="1"/>
              <a:t>stmt.executeQuery</a:t>
            </a:r>
            <a:r>
              <a:rPr lang="en-US" altLang="zh-CN" dirty="0" smtClean="0"/>
              <a:t>());</a:t>
            </a:r>
          </a:p>
          <a:p>
            <a:endParaRPr lang="en-US" altLang="zh-CN" dirty="0"/>
          </a:p>
          <a:p>
            <a:r>
              <a:rPr lang="en-US" altLang="zh-CN" dirty="0"/>
              <a:t>            result = </a:t>
            </a:r>
            <a:r>
              <a:rPr lang="en-US" altLang="zh-CN" dirty="0" err="1"/>
              <a:t>rsh.handle</a:t>
            </a:r>
            <a:r>
              <a:rPr lang="en-US" altLang="zh-CN" dirty="0"/>
              <a:t>(</a:t>
            </a:r>
            <a:r>
              <a:rPr lang="en-US" altLang="zh-CN" dirty="0" err="1"/>
              <a:t>rs</a:t>
            </a:r>
            <a:r>
              <a:rPr lang="en-US" altLang="zh-CN" dirty="0" smtClean="0"/>
              <a:t>);</a:t>
            </a:r>
          </a:p>
          <a:p>
            <a:endParaRPr lang="en-US" altLang="zh-CN" dirty="0"/>
          </a:p>
          <a:p>
            <a:r>
              <a:rPr lang="en-US" altLang="zh-CN" dirty="0" smtClean="0"/>
              <a:t>           return result; 	</a:t>
            </a:r>
            <a:endParaRPr lang="en-US" altLang="zh-CN" dirty="0"/>
          </a:p>
          <a:p>
            <a:r>
              <a:rPr lang="en-US" altLang="zh-CN" dirty="0" smtClean="0"/>
              <a:t>}</a:t>
            </a:r>
          </a:p>
          <a:p>
            <a:endParaRPr lang="zh-CN" altLang="en-US" dirty="0"/>
          </a:p>
        </p:txBody>
      </p:sp>
      <p:sp>
        <p:nvSpPr>
          <p:cNvPr id="6" name="TextBox 5"/>
          <p:cNvSpPr txBox="1"/>
          <p:nvPr/>
        </p:nvSpPr>
        <p:spPr>
          <a:xfrm>
            <a:off x="5004048" y="2676976"/>
            <a:ext cx="1656184" cy="307777"/>
          </a:xfrm>
          <a:prstGeom prst="rect">
            <a:avLst/>
          </a:prstGeom>
          <a:noFill/>
        </p:spPr>
        <p:txBody>
          <a:bodyPr wrap="square" rtlCol="0">
            <a:spAutoFit/>
          </a:bodyPr>
          <a:lstStyle/>
          <a:p>
            <a:r>
              <a:rPr lang="zh-CN" altLang="en-US" sz="1400" dirty="0" smtClean="0"/>
              <a:t>得到结果集对象</a:t>
            </a:r>
            <a:endParaRPr lang="zh-CN" altLang="en-US" sz="1400" dirty="0"/>
          </a:p>
        </p:txBody>
      </p:sp>
      <p:sp>
        <p:nvSpPr>
          <p:cNvPr id="9" name="TextBox 8"/>
          <p:cNvSpPr txBox="1"/>
          <p:nvPr/>
        </p:nvSpPr>
        <p:spPr>
          <a:xfrm>
            <a:off x="3361346" y="3757096"/>
            <a:ext cx="4883062" cy="523220"/>
          </a:xfrm>
          <a:prstGeom prst="rect">
            <a:avLst/>
          </a:prstGeom>
          <a:noFill/>
        </p:spPr>
        <p:txBody>
          <a:bodyPr wrap="square" rtlCol="0">
            <a:spAutoFit/>
          </a:bodyPr>
          <a:lstStyle/>
          <a:p>
            <a:r>
              <a:rPr lang="zh-CN" altLang="en-US" sz="1400" dirty="0" smtClean="0"/>
              <a:t>调用传入的 </a:t>
            </a:r>
            <a:r>
              <a:rPr lang="en-US" altLang="zh-CN" sz="1400" dirty="0" err="1" smtClean="0"/>
              <a:t>ResultSetHandler</a:t>
            </a:r>
            <a:r>
              <a:rPr lang="en-US" altLang="zh-CN" sz="1400" dirty="0" smtClean="0"/>
              <a:t> </a:t>
            </a:r>
            <a:r>
              <a:rPr lang="zh-CN" altLang="en-US" sz="1400" dirty="0" smtClean="0"/>
              <a:t>对象的 </a:t>
            </a:r>
            <a:r>
              <a:rPr lang="en-US" altLang="zh-CN" sz="1400" dirty="0" smtClean="0"/>
              <a:t>handle </a:t>
            </a:r>
            <a:r>
              <a:rPr lang="zh-CN" altLang="en-US" sz="1400" dirty="0" smtClean="0"/>
              <a:t>方法</a:t>
            </a:r>
            <a:r>
              <a:rPr lang="en-US" altLang="zh-CN" sz="1400" dirty="0" smtClean="0"/>
              <a:t>, </a:t>
            </a:r>
            <a:r>
              <a:rPr lang="zh-CN" altLang="en-US" sz="1400" dirty="0" smtClean="0"/>
              <a:t>并且把前面得到的 </a:t>
            </a:r>
            <a:r>
              <a:rPr lang="en-US" altLang="zh-CN" sz="1400" dirty="0" err="1" smtClean="0"/>
              <a:t>ResultSet</a:t>
            </a:r>
            <a:r>
              <a:rPr lang="en-US" altLang="zh-CN" sz="1400" dirty="0" smtClean="0"/>
              <a:t> </a:t>
            </a:r>
            <a:r>
              <a:rPr lang="zh-CN" altLang="en-US" sz="1400" dirty="0" smtClean="0"/>
              <a:t>对象作为参数传入</a:t>
            </a:r>
            <a:endParaRPr lang="zh-CN" altLang="en-US" sz="1400" dirty="0"/>
          </a:p>
        </p:txBody>
      </p:sp>
      <p:sp>
        <p:nvSpPr>
          <p:cNvPr id="10" name="TextBox 9"/>
          <p:cNvSpPr txBox="1"/>
          <p:nvPr/>
        </p:nvSpPr>
        <p:spPr>
          <a:xfrm>
            <a:off x="2267744" y="4333160"/>
            <a:ext cx="2016224" cy="307777"/>
          </a:xfrm>
          <a:prstGeom prst="rect">
            <a:avLst/>
          </a:prstGeom>
          <a:noFill/>
        </p:spPr>
        <p:txBody>
          <a:bodyPr wrap="square" rtlCol="0">
            <a:spAutoFit/>
          </a:bodyPr>
          <a:lstStyle/>
          <a:p>
            <a:r>
              <a:rPr lang="zh-CN" altLang="en-US" sz="1400" dirty="0" smtClean="0"/>
              <a:t>把 </a:t>
            </a:r>
            <a:r>
              <a:rPr lang="en-US" altLang="zh-CN" sz="1400" dirty="0" smtClean="0"/>
              <a:t>result </a:t>
            </a:r>
            <a:r>
              <a:rPr lang="zh-CN" altLang="en-US" sz="1400" dirty="0" smtClean="0"/>
              <a:t>作为结果返回</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46849"/>
            <a:ext cx="55149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3635896" y="1370686"/>
            <a:ext cx="2808312" cy="223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99456" y="2119408"/>
            <a:ext cx="1994103" cy="3465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1" idx="2"/>
          </p:cNvCxnSpPr>
          <p:nvPr/>
        </p:nvCxnSpPr>
        <p:spPr>
          <a:xfrm flipH="1">
            <a:off x="4596507" y="1594524"/>
            <a:ext cx="443545" cy="524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574" y="4869160"/>
            <a:ext cx="4427984" cy="171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1691680" y="3783990"/>
            <a:ext cx="1440160" cy="26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18279" y="5202306"/>
            <a:ext cx="3426129"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106271" y="4047565"/>
            <a:ext cx="1707776" cy="1882588"/>
          </a:xfrm>
          <a:custGeom>
            <a:avLst/>
            <a:gdLst>
              <a:gd name="connsiteX0" fmla="*/ 0 w 1707776"/>
              <a:gd name="connsiteY0" fmla="*/ 0 h 1882588"/>
              <a:gd name="connsiteX1" fmla="*/ 1398494 w 1707776"/>
              <a:gd name="connsiteY1" fmla="*/ 470647 h 1882588"/>
              <a:gd name="connsiteX2" fmla="*/ 1129553 w 1707776"/>
              <a:gd name="connsiteY2" fmla="*/ 1573306 h 1882588"/>
              <a:gd name="connsiteX3" fmla="*/ 1707776 w 1707776"/>
              <a:gd name="connsiteY3" fmla="*/ 1882588 h 1882588"/>
            </a:gdLst>
            <a:ahLst/>
            <a:cxnLst>
              <a:cxn ang="0">
                <a:pos x="connsiteX0" y="connsiteY0"/>
              </a:cxn>
              <a:cxn ang="0">
                <a:pos x="connsiteX1" y="connsiteY1"/>
              </a:cxn>
              <a:cxn ang="0">
                <a:pos x="connsiteX2" y="connsiteY2"/>
              </a:cxn>
              <a:cxn ang="0">
                <a:pos x="connsiteX3" y="connsiteY3"/>
              </a:cxn>
            </a:cxnLst>
            <a:rect l="l" t="t" r="r" b="b"/>
            <a:pathLst>
              <a:path w="1707776" h="1882588">
                <a:moveTo>
                  <a:pt x="0" y="0"/>
                </a:moveTo>
                <a:cubicBezTo>
                  <a:pt x="605117" y="104214"/>
                  <a:pt x="1210235" y="208429"/>
                  <a:pt x="1398494" y="470647"/>
                </a:cubicBezTo>
                <a:cubicBezTo>
                  <a:pt x="1586753" y="732865"/>
                  <a:pt x="1078006" y="1337983"/>
                  <a:pt x="1129553" y="1573306"/>
                </a:cubicBezTo>
                <a:cubicBezTo>
                  <a:pt x="1181100" y="1808629"/>
                  <a:pt x="1444438" y="1845608"/>
                  <a:pt x="1707776" y="18825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17719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49" y="202922"/>
            <a:ext cx="4842922" cy="164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49" y="2996952"/>
            <a:ext cx="3742746" cy="944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等腰三角形 3"/>
          <p:cNvSpPr/>
          <p:nvPr/>
        </p:nvSpPr>
        <p:spPr>
          <a:xfrm>
            <a:off x="1763688" y="1844824"/>
            <a:ext cx="338716" cy="216024"/>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3"/>
          </p:cNvCxnSpPr>
          <p:nvPr/>
        </p:nvCxnSpPr>
        <p:spPr>
          <a:xfrm>
            <a:off x="1933046" y="2060848"/>
            <a:ext cx="0" cy="79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200" y="4149080"/>
            <a:ext cx="68008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5661248"/>
            <a:ext cx="3924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等腰三角形 10"/>
          <p:cNvSpPr/>
          <p:nvPr/>
        </p:nvSpPr>
        <p:spPr>
          <a:xfrm>
            <a:off x="1187624" y="4149080"/>
            <a:ext cx="338716" cy="216024"/>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11" idx="3"/>
          </p:cNvCxnSpPr>
          <p:nvPr/>
        </p:nvCxnSpPr>
        <p:spPr>
          <a:xfrm>
            <a:off x="1356982" y="4365104"/>
            <a:ext cx="0" cy="1224136"/>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0850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4232" y="404664"/>
            <a:ext cx="7696200" cy="1439863"/>
          </a:xfrm>
        </p:spPr>
        <p:txBody>
          <a:bodyPr/>
          <a:lstStyle/>
          <a:p>
            <a:r>
              <a:rPr lang="zh-CN" altLang="zh-CN" b="1" i="1" dirty="0"/>
              <a:t>DbUtils</a:t>
            </a:r>
            <a:r>
              <a:rPr lang="zh-CN" b="1" i="1" dirty="0"/>
              <a:t>类</a:t>
            </a:r>
            <a:r>
              <a:rPr lang="zh-CN" dirty="0"/>
              <a:t> </a:t>
            </a:r>
          </a:p>
        </p:txBody>
      </p:sp>
      <p:sp>
        <p:nvSpPr>
          <p:cNvPr id="34819" name="Rectangle 3"/>
          <p:cNvSpPr>
            <a:spLocks noGrp="1" noChangeArrowheads="1"/>
          </p:cNvSpPr>
          <p:nvPr>
            <p:ph type="body" idx="1"/>
          </p:nvPr>
        </p:nvSpPr>
        <p:spPr>
          <a:xfrm>
            <a:off x="323528" y="1700808"/>
            <a:ext cx="8424936" cy="4608512"/>
          </a:xfrm>
        </p:spPr>
        <p:txBody>
          <a:bodyPr>
            <a:normAutofit/>
          </a:bodyPr>
          <a:lstStyle/>
          <a:p>
            <a:r>
              <a:rPr lang="zh-CN" altLang="zh-CN" sz="2200" dirty="0"/>
              <a:t>DbUtils </a:t>
            </a:r>
            <a:r>
              <a:rPr lang="zh-CN" sz="2200" dirty="0"/>
              <a:t>：提供如关闭连接、装载</a:t>
            </a:r>
            <a:r>
              <a:rPr lang="zh-CN" altLang="zh-CN" sz="2200" dirty="0"/>
              <a:t>JDBC</a:t>
            </a:r>
            <a:r>
              <a:rPr lang="zh-CN" sz="2200" dirty="0"/>
              <a:t>驱动程序等常规工作的工具类，里面的所有方法都是静态的。主要方法如下：</a:t>
            </a:r>
          </a:p>
          <a:p>
            <a:pPr lvl="1"/>
            <a:r>
              <a:rPr lang="zh-CN" altLang="zh-CN" sz="2000" dirty="0"/>
              <a:t>public static void close(…) throws java.sql.SQLException</a:t>
            </a:r>
            <a:r>
              <a:rPr lang="zh-CN" sz="2000" dirty="0"/>
              <a:t>：　</a:t>
            </a:r>
            <a:r>
              <a:rPr lang="zh-CN" altLang="zh-CN" sz="2000" dirty="0"/>
              <a:t>DbUtils</a:t>
            </a:r>
            <a:r>
              <a:rPr lang="zh-CN" sz="2000" dirty="0"/>
              <a:t>类提供了三个重载的关闭方法。这些方法检查所提供的参数是不是</a:t>
            </a:r>
            <a:r>
              <a:rPr lang="zh-CN" altLang="zh-CN" sz="2000" dirty="0"/>
              <a:t>NULL</a:t>
            </a:r>
            <a:r>
              <a:rPr lang="zh-CN" sz="2000" dirty="0"/>
              <a:t>，如果不是的话，它们就关闭</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a:t>
            </a:r>
          </a:p>
          <a:p>
            <a:pPr lvl="1"/>
            <a:r>
              <a:rPr lang="zh-CN" altLang="zh-CN" sz="2000" dirty="0"/>
              <a:t>public static void closeQuietly(…): </a:t>
            </a:r>
            <a:r>
              <a:rPr lang="zh-CN" sz="2000" dirty="0"/>
              <a:t>这一类方法不仅能在</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为</a:t>
            </a:r>
            <a:r>
              <a:rPr lang="zh-CN" altLang="zh-CN" sz="2000" dirty="0"/>
              <a:t>NULL</a:t>
            </a:r>
            <a:r>
              <a:rPr lang="zh-CN" sz="2000" dirty="0"/>
              <a:t>情况下避免关闭，还能隐藏一些在程序中抛出的</a:t>
            </a:r>
            <a:r>
              <a:rPr lang="zh-CN" altLang="zh-CN" sz="2000" dirty="0"/>
              <a:t>SQLEeception</a:t>
            </a:r>
            <a:r>
              <a:rPr lang="zh-CN" sz="2000" dirty="0"/>
              <a:t>。</a:t>
            </a:r>
          </a:p>
          <a:p>
            <a:pPr lvl="1"/>
            <a:r>
              <a:rPr lang="zh-CN" altLang="zh-CN" sz="2000" dirty="0"/>
              <a:t>public static void commitAndCloseQuietly(Connection conn)</a:t>
            </a:r>
            <a:r>
              <a:rPr lang="zh-CN" sz="2000" dirty="0"/>
              <a:t>： 用来提交连接，然后关闭连接，并且在关闭连接时不抛出</a:t>
            </a:r>
            <a:r>
              <a:rPr lang="zh-CN" altLang="zh-CN" sz="2000" dirty="0"/>
              <a:t>SQL</a:t>
            </a:r>
            <a:r>
              <a:rPr lang="zh-CN" sz="2000" dirty="0"/>
              <a:t>异常。 </a:t>
            </a:r>
          </a:p>
          <a:p>
            <a:pPr lvl="1"/>
            <a:r>
              <a:rPr lang="zh-CN" altLang="zh-CN" sz="2000" dirty="0"/>
              <a:t>public static boolean loadDriver(java.lang.String driverClassName)</a:t>
            </a:r>
            <a:r>
              <a:rPr lang="zh-CN" sz="2000" dirty="0"/>
              <a:t>：这一方装载并注册</a:t>
            </a:r>
            <a:r>
              <a:rPr lang="zh-CN" altLang="zh-CN" sz="2000" dirty="0"/>
              <a:t>JDBC</a:t>
            </a:r>
            <a:r>
              <a:rPr lang="zh-CN" sz="2000" dirty="0"/>
              <a:t>驱动程序，如果成功就返回</a:t>
            </a:r>
            <a:r>
              <a:rPr lang="zh-CN" altLang="zh-CN" sz="2000" dirty="0"/>
              <a:t>true</a:t>
            </a:r>
            <a:r>
              <a:rPr lang="zh-CN" sz="2000" dirty="0"/>
              <a:t>。使用该方法，你不需要捕捉这个异常</a:t>
            </a:r>
            <a:r>
              <a:rPr lang="zh-CN" altLang="zh-CN" sz="2000" dirty="0"/>
              <a:t>ClassNotFoundException</a:t>
            </a:r>
            <a:r>
              <a:rPr lang="zh-CN" sz="2000" dirty="0"/>
              <a:t>。</a:t>
            </a:r>
          </a:p>
        </p:txBody>
      </p:sp>
    </p:spTree>
    <p:extLst>
      <p:ext uri="{BB962C8B-B14F-4D97-AF65-F5344CB8AC3E}">
        <p14:creationId xmlns:p14="http://schemas.microsoft.com/office/powerpoint/2010/main" val="32480103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4232" y="404961"/>
            <a:ext cx="7696200" cy="1439863"/>
          </a:xfrm>
        </p:spPr>
        <p:txBody>
          <a:bodyPr/>
          <a:lstStyle/>
          <a:p>
            <a:r>
              <a:rPr lang="zh-CN" altLang="zh-CN" b="1" i="1" dirty="0"/>
              <a:t>QueryRunner</a:t>
            </a:r>
            <a:r>
              <a:rPr lang="zh-CN" b="1" i="1" dirty="0"/>
              <a:t>类</a:t>
            </a:r>
            <a:r>
              <a:rPr lang="zh-CN" dirty="0"/>
              <a:t> </a:t>
            </a:r>
          </a:p>
        </p:txBody>
      </p:sp>
      <p:sp>
        <p:nvSpPr>
          <p:cNvPr id="35843" name="Rectangle 3"/>
          <p:cNvSpPr>
            <a:spLocks noGrp="1" noChangeArrowheads="1"/>
          </p:cNvSpPr>
          <p:nvPr>
            <p:ph type="body" idx="1"/>
          </p:nvPr>
        </p:nvSpPr>
        <p:spPr>
          <a:xfrm>
            <a:off x="611560" y="1882775"/>
            <a:ext cx="8064896" cy="2625725"/>
          </a:xfrm>
        </p:spPr>
        <p:txBody>
          <a:bodyPr/>
          <a:lstStyle/>
          <a:p>
            <a:r>
              <a:rPr lang="zh-CN" sz="2600" dirty="0"/>
              <a:t>该类简单化了</a:t>
            </a:r>
            <a:r>
              <a:rPr lang="zh-CN" altLang="zh-CN" sz="2600" dirty="0"/>
              <a:t>SQL</a:t>
            </a:r>
            <a:r>
              <a:rPr lang="zh-CN" sz="2600" dirty="0"/>
              <a:t>查询，它与</a:t>
            </a:r>
            <a:r>
              <a:rPr lang="zh-CN" altLang="zh-CN" sz="2600" dirty="0"/>
              <a:t>ResultSetHandler</a:t>
            </a:r>
            <a:r>
              <a:rPr lang="zh-CN" sz="2600" dirty="0"/>
              <a:t>组合在一起使用可以完成大部分的数据库操作，能够大大减少编码量。</a:t>
            </a:r>
          </a:p>
          <a:p>
            <a:r>
              <a:rPr lang="zh-CN" altLang="zh-CN" sz="2600" dirty="0"/>
              <a:t>QueryRunner</a:t>
            </a:r>
            <a:r>
              <a:rPr lang="zh-CN" sz="2600" dirty="0"/>
              <a:t>类提供了两个构造方法：</a:t>
            </a:r>
          </a:p>
          <a:p>
            <a:pPr lvl="1"/>
            <a:r>
              <a:rPr lang="zh-CN" sz="2200" dirty="0"/>
              <a:t>默认的构造方法</a:t>
            </a:r>
          </a:p>
          <a:p>
            <a:pPr lvl="1"/>
            <a:r>
              <a:rPr lang="zh-CN" sz="2200" dirty="0"/>
              <a:t>需要一个 </a:t>
            </a:r>
            <a:r>
              <a:rPr lang="zh-CN" altLang="zh-CN" sz="2200" dirty="0"/>
              <a:t>javax.sql.DataSource </a:t>
            </a:r>
            <a:r>
              <a:rPr lang="zh-CN" sz="2200" dirty="0"/>
              <a:t>来作参数的构造方法。</a:t>
            </a:r>
          </a:p>
        </p:txBody>
      </p:sp>
    </p:spTree>
    <p:extLst>
      <p:ext uri="{BB962C8B-B14F-4D97-AF65-F5344CB8AC3E}">
        <p14:creationId xmlns:p14="http://schemas.microsoft.com/office/powerpoint/2010/main" val="3440468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62880" y="620688"/>
            <a:ext cx="8229600" cy="1143000"/>
          </a:xfrm>
        </p:spPr>
        <p:txBody>
          <a:bodyPr/>
          <a:lstStyle/>
          <a:p>
            <a:r>
              <a:rPr lang="zh-CN" altLang="zh-CN" b="1" i="1" dirty="0"/>
              <a:t>QueryRunner</a:t>
            </a:r>
            <a:r>
              <a:rPr lang="zh-CN" b="1" i="1" dirty="0"/>
              <a:t>类的主要方法</a:t>
            </a:r>
          </a:p>
        </p:txBody>
      </p:sp>
      <p:sp>
        <p:nvSpPr>
          <p:cNvPr id="36867" name="Rectangle 3"/>
          <p:cNvSpPr>
            <a:spLocks noGrp="1" noChangeArrowheads="1"/>
          </p:cNvSpPr>
          <p:nvPr>
            <p:ph type="body" idx="1"/>
          </p:nvPr>
        </p:nvSpPr>
        <p:spPr>
          <a:xfrm>
            <a:off x="763588" y="1901825"/>
            <a:ext cx="7696200" cy="4419600"/>
          </a:xfrm>
        </p:spPr>
        <p:txBody>
          <a:bodyPr>
            <a:noAutofit/>
          </a:bodyPr>
          <a:lstStyle/>
          <a:p>
            <a:r>
              <a:rPr lang="zh-CN" altLang="zh-CN" sz="1800" dirty="0"/>
              <a:t>public Object query(Connection conn, String sql, Object[] params, ResultSetHandler rsh) throws SQLException</a:t>
            </a:r>
            <a:r>
              <a:rPr lang="zh-CN" sz="1800" dirty="0"/>
              <a:t>：执行一个查询操作，在这个查询中，对象数组中的每个元素值被用来作为查询语句的置换参数。该方法会自行处理 </a:t>
            </a:r>
            <a:r>
              <a:rPr lang="zh-CN" altLang="zh-CN" sz="1800" dirty="0"/>
              <a:t>PreparedStatement </a:t>
            </a:r>
            <a:r>
              <a:rPr lang="zh-CN" sz="1800" dirty="0"/>
              <a:t>和 </a:t>
            </a:r>
            <a:r>
              <a:rPr lang="zh-CN" altLang="zh-CN" sz="1800" dirty="0"/>
              <a:t>ResultSet </a:t>
            </a:r>
            <a:r>
              <a:rPr lang="zh-CN" sz="1800" dirty="0"/>
              <a:t>的创建和关闭。</a:t>
            </a:r>
          </a:p>
          <a:p>
            <a:r>
              <a:rPr lang="zh-CN" altLang="zh-CN" sz="1800" dirty="0"/>
              <a:t>public Object query(String sql, Object[] params, ResultSetHandler rsh) throws SQLException:</a:t>
            </a:r>
            <a:r>
              <a:rPr lang="zh-CN" sz="1800" dirty="0"/>
              <a:t>　几乎与第一种方法一样；唯一的不同在于它不将数据库连接提供给方法，并且它是从提供给构造方法的数据源</a:t>
            </a:r>
            <a:r>
              <a:rPr lang="zh-CN" altLang="zh-CN" sz="1800" dirty="0"/>
              <a:t>(DataSource) </a:t>
            </a:r>
            <a:r>
              <a:rPr lang="zh-CN" sz="1800" dirty="0"/>
              <a:t>或使用的</a:t>
            </a:r>
            <a:r>
              <a:rPr lang="zh-CN" altLang="zh-CN" sz="1800" dirty="0"/>
              <a:t>setDataSource </a:t>
            </a:r>
            <a:r>
              <a:rPr lang="zh-CN" sz="1800" dirty="0"/>
              <a:t>方法中重新获得 </a:t>
            </a:r>
            <a:r>
              <a:rPr lang="zh-CN" altLang="zh-CN" sz="1800" dirty="0"/>
              <a:t>Connection</a:t>
            </a:r>
            <a:r>
              <a:rPr lang="zh-CN" sz="1800" dirty="0" smtClean="0"/>
              <a:t>。</a:t>
            </a:r>
            <a:endParaRPr lang="zh-CN" sz="1800" dirty="0"/>
          </a:p>
          <a:p>
            <a:r>
              <a:rPr lang="zh-CN" altLang="zh-CN" sz="1800" dirty="0"/>
              <a:t>public Object query(Connection conn, String sql, ResultSetHandler rsh) throws SQLException : </a:t>
            </a:r>
            <a:r>
              <a:rPr lang="zh-CN" sz="1800" dirty="0"/>
              <a:t>执行一个不需要置换参数的查询操作</a:t>
            </a:r>
            <a:r>
              <a:rPr lang="zh-CN" sz="1800" dirty="0" smtClean="0"/>
              <a:t>。</a:t>
            </a:r>
            <a:endParaRPr lang="zh-CN" sz="1800" dirty="0"/>
          </a:p>
          <a:p>
            <a:r>
              <a:rPr lang="zh-CN" altLang="zh-CN" sz="1800" dirty="0"/>
              <a:t>public int update(Connection conn, String sql, Object[] params) throws SQLException:</a:t>
            </a:r>
            <a:r>
              <a:rPr lang="zh-CN" sz="1800" dirty="0"/>
              <a:t>用来执行一个更新（插入、更新或删除）操作。</a:t>
            </a:r>
          </a:p>
          <a:p>
            <a:r>
              <a:rPr lang="en-US" altLang="zh-CN" sz="1800" dirty="0" smtClean="0"/>
              <a:t>p</a:t>
            </a:r>
            <a:r>
              <a:rPr lang="zh-CN" altLang="zh-CN" sz="1800" dirty="0" smtClean="0"/>
              <a:t>ublic </a:t>
            </a:r>
            <a:r>
              <a:rPr lang="zh-CN" altLang="zh-CN" sz="1800" dirty="0"/>
              <a:t>int update(Connection conn, String sql) throws SQLException</a:t>
            </a:r>
            <a:r>
              <a:rPr lang="zh-CN" sz="1800" dirty="0"/>
              <a:t>：用来执行一个不需要置换参数的更新操作。</a:t>
            </a:r>
          </a:p>
        </p:txBody>
      </p:sp>
    </p:spTree>
    <p:extLst>
      <p:ext uri="{BB962C8B-B14F-4D97-AF65-F5344CB8AC3E}">
        <p14:creationId xmlns:p14="http://schemas.microsoft.com/office/powerpoint/2010/main" val="3064971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18864" y="692696"/>
            <a:ext cx="8229600" cy="1143000"/>
          </a:xfrm>
        </p:spPr>
        <p:txBody>
          <a:bodyPr/>
          <a:lstStyle/>
          <a:p>
            <a:r>
              <a:rPr lang="zh-CN" altLang="zh-CN" b="1" i="1" dirty="0"/>
              <a:t>ResultSetHandler</a:t>
            </a:r>
            <a:r>
              <a:rPr lang="zh-CN" b="1" i="1" dirty="0"/>
              <a:t>接口</a:t>
            </a:r>
            <a:r>
              <a:rPr lang="zh-CN" dirty="0"/>
              <a:t> </a:t>
            </a:r>
          </a:p>
        </p:txBody>
      </p:sp>
      <p:sp>
        <p:nvSpPr>
          <p:cNvPr id="37891" name="Rectangle 3"/>
          <p:cNvSpPr>
            <a:spLocks noGrp="1" noChangeArrowheads="1"/>
          </p:cNvSpPr>
          <p:nvPr>
            <p:ph type="body" idx="1"/>
          </p:nvPr>
        </p:nvSpPr>
        <p:spPr>
          <a:xfrm>
            <a:off x="467544" y="1916832"/>
            <a:ext cx="8424936" cy="4098925"/>
          </a:xfrm>
        </p:spPr>
        <p:txBody>
          <a:bodyPr/>
          <a:lstStyle/>
          <a:p>
            <a:r>
              <a:rPr lang="zh-CN" sz="2700" dirty="0"/>
              <a:t>该接口用于处理 </a:t>
            </a:r>
            <a:r>
              <a:rPr lang="zh-CN" altLang="zh-CN" sz="2700" dirty="0"/>
              <a:t>java.sql.ResultSet</a:t>
            </a:r>
            <a:r>
              <a:rPr lang="zh-CN" sz="2700" dirty="0"/>
              <a:t>，将数据按要求转换为另一种形式。</a:t>
            </a:r>
          </a:p>
          <a:p>
            <a:r>
              <a:rPr lang="zh-CN" altLang="zh-CN" sz="2700" dirty="0"/>
              <a:t>ResultSetHandler </a:t>
            </a:r>
            <a:r>
              <a:rPr lang="zh-CN" sz="2700" dirty="0"/>
              <a:t>接口提供了一个单独的方法：</a:t>
            </a:r>
            <a:r>
              <a:rPr lang="zh-CN" altLang="zh-CN" sz="2700" dirty="0"/>
              <a:t>Object handle (java.sql.ResultSet .rs)</a:t>
            </a:r>
            <a:r>
              <a:rPr lang="zh-CN" sz="2700" dirty="0"/>
              <a:t>。</a:t>
            </a:r>
          </a:p>
        </p:txBody>
      </p:sp>
    </p:spTree>
    <p:extLst>
      <p:ext uri="{BB962C8B-B14F-4D97-AF65-F5344CB8AC3E}">
        <p14:creationId xmlns:p14="http://schemas.microsoft.com/office/powerpoint/2010/main" val="391976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0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JDBCMysqlImpl</a:t>
            </a:r>
            <a:endParaRPr lang="zh-CN" altLang="en-US" dirty="0"/>
          </a:p>
        </p:txBody>
      </p:sp>
      <p:sp>
        <p:nvSpPr>
          <p:cNvPr id="5" name="圆柱形 4"/>
          <p:cNvSpPr/>
          <p:nvPr/>
        </p:nvSpPr>
        <p:spPr>
          <a:xfrm>
            <a:off x="928630"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2928894"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714844"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43670"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sp>
        <p:nvSpPr>
          <p:cNvPr id="22" name="矩形 21"/>
          <p:cNvSpPr/>
          <p:nvPr/>
        </p:nvSpPr>
        <p:spPr>
          <a:xfrm>
            <a:off x="2571736" y="308528"/>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sp>
        <p:nvSpPr>
          <p:cNvPr id="35" name="TextBox 34"/>
          <p:cNvSpPr txBox="1"/>
          <p:nvPr/>
        </p:nvSpPr>
        <p:spPr>
          <a:xfrm>
            <a:off x="4786314" y="1380098"/>
            <a:ext cx="1143008" cy="369332"/>
          </a:xfrm>
          <a:prstGeom prst="rect">
            <a:avLst/>
          </a:prstGeom>
          <a:noFill/>
        </p:spPr>
        <p:txBody>
          <a:bodyPr wrap="square" rtlCol="0">
            <a:spAutoFit/>
          </a:bodyPr>
          <a:lstStyle/>
          <a:p>
            <a:r>
              <a:rPr lang="zh-CN" altLang="en-US" dirty="0" smtClean="0"/>
              <a:t>调用</a:t>
            </a:r>
            <a:endParaRPr lang="zh-CN" altLang="en-US" dirty="0"/>
          </a:p>
        </p:txBody>
      </p:sp>
      <p:sp>
        <p:nvSpPr>
          <p:cNvPr id="36" name="TextBox 35"/>
          <p:cNvSpPr txBox="1"/>
          <p:nvPr/>
        </p:nvSpPr>
        <p:spPr>
          <a:xfrm>
            <a:off x="357158" y="1522974"/>
            <a:ext cx="1643074" cy="1477328"/>
          </a:xfrm>
          <a:prstGeom prst="rect">
            <a:avLst/>
          </a:prstGeom>
          <a:noFill/>
        </p:spPr>
        <p:txBody>
          <a:bodyPr wrap="square" rtlCol="0">
            <a:spAutoFit/>
          </a:bodyPr>
          <a:lstStyle/>
          <a:p>
            <a:r>
              <a:rPr lang="zh-CN" altLang="en-US" dirty="0" smtClean="0"/>
              <a:t>可行，但不建议，因为这意味着 </a:t>
            </a:r>
            <a:r>
              <a:rPr lang="en-US" altLang="zh-CN" dirty="0" smtClean="0"/>
              <a:t>Java </a:t>
            </a:r>
            <a:r>
              <a:rPr lang="zh-CN" altLang="en-US" dirty="0" smtClean="0"/>
              <a:t>应用程序没有更好的可移植性</a:t>
            </a:r>
            <a:endParaRPr lang="zh-CN" altLang="en-US" dirty="0"/>
          </a:p>
        </p:txBody>
      </p:sp>
      <p:sp>
        <p:nvSpPr>
          <p:cNvPr id="37" name="TextBox 36"/>
          <p:cNvSpPr txBox="1"/>
          <p:nvPr/>
        </p:nvSpPr>
        <p:spPr>
          <a:xfrm>
            <a:off x="6929454" y="2165916"/>
            <a:ext cx="1857388" cy="369332"/>
          </a:xfrm>
          <a:prstGeom prst="rect">
            <a:avLst/>
          </a:prstGeom>
          <a:noFill/>
        </p:spPr>
        <p:txBody>
          <a:bodyPr wrap="square" rtlCol="0">
            <a:spAutoFit/>
          </a:bodyPr>
          <a:lstStyle/>
          <a:p>
            <a:r>
              <a:rPr lang="zh-CN" altLang="en-US" dirty="0" smtClean="0"/>
              <a:t>一组规范：接口</a:t>
            </a:r>
            <a:endParaRPr lang="zh-CN" altLang="en-US" dirty="0"/>
          </a:p>
        </p:txBody>
      </p:sp>
      <p:sp>
        <p:nvSpPr>
          <p:cNvPr id="23" name="矩形 22"/>
          <p:cNvSpPr/>
          <p:nvPr/>
        </p:nvSpPr>
        <p:spPr>
          <a:xfrm>
            <a:off x="2571736" y="1880164"/>
            <a:ext cx="4214842" cy="9286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JDBC</a:t>
            </a:r>
            <a:endParaRPr lang="zh-CN" altLang="en-US" dirty="0"/>
          </a:p>
        </p:txBody>
      </p:sp>
      <p:sp>
        <p:nvSpPr>
          <p:cNvPr id="44" name="矩形 43"/>
          <p:cNvSpPr/>
          <p:nvPr/>
        </p:nvSpPr>
        <p:spPr>
          <a:xfrm>
            <a:off x="2357390"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JDBCOracleImpl</a:t>
            </a:r>
            <a:endParaRPr lang="zh-CN" altLang="en-US" dirty="0"/>
          </a:p>
        </p:txBody>
      </p:sp>
      <p:sp>
        <p:nvSpPr>
          <p:cNvPr id="45" name="矩形 44"/>
          <p:cNvSpPr/>
          <p:nvPr/>
        </p:nvSpPr>
        <p:spPr>
          <a:xfrm>
            <a:off x="4286216"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JDBCSQLServerImpl</a:t>
            </a:r>
            <a:endParaRPr lang="zh-CN" altLang="en-US" dirty="0"/>
          </a:p>
        </p:txBody>
      </p:sp>
      <p:sp>
        <p:nvSpPr>
          <p:cNvPr id="46" name="矩形 45"/>
          <p:cNvSpPr/>
          <p:nvPr/>
        </p:nvSpPr>
        <p:spPr>
          <a:xfrm>
            <a:off x="621504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JDBCDB2mpl</a:t>
            </a:r>
            <a:endParaRPr lang="zh-CN" altLang="en-US" dirty="0"/>
          </a:p>
        </p:txBody>
      </p:sp>
      <p:cxnSp>
        <p:nvCxnSpPr>
          <p:cNvPr id="48" name="直接连接符 47"/>
          <p:cNvCxnSpPr>
            <a:stCxn id="22" idx="2"/>
            <a:endCxn id="23" idx="0"/>
          </p:cNvCxnSpPr>
          <p:nvPr/>
        </p:nvCxnSpPr>
        <p:spPr>
          <a:xfrm rot="5400000">
            <a:off x="4357686" y="155869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 idx="0"/>
            <a:endCxn id="23" idx="2"/>
          </p:cNvCxnSpPr>
          <p:nvPr/>
        </p:nvCxnSpPr>
        <p:spPr>
          <a:xfrm rot="5400000" flipH="1" flipV="1">
            <a:off x="2518141" y="1647975"/>
            <a:ext cx="1000132" cy="3321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0"/>
            <a:endCxn id="23" idx="2"/>
          </p:cNvCxnSpPr>
          <p:nvPr/>
        </p:nvCxnSpPr>
        <p:spPr>
          <a:xfrm rot="5400000" flipH="1" flipV="1">
            <a:off x="3446835" y="2576669"/>
            <a:ext cx="1000132" cy="1464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0"/>
            <a:endCxn id="23" idx="2"/>
          </p:cNvCxnSpPr>
          <p:nvPr/>
        </p:nvCxnSpPr>
        <p:spPr>
          <a:xfrm rot="16200000" flipV="1">
            <a:off x="4411249" y="3076766"/>
            <a:ext cx="1000132" cy="46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0"/>
            <a:endCxn id="23" idx="2"/>
          </p:cNvCxnSpPr>
          <p:nvPr/>
        </p:nvCxnSpPr>
        <p:spPr>
          <a:xfrm rot="16200000" flipV="1">
            <a:off x="5375662" y="2112353"/>
            <a:ext cx="1000132" cy="2393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 idx="2"/>
            <a:endCxn id="5" idx="1"/>
          </p:cNvCxnSpPr>
          <p:nvPr/>
        </p:nvCxnSpPr>
        <p:spPr>
          <a:xfrm rot="5400000">
            <a:off x="1000068" y="480912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4316" y="4666246"/>
            <a:ext cx="1143008" cy="369332"/>
          </a:xfrm>
          <a:prstGeom prst="rect">
            <a:avLst/>
          </a:prstGeom>
          <a:noFill/>
        </p:spPr>
        <p:txBody>
          <a:bodyPr wrap="square" rtlCol="0">
            <a:spAutoFit/>
          </a:bodyPr>
          <a:lstStyle/>
          <a:p>
            <a:r>
              <a:rPr lang="zh-CN" altLang="en-US" dirty="0" smtClean="0"/>
              <a:t>调用</a:t>
            </a:r>
            <a:endParaRPr lang="zh-CN" altLang="en-US" dirty="0"/>
          </a:p>
        </p:txBody>
      </p:sp>
      <p:cxnSp>
        <p:nvCxnSpPr>
          <p:cNvPr id="61" name="直接箭头连接符 60"/>
          <p:cNvCxnSpPr>
            <a:stCxn id="44" idx="2"/>
            <a:endCxn id="6" idx="1"/>
          </p:cNvCxnSpPr>
          <p:nvPr/>
        </p:nvCxnSpPr>
        <p:spPr>
          <a:xfrm rot="16200000" flipH="1">
            <a:off x="2928894" y="4737684"/>
            <a:ext cx="71438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5" idx="2"/>
            <a:endCxn id="7" idx="1"/>
          </p:cNvCxnSpPr>
          <p:nvPr/>
        </p:nvCxnSpPr>
        <p:spPr>
          <a:xfrm rot="16200000" flipH="1">
            <a:off x="4875579"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6" idx="2"/>
            <a:endCxn id="8" idx="1"/>
          </p:cNvCxnSpPr>
          <p:nvPr/>
        </p:nvCxnSpPr>
        <p:spPr>
          <a:xfrm rot="16200000" flipH="1">
            <a:off x="6804405"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0992" y="3880428"/>
            <a:ext cx="1143008" cy="369332"/>
          </a:xfrm>
          <a:prstGeom prst="rect">
            <a:avLst/>
          </a:prstGeom>
          <a:noFill/>
        </p:spPr>
        <p:txBody>
          <a:bodyPr wrap="square" rtlCol="0">
            <a:spAutoFit/>
          </a:bodyPr>
          <a:lstStyle/>
          <a:p>
            <a:r>
              <a:rPr lang="en-US" altLang="zh-CN" dirty="0" smtClean="0"/>
              <a:t>JDBC</a:t>
            </a:r>
            <a:r>
              <a:rPr lang="zh-CN" altLang="en-US" dirty="0" smtClean="0"/>
              <a:t>驱动</a:t>
            </a:r>
            <a:endParaRPr lang="zh-CN" altLang="en-US" dirty="0"/>
          </a:p>
        </p:txBody>
      </p:sp>
      <p:cxnSp>
        <p:nvCxnSpPr>
          <p:cNvPr id="73" name="曲线连接符 72"/>
          <p:cNvCxnSpPr>
            <a:stCxn id="22" idx="2"/>
            <a:endCxn id="4" idx="0"/>
          </p:cNvCxnSpPr>
          <p:nvPr/>
        </p:nvCxnSpPr>
        <p:spPr>
          <a:xfrm rot="5400000">
            <a:off x="1732324" y="862157"/>
            <a:ext cx="2571768" cy="3321899"/>
          </a:xfrm>
          <a:prstGeom prst="curvedConnector3">
            <a:avLst>
              <a:gd name="adj1" fmla="val 12383"/>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2155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90872" y="629816"/>
            <a:ext cx="8229600" cy="1143000"/>
          </a:xfrm>
        </p:spPr>
        <p:txBody>
          <a:bodyPr/>
          <a:lstStyle/>
          <a:p>
            <a:r>
              <a:rPr lang="zh-CN" altLang="zh-CN" b="1" i="1" dirty="0"/>
              <a:t>ResultSetHandler </a:t>
            </a:r>
            <a:r>
              <a:rPr lang="zh-CN" b="1" i="1" dirty="0"/>
              <a:t>接口的实现类</a:t>
            </a:r>
            <a:endParaRPr lang="zh-CN" dirty="0"/>
          </a:p>
        </p:txBody>
      </p:sp>
      <p:sp>
        <p:nvSpPr>
          <p:cNvPr id="38915" name="Rectangle 3"/>
          <p:cNvSpPr>
            <a:spLocks noGrp="1" noChangeArrowheads="1"/>
          </p:cNvSpPr>
          <p:nvPr>
            <p:ph type="body" idx="1"/>
          </p:nvPr>
        </p:nvSpPr>
        <p:spPr>
          <a:xfrm>
            <a:off x="467544" y="1878013"/>
            <a:ext cx="8280920" cy="4098925"/>
          </a:xfrm>
        </p:spPr>
        <p:txBody>
          <a:bodyPr/>
          <a:lstStyle/>
          <a:p>
            <a:pPr>
              <a:lnSpc>
                <a:spcPct val="90000"/>
              </a:lnSpc>
            </a:pPr>
            <a:r>
              <a:rPr lang="zh-CN" altLang="zh-CN" sz="2800" dirty="0"/>
              <a:t>ArrayHandler</a:t>
            </a:r>
            <a:r>
              <a:rPr lang="zh-CN" sz="2800" dirty="0"/>
              <a:t>：把结果集中的第一行数据转成对象数组。</a:t>
            </a:r>
          </a:p>
          <a:p>
            <a:pPr>
              <a:lnSpc>
                <a:spcPct val="90000"/>
              </a:lnSpc>
            </a:pPr>
            <a:r>
              <a:rPr lang="zh-CN" altLang="zh-CN" sz="2800" dirty="0"/>
              <a:t>ArrayListHandler</a:t>
            </a:r>
            <a:r>
              <a:rPr lang="zh-CN" sz="2800" dirty="0"/>
              <a:t>：把结果集中的每一行数据都转成一个数组，再存放到</a:t>
            </a:r>
            <a:r>
              <a:rPr lang="zh-CN" altLang="zh-CN" sz="2800" dirty="0"/>
              <a:t>List</a:t>
            </a:r>
            <a:r>
              <a:rPr lang="zh-CN" sz="2800" dirty="0"/>
              <a:t>中。</a:t>
            </a:r>
          </a:p>
          <a:p>
            <a:pPr>
              <a:lnSpc>
                <a:spcPct val="90000"/>
              </a:lnSpc>
            </a:pPr>
            <a:r>
              <a:rPr lang="zh-CN" altLang="zh-CN" sz="2800" dirty="0"/>
              <a:t>BeanHandler</a:t>
            </a:r>
            <a:r>
              <a:rPr lang="zh-CN" sz="2800" dirty="0"/>
              <a:t>：将结果集中的第一行数据封装到一个对应的</a:t>
            </a:r>
            <a:r>
              <a:rPr lang="zh-CN" altLang="zh-CN" sz="2800" dirty="0"/>
              <a:t>JavaBean</a:t>
            </a:r>
            <a:r>
              <a:rPr lang="zh-CN" sz="2800" dirty="0"/>
              <a:t>实例中。</a:t>
            </a:r>
          </a:p>
          <a:p>
            <a:pPr>
              <a:lnSpc>
                <a:spcPct val="90000"/>
              </a:lnSpc>
            </a:pPr>
            <a:r>
              <a:rPr lang="zh-CN" altLang="zh-CN" sz="2800" dirty="0"/>
              <a:t>BeanListHandler</a:t>
            </a:r>
            <a:r>
              <a:rPr lang="zh-CN" sz="2800" dirty="0"/>
              <a:t>：将结果集中的每一行数据都封装到一个对应的</a:t>
            </a:r>
            <a:r>
              <a:rPr lang="zh-CN" altLang="zh-CN" sz="2800" dirty="0"/>
              <a:t>JavaBean</a:t>
            </a:r>
            <a:r>
              <a:rPr lang="zh-CN" sz="2800" dirty="0"/>
              <a:t>实例中，存放到</a:t>
            </a:r>
            <a:r>
              <a:rPr lang="zh-CN" altLang="zh-CN" sz="2800" dirty="0"/>
              <a:t>List</a:t>
            </a:r>
            <a:r>
              <a:rPr lang="zh-CN" sz="2800" dirty="0"/>
              <a:t>里。</a:t>
            </a:r>
          </a:p>
        </p:txBody>
      </p:sp>
    </p:spTree>
    <p:extLst>
      <p:ext uri="{BB962C8B-B14F-4D97-AF65-F5344CB8AC3E}">
        <p14:creationId xmlns:p14="http://schemas.microsoft.com/office/powerpoint/2010/main" val="2261924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3568" y="548680"/>
            <a:ext cx="8229600" cy="1143000"/>
          </a:xfrm>
        </p:spPr>
        <p:txBody>
          <a:bodyPr/>
          <a:lstStyle/>
          <a:p>
            <a:r>
              <a:rPr lang="zh-CN" altLang="zh-CN" b="1" i="1" dirty="0"/>
              <a:t>ResultSetHandler </a:t>
            </a:r>
            <a:r>
              <a:rPr lang="zh-CN" b="1" i="1" dirty="0"/>
              <a:t>接口的实现类</a:t>
            </a:r>
            <a:endParaRPr lang="zh-CN" dirty="0"/>
          </a:p>
        </p:txBody>
      </p:sp>
      <p:sp>
        <p:nvSpPr>
          <p:cNvPr id="39939" name="Rectangle 3"/>
          <p:cNvSpPr>
            <a:spLocks noGrp="1" noChangeArrowheads="1"/>
          </p:cNvSpPr>
          <p:nvPr>
            <p:ph type="body" idx="1"/>
          </p:nvPr>
        </p:nvSpPr>
        <p:spPr>
          <a:xfrm>
            <a:off x="467544" y="1878013"/>
            <a:ext cx="8280920" cy="4098925"/>
          </a:xfrm>
        </p:spPr>
        <p:txBody>
          <a:bodyPr/>
          <a:lstStyle/>
          <a:p>
            <a:r>
              <a:rPr lang="zh-CN" altLang="zh-CN" sz="2400" dirty="0"/>
              <a:t>ColumnListHandler</a:t>
            </a:r>
            <a:r>
              <a:rPr lang="zh-CN" sz="2400" dirty="0"/>
              <a:t>：将结果集中某一列的数据存放到</a:t>
            </a:r>
            <a:r>
              <a:rPr lang="zh-CN" altLang="zh-CN" sz="2400" dirty="0"/>
              <a:t>List</a:t>
            </a:r>
            <a:r>
              <a:rPr lang="zh-CN" sz="2400" dirty="0"/>
              <a:t>中。</a:t>
            </a:r>
          </a:p>
          <a:p>
            <a:r>
              <a:rPr lang="zh-CN" altLang="zh-CN" sz="2400" dirty="0"/>
              <a:t>KeyedHandler(name)</a:t>
            </a:r>
            <a:r>
              <a:rPr lang="zh-CN" sz="2400" dirty="0"/>
              <a:t>：将结果集中的每一行数据都封装到一个</a:t>
            </a:r>
            <a:r>
              <a:rPr lang="zh-CN" altLang="zh-CN" sz="2400" dirty="0"/>
              <a:t>Map</a:t>
            </a:r>
            <a:r>
              <a:rPr lang="zh-CN" sz="2400" dirty="0"/>
              <a:t>里，再把这些</a:t>
            </a:r>
            <a:r>
              <a:rPr lang="zh-CN" altLang="zh-CN" sz="2400" dirty="0"/>
              <a:t>map</a:t>
            </a:r>
            <a:r>
              <a:rPr lang="zh-CN" sz="2400" dirty="0"/>
              <a:t>再存到一个</a:t>
            </a:r>
            <a:r>
              <a:rPr lang="zh-CN" altLang="zh-CN" sz="2400" dirty="0"/>
              <a:t>map</a:t>
            </a:r>
            <a:r>
              <a:rPr lang="zh-CN" sz="2400" dirty="0"/>
              <a:t>里，其</a:t>
            </a:r>
            <a:r>
              <a:rPr lang="zh-CN" altLang="zh-CN" sz="2400" dirty="0"/>
              <a:t>key</a:t>
            </a:r>
            <a:r>
              <a:rPr lang="zh-CN" sz="2400" dirty="0"/>
              <a:t>为指定的</a:t>
            </a:r>
            <a:r>
              <a:rPr lang="zh-CN" altLang="zh-CN" sz="2400" dirty="0"/>
              <a:t>key</a:t>
            </a:r>
            <a:r>
              <a:rPr lang="zh-CN" sz="2400" dirty="0"/>
              <a:t>。</a:t>
            </a:r>
          </a:p>
          <a:p>
            <a:r>
              <a:rPr lang="zh-CN" altLang="zh-CN" sz="2400" dirty="0"/>
              <a:t>MapHandler</a:t>
            </a:r>
            <a:r>
              <a:rPr lang="zh-CN" sz="2400" dirty="0"/>
              <a:t>：将结果集中的第一行数据封装到一个</a:t>
            </a:r>
            <a:r>
              <a:rPr lang="zh-CN" altLang="zh-CN" sz="2400" dirty="0"/>
              <a:t>Map</a:t>
            </a:r>
            <a:r>
              <a:rPr lang="zh-CN" sz="2400" dirty="0"/>
              <a:t>里，</a:t>
            </a:r>
            <a:r>
              <a:rPr lang="zh-CN" altLang="zh-CN" sz="2400" dirty="0"/>
              <a:t>key</a:t>
            </a:r>
            <a:r>
              <a:rPr lang="zh-CN" sz="2400" dirty="0"/>
              <a:t>是列名，</a:t>
            </a:r>
            <a:r>
              <a:rPr lang="zh-CN" altLang="zh-CN" sz="2400" dirty="0"/>
              <a:t>value</a:t>
            </a:r>
            <a:r>
              <a:rPr lang="zh-CN" sz="2400" dirty="0"/>
              <a:t>就是对应的值。</a:t>
            </a:r>
          </a:p>
          <a:p>
            <a:r>
              <a:rPr lang="zh-CN" altLang="zh-CN" sz="2400" dirty="0"/>
              <a:t>MapListHandler</a:t>
            </a:r>
            <a:r>
              <a:rPr lang="zh-CN" sz="2400" dirty="0"/>
              <a:t>：将结果集中的每一行数据都封装到一个</a:t>
            </a:r>
            <a:r>
              <a:rPr lang="zh-CN" altLang="zh-CN" sz="2400" dirty="0"/>
              <a:t>Map</a:t>
            </a:r>
            <a:r>
              <a:rPr lang="zh-CN" sz="2400" dirty="0"/>
              <a:t>里，然后再存放到</a:t>
            </a:r>
            <a:r>
              <a:rPr lang="zh-CN" altLang="zh-CN" sz="2400" dirty="0"/>
              <a:t>List</a:t>
            </a:r>
          </a:p>
        </p:txBody>
      </p:sp>
    </p:spTree>
    <p:extLst>
      <p:ext uri="{BB962C8B-B14F-4D97-AF65-F5344CB8AC3E}">
        <p14:creationId xmlns:p14="http://schemas.microsoft.com/office/powerpoint/2010/main" val="30610195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971600" y="843552"/>
            <a:ext cx="8229600" cy="857256"/>
          </a:xfrm>
        </p:spPr>
        <p:txBody>
          <a:bodyPr/>
          <a:lstStyle/>
          <a:p>
            <a:r>
              <a:rPr lang="zh-CN" altLang="en-US" dirty="0"/>
              <a:t>数据库的分页语句 </a:t>
            </a:r>
          </a:p>
        </p:txBody>
      </p:sp>
      <p:sp>
        <p:nvSpPr>
          <p:cNvPr id="642051" name="Rectangle 3"/>
          <p:cNvSpPr>
            <a:spLocks noGrp="1" noChangeArrowheads="1"/>
          </p:cNvSpPr>
          <p:nvPr>
            <p:ph type="body" idx="1"/>
          </p:nvPr>
        </p:nvSpPr>
        <p:spPr>
          <a:xfrm>
            <a:off x="395536" y="1916832"/>
            <a:ext cx="8286808" cy="2762250"/>
          </a:xfrm>
        </p:spPr>
        <p:txBody>
          <a:bodyPr/>
          <a:lstStyle/>
          <a:p>
            <a:pPr>
              <a:lnSpc>
                <a:spcPct val="90000"/>
              </a:lnSpc>
            </a:pPr>
            <a:r>
              <a:rPr lang="zh-CN" altLang="en-US" sz="2400" dirty="0"/>
              <a:t>在编写</a:t>
            </a:r>
            <a:r>
              <a:rPr lang="en-US" altLang="zh-CN" sz="2400" dirty="0"/>
              <a:t>Web</a:t>
            </a:r>
            <a:r>
              <a:rPr lang="zh-CN" altLang="en-US" sz="2400" dirty="0"/>
              <a:t>应用程序等系统时，会涉及到与数据库的交互，如果数据库中数据量很大的话，一次检索所有的记录，会占用系统很大的资源，因此常常采用分页语句：需要多少数据就只从数据库中取多少条记录。以下是</a:t>
            </a:r>
            <a:r>
              <a:rPr lang="en-US" altLang="zh-CN" sz="2400" dirty="0" err="1"/>
              <a:t>Sql</a:t>
            </a:r>
            <a:r>
              <a:rPr lang="en-US" altLang="zh-CN" sz="2400" dirty="0"/>
              <a:t> </a:t>
            </a:r>
            <a:r>
              <a:rPr lang="en-US" altLang="zh-CN" sz="2400" dirty="0" err="1"/>
              <a:t>Server,Oracle</a:t>
            </a:r>
            <a:r>
              <a:rPr lang="zh-CN" altLang="en-US" sz="2400" dirty="0"/>
              <a:t>和</a:t>
            </a:r>
            <a:r>
              <a:rPr lang="en-US" altLang="zh-CN" sz="2400" dirty="0" err="1"/>
              <a:t>MySQL</a:t>
            </a:r>
            <a:r>
              <a:rPr lang="zh-CN" altLang="en-US" sz="2400" dirty="0"/>
              <a:t>的分页语句</a:t>
            </a:r>
            <a:r>
              <a:rPr lang="en-US" altLang="zh-CN" sz="2400" dirty="0"/>
              <a:t>(</a:t>
            </a:r>
            <a:r>
              <a:rPr lang="zh-CN" altLang="en-US" sz="2400" dirty="0"/>
              <a:t>从数据库表中的第</a:t>
            </a:r>
            <a:r>
              <a:rPr lang="en-US" altLang="zh-CN" sz="2400" dirty="0"/>
              <a:t>M</a:t>
            </a:r>
            <a:r>
              <a:rPr lang="zh-CN" altLang="en-US" sz="2400" dirty="0"/>
              <a:t>条数据开始取</a:t>
            </a:r>
            <a:r>
              <a:rPr lang="en-US" altLang="zh-CN" sz="2400" dirty="0"/>
              <a:t>N</a:t>
            </a:r>
            <a:r>
              <a:rPr lang="zh-CN" altLang="en-US" sz="2400" dirty="0"/>
              <a:t>条记录</a:t>
            </a:r>
            <a:r>
              <a:rPr lang="en-US" altLang="zh-CN" sz="2400" dirty="0"/>
              <a:t>)</a:t>
            </a:r>
            <a:r>
              <a:rPr lang="zh-CN" altLang="en-US" sz="2400" dirty="0"/>
              <a:t>： </a:t>
            </a:r>
          </a:p>
        </p:txBody>
      </p:sp>
    </p:spTree>
    <p:extLst>
      <p:ext uri="{BB962C8B-B14F-4D97-AF65-F5344CB8AC3E}">
        <p14:creationId xmlns:p14="http://schemas.microsoft.com/office/powerpoint/2010/main" val="37571179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539552" y="699536"/>
            <a:ext cx="8229600" cy="857256"/>
          </a:xfrm>
        </p:spPr>
        <p:txBody>
          <a:bodyPr/>
          <a:lstStyle/>
          <a:p>
            <a:r>
              <a:rPr lang="en-US" altLang="zh-CN" b="1" i="1" dirty="0"/>
              <a:t>SQL Server</a:t>
            </a:r>
            <a:r>
              <a:rPr lang="en-US" altLang="zh-CN" dirty="0"/>
              <a:t> </a:t>
            </a:r>
          </a:p>
        </p:txBody>
      </p:sp>
      <p:sp>
        <p:nvSpPr>
          <p:cNvPr id="643075" name="Rectangle 3"/>
          <p:cNvSpPr>
            <a:spLocks noGrp="1" noChangeArrowheads="1"/>
          </p:cNvSpPr>
          <p:nvPr>
            <p:ph type="body" idx="1"/>
          </p:nvPr>
        </p:nvSpPr>
        <p:spPr>
          <a:xfrm>
            <a:off x="642910" y="1571612"/>
            <a:ext cx="8072494" cy="4640262"/>
          </a:xfrm>
        </p:spPr>
        <p:txBody>
          <a:bodyPr/>
          <a:lstStyle/>
          <a:p>
            <a:pPr>
              <a:lnSpc>
                <a:spcPct val="80000"/>
              </a:lnSpc>
            </a:pPr>
            <a:r>
              <a:rPr lang="zh-CN" altLang="en-US" sz="2000" dirty="0"/>
              <a:t>从数据库表中的第</a:t>
            </a:r>
            <a:r>
              <a:rPr lang="en-US" altLang="zh-CN" sz="2000" dirty="0"/>
              <a:t>M</a:t>
            </a:r>
            <a:r>
              <a:rPr lang="zh-CN" altLang="en-US" sz="2000" dirty="0"/>
              <a:t>条记录开始取</a:t>
            </a:r>
            <a:r>
              <a:rPr lang="en-US" altLang="zh-CN" sz="2000" dirty="0"/>
              <a:t>N</a:t>
            </a:r>
            <a:r>
              <a:rPr lang="zh-CN" altLang="en-US" sz="2000" dirty="0"/>
              <a:t>条记录，利用</a:t>
            </a:r>
            <a:r>
              <a:rPr lang="en-US" altLang="zh-CN" sz="2000" b="1" dirty="0">
                <a:solidFill>
                  <a:srgbClr val="0000FF"/>
                </a:solidFill>
              </a:rPr>
              <a:t>Top</a:t>
            </a:r>
            <a:r>
              <a:rPr lang="zh-CN" altLang="en-US" sz="2000" dirty="0"/>
              <a:t>关键字</a:t>
            </a:r>
            <a:r>
              <a:rPr lang="en-US" altLang="zh-CN" sz="2000" dirty="0"/>
              <a:t>(</a:t>
            </a:r>
            <a:r>
              <a:rPr lang="zh-CN" altLang="en-US" sz="2000" dirty="0"/>
              <a:t>如果</a:t>
            </a:r>
            <a:r>
              <a:rPr lang="en-US" altLang="zh-CN" sz="2000" dirty="0"/>
              <a:t>Select</a:t>
            </a:r>
            <a:r>
              <a:rPr lang="zh-CN" altLang="en-US" sz="2000" dirty="0"/>
              <a:t>语句中既有</a:t>
            </a:r>
            <a:r>
              <a:rPr lang="en-US" altLang="zh-CN" sz="2000" dirty="0"/>
              <a:t>top</a:t>
            </a:r>
            <a:r>
              <a:rPr lang="zh-CN" altLang="en-US" sz="2000" dirty="0"/>
              <a:t>，又有</a:t>
            </a:r>
            <a:r>
              <a:rPr lang="en-US" altLang="zh-CN" sz="2000" dirty="0"/>
              <a:t>order by</a:t>
            </a:r>
            <a:r>
              <a:rPr lang="zh-CN" altLang="en-US" sz="2000" dirty="0"/>
              <a:t>，则是从排序好的结果集中选择</a:t>
            </a:r>
            <a:r>
              <a:rPr lang="en-US" altLang="zh-CN" sz="2000" dirty="0"/>
              <a:t>)</a:t>
            </a:r>
            <a:r>
              <a:rPr lang="zh-CN" altLang="en-US" sz="2000" dirty="0"/>
              <a:t>：</a:t>
            </a:r>
            <a:r>
              <a:rPr lang="zh-CN" altLang="en-US" sz="1100" dirty="0"/>
              <a:t/>
            </a:r>
            <a:br>
              <a:rPr lang="zh-CN" altLang="en-US" sz="1100" dirty="0"/>
            </a:br>
            <a:r>
              <a:rPr lang="zh-CN" altLang="en-US" sz="1100" dirty="0"/>
              <a:t/>
            </a:r>
            <a:br>
              <a:rPr lang="zh-CN" altLang="en-US" sz="1100" dirty="0"/>
            </a:br>
            <a:r>
              <a:rPr lang="zh-CN" altLang="en-US" sz="1100" b="1" dirty="0">
                <a:solidFill>
                  <a:srgbClr val="0000FF"/>
                </a:solidFill>
              </a:rPr>
              <a:t>　　</a:t>
            </a:r>
            <a:r>
              <a:rPr lang="en-US" altLang="zh-CN" sz="1400" b="1" dirty="0">
                <a:solidFill>
                  <a:srgbClr val="0000FF"/>
                </a:solidFill>
              </a:rPr>
              <a:t>SELECT *</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N *</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(M + N - 1) * FROM </a:t>
            </a:r>
            <a:r>
              <a:rPr lang="zh-CN" altLang="en-US" sz="1400" b="1" dirty="0">
                <a:solidFill>
                  <a:srgbClr val="0000FF"/>
                </a:solidFill>
              </a:rPr>
              <a:t>表名称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desc</a:t>
            </a:r>
            <a:r>
              <a:rPr lang="en-US" altLang="zh-CN" sz="1400" b="1" dirty="0">
                <a:solidFill>
                  <a:srgbClr val="0000FF"/>
                </a:solidFill>
              </a:rPr>
              <a:t>) t1 ) t2</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asc</a:t>
            </a:r>
            <a:r>
              <a:rPr lang="en-US" altLang="zh-CN" sz="1400" b="1" dirty="0">
                <a:solidFill>
                  <a:srgbClr val="0000FF"/>
                </a:solidFill>
              </a:rPr>
              <a:t/>
            </a:r>
            <a:br>
              <a:rPr lang="en-US" altLang="zh-CN" sz="1400" b="1" dirty="0">
                <a:solidFill>
                  <a:srgbClr val="0000FF"/>
                </a:solidFill>
              </a:rPr>
            </a:br>
            <a:r>
              <a:rPr lang="en-US" altLang="zh-CN" sz="1100" dirty="0"/>
              <a:t/>
            </a:r>
            <a:br>
              <a:rPr lang="en-US" altLang="zh-CN" sz="1100" dirty="0"/>
            </a:br>
            <a:r>
              <a:rPr lang="zh-CN" altLang="en-US" sz="1100" dirty="0"/>
              <a:t>　　</a:t>
            </a:r>
          </a:p>
          <a:p>
            <a:pPr>
              <a:lnSpc>
                <a:spcPct val="80000"/>
              </a:lnSpc>
            </a:pPr>
            <a:r>
              <a:rPr lang="zh-CN" altLang="en-US" sz="2000" dirty="0"/>
              <a:t>例如从表</a:t>
            </a:r>
            <a:r>
              <a:rPr lang="en-US" altLang="zh-CN" sz="2000" dirty="0" err="1"/>
              <a:t>Sys_option</a:t>
            </a:r>
            <a:r>
              <a:rPr lang="en-US" altLang="zh-CN" sz="2000" dirty="0"/>
              <a:t>(</a:t>
            </a:r>
            <a:r>
              <a:rPr lang="zh-CN" altLang="en-US" sz="2000" dirty="0"/>
              <a:t>主键为</a:t>
            </a:r>
            <a:r>
              <a:rPr lang="en-US" altLang="zh-CN" sz="2000" dirty="0" err="1"/>
              <a:t>sys_id</a:t>
            </a:r>
            <a:r>
              <a:rPr lang="en-US" altLang="zh-CN" sz="2000" dirty="0"/>
              <a:t>)</a:t>
            </a:r>
            <a:r>
              <a:rPr lang="zh-CN" altLang="en-US" sz="2000" dirty="0"/>
              <a:t>中从</a:t>
            </a:r>
            <a:r>
              <a:rPr lang="en-US" altLang="zh-CN" sz="2000" dirty="0"/>
              <a:t>10</a:t>
            </a:r>
            <a:r>
              <a:rPr lang="zh-CN" altLang="en-US" sz="2000" dirty="0"/>
              <a:t>条记录还是检索</a:t>
            </a:r>
            <a:r>
              <a:rPr lang="en-US" altLang="zh-CN" sz="2000" dirty="0"/>
              <a:t>20</a:t>
            </a:r>
            <a:r>
              <a:rPr lang="zh-CN" altLang="en-US" sz="2000" dirty="0"/>
              <a:t>条记录，语句如下：</a:t>
            </a:r>
            <a:br>
              <a:rPr lang="zh-CN" altLang="en-US" sz="2000" dirty="0"/>
            </a:br>
            <a:r>
              <a:rPr lang="zh-CN" altLang="en-US" sz="1100" dirty="0"/>
              <a:t/>
            </a:r>
            <a:br>
              <a:rPr lang="zh-CN" altLang="en-US" sz="1100" dirty="0"/>
            </a:br>
            <a:r>
              <a:rPr lang="zh-CN" altLang="en-US" sz="1100" dirty="0"/>
              <a:t>　　  </a:t>
            </a:r>
            <a:r>
              <a:rPr lang="en-US" altLang="zh-CN" sz="1400" b="1" dirty="0">
                <a:solidFill>
                  <a:srgbClr val="0000FF"/>
                </a:solidFill>
              </a:rPr>
              <a:t>SELECT *</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20 *</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29 * FROM </a:t>
            </a:r>
            <a:r>
              <a:rPr lang="en-US" altLang="zh-CN" sz="1400" b="1" dirty="0" err="1">
                <a:solidFill>
                  <a:srgbClr val="0000FF"/>
                </a:solidFill>
              </a:rPr>
              <a:t>Sys_option</a:t>
            </a:r>
            <a:r>
              <a:rPr lang="en-US" altLang="zh-CN" sz="1400" b="1" dirty="0">
                <a:solidFill>
                  <a:srgbClr val="0000FF"/>
                </a:solidFill>
              </a:rPr>
              <a:t> 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desc</a:t>
            </a:r>
            <a:r>
              <a:rPr lang="en-US" altLang="zh-CN" sz="1400" b="1" dirty="0">
                <a:solidFill>
                  <a:srgbClr val="0000FF"/>
                </a:solidFill>
              </a:rPr>
              <a:t>) t1) t2</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asc</a:t>
            </a:r>
            <a:r>
              <a:rPr lang="en-US" altLang="zh-CN" sz="1400" b="1" dirty="0">
                <a:solidFill>
                  <a:srgbClr val="0000FF"/>
                </a:solidFill>
              </a:rPr>
              <a:t/>
            </a:r>
            <a:br>
              <a:rPr lang="en-US" altLang="zh-CN" sz="1400" b="1" dirty="0">
                <a:solidFill>
                  <a:srgbClr val="0000FF"/>
                </a:solidFill>
              </a:rPr>
            </a:br>
            <a:endParaRPr lang="en-US" altLang="zh-CN" sz="1400" b="1" dirty="0">
              <a:solidFill>
                <a:srgbClr val="0000FF"/>
              </a:solidFill>
            </a:endParaRPr>
          </a:p>
        </p:txBody>
      </p:sp>
    </p:spTree>
    <p:extLst>
      <p:ext uri="{BB962C8B-B14F-4D97-AF65-F5344CB8AC3E}">
        <p14:creationId xmlns:p14="http://schemas.microsoft.com/office/powerpoint/2010/main" val="25971985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747713" y="346075"/>
            <a:ext cx="7696200" cy="1439863"/>
          </a:xfrm>
        </p:spPr>
        <p:txBody>
          <a:bodyPr/>
          <a:lstStyle/>
          <a:p>
            <a:r>
              <a:rPr lang="en-US" altLang="zh-CN" b="1" i="1" dirty="0" err="1"/>
              <a:t>Oralce</a:t>
            </a:r>
            <a:r>
              <a:rPr lang="zh-CN" altLang="en-US" b="1" i="1" dirty="0"/>
              <a:t>数据库</a:t>
            </a:r>
          </a:p>
        </p:txBody>
      </p:sp>
      <p:sp>
        <p:nvSpPr>
          <p:cNvPr id="644099" name="Rectangle 3"/>
          <p:cNvSpPr>
            <a:spLocks noGrp="1" noChangeArrowheads="1"/>
          </p:cNvSpPr>
          <p:nvPr>
            <p:ph type="body" idx="1"/>
          </p:nvPr>
        </p:nvSpPr>
        <p:spPr>
          <a:xfrm>
            <a:off x="755650" y="1874838"/>
            <a:ext cx="7920038" cy="4433887"/>
          </a:xfrm>
        </p:spPr>
        <p:txBody>
          <a:bodyPr/>
          <a:lstStyle/>
          <a:p>
            <a:pPr>
              <a:lnSpc>
                <a:spcPct val="80000"/>
              </a:lnSpc>
            </a:pPr>
            <a:r>
              <a:rPr lang="zh-CN" altLang="en-US" sz="2000"/>
              <a:t>从数据库表中第</a:t>
            </a:r>
            <a:r>
              <a:rPr lang="en-US" altLang="zh-CN" sz="2000"/>
              <a:t>M</a:t>
            </a:r>
            <a:r>
              <a:rPr lang="zh-CN" altLang="en-US" sz="2000"/>
              <a:t>条记录</a:t>
            </a:r>
          </a:p>
          <a:p>
            <a:pPr>
              <a:lnSpc>
                <a:spcPct val="80000"/>
              </a:lnSpc>
              <a:buFont typeface="Wingdings" pitchFamily="2" charset="2"/>
              <a:buNone/>
            </a:pPr>
            <a:r>
              <a:rPr lang="zh-CN" altLang="en-US" sz="2000"/>
              <a:t>     开始检索</a:t>
            </a:r>
            <a:r>
              <a:rPr lang="en-US" altLang="zh-CN" sz="2000"/>
              <a:t>N</a:t>
            </a:r>
            <a:r>
              <a:rPr lang="zh-CN" altLang="en-US" sz="2000"/>
              <a:t>条记录</a:t>
            </a:r>
            <a:br>
              <a:rPr lang="zh-CN" altLang="en-US" sz="2000"/>
            </a:br>
            <a:r>
              <a:rPr lang="zh-CN" altLang="en-US" sz="1400"/>
              <a:t/>
            </a:r>
            <a:br>
              <a:rPr lang="zh-CN" altLang="en-US" sz="1400"/>
            </a:br>
            <a:r>
              <a:rPr lang="zh-CN" altLang="en-US" sz="1400"/>
              <a:t>　   </a:t>
            </a:r>
            <a:br>
              <a:rPr lang="zh-CN" altLang="en-US" sz="1400"/>
            </a:br>
            <a:endParaRPr lang="zh-CN" altLang="en-US" sz="1400"/>
          </a:p>
          <a:p>
            <a:pPr>
              <a:lnSpc>
                <a:spcPct val="80000"/>
              </a:lnSpc>
            </a:pPr>
            <a:endParaRPr lang="zh-CN" altLang="en-US" sz="1400"/>
          </a:p>
          <a:p>
            <a:pPr>
              <a:lnSpc>
                <a:spcPct val="80000"/>
              </a:lnSpc>
            </a:pPr>
            <a:endParaRPr lang="zh-CN" altLang="en-US" sz="1400"/>
          </a:p>
          <a:p>
            <a:pPr>
              <a:lnSpc>
                <a:spcPct val="80000"/>
              </a:lnSpc>
              <a:buFont typeface="Wingdings" pitchFamily="2" charset="2"/>
              <a:buNone/>
            </a:pPr>
            <a:r>
              <a:rPr lang="zh-CN" altLang="en-US" sz="1400"/>
              <a:t>　　</a:t>
            </a:r>
          </a:p>
          <a:p>
            <a:pPr>
              <a:lnSpc>
                <a:spcPct val="80000"/>
              </a:lnSpc>
            </a:pPr>
            <a:endParaRPr lang="zh-CN" altLang="en-US" sz="2000"/>
          </a:p>
          <a:p>
            <a:pPr>
              <a:lnSpc>
                <a:spcPct val="80000"/>
              </a:lnSpc>
            </a:pPr>
            <a:r>
              <a:rPr lang="zh-CN" altLang="en-US" sz="2000"/>
              <a:t>例如从表</a:t>
            </a:r>
            <a:r>
              <a:rPr lang="en-US" altLang="zh-CN" sz="2000"/>
              <a:t>employees(</a:t>
            </a:r>
            <a:r>
              <a:rPr lang="zh-CN" altLang="en-US" sz="2000"/>
              <a:t>主键为</a:t>
            </a:r>
            <a:r>
              <a:rPr lang="en-US" altLang="zh-CN" sz="2000"/>
              <a:t>employee_id)</a:t>
            </a:r>
            <a:r>
              <a:rPr lang="zh-CN" altLang="en-US" sz="2000"/>
              <a:t>中从</a:t>
            </a:r>
            <a:r>
              <a:rPr lang="en-US" altLang="zh-CN" sz="2000"/>
              <a:t>11</a:t>
            </a:r>
            <a:r>
              <a:rPr lang="zh-CN" altLang="en-US" sz="2000"/>
              <a:t>条记录还是检索</a:t>
            </a:r>
            <a:r>
              <a:rPr lang="en-US" altLang="zh-CN" sz="2000"/>
              <a:t>20</a:t>
            </a:r>
            <a:r>
              <a:rPr lang="zh-CN" altLang="en-US" sz="2000"/>
              <a:t>条记录，语句如下：</a:t>
            </a:r>
            <a:r>
              <a:rPr lang="zh-CN" altLang="en-US" sz="1400"/>
              <a:t/>
            </a:r>
            <a:br>
              <a:rPr lang="zh-CN" altLang="en-US" sz="1400"/>
            </a:br>
            <a:r>
              <a:rPr lang="zh-CN" altLang="en-US" sz="1400"/>
              <a:t/>
            </a:r>
            <a:br>
              <a:rPr lang="zh-CN" altLang="en-US" sz="1400"/>
            </a:br>
            <a:endParaRPr lang="zh-CN" altLang="en-US" sz="1200" b="1">
              <a:solidFill>
                <a:srgbClr val="0000FF"/>
              </a:solidFill>
            </a:endParaRPr>
          </a:p>
        </p:txBody>
      </p:sp>
      <p:pic>
        <p:nvPicPr>
          <p:cNvPr id="644100" name="Picture 4"/>
          <p:cNvPicPr>
            <a:picLocks noChangeAspect="1" noChangeArrowheads="1"/>
          </p:cNvPicPr>
          <p:nvPr/>
        </p:nvPicPr>
        <p:blipFill>
          <a:blip r:embed="rId2"/>
          <a:srcRect/>
          <a:stretch>
            <a:fillRect/>
          </a:stretch>
        </p:blipFill>
        <p:spPr bwMode="auto">
          <a:xfrm>
            <a:off x="4754563" y="1903413"/>
            <a:ext cx="3481387" cy="1957387"/>
          </a:xfrm>
          <a:prstGeom prst="rect">
            <a:avLst/>
          </a:prstGeom>
          <a:noFill/>
        </p:spPr>
      </p:pic>
      <p:pic>
        <p:nvPicPr>
          <p:cNvPr id="644101" name="Picture 5"/>
          <p:cNvPicPr>
            <a:picLocks noChangeAspect="1" noChangeArrowheads="1"/>
          </p:cNvPicPr>
          <p:nvPr/>
        </p:nvPicPr>
        <p:blipFill>
          <a:blip r:embed="rId3"/>
          <a:srcRect/>
          <a:stretch>
            <a:fillRect/>
          </a:stretch>
        </p:blipFill>
        <p:spPr bwMode="auto">
          <a:xfrm>
            <a:off x="4787900" y="4365625"/>
            <a:ext cx="3960813" cy="2306638"/>
          </a:xfrm>
          <a:prstGeom prst="rect">
            <a:avLst/>
          </a:prstGeom>
          <a:noFill/>
        </p:spPr>
      </p:pic>
    </p:spTree>
    <p:extLst>
      <p:ext uri="{BB962C8B-B14F-4D97-AF65-F5344CB8AC3E}">
        <p14:creationId xmlns:p14="http://schemas.microsoft.com/office/powerpoint/2010/main" val="35431886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611560" y="548977"/>
            <a:ext cx="7696200" cy="1439863"/>
          </a:xfrm>
        </p:spPr>
        <p:txBody>
          <a:bodyPr/>
          <a:lstStyle/>
          <a:p>
            <a:r>
              <a:rPr lang="en-US" altLang="zh-CN" b="1" i="1" dirty="0" err="1"/>
              <a:t>MySQL</a:t>
            </a:r>
            <a:r>
              <a:rPr lang="zh-CN" altLang="en-US" b="1" i="1" dirty="0"/>
              <a:t>数据库</a:t>
            </a:r>
          </a:p>
        </p:txBody>
      </p:sp>
      <p:sp>
        <p:nvSpPr>
          <p:cNvPr id="645123" name="Rectangle 3"/>
          <p:cNvSpPr>
            <a:spLocks noGrp="1" noChangeArrowheads="1"/>
          </p:cNvSpPr>
          <p:nvPr>
            <p:ph type="body" idx="1"/>
          </p:nvPr>
        </p:nvSpPr>
        <p:spPr>
          <a:xfrm>
            <a:off x="457200" y="1916832"/>
            <a:ext cx="8229600" cy="4525963"/>
          </a:xfrm>
        </p:spPr>
        <p:txBody>
          <a:bodyPr/>
          <a:lstStyle/>
          <a:p>
            <a:pPr>
              <a:lnSpc>
                <a:spcPct val="90000"/>
              </a:lnSpc>
            </a:pPr>
            <a:r>
              <a:rPr lang="en-US" altLang="zh-CN" sz="2400" dirty="0"/>
              <a:t>My </a:t>
            </a:r>
            <a:r>
              <a:rPr lang="en-US" altLang="zh-CN" sz="2400" dirty="0" err="1"/>
              <a:t>sql</a:t>
            </a:r>
            <a:r>
              <a:rPr lang="zh-CN" altLang="en-US" sz="2400" dirty="0"/>
              <a:t>数据库最简单，是利用</a:t>
            </a:r>
            <a:r>
              <a:rPr lang="en-US" altLang="zh-CN" sz="2400" dirty="0" err="1"/>
              <a:t>mySQL</a:t>
            </a:r>
            <a:r>
              <a:rPr lang="zh-CN" altLang="en-US" sz="2400" dirty="0"/>
              <a:t>的</a:t>
            </a:r>
            <a:r>
              <a:rPr lang="en-US" altLang="zh-CN" sz="2400" dirty="0"/>
              <a:t>LIMIT</a:t>
            </a:r>
            <a:r>
              <a:rPr lang="zh-CN" altLang="en-US" sz="2400" dirty="0"/>
              <a:t>函数</a:t>
            </a:r>
            <a:r>
              <a:rPr lang="en-US" altLang="zh-CN" sz="2400" dirty="0"/>
              <a:t>,LIMIT [offset,] rows</a:t>
            </a:r>
            <a:r>
              <a:rPr lang="zh-CN" altLang="en-US" sz="2400" dirty="0"/>
              <a:t>从数据库表中</a:t>
            </a:r>
            <a:r>
              <a:rPr lang="en-US" altLang="zh-CN" sz="2400" dirty="0"/>
              <a:t>M</a:t>
            </a:r>
            <a:r>
              <a:rPr lang="zh-CN" altLang="en-US" sz="2400" dirty="0"/>
              <a:t>条记录开始检索</a:t>
            </a:r>
            <a:r>
              <a:rPr lang="en-US" altLang="zh-CN" sz="2400" dirty="0"/>
              <a:t>N</a:t>
            </a:r>
            <a:r>
              <a:rPr lang="zh-CN" altLang="en-US" sz="2400" dirty="0"/>
              <a:t>条记录的语句为：</a:t>
            </a:r>
            <a:br>
              <a:rPr lang="zh-CN" altLang="en-US" sz="2400" dirty="0"/>
            </a:br>
            <a:r>
              <a:rPr lang="zh-CN" altLang="en-US" sz="2400" dirty="0"/>
              <a:t/>
            </a:r>
            <a:br>
              <a:rPr lang="zh-CN" altLang="en-US" sz="2400" dirty="0"/>
            </a:br>
            <a:r>
              <a:rPr lang="zh-CN" altLang="en-US" sz="2400" dirty="0"/>
              <a:t>　　</a:t>
            </a:r>
            <a:r>
              <a:rPr lang="en-US" altLang="zh-CN" sz="1600" b="1" dirty="0">
                <a:solidFill>
                  <a:srgbClr val="0000FF"/>
                </a:solidFill>
              </a:rPr>
              <a:t>SELECT [</a:t>
            </a:r>
            <a:r>
              <a:rPr lang="zh-CN" altLang="en-US" sz="1600" b="1" dirty="0">
                <a:solidFill>
                  <a:srgbClr val="0000FF"/>
                </a:solidFill>
              </a:rPr>
              <a:t>列名列表</a:t>
            </a:r>
            <a:r>
              <a:rPr lang="en-US" altLang="zh-CN" sz="1600" b="1" dirty="0">
                <a:solidFill>
                  <a:srgbClr val="0000FF"/>
                </a:solidFill>
              </a:rPr>
              <a:t>] FROM </a:t>
            </a:r>
            <a:r>
              <a:rPr lang="zh-CN" altLang="en-US" sz="1600" b="1" dirty="0">
                <a:solidFill>
                  <a:srgbClr val="0000FF"/>
                </a:solidFill>
              </a:rPr>
              <a:t>表名称 </a:t>
            </a:r>
            <a:r>
              <a:rPr lang="en-US" altLang="zh-CN" sz="1600" b="1" dirty="0">
                <a:solidFill>
                  <a:srgbClr val="0000FF"/>
                </a:solidFill>
              </a:rPr>
              <a:t>LIMIT M,N</a:t>
            </a:r>
            <a:br>
              <a:rPr lang="en-US" altLang="zh-CN" sz="1600" b="1" dirty="0">
                <a:solidFill>
                  <a:srgbClr val="0000FF"/>
                </a:solidFill>
              </a:rPr>
            </a:br>
            <a:r>
              <a:rPr lang="zh-CN" altLang="en-US" sz="2400" dirty="0"/>
              <a:t>　　</a:t>
            </a:r>
          </a:p>
          <a:p>
            <a:pPr>
              <a:lnSpc>
                <a:spcPct val="90000"/>
              </a:lnSpc>
            </a:pPr>
            <a:r>
              <a:rPr lang="zh-CN" altLang="en-US" sz="2400" dirty="0"/>
              <a:t>例如从表</a:t>
            </a:r>
            <a:r>
              <a:rPr lang="en-US" altLang="zh-CN" sz="2400" dirty="0" err="1"/>
              <a:t>Sys_option</a:t>
            </a:r>
            <a:r>
              <a:rPr lang="en-US" altLang="zh-CN" sz="2400" dirty="0"/>
              <a:t>(</a:t>
            </a:r>
            <a:r>
              <a:rPr lang="zh-CN" altLang="en-US" sz="2400" dirty="0"/>
              <a:t>主键为</a:t>
            </a:r>
            <a:r>
              <a:rPr lang="en-US" altLang="zh-CN" sz="2400" dirty="0" err="1"/>
              <a:t>sys_id</a:t>
            </a:r>
            <a:r>
              <a:rPr lang="en-US" altLang="zh-CN" sz="2400" dirty="0"/>
              <a:t>)</a:t>
            </a:r>
            <a:r>
              <a:rPr lang="zh-CN" altLang="en-US" sz="2400" dirty="0"/>
              <a:t>中从</a:t>
            </a:r>
            <a:r>
              <a:rPr lang="en-US" altLang="zh-CN" sz="2400" dirty="0"/>
              <a:t>10</a:t>
            </a:r>
            <a:r>
              <a:rPr lang="zh-CN" altLang="en-US" sz="2400" dirty="0"/>
              <a:t>条记录还是检索</a:t>
            </a:r>
            <a:r>
              <a:rPr lang="en-US" altLang="zh-CN" sz="2400" dirty="0"/>
              <a:t>20</a:t>
            </a:r>
            <a:r>
              <a:rPr lang="zh-CN" altLang="en-US" sz="2400" dirty="0"/>
              <a:t>条记录，语句如下：</a:t>
            </a:r>
            <a:br>
              <a:rPr lang="zh-CN" altLang="en-US" sz="2400" dirty="0"/>
            </a:br>
            <a:r>
              <a:rPr lang="zh-CN" altLang="en-US" sz="2400" dirty="0"/>
              <a:t/>
            </a:r>
            <a:br>
              <a:rPr lang="zh-CN" altLang="en-US" sz="2400" dirty="0"/>
            </a:br>
            <a:r>
              <a:rPr lang="zh-CN" altLang="en-US" sz="2400" dirty="0"/>
              <a:t>　</a:t>
            </a:r>
            <a:r>
              <a:rPr lang="zh-CN" altLang="en-US" sz="1600" dirty="0"/>
              <a:t>　</a:t>
            </a:r>
            <a:r>
              <a:rPr lang="en-US" altLang="zh-CN" sz="1600" b="1" dirty="0">
                <a:solidFill>
                  <a:srgbClr val="0000FF"/>
                </a:solidFill>
              </a:rPr>
              <a:t>select * from </a:t>
            </a:r>
            <a:r>
              <a:rPr lang="en-US" altLang="zh-CN" sz="1600" b="1" dirty="0" err="1">
                <a:solidFill>
                  <a:srgbClr val="0000FF"/>
                </a:solidFill>
              </a:rPr>
              <a:t>sys_option</a:t>
            </a:r>
            <a:r>
              <a:rPr lang="en-US" altLang="zh-CN" sz="1600" b="1" dirty="0">
                <a:solidFill>
                  <a:srgbClr val="0000FF"/>
                </a:solidFill>
              </a:rPr>
              <a:t> limit 10,20 </a:t>
            </a:r>
          </a:p>
        </p:txBody>
      </p:sp>
    </p:spTree>
    <p:extLst>
      <p:ext uri="{BB962C8B-B14F-4D97-AF65-F5344CB8AC3E}">
        <p14:creationId xmlns:p14="http://schemas.microsoft.com/office/powerpoint/2010/main" val="3446346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734888" y="692696"/>
            <a:ext cx="8229600" cy="857256"/>
          </a:xfrm>
        </p:spPr>
        <p:txBody>
          <a:bodyPr/>
          <a:lstStyle/>
          <a:p>
            <a:r>
              <a:rPr kumimoji="1" lang="en-US" altLang="zh-CN" dirty="0">
                <a:solidFill>
                  <a:schemeClr val="tx1"/>
                </a:solidFill>
              </a:rPr>
              <a:t>JDBC</a:t>
            </a:r>
            <a:r>
              <a:rPr kumimoji="1" lang="zh-CN" altLang="en-US" dirty="0">
                <a:solidFill>
                  <a:schemeClr val="tx1"/>
                </a:solidFill>
              </a:rPr>
              <a:t>体系结构</a:t>
            </a:r>
          </a:p>
        </p:txBody>
      </p:sp>
      <p:sp>
        <p:nvSpPr>
          <p:cNvPr id="535555" name="Rectangle 3"/>
          <p:cNvSpPr>
            <a:spLocks noGrp="1" noChangeArrowheads="1"/>
          </p:cNvSpPr>
          <p:nvPr>
            <p:ph type="body" idx="1"/>
          </p:nvPr>
        </p:nvSpPr>
        <p:spPr>
          <a:xfrm>
            <a:off x="611560" y="1700808"/>
            <a:ext cx="7696200" cy="1965325"/>
          </a:xfrm>
        </p:spPr>
        <p:txBody>
          <a:bodyPr/>
          <a:lstStyle/>
          <a:p>
            <a:r>
              <a:rPr kumimoji="1" lang="en-US" altLang="zh-CN" sz="2400" dirty="0"/>
              <a:t>JDBC</a:t>
            </a:r>
            <a:r>
              <a:rPr kumimoji="1" lang="zh-CN" altLang="en-US" sz="2400" dirty="0"/>
              <a:t>接口（</a:t>
            </a:r>
            <a:r>
              <a:rPr kumimoji="1" lang="en-US" altLang="zh-CN" sz="2400" dirty="0"/>
              <a:t>API</a:t>
            </a:r>
            <a:r>
              <a:rPr kumimoji="1" lang="zh-CN" altLang="en-US" sz="2400" dirty="0"/>
              <a:t>）包括两个层次：</a:t>
            </a:r>
          </a:p>
          <a:p>
            <a:pPr lvl="1"/>
            <a:r>
              <a:rPr kumimoji="1" lang="zh-CN" altLang="en-US" sz="2000" dirty="0"/>
              <a:t> </a:t>
            </a:r>
            <a:r>
              <a:rPr kumimoji="1" lang="zh-CN" altLang="en-US" sz="2000" b="1" dirty="0"/>
              <a:t>面向应用的</a:t>
            </a:r>
            <a:r>
              <a:rPr kumimoji="1" lang="en-US" altLang="zh-CN" sz="2000" b="1" dirty="0"/>
              <a:t>API</a:t>
            </a:r>
            <a:r>
              <a:rPr kumimoji="1" lang="zh-CN" altLang="en-US" sz="2000" dirty="0"/>
              <a:t>：</a:t>
            </a:r>
            <a:r>
              <a:rPr kumimoji="1" lang="en-US" altLang="zh-CN" sz="2000" dirty="0"/>
              <a:t>Java API</a:t>
            </a:r>
            <a:r>
              <a:rPr kumimoji="1" lang="zh-CN" altLang="en-US" sz="2000" dirty="0"/>
              <a:t>，抽象接口，供应用程序开发人员使用（连接数据库，执行</a:t>
            </a:r>
            <a:r>
              <a:rPr kumimoji="1" lang="en-US" altLang="zh-CN" sz="2000" dirty="0"/>
              <a:t>SQL</a:t>
            </a:r>
            <a:r>
              <a:rPr kumimoji="1" lang="zh-CN" altLang="en-US" sz="2000" dirty="0"/>
              <a:t>语句，获得结果）。</a:t>
            </a:r>
          </a:p>
          <a:p>
            <a:pPr lvl="1"/>
            <a:r>
              <a:rPr kumimoji="1" lang="zh-CN" altLang="en-US" sz="2000" dirty="0"/>
              <a:t> </a:t>
            </a:r>
            <a:r>
              <a:rPr kumimoji="1" lang="zh-CN" altLang="en-US" sz="2000" b="1" dirty="0"/>
              <a:t>面向数据库的</a:t>
            </a:r>
            <a:r>
              <a:rPr kumimoji="1" lang="en-US" altLang="zh-CN" sz="2000" b="1" dirty="0"/>
              <a:t>API</a:t>
            </a:r>
            <a:r>
              <a:rPr kumimoji="1" lang="zh-CN" altLang="en-US" sz="2000" dirty="0"/>
              <a:t>：</a:t>
            </a:r>
            <a:r>
              <a:rPr kumimoji="1" lang="en-US" altLang="zh-CN" sz="2000" dirty="0"/>
              <a:t>Java Driver API</a:t>
            </a:r>
            <a:r>
              <a:rPr kumimoji="1" lang="zh-CN" altLang="en-US" sz="2000" dirty="0"/>
              <a:t>，供开发商开发数据库驱动程序用。</a:t>
            </a:r>
          </a:p>
          <a:p>
            <a:endParaRPr lang="en-US" altLang="zh-CN" sz="2400" dirty="0"/>
          </a:p>
        </p:txBody>
      </p:sp>
      <p:pic>
        <p:nvPicPr>
          <p:cNvPr id="535556" name="Picture 4" descr="JDBC1"/>
          <p:cNvPicPr>
            <a:picLocks noChangeAspect="1" noChangeArrowheads="1"/>
          </p:cNvPicPr>
          <p:nvPr/>
        </p:nvPicPr>
        <p:blipFill>
          <a:blip r:embed="rId2"/>
          <a:srcRect/>
          <a:stretch>
            <a:fillRect/>
          </a:stretch>
        </p:blipFill>
        <p:spPr bwMode="auto">
          <a:xfrm>
            <a:off x="949646" y="3594695"/>
            <a:ext cx="7272338" cy="3055937"/>
          </a:xfrm>
          <a:prstGeom prst="rect">
            <a:avLst/>
          </a:prstGeom>
          <a:noFill/>
        </p:spPr>
      </p:pic>
    </p:spTree>
    <p:extLst>
      <p:ext uri="{BB962C8B-B14F-4D97-AF65-F5344CB8AC3E}">
        <p14:creationId xmlns:p14="http://schemas.microsoft.com/office/powerpoint/2010/main" val="2510697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057582" y="692696"/>
            <a:ext cx="7696200" cy="1012658"/>
          </a:xfrm>
        </p:spPr>
        <p:txBody>
          <a:bodyPr/>
          <a:lstStyle/>
          <a:p>
            <a:r>
              <a:rPr lang="en-US" altLang="zh-CN" dirty="0"/>
              <a:t>JDBC</a:t>
            </a:r>
            <a:r>
              <a:rPr lang="zh-CN" altLang="en-US" dirty="0"/>
              <a:t>驱动程序分类</a:t>
            </a:r>
          </a:p>
        </p:txBody>
      </p:sp>
      <p:sp>
        <p:nvSpPr>
          <p:cNvPr id="541699" name="Rectangle 3"/>
          <p:cNvSpPr>
            <a:spLocks noGrp="1" noChangeArrowheads="1"/>
          </p:cNvSpPr>
          <p:nvPr>
            <p:ph type="body" idx="1"/>
          </p:nvPr>
        </p:nvSpPr>
        <p:spPr>
          <a:xfrm>
            <a:off x="395536" y="1848230"/>
            <a:ext cx="7858180" cy="3673475"/>
          </a:xfrm>
        </p:spPr>
        <p:txBody>
          <a:bodyPr/>
          <a:lstStyle/>
          <a:p>
            <a:r>
              <a:rPr lang="en-US" altLang="zh-CN" sz="2700" dirty="0"/>
              <a:t>JDBC</a:t>
            </a:r>
            <a:r>
              <a:rPr lang="zh-CN" altLang="en-US" sz="2700" dirty="0"/>
              <a:t>驱动程序：各个数据库厂商根据</a:t>
            </a:r>
            <a:r>
              <a:rPr lang="en-US" altLang="zh-CN" sz="2700" dirty="0"/>
              <a:t>JDBC</a:t>
            </a:r>
            <a:r>
              <a:rPr lang="zh-CN" altLang="en-US" sz="2700" dirty="0"/>
              <a:t>的规范制作的 </a:t>
            </a:r>
            <a:r>
              <a:rPr lang="en-US" altLang="zh-CN" sz="2700" dirty="0"/>
              <a:t>JDBC </a:t>
            </a:r>
            <a:r>
              <a:rPr lang="zh-CN" altLang="en-US" sz="2700" dirty="0"/>
              <a:t>实现类的类库  </a:t>
            </a:r>
          </a:p>
          <a:p>
            <a:r>
              <a:rPr lang="en-US" altLang="zh-CN" sz="2700" dirty="0"/>
              <a:t>JDBC</a:t>
            </a:r>
            <a:r>
              <a:rPr lang="zh-CN" altLang="en-US" sz="2700" dirty="0"/>
              <a:t>驱动程序总共有四种类型：</a:t>
            </a:r>
          </a:p>
          <a:p>
            <a:pPr lvl="1"/>
            <a:r>
              <a:rPr lang="zh-CN" altLang="en-US" sz="2000" dirty="0"/>
              <a:t>第一类：</a:t>
            </a:r>
            <a:r>
              <a:rPr lang="en-US" altLang="zh-CN" sz="2000" dirty="0"/>
              <a:t>JDBC-ODBC</a:t>
            </a:r>
            <a:r>
              <a:rPr lang="zh-CN" altLang="en-US" sz="2000" dirty="0"/>
              <a:t>桥。 </a:t>
            </a:r>
          </a:p>
          <a:p>
            <a:pPr lvl="1"/>
            <a:r>
              <a:rPr lang="zh-CN" altLang="en-US" sz="2000" dirty="0"/>
              <a:t>第二类：部分本地</a:t>
            </a:r>
            <a:r>
              <a:rPr lang="en-US" altLang="zh-CN" sz="2000" dirty="0"/>
              <a:t>API</a:t>
            </a:r>
            <a:r>
              <a:rPr lang="zh-CN" altLang="en-US" sz="2000" dirty="0"/>
              <a:t>部分</a:t>
            </a:r>
            <a:r>
              <a:rPr lang="en-US" altLang="zh-CN" sz="2000" dirty="0"/>
              <a:t>Java</a:t>
            </a:r>
            <a:r>
              <a:rPr lang="zh-CN" altLang="en-US" sz="2000" dirty="0"/>
              <a:t>的驱动程序。 </a:t>
            </a:r>
          </a:p>
          <a:p>
            <a:pPr lvl="1"/>
            <a:r>
              <a:rPr lang="zh-CN" altLang="en-US" sz="2000" dirty="0"/>
              <a:t>第三类：</a:t>
            </a:r>
            <a:r>
              <a:rPr lang="en-US" altLang="zh-CN" sz="2000" dirty="0"/>
              <a:t>JDBC</a:t>
            </a:r>
            <a:r>
              <a:rPr lang="zh-CN" altLang="en-US" sz="2000" dirty="0"/>
              <a:t>网络纯</a:t>
            </a:r>
            <a:r>
              <a:rPr lang="en-US" altLang="zh-CN" sz="2000" dirty="0"/>
              <a:t>Java</a:t>
            </a:r>
            <a:r>
              <a:rPr lang="zh-CN" altLang="en-US" sz="2000" dirty="0"/>
              <a:t>驱动程序。 </a:t>
            </a:r>
          </a:p>
          <a:p>
            <a:pPr lvl="1"/>
            <a:r>
              <a:rPr lang="zh-CN" altLang="en-US" sz="2000" b="1" dirty="0">
                <a:solidFill>
                  <a:srgbClr val="0000FF"/>
                </a:solidFill>
              </a:rPr>
              <a:t>第四类：本地协议的纯 </a:t>
            </a:r>
            <a:r>
              <a:rPr lang="en-US" altLang="zh-CN" sz="2000" b="1" dirty="0">
                <a:solidFill>
                  <a:srgbClr val="0000FF"/>
                </a:solidFill>
              </a:rPr>
              <a:t>Java </a:t>
            </a:r>
            <a:r>
              <a:rPr lang="zh-CN" altLang="en-US" sz="2000" b="1" dirty="0">
                <a:solidFill>
                  <a:srgbClr val="0000FF"/>
                </a:solidFill>
              </a:rPr>
              <a:t>驱动程序</a:t>
            </a:r>
            <a:r>
              <a:rPr lang="zh-CN" altLang="en-US" sz="2000" dirty="0"/>
              <a:t>。 </a:t>
            </a:r>
          </a:p>
          <a:p>
            <a:pPr lvl="1"/>
            <a:r>
              <a:rPr lang="zh-CN" altLang="en-US" sz="2000" dirty="0"/>
              <a:t>第三、四两类都是纯</a:t>
            </a:r>
            <a:r>
              <a:rPr lang="en-US" altLang="zh-CN" sz="2000" dirty="0"/>
              <a:t>Java</a:t>
            </a:r>
            <a:r>
              <a:rPr lang="zh-CN" altLang="en-US" sz="2000" dirty="0"/>
              <a:t>的驱动程序，因此，对于</a:t>
            </a:r>
            <a:r>
              <a:rPr lang="en-US" altLang="zh-CN" sz="2000" dirty="0"/>
              <a:t>Java</a:t>
            </a:r>
            <a:r>
              <a:rPr lang="zh-CN" altLang="en-US" sz="2000" dirty="0"/>
              <a:t>开发者来说，它们在性能、可移植性、功能等方面都有优势。</a:t>
            </a:r>
            <a:r>
              <a:rPr lang="zh-CN" altLang="en-US" sz="2200" dirty="0"/>
              <a:t> </a:t>
            </a:r>
          </a:p>
        </p:txBody>
      </p:sp>
    </p:spTree>
    <p:extLst>
      <p:ext uri="{BB962C8B-B14F-4D97-AF65-F5344CB8AC3E}">
        <p14:creationId xmlns:p14="http://schemas.microsoft.com/office/powerpoint/2010/main" val="2851967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1899</TotalTime>
  <Words>5327</Words>
  <Application>Microsoft Office PowerPoint</Application>
  <PresentationFormat>全屏显示(4:3)</PresentationFormat>
  <Paragraphs>543</Paragraphs>
  <Slides>76</Slides>
  <Notes>2</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Office 主题</vt:lpstr>
      <vt:lpstr>JDBC</vt:lpstr>
      <vt:lpstr>数据持久化</vt:lpstr>
      <vt:lpstr>Java 中的数据存储技术</vt:lpstr>
      <vt:lpstr>JDBC基础</vt:lpstr>
      <vt:lpstr>PowerPoint 演示文稿</vt:lpstr>
      <vt:lpstr>PowerPoint 演示文稿</vt:lpstr>
      <vt:lpstr>PowerPoint 演示文稿</vt:lpstr>
      <vt:lpstr>JDBC体系结构</vt:lpstr>
      <vt:lpstr>JDBC驱动程序分类</vt:lpstr>
      <vt:lpstr>ODBC</vt:lpstr>
      <vt:lpstr>JDBC-ODBC桥 </vt:lpstr>
      <vt:lpstr>部分本地API部分Java的驱动程序</vt:lpstr>
      <vt:lpstr>JDBC网络纯Java驱动程序</vt:lpstr>
      <vt:lpstr>本地协议的纯 Java 驱动程序</vt:lpstr>
      <vt:lpstr>JDBC API</vt:lpstr>
      <vt:lpstr>Driver 接口</vt:lpstr>
      <vt:lpstr>加载与注册 JDBC 驱动</vt:lpstr>
      <vt:lpstr>建立连接</vt:lpstr>
      <vt:lpstr>几种常用数据库的JDBC URL</vt:lpstr>
      <vt:lpstr>访问数据库</vt:lpstr>
      <vt:lpstr>Statement  </vt:lpstr>
      <vt:lpstr>ResultSet</vt:lpstr>
      <vt:lpstr>PowerPoint 演示文稿</vt:lpstr>
      <vt:lpstr>数据类型转换表</vt:lpstr>
      <vt:lpstr>JDBC API 小结1</vt:lpstr>
      <vt:lpstr>练习1</vt:lpstr>
      <vt:lpstr>练习1</vt:lpstr>
      <vt:lpstr>练习1</vt:lpstr>
      <vt:lpstr>练习1</vt:lpstr>
      <vt:lpstr>练习1</vt:lpstr>
      <vt:lpstr>SQL 注入攻击</vt:lpstr>
      <vt:lpstr>PreparedStatement</vt:lpstr>
      <vt:lpstr>PreparedStatement vs Statement</vt:lpstr>
      <vt:lpstr>PowerPoint 演示文稿</vt:lpstr>
      <vt:lpstr>PowerPoint 演示文稿</vt:lpstr>
      <vt:lpstr>使用 JDBC 驱动程序处理元数据 </vt:lpstr>
      <vt:lpstr>DatabaseMetaData类 </vt:lpstr>
      <vt:lpstr>ResultSetMetaData 类</vt:lpstr>
      <vt:lpstr>取得数据库自动生成的主键</vt:lpstr>
      <vt:lpstr>Oracle LOB</vt:lpstr>
      <vt:lpstr>MySQL BLOB 类型介绍 </vt:lpstr>
      <vt:lpstr>使用JDBC来写入Blob型数据到Oracle中 </vt:lpstr>
      <vt:lpstr>步骤</vt:lpstr>
      <vt:lpstr>数据库事务</vt:lpstr>
      <vt:lpstr>数据库事务</vt:lpstr>
      <vt:lpstr>JDBC 事物处理</vt:lpstr>
      <vt:lpstr>数据库的隔离级别</vt:lpstr>
      <vt:lpstr>数据库的隔离级别</vt:lpstr>
      <vt:lpstr>在 MySql 中设置隔离级别</vt:lpstr>
      <vt:lpstr>批量处理JDBC语句提高处理速度 </vt:lpstr>
      <vt:lpstr>多条SQL语句的批量处理</vt:lpstr>
      <vt:lpstr>一个SQL语句的批量传参</vt:lpstr>
      <vt:lpstr>JDBC数据库连接池的必要性 </vt:lpstr>
      <vt:lpstr>数据库连接池（connection pool） </vt:lpstr>
      <vt:lpstr>PowerPoint 演示文稿</vt:lpstr>
      <vt:lpstr>数据库连接池的工作原理</vt:lpstr>
      <vt:lpstr>数据库连接池技术的优点</vt:lpstr>
      <vt:lpstr>两种开源的数据库连接池 </vt:lpstr>
      <vt:lpstr>DBCP 数据源 </vt:lpstr>
      <vt:lpstr>DBCP 数据源使用范例</vt:lpstr>
      <vt:lpstr>PowerPoint 演示文稿</vt:lpstr>
      <vt:lpstr>C3P0 数据源</vt:lpstr>
      <vt:lpstr>Apache—DBUtils简介</vt:lpstr>
      <vt:lpstr>PowerPoint 演示文稿</vt:lpstr>
      <vt:lpstr>PowerPoint 演示文稿</vt:lpstr>
      <vt:lpstr>DbUtils类 </vt:lpstr>
      <vt:lpstr>QueryRunner类 </vt:lpstr>
      <vt:lpstr>QueryRunner类的主要方法</vt:lpstr>
      <vt:lpstr>ResultSetHandler接口 </vt:lpstr>
      <vt:lpstr>ResultSetHandler 接口的实现类</vt:lpstr>
      <vt:lpstr>ResultSetHandler 接口的实现类</vt:lpstr>
      <vt:lpstr>数据库的分页语句 </vt:lpstr>
      <vt:lpstr>SQL Server </vt:lpstr>
      <vt:lpstr>Oralce数据库</vt:lpstr>
      <vt:lpstr>MySQL数据库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37</cp:revision>
  <dcterms:created xsi:type="dcterms:W3CDTF">2013-03-04T07:19:04Z</dcterms:created>
  <dcterms:modified xsi:type="dcterms:W3CDTF">2013-06-30T05:40:59Z</dcterms:modified>
</cp:coreProperties>
</file>