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7" r:id="rId5"/>
    <p:sldId id="269" r:id="rId6"/>
    <p:sldId id="272" r:id="rId7"/>
    <p:sldId id="263" r:id="rId8"/>
    <p:sldId id="264" r:id="rId9"/>
    <p:sldId id="271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DF194-2EC2-4412-9243-19D5C9886AA8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736F-2CBC-48B4-BA2C-6AA3A714D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736F-2CBC-48B4-BA2C-6AA3A714D2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313124" y="2374658"/>
            <a:ext cx="73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#4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 sz="2000" b="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Syahrul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 Munir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</a:t>
            </a: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111999406@ntut.org.tw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1421)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2023/10/03 – Homework 1 assigned, due 10/17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2023/11/07 – Homework 2 assigned, due 11/21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2023/11/28 – Homework 3 assigned, due 12/12</a:t>
            </a:r>
          </a:p>
          <a:p>
            <a:pPr lvl="0">
              <a:buClr>
                <a:srgbClr val="6076B4"/>
              </a:buClr>
              <a:defRPr/>
            </a:pPr>
            <a:r>
              <a:rPr lang="en-US" altLang="zh-TW" dirty="0">
                <a:solidFill>
                  <a:srgbClr val="FF0000"/>
                </a:solidFill>
                <a:latin typeface="Arial"/>
                <a:ea typeface="微軟正黑體" panose="020B0604030504040204" pitchFamily="34" charset="-120"/>
              </a:rPr>
              <a:t>2023/12/19 – Homework 4 assigned, due 01/02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08534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4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92491" y="1194375"/>
            <a:ext cx="71756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Contour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functions that you need to implement.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initial points (Q1)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contour (Q2)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result videos	(Q3)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totally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images.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image, you will get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image and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video.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864AE7C-CF7D-473A-82F7-6BEEA14A98B8}"/>
              </a:ext>
            </a:extLst>
          </p:cNvPr>
          <p:cNvSpPr txBox="1"/>
          <p:nvPr/>
        </p:nvSpPr>
        <p:spPr>
          <a:xfrm>
            <a:off x="8929378" y="2247288"/>
            <a:ext cx="9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img1.jpg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F15A9F-60FC-4596-98E6-AAA04BA78459}"/>
              </a:ext>
            </a:extLst>
          </p:cNvPr>
          <p:cNvSpPr txBox="1"/>
          <p:nvPr/>
        </p:nvSpPr>
        <p:spPr>
          <a:xfrm>
            <a:off x="8929379" y="4398967"/>
            <a:ext cx="9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img2.jpg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7A0210-D2BF-4F15-BF6C-3A5BF018C840}"/>
              </a:ext>
            </a:extLst>
          </p:cNvPr>
          <p:cNvSpPr txBox="1"/>
          <p:nvPr/>
        </p:nvSpPr>
        <p:spPr>
          <a:xfrm>
            <a:off x="8929380" y="6550223"/>
            <a:ext cx="9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15F80-3395-4A1D-8F0F-F0E746A06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496" y="414289"/>
            <a:ext cx="1832576" cy="1832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B75FF-0D53-4EB9-8957-ACCC9D210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31" y="2554643"/>
            <a:ext cx="1843902" cy="1843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7E377E-7968-4D7F-915F-B688D24F07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57" y="4706744"/>
            <a:ext cx="1805099" cy="1805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字方塊 3">
            <a:extLst>
              <a:ext uri="{FF2B5EF4-FFF2-40B4-BE49-F238E27FC236}">
                <a16:creationId xmlns:a16="http://schemas.microsoft.com/office/drawing/2014/main" id="{EDD6CE1B-1A29-4902-964B-886ECD7ECA53}"/>
              </a:ext>
            </a:extLst>
          </p:cNvPr>
          <p:cNvSpPr txBox="1"/>
          <p:nvPr/>
        </p:nvSpPr>
        <p:spPr>
          <a:xfrm>
            <a:off x="508534" y="5171425"/>
            <a:ext cx="717563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allowed to use library to draw points/lines and to generate the videos</a:t>
            </a:r>
          </a:p>
        </p:txBody>
      </p:sp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64AE7C-CF7D-473A-82F7-6BEEA14A98B8}"/>
              </a:ext>
            </a:extLst>
          </p:cNvPr>
          <p:cNvSpPr txBox="1"/>
          <p:nvPr/>
        </p:nvSpPr>
        <p:spPr>
          <a:xfrm>
            <a:off x="2923362" y="5512468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result_img1.jpg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64AE7C-CF7D-473A-82F7-6BEEA14A98B8}"/>
              </a:ext>
            </a:extLst>
          </p:cNvPr>
          <p:cNvSpPr txBox="1"/>
          <p:nvPr/>
        </p:nvSpPr>
        <p:spPr>
          <a:xfrm>
            <a:off x="7615236" y="5496425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vid_img1.avi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12">
            <a:extLst>
              <a:ext uri="{FF2B5EF4-FFF2-40B4-BE49-F238E27FC236}">
                <a16:creationId xmlns:a16="http://schemas.microsoft.com/office/drawing/2014/main" id="{D76F49FA-3D2C-A952-3DCB-DA04A61E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00" y="1331475"/>
            <a:ext cx="4148908" cy="4148908"/>
          </a:xfrm>
          <a:prstGeom prst="rect">
            <a:avLst/>
          </a:prstGeom>
        </p:spPr>
      </p:pic>
      <p:pic>
        <p:nvPicPr>
          <p:cNvPr id="12" name="pic3">
            <a:hlinkClick r:id="" action="ppaction://media"/>
            <a:extLst>
              <a:ext uri="{FF2B5EF4-FFF2-40B4-BE49-F238E27FC236}">
                <a16:creationId xmlns:a16="http://schemas.microsoft.com/office/drawing/2014/main" id="{F037EE9B-0596-496F-93E5-13EA0745BA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74219" y="1347517"/>
            <a:ext cx="4148908" cy="41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43072" y="816719"/>
            <a:ext cx="3137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Contour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8295" y="1294556"/>
            <a:ext cx="510921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Read image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Convert RGB image to Grayscale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Do Gaussian Blur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Calculate the edge strength of image using Sobel operator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Generate </a:t>
            </a:r>
            <a:r>
              <a:rPr lang="en-US" altLang="zh-TW" i="1" dirty="0">
                <a:solidFill>
                  <a:schemeClr val="accent2"/>
                </a:solidFill>
              </a:rPr>
              <a:t>NUM_POINTS</a:t>
            </a:r>
            <a:r>
              <a:rPr lang="en-US" altLang="zh-TW" dirty="0"/>
              <a:t> points near the object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= 0 to </a:t>
            </a:r>
            <a:r>
              <a:rPr lang="en-US" altLang="zh-TW" i="1" dirty="0">
                <a:solidFill>
                  <a:schemeClr val="accent2"/>
                </a:solidFill>
              </a:rPr>
              <a:t>MAX_ITERATION</a:t>
            </a:r>
            <a:r>
              <a:rPr lang="en-US" altLang="zh-TW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TW" dirty="0"/>
              <a:t>points = </a:t>
            </a:r>
            <a:r>
              <a:rPr lang="en-US" altLang="zh-TW" i="1" dirty="0">
                <a:solidFill>
                  <a:schemeClr val="accent2"/>
                </a:solidFill>
              </a:rPr>
              <a:t>ACTIVE_CONTOUR()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TW" dirty="0"/>
              <a:t>Stop the loop if points are not changing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TW" dirty="0"/>
              <a:t>Draw the new points on image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TW" dirty="0"/>
              <a:t>Save current result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Save result video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463664" y="609600"/>
                <a:ext cx="5109211" cy="4315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ACTIVE_CONTOUR()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For each points: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zh-TW" dirty="0"/>
                  <a:t>Set a </a:t>
                </a:r>
                <a:r>
                  <a:rPr lang="en-US" altLang="zh-TW" i="1" dirty="0">
                    <a:solidFill>
                      <a:schemeClr val="accent2"/>
                    </a:solidFill>
                  </a:rPr>
                  <a:t>search region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zh-TW" dirty="0"/>
                  <a:t>For each pixel in search region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TW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cont</m:t>
                        </m:r>
                      </m:sub>
                    </m:sSub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curv</m:t>
                        </m:r>
                      </m:sub>
                    </m:sSub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img</m:t>
                        </m:r>
                      </m:sub>
                    </m:sSub>
                  </m:oMath>
                </a14:m>
                <a:endParaRPr lang="en-US" altLang="zh-TW" dirty="0">
                  <a:solidFill>
                    <a:schemeClr val="accent2"/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r>
                      <a:rPr lang="en-US" altLang="zh-TW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TW" altLang="en-US" i="0">
                        <a:latin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cont</m:t>
                        </m:r>
                      </m:sub>
                    </m:sSub>
                    <m:r>
                      <a:rPr lang="en-US" altLang="zh-TW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TW" altLang="en-US" i="0">
                        <a:latin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curv</m:t>
                        </m:r>
                      </m:sub>
                    </m:sSub>
                    <m:r>
                      <a:rPr lang="en-US" altLang="zh-TW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TW" altLang="en-US" i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img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r>
                      <a:rPr lang="en-US" altLang="zh-TW" i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1714500" lvl="3" indent="-342900">
                  <a:lnSpc>
                    <a:spcPct val="150000"/>
                  </a:lnSpc>
                  <a:buFont typeface="Wingdings" panose="05000000000000000000" pitchFamily="2" charset="2"/>
                  <a:buAutoNum type="circleNumWdWhitePlain"/>
                </a:pPr>
                <a:r>
                  <a:rPr lang="en-US" altLang="zh-TW" dirty="0"/>
                  <a:t>Update point position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Return points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664" y="609600"/>
                <a:ext cx="5109211" cy="4315027"/>
              </a:xfrm>
              <a:prstGeom prst="rect">
                <a:avLst/>
              </a:prstGeom>
              <a:blipFill>
                <a:blip r:embed="rId3"/>
                <a:stretch>
                  <a:fillRect l="-955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346" y="5032283"/>
            <a:ext cx="3023333" cy="105159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E21574-68BA-4C46-949E-EC1B73A1D222}"/>
                  </a:ext>
                </a:extLst>
              </p:cNvPr>
              <p:cNvSpPr txBox="1"/>
              <p:nvPr/>
            </p:nvSpPr>
            <p:spPr>
              <a:xfrm>
                <a:off x="8471541" y="4867329"/>
                <a:ext cx="3346557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E21574-68BA-4C46-949E-EC1B73A1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541" y="4867329"/>
                <a:ext cx="3346557" cy="260905"/>
              </a:xfrm>
              <a:prstGeom prst="rect">
                <a:avLst/>
              </a:prstGeom>
              <a:blipFill>
                <a:blip r:embed="rId5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6AEA5-7DA4-4850-A3D8-D06A1784BCB3}"/>
                  </a:ext>
                </a:extLst>
              </p:cNvPr>
              <p:cNvSpPr txBox="1"/>
              <p:nvPr/>
            </p:nvSpPr>
            <p:spPr>
              <a:xfrm>
                <a:off x="8310151" y="5313048"/>
                <a:ext cx="3507948" cy="476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6AEA5-7DA4-4850-A3D8-D06A1784B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51" y="5313048"/>
                <a:ext cx="3507948" cy="476349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A0B2EC-F67B-4E32-BB43-615363950DDA}"/>
                  </a:ext>
                </a:extLst>
              </p:cNvPr>
              <p:cNvSpPr/>
              <p:nvPr/>
            </p:nvSpPr>
            <p:spPr>
              <a:xfrm>
                <a:off x="8498086" y="5986403"/>
                <a:ext cx="31320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A0B2EC-F67B-4E32-BB43-615363950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86" y="5986403"/>
                <a:ext cx="3132075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23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11C9E-1BDF-4E56-8125-A4D28BC5A149}"/>
              </a:ext>
            </a:extLst>
          </p:cNvPr>
          <p:cNvSpPr txBox="1">
            <a:spLocks/>
          </p:cNvSpPr>
          <p:nvPr/>
        </p:nvSpPr>
        <p:spPr>
          <a:xfrm>
            <a:off x="553063" y="737419"/>
            <a:ext cx="11085871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OpenCV or other Lib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B67E0F-950A-43C1-B79B-88E1BD2B4B4D}"/>
              </a:ext>
            </a:extLst>
          </p:cNvPr>
          <p:cNvSpPr txBox="1">
            <a:spLocks/>
          </p:cNvSpPr>
          <p:nvPr/>
        </p:nvSpPr>
        <p:spPr>
          <a:xfrm>
            <a:off x="823449" y="1846007"/>
            <a:ext cx="10149351" cy="4274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C/C++</a:t>
            </a:r>
          </a:p>
          <a:p>
            <a:pPr marL="914400" indent="-395288"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load, save, show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cvLoadImage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cvShowImage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marL="914400" indent="-395288"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size of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cvGetSize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395288"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 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 </a:t>
            </a:r>
          </a:p>
          <a:p>
            <a:pPr marL="920750" indent="-401638"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OpenCV Lib to do the main part of homework, only allowed to use if I said it/agree with it.</a:t>
            </a:r>
          </a:p>
          <a:p>
            <a:pPr marL="920750" indent="-401638"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limited to the OpenCV library only</a:t>
            </a:r>
          </a:p>
          <a:p>
            <a:pPr marL="920750" indent="-401638"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801688" indent="169863" algn="l" fontAlgn="base">
              <a:buFont typeface="Wingdings" pitchFamily="2" charset="2"/>
              <a:buChar char="ü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cvtColor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gray, CV_RGB2GRAY);    // convert RGB to Gray</a:t>
            </a:r>
          </a:p>
          <a:p>
            <a:pPr marL="801688" indent="169863" algn="l" fontAlgn="base">
              <a:buFont typeface="Wingdings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cv2.filter2D //directly use convolution</a:t>
            </a:r>
          </a:p>
          <a:p>
            <a:pPr marL="801688" indent="169863" algn="l" fontAlgn="base">
              <a:buFont typeface="Wingdings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np.Convolve2D   //directly use convolution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4156" y="433137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017912"/>
            <a:ext cx="10242369" cy="553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(80%)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initial points (15%)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contour (35%)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result videos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Style (10%)</a:t>
            </a:r>
          </a:p>
          <a:p>
            <a:pPr marL="1257300" lvl="2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points and where to put for the initial step</a:t>
            </a:r>
          </a:p>
          <a:p>
            <a:pPr marL="1257300" lvl="2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 built the function for find the contour</a:t>
            </a:r>
          </a:p>
          <a:p>
            <a:pPr marL="1257300" lvl="2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 save the videos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your code for each part of question.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paste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images in your report.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submit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 images.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0025" y="1584133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_hw4/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result_img1.jpg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result_ img2.jpg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result_ 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vid_img1.avi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vid _img2.avi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vid_img3.avi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111999406_hw4.py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111999406_hw4.pdf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0025" y="12359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22953" y="1122310"/>
            <a:ext cx="30243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_hw4/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project_hw4/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result_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result_ img2.jpg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result_ 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vid_img1.avi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vid_img2.avi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vid_img3.avi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_hw4.pdf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22953" y="7529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26">
            <a:extLst>
              <a:ext uri="{FF2B5EF4-FFF2-40B4-BE49-F238E27FC236}">
                <a16:creationId xmlns:a16="http://schemas.microsoft.com/office/drawing/2014/main" id="{19A7D1BD-7AE6-4ED3-A206-A3A8236F95B7}"/>
              </a:ext>
            </a:extLst>
          </p:cNvPr>
          <p:cNvSpPr txBox="1"/>
          <p:nvPr/>
        </p:nvSpPr>
        <p:spPr>
          <a:xfrm>
            <a:off x="7715088" y="1194375"/>
            <a:ext cx="380812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 and shown the results on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697F5D-570F-430D-A251-6343C3B78613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#4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3904-3E36-4BE7-A495-7718B84E83BD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11277600" cy="506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StudentID_hw4( for example: 111999406_hw4.zip)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Make sure the size of .zip file is no more than 50MB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Please submit to </a:t>
            </a:r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iStudy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, in Homework 4 Assignment.</a:t>
            </a:r>
          </a:p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2024/01/02 23:59:59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each hour late, 10% of the total score will be deducted.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with other students. Do it by yourself.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12914</TotalTime>
  <Words>790</Words>
  <Application>Microsoft Office PowerPoint</Application>
  <PresentationFormat>Widescreen</PresentationFormat>
  <Paragraphs>126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華康POP1體W5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Syahrul  Munir</cp:lastModifiedBy>
  <cp:revision>558</cp:revision>
  <dcterms:created xsi:type="dcterms:W3CDTF">2023-04-07T07:55:57Z</dcterms:created>
  <dcterms:modified xsi:type="dcterms:W3CDTF">2023-12-22T07:03:25Z</dcterms:modified>
</cp:coreProperties>
</file>