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1"/>
  </p:notesMasterIdLst>
  <p:handoutMasterIdLst>
    <p:handoutMasterId r:id="rId22"/>
  </p:handoutMasterIdLst>
  <p:sldIdLst>
    <p:sldId id="256" r:id="rId2"/>
    <p:sldId id="547" r:id="rId3"/>
    <p:sldId id="560" r:id="rId4"/>
    <p:sldId id="561" r:id="rId5"/>
    <p:sldId id="562" r:id="rId6"/>
    <p:sldId id="564" r:id="rId7"/>
    <p:sldId id="563" r:id="rId8"/>
    <p:sldId id="554" r:id="rId9"/>
    <p:sldId id="555" r:id="rId10"/>
    <p:sldId id="559" r:id="rId11"/>
    <p:sldId id="548" r:id="rId12"/>
    <p:sldId id="553" r:id="rId13"/>
    <p:sldId id="566" r:id="rId14"/>
    <p:sldId id="551" r:id="rId15"/>
    <p:sldId id="552" r:id="rId16"/>
    <p:sldId id="556" r:id="rId17"/>
    <p:sldId id="565" r:id="rId18"/>
    <p:sldId id="558" r:id="rId19"/>
    <p:sldId id="406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4BC9"/>
    <a:srgbClr val="6DD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89" autoAdjust="0"/>
  </p:normalViewPr>
  <p:slideViewPr>
    <p:cSldViewPr>
      <p:cViewPr varScale="1">
        <p:scale>
          <a:sx n="69" d="100"/>
          <a:sy n="69" d="100"/>
        </p:scale>
        <p:origin x="159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F4FB8-C374-42F2-9AB6-1A01BD917E18}" type="datetimeFigureOut">
              <a:rPr lang="zh-TW" altLang="en-US" smtClean="0"/>
              <a:t>2023/10/3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A5491-39CD-4C00-8F1E-5B7C14ACAC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5399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3F1DE-F14A-4473-9EC7-529ADAD199A5}" type="datetimeFigureOut">
              <a:rPr lang="zh-TW" altLang="en-US" smtClean="0"/>
              <a:t>2023/10/3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E46E6-20A8-4E2D-9FA6-A5AB037B37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5671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E46E6-20A8-4E2D-9FA6-A5AB037B37E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07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E46E6-20A8-4E2D-9FA6-A5AB037B37E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838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E46E6-20A8-4E2D-9FA6-A5AB037B37E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312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E46E6-20A8-4E2D-9FA6-A5AB037B37E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348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E46E6-20A8-4E2D-9FA6-A5AB037B37E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089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https://towardsdatascience.com/applied-deep-learning-part-4-convolutional-neural-networks-584bc134c1e2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E46E6-20A8-4E2D-9FA6-A5AB037B37E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16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E46E6-20A8-4E2D-9FA6-A5AB037B37E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657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E46E6-20A8-4E2D-9FA6-A5AB037B37E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837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E46E6-20A8-4E2D-9FA6-A5AB037B37E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677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E46E6-20A8-4E2D-9FA6-A5AB037B37E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61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D97-8D69-4385-A67C-9B1E6FDAB83C}" type="datetime1">
              <a:rPr lang="zh-TW" altLang="en-US" smtClean="0"/>
              <a:t>2023/10/3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2016 RVL Summer Courses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1F44-483E-4FC0-9BBD-1E7D2D70093F}" type="datetime1">
              <a:rPr lang="zh-TW" altLang="en-US" smtClean="0"/>
              <a:t>2023/10/3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2016 RVL Summer Courses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7C40-F18B-4561-AF02-CEBCB41C8EFA}" type="datetime1">
              <a:rPr lang="zh-TW" altLang="en-US" smtClean="0"/>
              <a:t>2023/10/3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2016 RVL Summer Courses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49F9-CA3D-4ED3-91C8-292AC617ADC9}" type="datetime1">
              <a:rPr lang="zh-TW" altLang="en-US" smtClean="0"/>
              <a:t>2023/10/3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2016 RVL Summer Courses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4E9F-B772-4C8E-8652-BB3B51232A79}" type="datetime1">
              <a:rPr lang="zh-TW" altLang="en-US" smtClean="0"/>
              <a:t>2023/10/3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2016 RVL Summer Courses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7E6C-3945-4344-8BFD-85CEE91D0D37}" type="datetime1">
              <a:rPr lang="zh-TW" altLang="en-US" smtClean="0"/>
              <a:t>2023/10/3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2016 RVL Summer Courses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E4F8-17F7-4D95-AA1F-413F43D162DC}" type="datetime1">
              <a:rPr lang="zh-TW" altLang="en-US" smtClean="0"/>
              <a:t>2023/10/3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2016 RVL Summer Courses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19E4-FDF6-4B5F-8FB8-334DE9F21646}" type="datetime1">
              <a:rPr lang="zh-TW" altLang="en-US" smtClean="0"/>
              <a:t>2023/10/3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2016 RVL Summer Courses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08568-8394-4C13-9376-3C888E3A93F4}" type="datetime1">
              <a:rPr lang="zh-TW" altLang="en-US" smtClean="0"/>
              <a:t>2023/10/3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2016 RVL Summer Courses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D245-839F-4FC2-B1D1-B3D88D986400}" type="datetime1">
              <a:rPr lang="zh-TW" altLang="en-US" smtClean="0"/>
              <a:t>2023/10/3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2016 RVL Summer Courses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90653E-3B8C-4E99-A30A-2700988112C0}" type="datetime1">
              <a:rPr lang="zh-TW" altLang="en-US" smtClean="0"/>
              <a:t>2023/10/3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2016 RVL Summer Courses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135E973-09AA-4239-9A5B-C151073F60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master/df/d65/tutorial_table_of_content_introduction.html" TargetMode="External"/><Relationship Id="rId2" Type="http://schemas.openxmlformats.org/officeDocument/2006/relationships/hyperlink" Target="https://opencv.org/releas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Jeremy\Desktop\RVL logo\RVL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229200"/>
            <a:ext cx="2824396" cy="158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標題 2"/>
          <p:cNvSpPr>
            <a:spLocks noGrp="1"/>
          </p:cNvSpPr>
          <p:nvPr>
            <p:ph type="subTitle" idx="1"/>
          </p:nvPr>
        </p:nvSpPr>
        <p:spPr>
          <a:xfrm>
            <a:off x="626903" y="2024844"/>
            <a:ext cx="7416824" cy="1368152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Homework #1</a:t>
            </a:r>
            <a:endParaRPr lang="en-US" altLang="zh-TW" sz="4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br>
              <a:rPr lang="en-US" altLang="zh-TW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/>
            </a:br>
            <a:endParaRPr lang="en-US" altLang="zh-TW" sz="3600" b="1" dirty="0">
              <a:solidFill>
                <a:schemeClr val="tx1"/>
              </a:solidFill>
              <a:latin typeface="Times New Roman" pitchFamily="18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028384" y="18288"/>
            <a:ext cx="1066800" cy="329184"/>
          </a:xfrm>
        </p:spPr>
        <p:txBody>
          <a:bodyPr/>
          <a:lstStyle/>
          <a:p>
            <a:pPr algn="r"/>
            <a:fld id="{6135E973-09AA-4239-9A5B-C151073F60AA}" type="slidenum">
              <a:rPr lang="zh-TW" altLang="en-US" smtClean="0"/>
              <a:pPr algn="r"/>
              <a:t>1</a:t>
            </a:fld>
            <a:endParaRPr lang="zh-TW" alt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03848" y="4149080"/>
            <a:ext cx="5568244" cy="1447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l">
              <a:defRPr/>
            </a:pPr>
            <a:endParaRPr lang="en-US" sz="2600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sz="2600" b="0" dirty="0">
                <a:solidFill>
                  <a:schemeClr val="tx1"/>
                </a:solidFill>
              </a:rPr>
              <a:t>TA: </a:t>
            </a:r>
            <a:r>
              <a:rPr lang="en-US" altLang="zh-TW" sz="2600" b="0" dirty="0" err="1">
                <a:solidFill>
                  <a:schemeClr val="tx1"/>
                </a:solidFill>
              </a:rPr>
              <a:t>Syahrul</a:t>
            </a:r>
            <a:r>
              <a:rPr lang="en-US" altLang="zh-TW" sz="2600" b="0" dirty="0">
                <a:solidFill>
                  <a:schemeClr val="tx1"/>
                </a:solidFill>
              </a:rPr>
              <a:t> Munir</a:t>
            </a:r>
            <a:r>
              <a:rPr lang="en-US" sz="2600" dirty="0">
                <a:solidFill>
                  <a:schemeClr val="tx1"/>
                </a:solidFill>
              </a:rPr>
              <a:t>	</a:t>
            </a:r>
          </a:p>
          <a:p>
            <a:pPr algn="l">
              <a:defRPr/>
            </a:pPr>
            <a:r>
              <a:rPr lang="en-US" sz="2600" b="0" dirty="0">
                <a:solidFill>
                  <a:schemeClr val="tx1"/>
                </a:solidFill>
              </a:rPr>
              <a:t>Email: t111999406@ntut.org.tw</a:t>
            </a:r>
          </a:p>
          <a:p>
            <a:pPr algn="l">
              <a:defRPr/>
            </a:pPr>
            <a:r>
              <a:rPr lang="en-US" sz="2600" b="0" dirty="0">
                <a:solidFill>
                  <a:schemeClr val="tx1"/>
                </a:solidFill>
              </a:rPr>
              <a:t>Robot Vision Lab (Room 1421)</a:t>
            </a:r>
          </a:p>
          <a:p>
            <a:pPr algn="l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48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for the rules in using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Python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cv2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use </a:t>
            </a:r>
          </a:p>
          <a:p>
            <a:pPr marL="914400" indent="-395288"/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Read, load, save, show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395288"/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size of image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914400" indent="-395288"/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image 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Allow use </a:t>
            </a:r>
          </a:p>
          <a:p>
            <a:pPr marL="920750" indent="-401638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use the function of Lib to do the main part of homework.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48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Operation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346" y="908720"/>
            <a:ext cx="3300726" cy="54239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46" y="2132856"/>
            <a:ext cx="44196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2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Operation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50" y="4580024"/>
            <a:ext cx="2552700" cy="186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48" y="2224577"/>
            <a:ext cx="1590436" cy="1440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46" y="3171663"/>
            <a:ext cx="787220" cy="6702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02772" y="379645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x 5 image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72376" y="388134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x 3 kernel 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770724" y="5085184"/>
            <a:ext cx="864096" cy="653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089" y="620688"/>
            <a:ext cx="3300726" cy="542399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724" y="1447642"/>
            <a:ext cx="4315670" cy="50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1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EF7E5-4EE3-6BA7-B6F5-0923A891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dirty="0"/>
              <a:t>Homework1 Review</a:t>
            </a:r>
            <a:endParaRPr lang="zh-TW" altLang="en-US" sz="36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74A242-15C5-786E-767A-1BF447CEE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4EC846-8D15-09BE-A01C-025A0C83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E9BD30-1F69-23EA-E0ED-13997A46EE53}"/>
              </a:ext>
            </a:extLst>
          </p:cNvPr>
          <p:cNvSpPr/>
          <p:nvPr/>
        </p:nvSpPr>
        <p:spPr>
          <a:xfrm>
            <a:off x="935596" y="2533533"/>
            <a:ext cx="2304256" cy="26642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45663E2-6B76-BFF7-C7CE-387BE2ABE0C2}"/>
              </a:ext>
            </a:extLst>
          </p:cNvPr>
          <p:cNvSpPr/>
          <p:nvPr/>
        </p:nvSpPr>
        <p:spPr>
          <a:xfrm>
            <a:off x="1264240" y="2852936"/>
            <a:ext cx="1681200" cy="2016224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10C30C7-F918-C225-0838-FA414B2D991C}"/>
              </a:ext>
            </a:extLst>
          </p:cNvPr>
          <p:cNvSpPr txBox="1"/>
          <p:nvPr/>
        </p:nvSpPr>
        <p:spPr>
          <a:xfrm>
            <a:off x="1796618" y="368101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A69F572D-6751-624D-025C-BFB64CB81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230" y="2950760"/>
            <a:ext cx="4848275" cy="1087840"/>
          </a:xfrm>
          <a:prstGeom prst="rect">
            <a:avLst/>
          </a:prstGeom>
        </p:spPr>
      </p:pic>
      <p:graphicFrame>
        <p:nvGraphicFramePr>
          <p:cNvPr id="20" name="表格 20">
            <a:extLst>
              <a:ext uri="{FF2B5EF4-FFF2-40B4-BE49-F238E27FC236}">
                <a16:creationId xmlns:a16="http://schemas.microsoft.com/office/drawing/2014/main" id="{82045BF6-AD64-DDD2-E5B1-CDFEF23F6CE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596" y="2533533"/>
          <a:ext cx="934872" cy="94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24">
                  <a:extLst>
                    <a:ext uri="{9D8B030D-6E8A-4147-A177-3AD203B41FA5}">
                      <a16:colId xmlns:a16="http://schemas.microsoft.com/office/drawing/2014/main" val="2018464248"/>
                    </a:ext>
                  </a:extLst>
                </a:gridCol>
                <a:gridCol w="311624">
                  <a:extLst>
                    <a:ext uri="{9D8B030D-6E8A-4147-A177-3AD203B41FA5}">
                      <a16:colId xmlns:a16="http://schemas.microsoft.com/office/drawing/2014/main" val="2342351437"/>
                    </a:ext>
                  </a:extLst>
                </a:gridCol>
                <a:gridCol w="311624">
                  <a:extLst>
                    <a:ext uri="{9D8B030D-6E8A-4147-A177-3AD203B41FA5}">
                      <a16:colId xmlns:a16="http://schemas.microsoft.com/office/drawing/2014/main" val="3161479971"/>
                    </a:ext>
                  </a:extLst>
                </a:gridCol>
              </a:tblGrid>
              <a:tr h="310180"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7404" marR="77404" marT="38702" marB="3870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7404" marR="77404" marT="38702" marB="3870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7404" marR="77404" marT="38702" marB="3870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298865"/>
                  </a:ext>
                </a:extLst>
              </a:tr>
              <a:tr h="310180">
                <a:tc>
                  <a:txBody>
                    <a:bodyPr/>
                    <a:lstStyle/>
                    <a:p>
                      <a:endParaRPr lang="zh-TW" altLang="en-US" sz="1500"/>
                    </a:p>
                  </a:txBody>
                  <a:tcPr marL="77404" marR="77404" marT="38702" marB="3870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✓</a:t>
                      </a:r>
                      <a:endParaRPr lang="zh-TW" altLang="en-US" sz="1500" dirty="0"/>
                    </a:p>
                  </a:txBody>
                  <a:tcPr marL="77404" marR="77404" marT="38702" marB="3870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7404" marR="77404" marT="38702" marB="3870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4071540"/>
                  </a:ext>
                </a:extLst>
              </a:tr>
              <a:tr h="310180">
                <a:tc>
                  <a:txBody>
                    <a:bodyPr/>
                    <a:lstStyle/>
                    <a:p>
                      <a:endParaRPr lang="zh-TW" altLang="en-US" sz="1500"/>
                    </a:p>
                  </a:txBody>
                  <a:tcPr marL="77404" marR="77404" marT="38702" marB="3870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500"/>
                    </a:p>
                  </a:txBody>
                  <a:tcPr marL="77404" marR="77404" marT="38702" marB="3870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7404" marR="77404" marT="38702" marB="3870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96853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59D720E-4D70-49B6-8C35-64FAEC3A6C22}"/>
              </a:ext>
            </a:extLst>
          </p:cNvPr>
          <p:cNvSpPr/>
          <p:nvPr/>
        </p:nvSpPr>
        <p:spPr>
          <a:xfrm>
            <a:off x="3718248" y="4613054"/>
            <a:ext cx="52703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Zero Padding :</a:t>
            </a:r>
          </a:p>
          <a:p>
            <a:r>
              <a:rPr lang="en-US" sz="1600" dirty="0"/>
              <a:t>https://www.youtube.com/watch?v=akf-b2jF3CA</a:t>
            </a:r>
          </a:p>
        </p:txBody>
      </p:sp>
    </p:spTree>
    <p:extLst>
      <p:ext uri="{BB962C8B-B14F-4D97-AF65-F5344CB8AC3E}">
        <p14:creationId xmlns:p14="http://schemas.microsoft.com/office/powerpoint/2010/main" val="6661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L 0.14983 -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8768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 Step: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Pooling (also called sub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or down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sampling) reduces the dimension of each feature map but retains the most important information.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different types of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Pooling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Max, Average, Sum etc.</a:t>
            </a:r>
          </a:p>
          <a:p>
            <a:pPr marL="0" indent="0">
              <a:buNone/>
            </a:pPr>
            <a:endParaRPr lang="en-US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356992"/>
            <a:ext cx="397121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22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 Step</a:t>
            </a:r>
            <a:endParaRPr lang="en-US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92896"/>
            <a:ext cx="7704856" cy="328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94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 01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136904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itchFamily="18" charset="0"/>
              </a:rPr>
              <a:t>Grade</a:t>
            </a:r>
          </a:p>
          <a:p>
            <a:pPr lvl="1"/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Program (80%) </a:t>
            </a:r>
          </a:p>
          <a:p>
            <a:pPr marL="914400" lvl="1" indent="0">
              <a:buFont typeface="Wingdings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Q1: 15%</a:t>
            </a:r>
          </a:p>
          <a:p>
            <a:pPr marL="914400" lvl="1" indent="0">
              <a:buFont typeface="Wingdings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Q2: 25%</a:t>
            </a:r>
          </a:p>
          <a:p>
            <a:pPr marL="914400" lvl="1" indent="0">
              <a:buFont typeface="Wingdings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Q3: 25%</a:t>
            </a:r>
          </a:p>
          <a:p>
            <a:pPr marL="914400" lvl="1" indent="0">
              <a:buFont typeface="Wingdings" pitchFamily="2" charset="2"/>
              <a:buChar char="ü"/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Q4: 15%</a:t>
            </a:r>
          </a:p>
          <a:p>
            <a:pPr lvl="1"/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Report : 20%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 Explain your program and method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 Result images  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(2 input images, 8 outputs images)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55861" y="0"/>
            <a:ext cx="1066800" cy="329184"/>
          </a:xfrm>
        </p:spPr>
        <p:txBody>
          <a:bodyPr/>
          <a:lstStyle/>
          <a:p>
            <a:fld id="{6135E973-09AA-4239-9A5B-C151073F60AA}" type="slidenum">
              <a:rPr lang="zh-TW" altLang="en-US" smtClean="0"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6671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57200" y="1728401"/>
            <a:ext cx="30243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111999406_hw1/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test_img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taipei101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aeroplane.png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result_img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taipei101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_Q1.png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taipei101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_Q2.png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taipei101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_Q3.png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taipei101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_Q4.png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aeroplane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_Q1.png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aeroplane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_Q2.png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aeroplane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_Q3.png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aeroplane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_Q4.png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111999406 _hw1.py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111999406 _hw1.pdf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Readme.txt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57200" y="134059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zh-TW" alt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833464" y="1728401"/>
            <a:ext cx="302433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111999406 _hw1/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project_hw1/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test_img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taipei101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aeroplane.png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result_img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taipei101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_Q1.png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taipei101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_Q2.png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taipei101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_Q3.png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taipei101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_Q4.png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aeroplane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_Q1.png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aeroplane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_Q2.png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aeroplane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_Q3.png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aeroplane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_Q4.png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include/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func.h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func.cpp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main.cpp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111999406 _hw1.pdf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Readme.txt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833464" y="134059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C/C++</a:t>
            </a:r>
            <a:endParaRPr lang="zh-TW" alt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436096" y="1196752"/>
            <a:ext cx="3563888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Write your report in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English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(PDF)</a:t>
            </a:r>
          </a:p>
          <a:p>
            <a:pPr algn="just"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Explaining how your main function working and shown the results on your report.</a:t>
            </a:r>
          </a:p>
        </p:txBody>
      </p:sp>
    </p:spTree>
    <p:extLst>
      <p:ext uri="{BB962C8B-B14F-4D97-AF65-F5344CB8AC3E}">
        <p14:creationId xmlns:p14="http://schemas.microsoft.com/office/powerpoint/2010/main" val="4052131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6422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Please compress your files (program and report)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StudentID_hw1( for example: 111999406_hw1.zip)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Please submit to </a:t>
            </a:r>
            <a:r>
              <a:rPr lang="en-US" altLang="zh-TW" sz="2800" dirty="0" err="1">
                <a:latin typeface="Times New Roman" pitchFamily="18" charset="0"/>
                <a:cs typeface="Times New Roman" pitchFamily="18" charset="0"/>
              </a:rPr>
              <a:t>iStudy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, in Homework 1 Assignment.</a:t>
            </a:r>
          </a:p>
          <a:p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Deadline: 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2023/10/20 23:59:59</a:t>
            </a:r>
          </a:p>
          <a:p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 each hour late, 10% of the total score will be deducted.</a:t>
            </a:r>
          </a:p>
          <a:p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Don’t share your code </a:t>
            </a:r>
            <a:r>
              <a:rPr lang="en-US" altLang="zh-TW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 your report 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 other students. Do it by yourself.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222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323528" y="3099048"/>
            <a:ext cx="8229600" cy="65990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zh-TW" sz="4000" b="1" dirty="0">
                <a:latin typeface="Times New Roman" pitchFamily="18" charset="0"/>
                <a:ea typeface="華康POP1體W5" panose="040B0509000000000000" pitchFamily="81" charset="-120"/>
                <a:cs typeface="Times New Roman" pitchFamily="18" charset="0"/>
              </a:rPr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88871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0736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TW" b="1" dirty="0"/>
              <a:t>Homework Assignment</a:t>
            </a:r>
            <a:endParaRPr lang="en-US" altLang="zh-TW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2023/10/03 – Homework 1 assigned, due 10/17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2023/11/07 – Homework 2 assigned, due 11/21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2023/11/28 – Homework 3 assigned, due 12/12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2023/12/19 – Homework 4 assigned, </a:t>
            </a:r>
            <a:r>
              <a:rPr lang="en-US" altLang="zh-TW">
                <a:solidFill>
                  <a:schemeClr val="bg1">
                    <a:lumMod val="65000"/>
                  </a:schemeClr>
                </a:solidFill>
              </a:rPr>
              <a:t>due 01/02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7668344" y="9832"/>
            <a:ext cx="1066800" cy="329184"/>
          </a:xfrm>
        </p:spPr>
        <p:txBody>
          <a:bodyPr vert="horz" lIns="91440" tIns="45720" rIns="91440" bIns="45720" rtlCol="0" anchor="ctr"/>
          <a:lstStyle/>
          <a:p>
            <a:pPr algn="r"/>
            <a:fld id="{6135E973-09AA-4239-9A5B-C151073F60AA}" type="slidenum">
              <a:rPr lang="zh-TW" altLang="en-US"/>
              <a:pPr algn="r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04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 Assignment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Target: 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Write the main functions by yourself to understand the theories of computer vision deeply.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Improve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skills about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C/C++/Python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the future: </a:t>
            </a:r>
          </a:p>
          <a:p>
            <a:pPr marL="457200" indent="-45720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Develop a new algorithm/method and write main function  by yourself. 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65693" y="0"/>
            <a:ext cx="1066800" cy="329184"/>
          </a:xfrm>
        </p:spPr>
        <p:txBody>
          <a:bodyPr/>
          <a:lstStyle/>
          <a:p>
            <a:fld id="{6135E973-09AA-4239-9A5B-C151073F60AA}" type="slidenum">
              <a:rPr lang="zh-TW" altLang="en-US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818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EE1056-4DF5-4119-B6E5-19BBB06A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D39965-E3DA-416A-98FF-04A035DC6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Computer Vision Library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C++, Python, Java and MATLAB interfaces and supports Windows, Linux, Android and Mac OS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C++ :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https://opencv.org/releases/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(download)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install :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https://docs.opencv.org/master/df/d65/tutorial_table_of_content_introduction.html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Python :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-python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09B588-F838-4540-A684-20D7906A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610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A6EE09-9457-48DF-A28E-5208942B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08FD7F-3687-4EE0-8548-12AF5C83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Library: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cv2</a:t>
            </a: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a image:</a:t>
            </a:r>
          </a:p>
          <a:p>
            <a:pPr marL="0" indent="0">
              <a:buNone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cv2.imread('image.jpg’)</a:t>
            </a: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image size: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height, width, channels =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img.shape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CE70BA-54FF-4916-97AB-CEB78096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FFE12-B732-4E7F-AFBD-D1791ED96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012" y="1335601"/>
            <a:ext cx="1656184" cy="24765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4F4EFF-808A-425F-AA1E-185A0E1DD5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808" y="4284145"/>
            <a:ext cx="2242592" cy="151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71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20F46B-F057-43FB-8ABB-B8615B94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BEAB4C-AB83-4A5D-A542-A5513CCDE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for get each pixel value:</a:t>
            </a:r>
          </a:p>
          <a:p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new mat:</a:t>
            </a:r>
          </a:p>
          <a:p>
            <a:pPr marL="0" indent="0">
              <a:buNone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rgb_mat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np.zeros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((height, width, 3), np.uint8)</a:t>
            </a:r>
          </a:p>
          <a:p>
            <a:pPr marL="0" indent="0">
              <a:buNone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gray_mat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np.zeros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((height, width, 1), np.uint8)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F8F077-3BC1-4E04-89FD-9B55FBEB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4F855C3-67F5-463E-BF9B-D10D5CE3D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20888"/>
            <a:ext cx="6756234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91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3776E1-4390-4D51-9DC2-4E7502EE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A6F37E-F4CA-4F90-9627-358F93CD8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image:</a:t>
            </a: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cv2.imshow('My Image',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cv2.waitKey(0)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cv2.destroyAllWindows()</a:t>
            </a: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image: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cv2.imwrite('output.jpg',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5B9BAC-45BA-41F1-AEFB-136D045F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486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445" y="362964"/>
            <a:ext cx="8229600" cy="990600"/>
          </a:xfrm>
        </p:spPr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 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589" y="1333301"/>
            <a:ext cx="8723312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images (taipei101.png and aeroplane.png) for testing: 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a RGB image and write a function to convert the image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grayscale image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2.Write a convolution operation with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detection</a:t>
            </a: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padding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stride 1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Write a pooling operation with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pooling, 2x2 kernel, and  stride 2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binarization operation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(set the threshold by yourself, e.g. 128). (&gt;=128) set 255, (&lt;128) set 0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None/>
            </a:pPr>
            <a:r>
              <a:rPr lang="en-US" altLang="zh-TW" sz="2200" b="1" i="1" dirty="0">
                <a:latin typeface="Times New Roman" pitchFamily="18" charset="0"/>
                <a:cs typeface="Times New Roman" pitchFamily="18" charset="0"/>
              </a:rPr>
              <a:t>C/C++ </a:t>
            </a:r>
            <a:r>
              <a:rPr lang="en-US" altLang="zh-TW" sz="2200" b="1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TW" sz="2200" b="1" i="1" dirty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TW" sz="2200" b="1" dirty="0">
                <a:latin typeface="Times New Roman" pitchFamily="18" charset="0"/>
                <a:cs typeface="Times New Roman" pitchFamily="18" charset="0"/>
              </a:rPr>
              <a:t> are allowed to use (Choose one to finish homework) </a:t>
            </a:r>
            <a:endParaRPr lang="en-US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1C9A40E1-3995-412B-BE4B-8047305B08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928" t="46465" r="34712" b="41587"/>
          <a:stretch/>
        </p:blipFill>
        <p:spPr>
          <a:xfrm>
            <a:off x="7174726" y="2189983"/>
            <a:ext cx="1692187" cy="1171514"/>
          </a:xfrm>
          <a:prstGeom prst="rect">
            <a:avLst/>
          </a:prstGeom>
        </p:spPr>
      </p:pic>
      <p:sp>
        <p:nvSpPr>
          <p:cNvPr id="9" name="矩形 6">
            <a:extLst>
              <a:ext uri="{FF2B5EF4-FFF2-40B4-BE49-F238E27FC236}">
                <a16:creationId xmlns:a16="http://schemas.microsoft.com/office/drawing/2014/main" id="{8BFE7EB2-316F-B4BF-A53C-024185E469AE}"/>
              </a:ext>
            </a:extLst>
          </p:cNvPr>
          <p:cNvSpPr/>
          <p:nvPr/>
        </p:nvSpPr>
        <p:spPr>
          <a:xfrm>
            <a:off x="1179714" y="6006008"/>
            <a:ext cx="576064" cy="59134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7">
            <a:extLst>
              <a:ext uri="{FF2B5EF4-FFF2-40B4-BE49-F238E27FC236}">
                <a16:creationId xmlns:a16="http://schemas.microsoft.com/office/drawing/2014/main" id="{E3D6B314-2B0F-3629-196E-51C5CE971B55}"/>
              </a:ext>
            </a:extLst>
          </p:cNvPr>
          <p:cNvSpPr/>
          <p:nvPr/>
        </p:nvSpPr>
        <p:spPr>
          <a:xfrm>
            <a:off x="3142278" y="5998289"/>
            <a:ext cx="576064" cy="59134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8">
            <a:extLst>
              <a:ext uri="{FF2B5EF4-FFF2-40B4-BE49-F238E27FC236}">
                <a16:creationId xmlns:a16="http://schemas.microsoft.com/office/drawing/2014/main" id="{4A2F5689-6EB0-3878-FD83-A22CE3496B97}"/>
              </a:ext>
            </a:extLst>
          </p:cNvPr>
          <p:cNvSpPr/>
          <p:nvPr/>
        </p:nvSpPr>
        <p:spPr>
          <a:xfrm>
            <a:off x="5158502" y="5995873"/>
            <a:ext cx="576064" cy="59134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9">
            <a:extLst>
              <a:ext uri="{FF2B5EF4-FFF2-40B4-BE49-F238E27FC236}">
                <a16:creationId xmlns:a16="http://schemas.microsoft.com/office/drawing/2014/main" id="{CDB72C51-7ADC-28DA-B197-8A94B5675249}"/>
              </a:ext>
            </a:extLst>
          </p:cNvPr>
          <p:cNvSpPr/>
          <p:nvPr/>
        </p:nvSpPr>
        <p:spPr>
          <a:xfrm>
            <a:off x="7174726" y="5995873"/>
            <a:ext cx="576064" cy="59134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Q4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201D798-105A-6DC8-3CB3-638950A25400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869229" y="6300886"/>
            <a:ext cx="310485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4">
            <a:extLst>
              <a:ext uri="{FF2B5EF4-FFF2-40B4-BE49-F238E27FC236}">
                <a16:creationId xmlns:a16="http://schemas.microsoft.com/office/drawing/2014/main" id="{F9571D17-D2CF-7742-4330-F8A394A10D2E}"/>
              </a:ext>
            </a:extLst>
          </p:cNvPr>
          <p:cNvSpPr txBox="1"/>
          <p:nvPr/>
        </p:nvSpPr>
        <p:spPr>
          <a:xfrm>
            <a:off x="107504" y="611459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單箭頭接點 15">
            <a:extLst>
              <a:ext uri="{FF2B5EF4-FFF2-40B4-BE49-F238E27FC236}">
                <a16:creationId xmlns:a16="http://schemas.microsoft.com/office/drawing/2014/main" id="{17992A3B-637C-F7E1-1FE0-31D9B3607DE8}"/>
              </a:ext>
            </a:extLst>
          </p:cNvPr>
          <p:cNvCxnSpPr>
            <a:cxnSpLocks/>
          </p:cNvCxnSpPr>
          <p:nvPr/>
        </p:nvCxnSpPr>
        <p:spPr>
          <a:xfrm>
            <a:off x="1760201" y="6298470"/>
            <a:ext cx="310485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6">
            <a:extLst>
              <a:ext uri="{FF2B5EF4-FFF2-40B4-BE49-F238E27FC236}">
                <a16:creationId xmlns:a16="http://schemas.microsoft.com/office/drawing/2014/main" id="{4C479C73-3ECE-0BBC-B345-1E024CDCD4BC}"/>
              </a:ext>
            </a:extLst>
          </p:cNvPr>
          <p:cNvSpPr txBox="1"/>
          <p:nvPr/>
        </p:nvSpPr>
        <p:spPr>
          <a:xfrm>
            <a:off x="2075109" y="6144581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Output1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線單箭頭接點 17">
            <a:extLst>
              <a:ext uri="{FF2B5EF4-FFF2-40B4-BE49-F238E27FC236}">
                <a16:creationId xmlns:a16="http://schemas.microsoft.com/office/drawing/2014/main" id="{9CBF76A9-0B9C-849D-729D-AE0F1CCBF5A7}"/>
              </a:ext>
            </a:extLst>
          </p:cNvPr>
          <p:cNvCxnSpPr>
            <a:cxnSpLocks/>
          </p:cNvCxnSpPr>
          <p:nvPr/>
        </p:nvCxnSpPr>
        <p:spPr>
          <a:xfrm>
            <a:off x="2844017" y="6298469"/>
            <a:ext cx="310485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8">
            <a:extLst>
              <a:ext uri="{FF2B5EF4-FFF2-40B4-BE49-F238E27FC236}">
                <a16:creationId xmlns:a16="http://schemas.microsoft.com/office/drawing/2014/main" id="{423C2851-FFC0-B36F-5E22-F5C948551481}"/>
              </a:ext>
            </a:extLst>
          </p:cNvPr>
          <p:cNvCxnSpPr>
            <a:cxnSpLocks/>
          </p:cNvCxnSpPr>
          <p:nvPr/>
        </p:nvCxnSpPr>
        <p:spPr>
          <a:xfrm>
            <a:off x="3724887" y="6298470"/>
            <a:ext cx="310485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9">
            <a:extLst>
              <a:ext uri="{FF2B5EF4-FFF2-40B4-BE49-F238E27FC236}">
                <a16:creationId xmlns:a16="http://schemas.microsoft.com/office/drawing/2014/main" id="{4A226EE1-44C6-0D0E-4751-1F668D5E2AB2}"/>
              </a:ext>
            </a:extLst>
          </p:cNvPr>
          <p:cNvSpPr txBox="1"/>
          <p:nvPr/>
        </p:nvSpPr>
        <p:spPr>
          <a:xfrm>
            <a:off x="4039795" y="6144581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Output2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線單箭頭接點 20">
            <a:extLst>
              <a:ext uri="{FF2B5EF4-FFF2-40B4-BE49-F238E27FC236}">
                <a16:creationId xmlns:a16="http://schemas.microsoft.com/office/drawing/2014/main" id="{7C7CC2F9-FD60-2DED-5028-486BEE9307FD}"/>
              </a:ext>
            </a:extLst>
          </p:cNvPr>
          <p:cNvCxnSpPr>
            <a:cxnSpLocks/>
          </p:cNvCxnSpPr>
          <p:nvPr/>
        </p:nvCxnSpPr>
        <p:spPr>
          <a:xfrm>
            <a:off x="4808703" y="6298469"/>
            <a:ext cx="310485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1">
            <a:extLst>
              <a:ext uri="{FF2B5EF4-FFF2-40B4-BE49-F238E27FC236}">
                <a16:creationId xmlns:a16="http://schemas.microsoft.com/office/drawing/2014/main" id="{1A97356A-9441-07F4-1E8E-020E9CC5AA8B}"/>
              </a:ext>
            </a:extLst>
          </p:cNvPr>
          <p:cNvCxnSpPr>
            <a:cxnSpLocks/>
          </p:cNvCxnSpPr>
          <p:nvPr/>
        </p:nvCxnSpPr>
        <p:spPr>
          <a:xfrm>
            <a:off x="5748539" y="6298470"/>
            <a:ext cx="310485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2">
            <a:extLst>
              <a:ext uri="{FF2B5EF4-FFF2-40B4-BE49-F238E27FC236}">
                <a16:creationId xmlns:a16="http://schemas.microsoft.com/office/drawing/2014/main" id="{F088852C-2FE7-4EBC-642F-BDC93DE9898A}"/>
              </a:ext>
            </a:extLst>
          </p:cNvPr>
          <p:cNvSpPr txBox="1"/>
          <p:nvPr/>
        </p:nvSpPr>
        <p:spPr>
          <a:xfrm>
            <a:off x="6063447" y="6144581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Output3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線單箭頭接點 23">
            <a:extLst>
              <a:ext uri="{FF2B5EF4-FFF2-40B4-BE49-F238E27FC236}">
                <a16:creationId xmlns:a16="http://schemas.microsoft.com/office/drawing/2014/main" id="{8BEC4193-EE1B-4FA9-50D4-52F6423257CD}"/>
              </a:ext>
            </a:extLst>
          </p:cNvPr>
          <p:cNvCxnSpPr>
            <a:cxnSpLocks/>
          </p:cNvCxnSpPr>
          <p:nvPr/>
        </p:nvCxnSpPr>
        <p:spPr>
          <a:xfrm>
            <a:off x="6832355" y="6298469"/>
            <a:ext cx="310485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4">
            <a:extLst>
              <a:ext uri="{FF2B5EF4-FFF2-40B4-BE49-F238E27FC236}">
                <a16:creationId xmlns:a16="http://schemas.microsoft.com/office/drawing/2014/main" id="{85F30B01-E2BB-7EAA-A0C3-8C096A0D6FC0}"/>
              </a:ext>
            </a:extLst>
          </p:cNvPr>
          <p:cNvCxnSpPr>
            <a:cxnSpLocks/>
          </p:cNvCxnSpPr>
          <p:nvPr/>
        </p:nvCxnSpPr>
        <p:spPr>
          <a:xfrm>
            <a:off x="7737089" y="6311577"/>
            <a:ext cx="310485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5">
            <a:extLst>
              <a:ext uri="{FF2B5EF4-FFF2-40B4-BE49-F238E27FC236}">
                <a16:creationId xmlns:a16="http://schemas.microsoft.com/office/drawing/2014/main" id="{E93F8455-EAD2-1738-67AE-17A0190B655F}"/>
              </a:ext>
            </a:extLst>
          </p:cNvPr>
          <p:cNvSpPr txBox="1"/>
          <p:nvPr/>
        </p:nvSpPr>
        <p:spPr>
          <a:xfrm>
            <a:off x="8053175" y="6137656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Output4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1597DC4-0F02-4DE5-A77D-989580309A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999" y="433164"/>
            <a:ext cx="1413454" cy="95525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2C5409F-4B92-4B08-A694-CA38EAA545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422" y="417378"/>
            <a:ext cx="752181" cy="112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4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for the rules in using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use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C/C++</a:t>
            </a:r>
          </a:p>
          <a:p>
            <a:pPr marL="914400" indent="-395288"/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Read, load, save, show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cvLoadImage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cvShowImage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</a:p>
          <a:p>
            <a:pPr marL="914400" indent="-395288"/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size of image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cvGetSize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395288"/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image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Mat 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Allow use </a:t>
            </a:r>
          </a:p>
          <a:p>
            <a:pPr marL="920750" indent="-401638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use the function of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 to do the main part of homework.</a:t>
            </a:r>
          </a:p>
          <a:p>
            <a:pPr marL="920750" indent="-401638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marL="801688" indent="169863" fontAlgn="base">
              <a:buFont typeface="Wingdings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cvtColor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(image, gray, CV_RGB2GRAY);    // convert RGB to Gray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902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高階主管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9829</TotalTime>
  <Words>1049</Words>
  <Application>Microsoft Office PowerPoint</Application>
  <PresentationFormat>On-screen Show (4:3)</PresentationFormat>
  <Paragraphs>202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微軟正黑體</vt:lpstr>
      <vt:lpstr>新細明體</vt:lpstr>
      <vt:lpstr>Arial</vt:lpstr>
      <vt:lpstr>Calibri</vt:lpstr>
      <vt:lpstr>標楷體</vt:lpstr>
      <vt:lpstr>Times New Roman</vt:lpstr>
      <vt:lpstr>Wingdings</vt:lpstr>
      <vt:lpstr>華康POP1體W5</vt:lpstr>
      <vt:lpstr>清晰度</vt:lpstr>
      <vt:lpstr>PowerPoint Presentation</vt:lpstr>
      <vt:lpstr>Homework Assignment</vt:lpstr>
      <vt:lpstr>Homework Assignment</vt:lpstr>
      <vt:lpstr>OpenCV</vt:lpstr>
      <vt:lpstr>OpenCV</vt:lpstr>
      <vt:lpstr>OpenCV</vt:lpstr>
      <vt:lpstr>OpenCV</vt:lpstr>
      <vt:lpstr>Homework  1</vt:lpstr>
      <vt:lpstr>Example for the rules in using Opencv Lib</vt:lpstr>
      <vt:lpstr>Example for the rules in using Opencv Lib</vt:lpstr>
      <vt:lpstr>Convolution Operation </vt:lpstr>
      <vt:lpstr>Convolution Operation </vt:lpstr>
      <vt:lpstr>Homework1 Review</vt:lpstr>
      <vt:lpstr>Pooling operations</vt:lpstr>
      <vt:lpstr>Pooling operations</vt:lpstr>
      <vt:lpstr>Homework 01</vt:lpstr>
      <vt:lpstr>Homework 1</vt:lpstr>
      <vt:lpstr>Homework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CEO: 行車紀錄器 Weekly Report</dc:title>
  <dc:creator>Jeremy</dc:creator>
  <cp:lastModifiedBy>RVL-02</cp:lastModifiedBy>
  <cp:revision>621</cp:revision>
  <dcterms:created xsi:type="dcterms:W3CDTF">2011-01-27T16:20:54Z</dcterms:created>
  <dcterms:modified xsi:type="dcterms:W3CDTF">2023-10-03T07:46:53Z</dcterms:modified>
</cp:coreProperties>
</file>