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58" r:id="rId5"/>
    <p:sldId id="269" r:id="rId6"/>
    <p:sldId id="257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549"/>
    <a:srgbClr val="D4C8FC"/>
    <a:srgbClr val="C0FCFC"/>
    <a:srgbClr val="EAA59A"/>
    <a:srgbClr val="90B0B2"/>
    <a:srgbClr val="CBB5CB"/>
    <a:srgbClr val="FFFFFF"/>
    <a:srgbClr val="6076B4"/>
    <a:srgbClr val="68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530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5B60-2852-4263-B7B5-2F1A5AD3561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9AAA-62E0-45F3-9560-07FF3715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 homework main part is rgb2ray, convolution (edge kernel and max pool), and binarization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Someone use another kernel although the instruction is to use a specific kernel. Some student try to do both of them and compare, but some student just ignore the main instruction and only do the new kernel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of student (maybe) do the wrong padding. You can check it by yourself from the image size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student don’t submit the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student do the homework completely wrong. Use original image as an input to Q1-Q4.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99AAA-62E0-45F3-9560-07FF371556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60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4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C48F-B406-4F13-9918-E22D5FCE92E9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pm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358189" y="2387600"/>
            <a:ext cx="7571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 #2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64130" y="3429000"/>
            <a:ext cx="7063740" cy="0"/>
          </a:xfrm>
          <a:prstGeom prst="line">
            <a:avLst/>
          </a:prstGeom>
          <a:ln w="38100">
            <a:solidFill>
              <a:srgbClr val="607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7227208" y="4829800"/>
            <a:ext cx="3958952" cy="1154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TA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</a:t>
            </a:r>
            <a:r>
              <a:rPr lang="en-US" altLang="zh-TW" sz="2000" b="0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Syahrul</a:t>
            </a:r>
            <a:r>
              <a:rPr lang="en-US" altLang="zh-TW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 Munir (Moon)</a:t>
            </a:r>
            <a:r>
              <a:rPr 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	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Email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 </a:t>
            </a: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t111999406@ntut.org.tw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Robot Vision Lab (Room 1421)</a:t>
            </a:r>
          </a:p>
        </p:txBody>
      </p:sp>
      <p:pic>
        <p:nvPicPr>
          <p:cNvPr id="14" name="Picture 2" descr="C:\Users\Jeremy\Desktop\RVL logo\RVL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09239"/>
              </p:ext>
            </p:extLst>
          </p:nvPr>
        </p:nvGraphicFramePr>
        <p:xfrm>
          <a:off x="396240" y="1502680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19778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92758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94925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70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5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0125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518400" y="4742680"/>
            <a:ext cx="9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3779520" y="2102544"/>
            <a:ext cx="1178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74337" y="1733212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0956"/>
              </p:ext>
            </p:extLst>
          </p:nvPr>
        </p:nvGraphicFramePr>
        <p:xfrm>
          <a:off x="5101359" y="1547038"/>
          <a:ext cx="659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760">
                  <a:extLst>
                    <a:ext uri="{9D8B030D-6E8A-4147-A177-3AD203B41FA5}">
                      <a16:colId xmlns:a16="http://schemas.microsoft.com/office/drawing/2014/main" val="3761606431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578607163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2587499645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333818334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97705195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210669597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4242771552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730964846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894805099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1457926712"/>
                    </a:ext>
                  </a:extLst>
                </a:gridCol>
                <a:gridCol w="574404">
                  <a:extLst>
                    <a:ext uri="{9D8B030D-6E8A-4147-A177-3AD203B41FA5}">
                      <a16:colId xmlns:a16="http://schemas.microsoft.com/office/drawing/2014/main" val="393808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02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09423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96240" y="6050959"/>
            <a:ext cx="82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 </a:t>
            </a:r>
            <a:r>
              <a:rPr lang="en-US" altLang="zh-TW" i="1" u="sng" dirty="0">
                <a:solidFill>
                  <a:srgbClr val="0070C0"/>
                </a:solidFill>
              </a:rPr>
              <a:t>The sum of #</a:t>
            </a:r>
            <a:r>
              <a:rPr lang="en-US" altLang="zh-TW" i="1" u="sng" dirty="0" err="1">
                <a:solidFill>
                  <a:srgbClr val="0070C0"/>
                </a:solidFill>
              </a:rPr>
              <a:t>num</a:t>
            </a:r>
            <a:r>
              <a:rPr lang="en-US" altLang="zh-TW" i="1" u="sng" dirty="0">
                <a:solidFill>
                  <a:srgbClr val="0070C0"/>
                </a:solidFill>
              </a:rPr>
              <a:t> must be equal to width of image * height of image</a:t>
            </a:r>
            <a:endParaRPr lang="zh-TW" altLang="en-US" i="1" u="sng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94" y="3344675"/>
            <a:ext cx="3728012" cy="27960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單箭頭接點 13"/>
          <p:cNvCxnSpPr/>
          <p:nvPr/>
        </p:nvCxnSpPr>
        <p:spPr>
          <a:xfrm>
            <a:off x="9221132" y="2495663"/>
            <a:ext cx="0" cy="627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584074" y="2624505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histogram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7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6240" y="483291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4867" y="1144764"/>
            <a:ext cx="10577329" cy="5120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(75%)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Filter (25%)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 (25%)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 (15%)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Style (10%)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(25%)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explain your code.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image, compare the result images that were generated by two different filters and describe what you observe.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image, please describe the difference between three histograms (original, mean filter output, and median filter output), and explain the reason.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paste 10 output images in your report.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3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84281" y="1582180"/>
            <a:ext cx="3024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 _hw2/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noise1_q1.png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noise1_q2.png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noise1_his.png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noise1_q1_his.png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noise1_q2_his.png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noise2_q1.png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noise2_q2.png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noise2_his.png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noise2_q1_his.png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noise2_q2_his.png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111999406_hw2.py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111999406_hw2.pdf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84281" y="11943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926335" y="901987"/>
            <a:ext cx="30243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 _hw2/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project_hw2/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noise1_q1.png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noise1_q2.png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noise1_his.png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noise1_q1_his.png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noise1_q2_his.png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noise2_q1.png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noise2_q2.png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noise2_his.png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noise2_q1_his.png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noise2_q2_his.png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include/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func.h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func.cpp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main.cpp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 _hw2.pdf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98343" y="5326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26">
            <a:extLst>
              <a:ext uri="{FF2B5EF4-FFF2-40B4-BE49-F238E27FC236}">
                <a16:creationId xmlns:a16="http://schemas.microsoft.com/office/drawing/2014/main" id="{19A7D1BD-7AE6-4ED3-A206-A3A8236F95B7}"/>
              </a:ext>
            </a:extLst>
          </p:cNvPr>
          <p:cNvSpPr txBox="1"/>
          <p:nvPr/>
        </p:nvSpPr>
        <p:spPr>
          <a:xfrm>
            <a:off x="280884" y="1951512"/>
            <a:ext cx="2210646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Write your report in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(PDF)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Explaining how your main function working, shown the results on your report, and explain the image result.</a:t>
            </a:r>
          </a:p>
        </p:txBody>
      </p:sp>
    </p:spTree>
    <p:extLst>
      <p:ext uri="{BB962C8B-B14F-4D97-AF65-F5344CB8AC3E}">
        <p14:creationId xmlns:p14="http://schemas.microsoft.com/office/powerpoint/2010/main" val="209886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697F5D-570F-430D-A251-6343C3B78613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#2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3904-3E36-4BE7-A495-7718B84E83BD}"/>
              </a:ext>
            </a:extLst>
          </p:cNvPr>
          <p:cNvSpPr txBox="1">
            <a:spLocks/>
          </p:cNvSpPr>
          <p:nvPr/>
        </p:nvSpPr>
        <p:spPr>
          <a:xfrm>
            <a:off x="457200" y="1412776"/>
            <a:ext cx="11277600" cy="50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Please compress your files (program and report)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StudentID_hw2( for example: 111999406_hw2.zip)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Please submit to </a:t>
            </a:r>
            <a:r>
              <a:rPr lang="en-US" altLang="zh-TW" sz="3200" dirty="0" err="1">
                <a:latin typeface="Times New Roman" pitchFamily="18" charset="0"/>
                <a:cs typeface="Times New Roman" pitchFamily="18" charset="0"/>
              </a:rPr>
              <a:t>iStudy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, in Homework 2 Assignment.</a:t>
            </a:r>
          </a:p>
          <a:p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Deadline: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2023/11/21 23:59:59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each hour late, 10% of the total score will be deducted.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share your code and your report with other students. Do it by yourself.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0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5775" y="2967335"/>
            <a:ext cx="102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335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2023/10/03 – Homework 1 assigned, due 10/17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rgbClr val="FF0000"/>
                </a:solidFill>
                <a:latin typeface="Arial"/>
                <a:ea typeface="微軟正黑體" panose="020B0604030504040204" pitchFamily="34" charset="-120"/>
              </a:rPr>
              <a:t>2023/11/07 – Homework 2 assigned, due 11/21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2023/11/28 – Homework 3 assigned, due 12/12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2023/12/19 – Homework 4 assigned, due 01/02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-100" normalizeH="0" baseline="0" noProof="0">
                <a:ln>
                  <a:noFill/>
                </a:ln>
                <a:solidFill>
                  <a:srgbClr val="2F5897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j-cs"/>
              </a:rPr>
              <a:t>Homework Assignment</a:t>
            </a:r>
            <a:endParaRPr kumimoji="0" lang="en-US" altLang="zh-TW" sz="4000" b="1" i="0" u="none" strike="noStrike" kern="1200" cap="none" spc="-100" normalizeH="0" baseline="0" noProof="0" dirty="0">
              <a:ln>
                <a:noFill/>
              </a:ln>
              <a:solidFill>
                <a:srgbClr val="2F5897"/>
              </a:solidFill>
              <a:effectLst/>
              <a:uLnTx/>
              <a:uFillTx/>
              <a:latin typeface="Times New Roman" pitchFamily="18" charset="0"/>
              <a:ea typeface="微軟正黑體" panose="020B06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6076B4"/>
              </a:buClr>
              <a:defRPr/>
            </a:pPr>
            <a:endParaRPr lang="en-US" altLang="zh-TW" dirty="0">
              <a:solidFill>
                <a:schemeClr val="bg1">
                  <a:lumMod val="65000"/>
                </a:schemeClr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-100" normalizeH="0" baseline="0" noProof="0" dirty="0">
                <a:ln>
                  <a:noFill/>
                </a:ln>
                <a:solidFill>
                  <a:srgbClr val="2F5897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j-cs"/>
              </a:rPr>
              <a:t>Note</a:t>
            </a:r>
            <a:endParaRPr kumimoji="0" lang="en-US" altLang="zh-TW" sz="4000" b="1" i="0" u="none" strike="noStrike" kern="1200" cap="none" spc="-100" normalizeH="0" baseline="0" noProof="0" dirty="0">
              <a:ln>
                <a:noFill/>
              </a:ln>
              <a:solidFill>
                <a:srgbClr val="2F5897"/>
              </a:solidFill>
              <a:effectLst/>
              <a:uLnTx/>
              <a:uFillTx/>
              <a:latin typeface="Times New Roman" pitchFamily="18" charset="0"/>
              <a:ea typeface="微軟正黑體" panose="020B0604030504040204" pitchFamily="34" charset="-12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4A44-6BBD-4C09-8C2D-B5955A186D7D}"/>
              </a:ext>
            </a:extLst>
          </p:cNvPr>
          <p:cNvSpPr txBox="1">
            <a:spLocks/>
          </p:cNvSpPr>
          <p:nvPr/>
        </p:nvSpPr>
        <p:spPr>
          <a:xfrm>
            <a:off x="457200" y="1587910"/>
            <a:ext cx="1135711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What is considered to be “</a:t>
            </a:r>
            <a:r>
              <a:rPr lang="en-US" altLang="zh-TW" dirty="0">
                <a:solidFill>
                  <a:srgbClr val="00B050"/>
                </a:solidFill>
                <a:latin typeface="Arial"/>
                <a:ea typeface="微軟正黑體" panose="020B0604030504040204" pitchFamily="34" charset="-120"/>
              </a:rPr>
              <a:t>main part of the homework”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latin typeface="Arial"/>
                <a:ea typeface="微軟正黑體" panose="020B0604030504040204" pitchFamily="34" charset="-120"/>
              </a:rPr>
              <a:t>Do the homework according to the instructions. If you have another method, you can show it in the report, but </a:t>
            </a:r>
            <a:r>
              <a:rPr lang="en-US" altLang="zh-TW" dirty="0">
                <a:solidFill>
                  <a:srgbClr val="00B050"/>
                </a:solidFill>
                <a:latin typeface="Arial"/>
                <a:ea typeface="微軟正黑體" panose="020B0604030504040204" pitchFamily="34" charset="-120"/>
              </a:rPr>
              <a:t>don’t ignore/replace the original instructions</a:t>
            </a:r>
            <a:r>
              <a:rPr lang="en-US" altLang="zh-TW" dirty="0">
                <a:latin typeface="Arial"/>
                <a:ea typeface="微軟正黑體" panose="020B0604030504040204" pitchFamily="34" charset="-120"/>
              </a:rPr>
              <a:t>.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Don’t forget the zero padding, check your </a:t>
            </a:r>
            <a:r>
              <a:rPr lang="en-US" altLang="zh-TW" dirty="0">
                <a:solidFill>
                  <a:srgbClr val="00B050"/>
                </a:solidFill>
                <a:latin typeface="Arial"/>
                <a:ea typeface="微軟正黑體" panose="020B0604030504040204" pitchFamily="34" charset="-120"/>
              </a:rPr>
              <a:t>image size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 result</a:t>
            </a:r>
          </a:p>
          <a:p>
            <a:pPr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Please check again your </a:t>
            </a:r>
            <a:r>
              <a:rPr lang="en-US" altLang="zh-TW" dirty="0">
                <a:solidFill>
                  <a:srgbClr val="00B050"/>
                </a:solidFill>
                <a:latin typeface="Arial"/>
                <a:ea typeface="微軟正黑體" panose="020B0604030504040204" pitchFamily="34" charset="-120"/>
              </a:rPr>
              <a:t>zip files content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before submit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Don’t forget to use the </a:t>
            </a:r>
            <a:r>
              <a:rPr lang="en-US" altLang="zh-TW" dirty="0">
                <a:solidFill>
                  <a:srgbClr val="00B050"/>
                </a:solidFill>
                <a:latin typeface="Arial"/>
                <a:ea typeface="微軟正黑體" panose="020B0604030504040204" pitchFamily="34" charset="-120"/>
              </a:rPr>
              <a:t>correct input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 image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Please follow the rule to </a:t>
            </a:r>
            <a:r>
              <a:rPr lang="en-US" altLang="zh-TW" dirty="0">
                <a:solidFill>
                  <a:srgbClr val="00B050"/>
                </a:solidFill>
                <a:latin typeface="Arial"/>
                <a:ea typeface="微軟正黑體" panose="020B0604030504040204" pitchFamily="34" charset="-120"/>
              </a:rPr>
              <a:t>name your file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Introduce “</a:t>
            </a:r>
            <a:r>
              <a:rPr lang="en-US" altLang="zh-TW" dirty="0">
                <a:solidFill>
                  <a:srgbClr val="00B050"/>
                </a:solidFill>
                <a:latin typeface="Arial"/>
                <a:ea typeface="微軟正黑體" panose="020B0604030504040204" pitchFamily="34" charset="-120"/>
              </a:rPr>
              <a:t>Coding Style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” score for next HW</a:t>
            </a:r>
          </a:p>
          <a:p>
            <a:pPr lvl="1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More “original” code will have more score</a:t>
            </a:r>
          </a:p>
          <a:p>
            <a:pPr lvl="1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Less function from library used will have more score</a:t>
            </a:r>
            <a:endParaRPr lang="en-US" altLang="zh-TW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軟正黑體" panose="020B0604030504040204" pitchFamily="34" charset="-120"/>
            </a:endParaRP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rgbClr val="00B050"/>
                </a:solidFill>
                <a:latin typeface="Arial"/>
                <a:ea typeface="微軟正黑體" panose="020B0604030504040204" pitchFamily="34" charset="-120"/>
              </a:rPr>
              <a:t>Don’t copy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軟正黑體" panose="020B0604030504040204" pitchFamily="34" charset="-120"/>
              </a:rPr>
              <a:t>other code and/or report</a:t>
            </a:r>
          </a:p>
        </p:txBody>
      </p:sp>
    </p:spTree>
    <p:extLst>
      <p:ext uri="{BB962C8B-B14F-4D97-AF65-F5344CB8AC3E}">
        <p14:creationId xmlns:p14="http://schemas.microsoft.com/office/powerpoint/2010/main" val="25822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02772" y="340572"/>
            <a:ext cx="242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4714" y="1102904"/>
            <a:ext cx="8893809" cy="549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2 images with </a:t>
            </a:r>
            <a:r>
              <a:rPr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(noise1.png and noise2.png)  for testing as follow: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Filter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the kernel size, stride, and zero-padding size by yourself. Use the same setting for all the noise images.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(save 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noise1_q1.png and noise2_q1.png 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the kernel size, stride, and zero-padding size by yourself. Use the same setting for all the noise images.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(save 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noise1_q2.png and noise2_q2.png )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 the number of each pixel value, then draw a histogram for each image, and explain the histogram result in your report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(save as : noise1_his.png, noise1_q1 _his.png, noise1_q2 _his.png, noise2_his.png, noise2_q1 _his.png, noise2_q2 _his.png)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zh-TW" altLang="en-US" sz="16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totally 2 test images and 10 result images in your report.</a:t>
            </a: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C8850A99-ADD2-4C8A-88C4-2756A744E3B6}"/>
              </a:ext>
            </a:extLst>
          </p:cNvPr>
          <p:cNvSpPr/>
          <p:nvPr/>
        </p:nvSpPr>
        <p:spPr>
          <a:xfrm>
            <a:off x="11014350" y="3052804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0DAD1586-3BA4-4BF5-B414-62F155E5DD67}"/>
              </a:ext>
            </a:extLst>
          </p:cNvPr>
          <p:cNvSpPr/>
          <p:nvPr/>
        </p:nvSpPr>
        <p:spPr>
          <a:xfrm>
            <a:off x="9249956" y="3061350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94AF5D2A-DC73-4618-AD38-D53BF4972906}"/>
              </a:ext>
            </a:extLst>
          </p:cNvPr>
          <p:cNvSpPr/>
          <p:nvPr/>
        </p:nvSpPr>
        <p:spPr>
          <a:xfrm>
            <a:off x="10128821" y="4687209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12">
            <a:extLst>
              <a:ext uri="{FF2B5EF4-FFF2-40B4-BE49-F238E27FC236}">
                <a16:creationId xmlns:a16="http://schemas.microsoft.com/office/drawing/2014/main" id="{1A006F29-35A7-440E-802F-B1C031AEFC63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10416853" y="1859361"/>
            <a:ext cx="885529" cy="119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14">
            <a:extLst>
              <a:ext uri="{FF2B5EF4-FFF2-40B4-BE49-F238E27FC236}">
                <a16:creationId xmlns:a16="http://schemas.microsoft.com/office/drawing/2014/main" id="{24D71F67-DA1D-4B40-AE3C-ADEF4B9926C9}"/>
              </a:ext>
            </a:extLst>
          </p:cNvPr>
          <p:cNvSpPr txBox="1"/>
          <p:nvPr/>
        </p:nvSpPr>
        <p:spPr>
          <a:xfrm>
            <a:off x="10048803" y="14900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5">
            <a:extLst>
              <a:ext uri="{FF2B5EF4-FFF2-40B4-BE49-F238E27FC236}">
                <a16:creationId xmlns:a16="http://schemas.microsoft.com/office/drawing/2014/main" id="{4FDFF5AB-5E21-4BD1-B7BA-360D987BD77F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11302382" y="3644148"/>
            <a:ext cx="0" cy="39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6">
            <a:extLst>
              <a:ext uri="{FF2B5EF4-FFF2-40B4-BE49-F238E27FC236}">
                <a16:creationId xmlns:a16="http://schemas.microsoft.com/office/drawing/2014/main" id="{7A5E42CD-8AB2-49FD-AD12-C14524BC088A}"/>
              </a:ext>
            </a:extLst>
          </p:cNvPr>
          <p:cNvSpPr txBox="1"/>
          <p:nvPr/>
        </p:nvSpPr>
        <p:spPr>
          <a:xfrm>
            <a:off x="10887043" y="403754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Output2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7">
            <a:extLst>
              <a:ext uri="{FF2B5EF4-FFF2-40B4-BE49-F238E27FC236}">
                <a16:creationId xmlns:a16="http://schemas.microsoft.com/office/drawing/2014/main" id="{859622F1-0804-47CC-8365-2D3849776C2F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9537988" y="3652694"/>
            <a:ext cx="1670" cy="3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8">
            <a:extLst>
              <a:ext uri="{FF2B5EF4-FFF2-40B4-BE49-F238E27FC236}">
                <a16:creationId xmlns:a16="http://schemas.microsoft.com/office/drawing/2014/main" id="{7522B623-3A86-4FB3-BA27-0CF9E40419FE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9531325" y="4345317"/>
            <a:ext cx="8333" cy="34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9">
            <a:extLst>
              <a:ext uri="{FF2B5EF4-FFF2-40B4-BE49-F238E27FC236}">
                <a16:creationId xmlns:a16="http://schemas.microsoft.com/office/drawing/2014/main" id="{30A08212-F4FD-48B0-BB3B-102FBCAAD0CF}"/>
              </a:ext>
            </a:extLst>
          </p:cNvPr>
          <p:cNvSpPr txBox="1"/>
          <p:nvPr/>
        </p:nvSpPr>
        <p:spPr>
          <a:xfrm>
            <a:off x="9124319" y="403754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Output1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20">
            <a:extLst>
              <a:ext uri="{FF2B5EF4-FFF2-40B4-BE49-F238E27FC236}">
                <a16:creationId xmlns:a16="http://schemas.microsoft.com/office/drawing/2014/main" id="{09FA6B1D-BCD8-4AEE-9548-B5B5823F3275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>
            <a:off x="11302382" y="4345317"/>
            <a:ext cx="0" cy="34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21">
            <a:extLst>
              <a:ext uri="{FF2B5EF4-FFF2-40B4-BE49-F238E27FC236}">
                <a16:creationId xmlns:a16="http://schemas.microsoft.com/office/drawing/2014/main" id="{0E65384B-D6FA-480B-9C98-15AF6EE8CE09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flipH="1">
            <a:off x="9531112" y="5278553"/>
            <a:ext cx="213" cy="26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22">
            <a:extLst>
              <a:ext uri="{FF2B5EF4-FFF2-40B4-BE49-F238E27FC236}">
                <a16:creationId xmlns:a16="http://schemas.microsoft.com/office/drawing/2014/main" id="{5F8EB669-F92D-4C69-A91D-44857A07C6E8}"/>
              </a:ext>
            </a:extLst>
          </p:cNvPr>
          <p:cNvSpPr txBox="1"/>
          <p:nvPr/>
        </p:nvSpPr>
        <p:spPr>
          <a:xfrm>
            <a:off x="9115773" y="554510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Output3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12">
            <a:extLst>
              <a:ext uri="{FF2B5EF4-FFF2-40B4-BE49-F238E27FC236}">
                <a16:creationId xmlns:a16="http://schemas.microsoft.com/office/drawing/2014/main" id="{FB05675E-B8B3-4517-BE3E-6C2841B2295A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9537988" y="1859361"/>
            <a:ext cx="878865" cy="120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8">
            <a:extLst>
              <a:ext uri="{FF2B5EF4-FFF2-40B4-BE49-F238E27FC236}">
                <a16:creationId xmlns:a16="http://schemas.microsoft.com/office/drawing/2014/main" id="{9887E70C-7E47-41D6-9D73-B8E7F9D4FD75}"/>
              </a:ext>
            </a:extLst>
          </p:cNvPr>
          <p:cNvSpPr/>
          <p:nvPr/>
        </p:nvSpPr>
        <p:spPr>
          <a:xfrm>
            <a:off x="9243293" y="4687209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8">
            <a:extLst>
              <a:ext uri="{FF2B5EF4-FFF2-40B4-BE49-F238E27FC236}">
                <a16:creationId xmlns:a16="http://schemas.microsoft.com/office/drawing/2014/main" id="{34FE8B7C-4492-4696-A11E-5A004D325C1B}"/>
              </a:ext>
            </a:extLst>
          </p:cNvPr>
          <p:cNvSpPr/>
          <p:nvPr/>
        </p:nvSpPr>
        <p:spPr>
          <a:xfrm>
            <a:off x="11014350" y="4687209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單箭頭接點 17">
            <a:extLst>
              <a:ext uri="{FF2B5EF4-FFF2-40B4-BE49-F238E27FC236}">
                <a16:creationId xmlns:a16="http://schemas.microsoft.com/office/drawing/2014/main" id="{CF574975-973C-4F38-9AC5-E2BFF9BD474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0416853" y="1859361"/>
            <a:ext cx="0" cy="282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22">
            <a:extLst>
              <a:ext uri="{FF2B5EF4-FFF2-40B4-BE49-F238E27FC236}">
                <a16:creationId xmlns:a16="http://schemas.microsoft.com/office/drawing/2014/main" id="{28E6FFD0-C31B-4166-8E0D-6479DA2B6015}"/>
              </a:ext>
            </a:extLst>
          </p:cNvPr>
          <p:cNvSpPr txBox="1"/>
          <p:nvPr/>
        </p:nvSpPr>
        <p:spPr>
          <a:xfrm>
            <a:off x="10004541" y="554361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Output3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22">
            <a:extLst>
              <a:ext uri="{FF2B5EF4-FFF2-40B4-BE49-F238E27FC236}">
                <a16:creationId xmlns:a16="http://schemas.microsoft.com/office/drawing/2014/main" id="{A67B5C8B-254D-4C44-8012-54147ECFDD11}"/>
              </a:ext>
            </a:extLst>
          </p:cNvPr>
          <p:cNvSpPr txBox="1"/>
          <p:nvPr/>
        </p:nvSpPr>
        <p:spPr>
          <a:xfrm>
            <a:off x="10893310" y="554361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Output3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線單箭頭接點 21">
            <a:extLst>
              <a:ext uri="{FF2B5EF4-FFF2-40B4-BE49-F238E27FC236}">
                <a16:creationId xmlns:a16="http://schemas.microsoft.com/office/drawing/2014/main" id="{18554999-47DE-4DD4-9718-79F4EA7A5AE5}"/>
              </a:ext>
            </a:extLst>
          </p:cNvPr>
          <p:cNvCxnSpPr>
            <a:cxnSpLocks/>
            <a:stCxn id="7" idx="2"/>
            <a:endCxn id="64" idx="0"/>
          </p:cNvCxnSpPr>
          <p:nvPr/>
        </p:nvCxnSpPr>
        <p:spPr>
          <a:xfrm>
            <a:off x="10416853" y="5278553"/>
            <a:ext cx="3027" cy="26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21">
            <a:extLst>
              <a:ext uri="{FF2B5EF4-FFF2-40B4-BE49-F238E27FC236}">
                <a16:creationId xmlns:a16="http://schemas.microsoft.com/office/drawing/2014/main" id="{EA15A098-91AD-45A3-ADF0-D48E1F68409B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>
            <a:off x="11302382" y="5278553"/>
            <a:ext cx="6267" cy="26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DF292BE-8190-4CA8-9445-F61334C4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780" y="432424"/>
            <a:ext cx="1036149" cy="10361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59D002-3069-4B86-90E3-D82FF9467F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224" y="432424"/>
            <a:ext cx="937978" cy="10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11C9E-1BDF-4E56-8125-A4D28BC5A149}"/>
              </a:ext>
            </a:extLst>
          </p:cNvPr>
          <p:cNvSpPr txBox="1">
            <a:spLocks/>
          </p:cNvSpPr>
          <p:nvPr/>
        </p:nvSpPr>
        <p:spPr>
          <a:xfrm>
            <a:off x="553063" y="737419"/>
            <a:ext cx="11085871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the rules in using OpenCV 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other Lib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B67E0F-950A-43C1-B79B-88E1BD2B4B4D}"/>
              </a:ext>
            </a:extLst>
          </p:cNvPr>
          <p:cNvSpPr txBox="1">
            <a:spLocks/>
          </p:cNvSpPr>
          <p:nvPr/>
        </p:nvSpPr>
        <p:spPr>
          <a:xfrm>
            <a:off x="823449" y="1846007"/>
            <a:ext cx="10149351" cy="4274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C/C++</a:t>
            </a:r>
          </a:p>
          <a:p>
            <a:pPr marL="914400" indent="-395288" algn="l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Read, load, save, show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cvLoadImage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cvShowImage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marL="914400" indent="-395288" algn="l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size of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cvGetSize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95288" algn="l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 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 </a:t>
            </a:r>
          </a:p>
          <a:p>
            <a:pPr marL="920750" indent="-401638"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OpenCV Lib to do the main part of homework, only allowed to use if I said it/agree with it.</a:t>
            </a:r>
          </a:p>
          <a:p>
            <a:pPr marL="920750" indent="-401638"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limited to the OpenCV library only</a:t>
            </a:r>
          </a:p>
          <a:p>
            <a:pPr marL="920750" indent="-401638"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801688" indent="169863" algn="l" fontAlgn="base">
              <a:buFont typeface="Wingdings" pitchFamily="2" charset="2"/>
              <a:buChar char="ü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cvtColor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gray, CV_RGB2GRAY);    // convert RGB to Gray</a:t>
            </a:r>
          </a:p>
          <a:p>
            <a:pPr marL="801688" indent="169863" algn="l" fontAlgn="base">
              <a:buFont typeface="Wingdings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cv2.filter2D //directly use convolution</a:t>
            </a:r>
          </a:p>
          <a:p>
            <a:pPr marL="801688" indent="169863" algn="l" fontAlgn="base">
              <a:buFont typeface="Wingdings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np.Convolve2D   //directly use convolution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48928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Filter and Median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A3B5C535-50C3-4908-9D3C-4504A13F9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34" y="1773728"/>
            <a:ext cx="83576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9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28112"/>
              </p:ext>
            </p:extLst>
          </p:nvPr>
        </p:nvGraphicFramePr>
        <p:xfrm>
          <a:off x="396240" y="2285000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19778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92758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94925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70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5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0125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35322"/>
              </p:ext>
            </p:extLst>
          </p:nvPr>
        </p:nvGraphicFramePr>
        <p:xfrm>
          <a:off x="5019040" y="3095000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Mean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60000" y="3551057"/>
            <a:ext cx="33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*</a:t>
            </a:r>
            <a:endParaRPr lang="zh-TW" altLang="en-US" sz="4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73999"/>
              </p:ext>
            </p:extLst>
          </p:nvPr>
        </p:nvGraphicFramePr>
        <p:xfrm>
          <a:off x="8021840" y="2825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3819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562668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103954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89756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389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574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543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1502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62800" y="3551057"/>
            <a:ext cx="33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=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546600" y="5787718"/>
                <a:ext cx="8564880" cy="777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152+124+252+128+40+220+68+157+24</m:t>
                              </m:r>
                            </m:e>
                          </m:d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=129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0" y="5787718"/>
                <a:ext cx="8564880" cy="777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lg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8" idx="0"/>
          </p:cNvCxnSpPr>
          <p:nvPr/>
        </p:nvCxnSpPr>
        <p:spPr>
          <a:xfrm flipV="1">
            <a:off x="5829040" y="3261360"/>
            <a:ext cx="2441200" cy="252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518400" y="1925072"/>
            <a:ext cx="9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6240" y="1379348"/>
            <a:ext cx="734132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kernel size increases, the image will become more blurry.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9FD69D52-63BF-4754-AD02-34099C4B1E0E}"/>
              </a:ext>
            </a:extLst>
          </p:cNvPr>
          <p:cNvSpPr/>
          <p:nvPr/>
        </p:nvSpPr>
        <p:spPr>
          <a:xfrm>
            <a:off x="5348720" y="1892551"/>
            <a:ext cx="532488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zh-TW" altLang="en-US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implement the mean algorithm by yourself.</a:t>
            </a:r>
          </a:p>
        </p:txBody>
      </p:sp>
    </p:spTree>
    <p:extLst>
      <p:ext uri="{BB962C8B-B14F-4D97-AF65-F5344CB8AC3E}">
        <p14:creationId xmlns:p14="http://schemas.microsoft.com/office/powerpoint/2010/main" val="22285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41486"/>
              </p:ext>
            </p:extLst>
          </p:nvPr>
        </p:nvGraphicFramePr>
        <p:xfrm>
          <a:off x="396240" y="2060029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19778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92758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94925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70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5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0125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Median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25300"/>
              </p:ext>
            </p:extLst>
          </p:nvPr>
        </p:nvGraphicFramePr>
        <p:xfrm>
          <a:off x="9728720" y="260825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3819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562668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103954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89756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389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574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543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1502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017760" y="3479974"/>
            <a:ext cx="5329440" cy="40011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Sorting</a:t>
            </a:r>
            <a:r>
              <a:rPr lang="zh-TW" altLang="en-US" sz="2000" dirty="0"/>
              <a:t>：</a:t>
            </a:r>
            <a:r>
              <a:rPr lang="en-US" altLang="zh-TW" sz="2000" dirty="0"/>
              <a:t>24, 40, 68, 124, 128, 152, 157, 220, 252</a:t>
            </a:r>
            <a:endParaRPr lang="zh-TW" altLang="en-US" sz="2000" dirty="0"/>
          </a:p>
        </p:txBody>
      </p:sp>
      <p:sp>
        <p:nvSpPr>
          <p:cNvPr id="9" name="橢圓 8"/>
          <p:cNvSpPr/>
          <p:nvPr/>
        </p:nvSpPr>
        <p:spPr>
          <a:xfrm>
            <a:off x="6682480" y="3479974"/>
            <a:ext cx="538480" cy="41656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518400" y="5300029"/>
            <a:ext cx="9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6240" y="1379348"/>
            <a:ext cx="734132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nonlinear filter.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6240" y="5614950"/>
            <a:ext cx="53248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zh-TW" altLang="en-US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implement the sorting algorithm by yourself.</a:t>
            </a:r>
          </a:p>
        </p:txBody>
      </p:sp>
    </p:spTree>
    <p:extLst>
      <p:ext uri="{BB962C8B-B14F-4D97-AF65-F5344CB8AC3E}">
        <p14:creationId xmlns:p14="http://schemas.microsoft.com/office/powerpoint/2010/main" val="230870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750356" y="2240815"/>
            <a:ext cx="8691287" cy="2808312"/>
            <a:chOff x="1232196" y="2024844"/>
            <a:chExt cx="8691287" cy="2808312"/>
          </a:xfrm>
        </p:grpSpPr>
        <p:pic>
          <p:nvPicPr>
            <p:cNvPr id="3" name="內容版面配置區 5">
              <a:extLst>
                <a:ext uri="{FF2B5EF4-FFF2-40B4-BE49-F238E27FC236}">
                  <a16:creationId xmlns:a16="http://schemas.microsoft.com/office/drawing/2014/main" id="{C1CCE2B7-EAC2-448B-92A7-B43E0055B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67"/>
            <a:stretch/>
          </p:blipFill>
          <p:spPr>
            <a:xfrm>
              <a:off x="1232196" y="2024844"/>
              <a:ext cx="8691287" cy="2808312"/>
            </a:xfrm>
            <a:prstGeom prst="rect">
              <a:avLst/>
            </a:prstGeom>
          </p:spPr>
        </p:pic>
        <p:cxnSp>
          <p:nvCxnSpPr>
            <p:cNvPr id="4" name="直線單箭頭接點 3">
              <a:extLst>
                <a:ext uri="{FF2B5EF4-FFF2-40B4-BE49-F238E27FC236}">
                  <a16:creationId xmlns:a16="http://schemas.microsoft.com/office/drawing/2014/main" id="{CBA0E0FD-D169-4967-90FF-D588548748CC}"/>
                </a:ext>
              </a:extLst>
            </p:cNvPr>
            <p:cNvCxnSpPr/>
            <p:nvPr/>
          </p:nvCxnSpPr>
          <p:spPr>
            <a:xfrm>
              <a:off x="4362976" y="3432800"/>
              <a:ext cx="5760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396240" y="136444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each pixel’s intensity (0~255)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50356" y="5140666"/>
            <a:ext cx="33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table to record the number of each pixel’s intensity.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98276" y="5140666"/>
            <a:ext cx="33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draw the histogram by using the library of matplotlib or others.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(exception)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0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12000</TotalTime>
  <Words>1366</Words>
  <Application>Microsoft Office PowerPoint</Application>
  <PresentationFormat>Widescreen</PresentationFormat>
  <Paragraphs>284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華康POP1體W5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黃一釗</dc:creator>
  <cp:lastModifiedBy>Syahrul  Munir</cp:lastModifiedBy>
  <cp:revision>297</cp:revision>
  <dcterms:created xsi:type="dcterms:W3CDTF">2023-04-07T07:55:57Z</dcterms:created>
  <dcterms:modified xsi:type="dcterms:W3CDTF">2023-11-07T07:19:53Z</dcterms:modified>
</cp:coreProperties>
</file>