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57" r:id="rId5"/>
    <p:sldId id="269" r:id="rId6"/>
    <p:sldId id="268" r:id="rId7"/>
    <p:sldId id="270" r:id="rId8"/>
    <p:sldId id="263" r:id="rId9"/>
    <p:sldId id="264" r:id="rId10"/>
    <p:sldId id="271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F549"/>
    <a:srgbClr val="D4C8FC"/>
    <a:srgbClr val="C0FCFC"/>
    <a:srgbClr val="EAA59A"/>
    <a:srgbClr val="90B0B2"/>
    <a:srgbClr val="CBB5CB"/>
    <a:srgbClr val="FFFFFF"/>
    <a:srgbClr val="6076B4"/>
    <a:srgbClr val="687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rgbClr val="607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85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45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74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89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68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3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2023/11/27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71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92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2023/11/27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95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72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46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DC48F-B406-4F13-9918-E22D5FCE92E9}" type="datetimeFigureOut">
              <a:rPr lang="zh-TW" altLang="en-US" smtClean="0"/>
              <a:t>2023/11/27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98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0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467085" y="2382386"/>
            <a:ext cx="7257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Homework #3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2564130" y="3429000"/>
            <a:ext cx="7063740" cy="0"/>
          </a:xfrm>
          <a:prstGeom prst="line">
            <a:avLst/>
          </a:prstGeom>
          <a:ln w="38100">
            <a:solidFill>
              <a:srgbClr val="6076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7227208" y="4829800"/>
            <a:ext cx="3958952" cy="1154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l">
              <a:defRPr/>
            </a:pPr>
            <a:r>
              <a:rPr lang="en-US" sz="2000" b="0" dirty="0">
                <a:solidFill>
                  <a:schemeClr val="tx1"/>
                </a:solidFill>
                <a:ea typeface="微軟正黑體" panose="020B0604030504040204" pitchFamily="34" charset="-120"/>
              </a:rPr>
              <a:t>TA</a:t>
            </a:r>
            <a:r>
              <a:rPr lang="zh-TW" altLang="en-US" sz="2000" b="0" dirty="0">
                <a:solidFill>
                  <a:schemeClr val="tx1"/>
                </a:solidFill>
                <a:ea typeface="微軟正黑體" panose="020B0604030504040204" pitchFamily="34" charset="-120"/>
              </a:rPr>
              <a:t>：</a:t>
            </a:r>
            <a:r>
              <a:rPr lang="en-US" altLang="zh-TW" sz="2000" b="0" dirty="0">
                <a:solidFill>
                  <a:schemeClr val="tx1"/>
                </a:solidFill>
                <a:ea typeface="微軟正黑體" panose="020B0604030504040204" pitchFamily="34" charset="-120"/>
              </a:rPr>
              <a:t>Syahrul Munir (Moon)</a:t>
            </a:r>
            <a:r>
              <a:rPr lang="en-US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	</a:t>
            </a:r>
          </a:p>
          <a:p>
            <a:pPr algn="l">
              <a:defRPr/>
            </a:pPr>
            <a:r>
              <a:rPr lang="en-US" sz="2000" b="0" dirty="0">
                <a:solidFill>
                  <a:schemeClr val="tx1"/>
                </a:solidFill>
                <a:ea typeface="微軟正黑體" panose="020B0604030504040204" pitchFamily="34" charset="-120"/>
              </a:rPr>
              <a:t>Email</a:t>
            </a:r>
            <a:r>
              <a:rPr lang="zh-TW" altLang="en-US" sz="2000" b="0" dirty="0">
                <a:solidFill>
                  <a:schemeClr val="tx1"/>
                </a:solidFill>
                <a:ea typeface="微軟正黑體" panose="020B0604030504040204" pitchFamily="34" charset="-120"/>
              </a:rPr>
              <a:t>： </a:t>
            </a:r>
            <a:r>
              <a:rPr lang="en-US" sz="2000" b="0" dirty="0">
                <a:solidFill>
                  <a:schemeClr val="tx1"/>
                </a:solidFill>
                <a:ea typeface="微軟正黑體" panose="020B0604030504040204" pitchFamily="34" charset="-120"/>
              </a:rPr>
              <a:t>t111999406@ntut.org.tw</a:t>
            </a:r>
          </a:p>
          <a:p>
            <a:pPr algn="l">
              <a:defRPr/>
            </a:pPr>
            <a:r>
              <a:rPr lang="en-US" sz="2000" b="0" dirty="0">
                <a:solidFill>
                  <a:schemeClr val="tx1"/>
                </a:solidFill>
                <a:ea typeface="微軟正黑體" panose="020B0604030504040204" pitchFamily="34" charset="-120"/>
              </a:rPr>
              <a:t>Robot Vision Lab (Room 1421)</a:t>
            </a:r>
          </a:p>
        </p:txBody>
      </p:sp>
      <p:pic>
        <p:nvPicPr>
          <p:cNvPr id="14" name="Picture 2" descr="C:\Users\Jeremy\Desktop\RVL logo\RVL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229200"/>
            <a:ext cx="2824396" cy="158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12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C697F5D-570F-430D-A251-6343C3B78613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 #3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673904-3E36-4BE7-A495-7718B84E83BD}"/>
              </a:ext>
            </a:extLst>
          </p:cNvPr>
          <p:cNvSpPr txBox="1">
            <a:spLocks/>
          </p:cNvSpPr>
          <p:nvPr/>
        </p:nvSpPr>
        <p:spPr>
          <a:xfrm>
            <a:off x="457200" y="1412776"/>
            <a:ext cx="11277600" cy="5064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Please compress your files (program and report)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StudentID_hw3( for example: 111999406_hw3.zip)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Please submit to </a:t>
            </a:r>
            <a:r>
              <a:rPr lang="en-US" altLang="zh-TW" sz="3200" dirty="0" err="1">
                <a:latin typeface="Times New Roman" pitchFamily="18" charset="0"/>
                <a:cs typeface="Times New Roman" pitchFamily="18" charset="0"/>
              </a:rPr>
              <a:t>iStudy</a:t>
            </a: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, in Homework 3 Assignment.</a:t>
            </a:r>
          </a:p>
          <a:p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Deadline: </a:t>
            </a:r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2023/12/12 23:59:59</a:t>
            </a:r>
          </a:p>
          <a:p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 each hour late, 10% of the total score will be deducted.</a:t>
            </a:r>
          </a:p>
          <a:p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Don’t share your code and your report with other students. Do it by yourself.</a:t>
            </a:r>
          </a:p>
          <a:p>
            <a:pPr marL="0" indent="0">
              <a:buFont typeface="Arial" pitchFamily="34" charset="0"/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659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53603" y="3010877"/>
            <a:ext cx="10242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Times New Roman" pitchFamily="18" charset="0"/>
                <a:ea typeface="華康POP1體W5" panose="040B0509000000000000" pitchFamily="81" charset="-120"/>
                <a:cs typeface="Times New Roman" pitchFamily="18" charset="0"/>
              </a:rPr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7335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E08AB08-E78B-4792-BD15-F15CE2D32946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6076B4"/>
              </a:buClr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/>
                <a:ea typeface="微軟正黑體" panose="020B0604030504040204" pitchFamily="34" charset="-120"/>
              </a:rPr>
              <a:t>2023/10/03 – Homework 1 assigned, due 10/17</a:t>
            </a:r>
          </a:p>
          <a:p>
            <a:pPr lvl="0">
              <a:buClr>
                <a:srgbClr val="6076B4"/>
              </a:buClr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/>
                <a:ea typeface="微軟正黑體" panose="020B0604030504040204" pitchFamily="34" charset="-120"/>
              </a:rPr>
              <a:t>2023/11/07 – Homework 2 assigned, due 11/21</a:t>
            </a:r>
          </a:p>
          <a:p>
            <a:pPr lvl="0">
              <a:buClr>
                <a:srgbClr val="6076B4"/>
              </a:buClr>
              <a:defRPr/>
            </a:pPr>
            <a:r>
              <a:rPr lang="en-US" altLang="zh-TW" dirty="0">
                <a:solidFill>
                  <a:srgbClr val="FF0000"/>
                </a:solidFill>
                <a:latin typeface="Arial"/>
                <a:ea typeface="微軟正黑體" panose="020B0604030504040204" pitchFamily="34" charset="-120"/>
              </a:rPr>
              <a:t>2023/11/28 – Homework 3 assigned, due 12/12</a:t>
            </a:r>
          </a:p>
          <a:p>
            <a:pPr lvl="0">
              <a:buClr>
                <a:srgbClr val="6076B4"/>
              </a:buClr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/>
                <a:ea typeface="微軟正黑體" panose="020B0604030504040204" pitchFamily="34" charset="-120"/>
              </a:rPr>
              <a:t>2023/12/19 – Homework 4 assigned, due 01/02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5C079939-BA03-4329-94CB-2C429ABC0032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229600" cy="807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1" i="0" u="none" strike="noStrike" kern="1200" cap="none" spc="-100" normalizeH="0" baseline="0" noProof="0">
                <a:ln>
                  <a:noFill/>
                </a:ln>
                <a:solidFill>
                  <a:srgbClr val="2F5897"/>
                </a:solidFill>
                <a:effectLst/>
                <a:uLnTx/>
                <a:uFillTx/>
                <a:latin typeface="Arial"/>
                <a:ea typeface="微軟正黑體" panose="020B0604030504040204" pitchFamily="34" charset="-120"/>
                <a:cs typeface="+mj-cs"/>
              </a:rPr>
              <a:t>Homework Assignment</a:t>
            </a:r>
            <a:endParaRPr kumimoji="0" lang="en-US" altLang="zh-TW" sz="4000" b="1" i="0" u="none" strike="noStrike" kern="1200" cap="none" spc="-100" normalizeH="0" baseline="0" noProof="0" dirty="0">
              <a:ln>
                <a:noFill/>
              </a:ln>
              <a:solidFill>
                <a:srgbClr val="2F5897"/>
              </a:solidFill>
              <a:effectLst/>
              <a:uLnTx/>
              <a:uFillTx/>
              <a:latin typeface="Times New Roman" pitchFamily="18" charset="0"/>
              <a:ea typeface="微軟正黑體" panose="020B0604030504040204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74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96240" y="609600"/>
            <a:ext cx="2428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3</a:t>
            </a:r>
            <a:endParaRPr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58386" y="1194375"/>
            <a:ext cx="11470640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Lane Detection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functions that you need to implement.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Blur (q1)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Canny Edge Detection (q2)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Hough Transform (q3)</a:t>
            </a:r>
          </a:p>
          <a:p>
            <a:pPr>
              <a:lnSpc>
                <a:spcPct val="150000"/>
              </a:lnSpc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images. 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test image, you will get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 images.</a:t>
            </a:r>
          </a:p>
          <a:p>
            <a:pPr>
              <a:lnSpc>
                <a:spcPct val="150000"/>
              </a:lnSpc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NB: you can use the different parameter for different test images.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90509BE-5F02-4C18-85A6-3F2A6DDA8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80" y="2038393"/>
            <a:ext cx="5400609" cy="405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518D83-9B92-47C7-9C1E-5535171EC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944" y="590064"/>
            <a:ext cx="1366861" cy="1026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31B071-6004-427C-8F95-0A525581B5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583" y="590066"/>
            <a:ext cx="1366861" cy="1026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AEDAB2-755B-4CC5-835E-73A022B5FE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222" y="587988"/>
            <a:ext cx="1366862" cy="10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1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396240" y="609600"/>
            <a:ext cx="2682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Gaussian Filter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homepages.inf.ed.ac.uk/rbf/HIPR2/figs/gauss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16" y="4065662"/>
            <a:ext cx="3273666" cy="210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396240" y="1228238"/>
                <a:ext cx="354015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Kernel Size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Standard Deviation</a:t>
                </a:r>
                <a:r>
                  <a:rPr lang="zh-TW" altLang="en-US" dirty="0"/>
                  <a:t>：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" y="1228238"/>
                <a:ext cx="3540155" cy="923330"/>
              </a:xfrm>
              <a:prstGeom prst="rect">
                <a:avLst/>
              </a:prstGeom>
              <a:blipFill>
                <a:blip r:embed="rId3"/>
                <a:stretch>
                  <a:fillRect l="-1033" b="-46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396240" y="2398082"/>
                <a:ext cx="3959604" cy="7533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" y="2398082"/>
                <a:ext cx="3959604" cy="753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4060" y="3429000"/>
            <a:ext cx="3841650" cy="261366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4060" y="609600"/>
            <a:ext cx="3839111" cy="26340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9913620" y="1741949"/>
                <a:ext cx="1365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620" y="1741949"/>
                <a:ext cx="136575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9913620" y="4551164"/>
                <a:ext cx="1365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620" y="4551164"/>
                <a:ext cx="1365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99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396240" y="609600"/>
            <a:ext cx="2682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Gaussian Filter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4359354" y="3114971"/>
                <a:ext cx="3304284" cy="628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354" y="3114971"/>
                <a:ext cx="3304284" cy="6280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175323"/>
              </p:ext>
            </p:extLst>
          </p:nvPr>
        </p:nvGraphicFramePr>
        <p:xfrm>
          <a:off x="603909" y="2101659"/>
          <a:ext cx="2774262" cy="2774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754">
                  <a:extLst>
                    <a:ext uri="{9D8B030D-6E8A-4147-A177-3AD203B41FA5}">
                      <a16:colId xmlns:a16="http://schemas.microsoft.com/office/drawing/2014/main" val="1820334033"/>
                    </a:ext>
                  </a:extLst>
                </a:gridCol>
                <a:gridCol w="924754">
                  <a:extLst>
                    <a:ext uri="{9D8B030D-6E8A-4147-A177-3AD203B41FA5}">
                      <a16:colId xmlns:a16="http://schemas.microsoft.com/office/drawing/2014/main" val="1226377243"/>
                    </a:ext>
                  </a:extLst>
                </a:gridCol>
                <a:gridCol w="924754">
                  <a:extLst>
                    <a:ext uri="{9D8B030D-6E8A-4147-A177-3AD203B41FA5}">
                      <a16:colId xmlns:a16="http://schemas.microsoft.com/office/drawing/2014/main" val="2965404115"/>
                    </a:ext>
                  </a:extLst>
                </a:gridCol>
              </a:tblGrid>
              <a:tr h="9247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(-1, -1)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(0, -1)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(1, -1)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337572"/>
                  </a:ext>
                </a:extLst>
              </a:tr>
              <a:tr h="9247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(-1, 0)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(0, 0)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(1, 0)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572411"/>
                  </a:ext>
                </a:extLst>
              </a:tr>
              <a:tr h="9247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(-1, 1)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(0, 1)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(1, 1)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65242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1457640" y="489033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(x, y)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422336" y="2101659"/>
            <a:ext cx="0" cy="277426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603909" y="1902577"/>
            <a:ext cx="2774262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173300"/>
              </p:ext>
            </p:extLst>
          </p:nvPr>
        </p:nvGraphicFramePr>
        <p:xfrm>
          <a:off x="8644821" y="2101659"/>
          <a:ext cx="2774262" cy="2774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754">
                  <a:extLst>
                    <a:ext uri="{9D8B030D-6E8A-4147-A177-3AD203B41FA5}">
                      <a16:colId xmlns:a16="http://schemas.microsoft.com/office/drawing/2014/main" val="1820334033"/>
                    </a:ext>
                  </a:extLst>
                </a:gridCol>
                <a:gridCol w="924754">
                  <a:extLst>
                    <a:ext uri="{9D8B030D-6E8A-4147-A177-3AD203B41FA5}">
                      <a16:colId xmlns:a16="http://schemas.microsoft.com/office/drawing/2014/main" val="1226377243"/>
                    </a:ext>
                  </a:extLst>
                </a:gridCol>
                <a:gridCol w="924754">
                  <a:extLst>
                    <a:ext uri="{9D8B030D-6E8A-4147-A177-3AD203B41FA5}">
                      <a16:colId xmlns:a16="http://schemas.microsoft.com/office/drawing/2014/main" val="2965404115"/>
                    </a:ext>
                  </a:extLst>
                </a:gridCol>
              </a:tblGrid>
              <a:tr h="9247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0.0585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0.0965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0.0585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337572"/>
                  </a:ext>
                </a:extLst>
              </a:tr>
              <a:tr h="9247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0.0965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0.1591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0.0965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572411"/>
                  </a:ext>
                </a:extLst>
              </a:tr>
              <a:tr h="9247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0.0585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0.0965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0.0585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652424"/>
                  </a:ext>
                </a:extLst>
              </a:tr>
            </a:tbl>
          </a:graphicData>
        </a:graphic>
      </p:graphicFrame>
      <p:sp>
        <p:nvSpPr>
          <p:cNvPr id="15" name="向右箭號 14"/>
          <p:cNvSpPr/>
          <p:nvPr/>
        </p:nvSpPr>
        <p:spPr>
          <a:xfrm>
            <a:off x="3726621" y="3351630"/>
            <a:ext cx="553816" cy="27432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7631947" y="3349533"/>
            <a:ext cx="553816" cy="27432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9349074" y="4890336"/>
                <a:ext cx="1365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074" y="4890336"/>
                <a:ext cx="13657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46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421405" y="481263"/>
            <a:ext cx="3949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Canny Edge Detection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389208" y="1129196"/>
                <a:ext cx="9076502" cy="5122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sz="2000" b="1" u="sng" dirty="0"/>
                  <a:t>Noise reduction</a:t>
                </a:r>
                <a:br>
                  <a:rPr lang="en-US" altLang="zh-TW" sz="2000" b="1" u="sng" dirty="0"/>
                </a:br>
                <a:r>
                  <a:rPr lang="en-US" altLang="zh-TW" sz="2000" dirty="0"/>
                  <a:t>Already done with Gaussian Filter. (The result of question 1)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sz="2000" b="1" u="sng" dirty="0"/>
                  <a:t>Gradient calculation</a:t>
                </a:r>
                <a:br>
                  <a:rPr lang="en-US" altLang="zh-TW" sz="2000" b="1" u="sng" dirty="0"/>
                </a:br>
                <a:r>
                  <a:rPr lang="en-US" altLang="zh-TW" sz="2000" dirty="0"/>
                  <a:t>You can use Sobel operator to get image gradient in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000" dirty="0"/>
                  <a:t> directions.</a:t>
                </a:r>
                <a:br>
                  <a:rPr lang="en-US" altLang="zh-TW" sz="2000" dirty="0"/>
                </a:br>
                <a:r>
                  <a:rPr lang="en-US" altLang="zh-TW" sz="2000" dirty="0"/>
                  <a:t>Then calculate the edge strength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TW" sz="2000" dirty="0"/>
                  <a:t>) and edge orientation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altLang="zh-TW" sz="2000" dirty="0"/>
                  <a:t>).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sz="2000" b="1" u="sng" dirty="0"/>
                  <a:t>Non-maximum suppression</a:t>
                </a:r>
                <a:br>
                  <a:rPr lang="en-US" altLang="zh-TW" sz="2000" b="1" u="sng" dirty="0"/>
                </a:br>
                <a:r>
                  <a:rPr lang="en-US" altLang="zh-TW" sz="2000" dirty="0"/>
                  <a:t>Consider in 4 directions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={0°, 4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5°, 90°, 135°}</m:t>
                    </m:r>
                  </m:oMath>
                </a14:m>
                <a:r>
                  <a:rPr lang="en-US" altLang="zh-TW" sz="2000" dirty="0"/>
                  <a:t> and compare with neighbor pixels.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sz="2000" b="1" u="sng" dirty="0"/>
                  <a:t>Double threshold</a:t>
                </a:r>
                <a:br>
                  <a:rPr lang="en-US" altLang="zh-TW" sz="2000" b="1" u="sng" dirty="0"/>
                </a:br>
                <a:r>
                  <a:rPr lang="en-US" altLang="zh-TW" sz="2000" dirty="0"/>
                  <a:t>Determine the edge type of each pixel by setting the high and low threshold 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sz="2000" b="1" u="sng" dirty="0"/>
                  <a:t>Edge Tracking by Hysteresis</a:t>
                </a:r>
                <a:br>
                  <a:rPr lang="en-US" altLang="zh-TW" sz="2000" b="1" u="sng" dirty="0"/>
                </a:br>
                <a:r>
                  <a:rPr lang="en-US" altLang="zh-TW" sz="2000" dirty="0"/>
                  <a:t>Link the edge points depend by the strength of neighbor pixels.</a:t>
                </a:r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08" y="1129196"/>
                <a:ext cx="9076502" cy="5122941"/>
              </a:xfrm>
              <a:prstGeom prst="rect">
                <a:avLst/>
              </a:prstGeom>
              <a:blipFill>
                <a:blip r:embed="rId2"/>
                <a:stretch>
                  <a:fillRect l="-739" r="-1343" b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733022"/>
              </p:ext>
            </p:extLst>
          </p:nvPr>
        </p:nvGraphicFramePr>
        <p:xfrm>
          <a:off x="8574879" y="1738568"/>
          <a:ext cx="1136742" cy="1136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914">
                  <a:extLst>
                    <a:ext uri="{9D8B030D-6E8A-4147-A177-3AD203B41FA5}">
                      <a16:colId xmlns:a16="http://schemas.microsoft.com/office/drawing/2014/main" val="1820334033"/>
                    </a:ext>
                  </a:extLst>
                </a:gridCol>
                <a:gridCol w="378914">
                  <a:extLst>
                    <a:ext uri="{9D8B030D-6E8A-4147-A177-3AD203B41FA5}">
                      <a16:colId xmlns:a16="http://schemas.microsoft.com/office/drawing/2014/main" val="1226377243"/>
                    </a:ext>
                  </a:extLst>
                </a:gridCol>
                <a:gridCol w="378914">
                  <a:extLst>
                    <a:ext uri="{9D8B030D-6E8A-4147-A177-3AD203B41FA5}">
                      <a16:colId xmlns:a16="http://schemas.microsoft.com/office/drawing/2014/main" val="2965404115"/>
                    </a:ext>
                  </a:extLst>
                </a:gridCol>
              </a:tblGrid>
              <a:tr h="3789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337572"/>
                  </a:ext>
                </a:extLst>
              </a:tr>
              <a:tr h="3789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572411"/>
                  </a:ext>
                </a:extLst>
              </a:tr>
              <a:tr h="3789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65242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472572"/>
              </p:ext>
            </p:extLst>
          </p:nvPr>
        </p:nvGraphicFramePr>
        <p:xfrm>
          <a:off x="10189794" y="1738568"/>
          <a:ext cx="1136742" cy="1136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914">
                  <a:extLst>
                    <a:ext uri="{9D8B030D-6E8A-4147-A177-3AD203B41FA5}">
                      <a16:colId xmlns:a16="http://schemas.microsoft.com/office/drawing/2014/main" val="1820334033"/>
                    </a:ext>
                  </a:extLst>
                </a:gridCol>
                <a:gridCol w="378914">
                  <a:extLst>
                    <a:ext uri="{9D8B030D-6E8A-4147-A177-3AD203B41FA5}">
                      <a16:colId xmlns:a16="http://schemas.microsoft.com/office/drawing/2014/main" val="1226377243"/>
                    </a:ext>
                  </a:extLst>
                </a:gridCol>
                <a:gridCol w="378914">
                  <a:extLst>
                    <a:ext uri="{9D8B030D-6E8A-4147-A177-3AD203B41FA5}">
                      <a16:colId xmlns:a16="http://schemas.microsoft.com/office/drawing/2014/main" val="2965404115"/>
                    </a:ext>
                  </a:extLst>
                </a:gridCol>
              </a:tblGrid>
              <a:tr h="3789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337572"/>
                  </a:ext>
                </a:extLst>
              </a:tr>
              <a:tr h="3789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572411"/>
                  </a:ext>
                </a:extLst>
              </a:tr>
              <a:tr h="3789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65242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8670687" y="2875310"/>
            <a:ext cx="94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Sobel x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285602" y="2872105"/>
            <a:ext cx="94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Sobel y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529890"/>
              </p:ext>
            </p:extLst>
          </p:nvPr>
        </p:nvGraphicFramePr>
        <p:xfrm>
          <a:off x="10189794" y="3534786"/>
          <a:ext cx="1136742" cy="1136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914">
                  <a:extLst>
                    <a:ext uri="{9D8B030D-6E8A-4147-A177-3AD203B41FA5}">
                      <a16:colId xmlns:a16="http://schemas.microsoft.com/office/drawing/2014/main" val="1820334033"/>
                    </a:ext>
                  </a:extLst>
                </a:gridCol>
                <a:gridCol w="378914">
                  <a:extLst>
                    <a:ext uri="{9D8B030D-6E8A-4147-A177-3AD203B41FA5}">
                      <a16:colId xmlns:a16="http://schemas.microsoft.com/office/drawing/2014/main" val="1226377243"/>
                    </a:ext>
                  </a:extLst>
                </a:gridCol>
                <a:gridCol w="378914">
                  <a:extLst>
                    <a:ext uri="{9D8B030D-6E8A-4147-A177-3AD203B41FA5}">
                      <a16:colId xmlns:a16="http://schemas.microsoft.com/office/drawing/2014/main" val="2965404115"/>
                    </a:ext>
                  </a:extLst>
                </a:gridCol>
              </a:tblGrid>
              <a:tr h="378914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337572"/>
                  </a:ext>
                </a:extLst>
              </a:tr>
              <a:tr h="378914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572411"/>
                  </a:ext>
                </a:extLst>
              </a:tr>
              <a:tr h="3789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652424"/>
                  </a:ext>
                </a:extLst>
              </a:tr>
            </a:tbl>
          </a:graphicData>
        </a:graphic>
      </p:graphicFrame>
      <p:cxnSp>
        <p:nvCxnSpPr>
          <p:cNvPr id="11" name="直線單箭頭接點 10"/>
          <p:cNvCxnSpPr/>
          <p:nvPr/>
        </p:nvCxnSpPr>
        <p:spPr>
          <a:xfrm>
            <a:off x="10310769" y="3673954"/>
            <a:ext cx="919959" cy="919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10285602" y="3673954"/>
            <a:ext cx="919959" cy="919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10757374" y="3658565"/>
            <a:ext cx="0" cy="9507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rot="16200000">
            <a:off x="10770748" y="3649040"/>
            <a:ext cx="0" cy="9507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565473" y="5312732"/>
            <a:ext cx="1136742" cy="3429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strong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565473" y="5655632"/>
            <a:ext cx="1136742" cy="3429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weak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565473" y="5998532"/>
            <a:ext cx="1136742" cy="3429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suppress</a:t>
            </a:r>
            <a:endParaRPr lang="zh-TW" altLang="en-US" dirty="0"/>
          </a:p>
        </p:txBody>
      </p:sp>
      <p:cxnSp>
        <p:nvCxnSpPr>
          <p:cNvPr id="22" name="直線接點 21"/>
          <p:cNvCxnSpPr/>
          <p:nvPr/>
        </p:nvCxnSpPr>
        <p:spPr>
          <a:xfrm>
            <a:off x="8237703" y="5655632"/>
            <a:ext cx="17907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8237703" y="5998532"/>
            <a:ext cx="17907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10028402" y="5457750"/>
            <a:ext cx="162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High threshold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0034870" y="5813866"/>
            <a:ext cx="162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Low threshold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2742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396240" y="609600"/>
            <a:ext cx="332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Hough Transform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881037" y="1474030"/>
                <a:ext cx="6768517" cy="4198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sz="2000" dirty="0"/>
                  <a:t>Discretize </a:t>
                </a:r>
                <a14:m>
                  <m:oMath xmlns:m="http://schemas.openxmlformats.org/officeDocument/2006/math">
                    <m:r>
                      <a:rPr lang="zh-TW" alt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TW" sz="2000" dirty="0"/>
                  <a:t> and </a:t>
                </a:r>
                <a14:m>
                  <m:oMath xmlns:m="http://schemas.openxmlformats.org/officeDocument/2006/math">
                    <m:r>
                      <a:rPr lang="zh-TW" altLang="en-US" sz="20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br>
                  <a:rPr lang="en-US" altLang="zh-TW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b="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l-GR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TW" sz="2000" dirty="0"/>
                  <a:t> </a:t>
                </a:r>
                <a:br>
                  <a:rPr lang="en-US" altLang="zh-TW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b="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=0, …, </m:t>
                    </m:r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zh-TW" sz="20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b="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TW" sz="2000" b="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zh-TW" sz="2000" dirty="0"/>
                  <a:t> is the diagonal of image  </a:t>
                </a:r>
                <a:r>
                  <a:rPr lang="zh-TW" altLang="en-US" sz="2000" dirty="0"/>
                  <a:t> </a:t>
                </a:r>
                <a:endParaRPr lang="en-US" altLang="zh-TW" sz="200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sz="2000" dirty="0"/>
                  <a:t>Initialize the counter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altLang="zh-TW" sz="2000" dirty="0"/>
                  <a:t> to zero 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sz="2000" dirty="0"/>
                  <a:t>For each edge pixel, calculate </a:t>
                </a:r>
                <a14:m>
                  <m:oMath xmlns:m="http://schemas.openxmlformats.org/officeDocument/2006/math"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TW" sz="2000" dirty="0"/>
                  <a:t> with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br>
                  <a:rPr lang="en-US" altLang="zh-TW" sz="2000" dirty="0"/>
                </a:br>
                <a14:m>
                  <m:oMath xmlns:m="http://schemas.openxmlformats.org/officeDocument/2006/math">
                    <m:r>
                      <a:rPr lang="zh-TW" altLang="en-US" sz="20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func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𝑦</m:t>
                    </m:r>
                    <m:func>
                      <m:func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func>
                  </m:oMath>
                </a14:m>
                <a:br>
                  <a:rPr lang="en-US" altLang="zh-TW" sz="2000" dirty="0"/>
                </a:br>
                <a:r>
                  <a:rPr lang="en-US" altLang="zh-TW" sz="2000" dirty="0"/>
                  <a:t>find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TW" sz="2000" dirty="0"/>
                  <a:t> closest to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TW" sz="2000" dirty="0"/>
                  <a:t>, then increment the counter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sz="2000" dirty="0"/>
                  <a:t>Find all local maximum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𝑡h𝑟𝑒𝑠h𝑜𝑙𝑑</m:t>
                    </m:r>
                  </m:oMath>
                </a14:m>
                <a:endParaRPr lang="en-US" altLang="zh-TW" sz="200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sz="2000" dirty="0"/>
                  <a:t>Draw the line based on the local maximum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TW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TW" sz="2000" b="1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37" y="1474030"/>
                <a:ext cx="6768517" cy="4198842"/>
              </a:xfrm>
              <a:prstGeom prst="rect">
                <a:avLst/>
              </a:prstGeom>
              <a:blipFill>
                <a:blip r:embed="rId2"/>
                <a:stretch>
                  <a:fillRect l="-991" b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189986"/>
              </p:ext>
            </p:extLst>
          </p:nvPr>
        </p:nvGraphicFramePr>
        <p:xfrm>
          <a:off x="8421987" y="2291084"/>
          <a:ext cx="2340000" cy="23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000">
                  <a:extLst>
                    <a:ext uri="{9D8B030D-6E8A-4147-A177-3AD203B41FA5}">
                      <a16:colId xmlns:a16="http://schemas.microsoft.com/office/drawing/2014/main" val="1820334033"/>
                    </a:ext>
                  </a:extLst>
                </a:gridCol>
                <a:gridCol w="390000">
                  <a:extLst>
                    <a:ext uri="{9D8B030D-6E8A-4147-A177-3AD203B41FA5}">
                      <a16:colId xmlns:a16="http://schemas.microsoft.com/office/drawing/2014/main" val="1226377243"/>
                    </a:ext>
                  </a:extLst>
                </a:gridCol>
                <a:gridCol w="390000">
                  <a:extLst>
                    <a:ext uri="{9D8B030D-6E8A-4147-A177-3AD203B41FA5}">
                      <a16:colId xmlns:a16="http://schemas.microsoft.com/office/drawing/2014/main" val="2965404115"/>
                    </a:ext>
                  </a:extLst>
                </a:gridCol>
                <a:gridCol w="390000">
                  <a:extLst>
                    <a:ext uri="{9D8B030D-6E8A-4147-A177-3AD203B41FA5}">
                      <a16:colId xmlns:a16="http://schemas.microsoft.com/office/drawing/2014/main" val="2701983834"/>
                    </a:ext>
                  </a:extLst>
                </a:gridCol>
                <a:gridCol w="390000">
                  <a:extLst>
                    <a:ext uri="{9D8B030D-6E8A-4147-A177-3AD203B41FA5}">
                      <a16:colId xmlns:a16="http://schemas.microsoft.com/office/drawing/2014/main" val="1728910612"/>
                    </a:ext>
                  </a:extLst>
                </a:gridCol>
                <a:gridCol w="390000">
                  <a:extLst>
                    <a:ext uri="{9D8B030D-6E8A-4147-A177-3AD203B41FA5}">
                      <a16:colId xmlns:a16="http://schemas.microsoft.com/office/drawing/2014/main" val="1288760254"/>
                    </a:ext>
                  </a:extLst>
                </a:gridCol>
              </a:tblGrid>
              <a:tr h="39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337572"/>
                  </a:ext>
                </a:extLst>
              </a:tr>
              <a:tr h="39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572411"/>
                  </a:ext>
                </a:extLst>
              </a:tr>
              <a:tr h="39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652424"/>
                  </a:ext>
                </a:extLst>
              </a:tr>
              <a:tr h="39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218074"/>
                  </a:ext>
                </a:extLst>
              </a:tr>
              <a:tr h="39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452553"/>
                  </a:ext>
                </a:extLst>
              </a:tr>
              <a:tr h="39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917162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9119424" y="4631084"/>
            <a:ext cx="94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Counter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8421987" y="2086041"/>
            <a:ext cx="23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8134350" y="2291084"/>
            <a:ext cx="0" cy="23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9404917" y="1716709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917" y="1716709"/>
                <a:ext cx="3741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7793372" y="3276418"/>
                <a:ext cx="370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372" y="3276418"/>
                <a:ext cx="370230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83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96240" y="6096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Grading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74815" y="1194375"/>
            <a:ext cx="102423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(80%)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Filter (15%)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Canny Edge Detection (30%)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Hough Transform (25%)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Style (10%)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(20%)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explain your code.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paste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images and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images in your report.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037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66755" y="6096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 Structure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88398" y="1584133"/>
            <a:ext cx="30243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111999406 _hw3/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test_img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test_img1.png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test_img2.png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test_img3.png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result_img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img1_q1.png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img2_q1.png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img3_q1.png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img1_q2.png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img2_q2.png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img3_q2.png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img1_q3.png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img2_q3.png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img3_q3.png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111999406_hw3.py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111999406_hw3.pdf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Readme.txt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41664" y="123598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zh-TW" alt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498162" y="1122310"/>
            <a:ext cx="302433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111999406 _hw3/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project_hw3/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test_img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test_img1.png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test_img2.png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test_img3.png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result_img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img1_q1.png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img2_q1.png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img3_q1.png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img1_q2.png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img2_q2.png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img3_q2.png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img1_q3.png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img2_q3.png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img3_q3.png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include/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func.h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func.cpp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main.cpp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111999406 _hw3.pdf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Readme.txt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418263" y="75297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C/C++</a:t>
            </a:r>
            <a:endParaRPr lang="zh-TW" alt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26">
            <a:extLst>
              <a:ext uri="{FF2B5EF4-FFF2-40B4-BE49-F238E27FC236}">
                <a16:creationId xmlns:a16="http://schemas.microsoft.com/office/drawing/2014/main" id="{19A7D1BD-7AE6-4ED3-A206-A3A8236F95B7}"/>
              </a:ext>
            </a:extLst>
          </p:cNvPr>
          <p:cNvSpPr txBox="1"/>
          <p:nvPr/>
        </p:nvSpPr>
        <p:spPr>
          <a:xfrm>
            <a:off x="7715088" y="1194375"/>
            <a:ext cx="3808128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Write your report in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English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(PDF)</a:t>
            </a:r>
          </a:p>
          <a:p>
            <a:pPr algn="just"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Explaining how your main function working and shown the results on your report.</a:t>
            </a:r>
          </a:p>
        </p:txBody>
      </p:sp>
    </p:spTree>
    <p:extLst>
      <p:ext uri="{BB962C8B-B14F-4D97-AF65-F5344CB8AC3E}">
        <p14:creationId xmlns:p14="http://schemas.microsoft.com/office/powerpoint/2010/main" val="2098864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5945</TotalTime>
  <Words>861</Words>
  <Application>Microsoft Office PowerPoint</Application>
  <PresentationFormat>Widescreen</PresentationFormat>
  <Paragraphs>150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Calibri Light</vt:lpstr>
      <vt:lpstr>Cambria Math</vt:lpstr>
      <vt:lpstr>Times New Roman</vt:lpstr>
      <vt:lpstr>Wingdings</vt:lpstr>
      <vt:lpstr>華康POP1體W5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黃一釗</dc:creator>
  <cp:lastModifiedBy>Syahrul  Munir</cp:lastModifiedBy>
  <cp:revision>430</cp:revision>
  <dcterms:created xsi:type="dcterms:W3CDTF">2023-04-07T07:55:57Z</dcterms:created>
  <dcterms:modified xsi:type="dcterms:W3CDTF">2023-11-28T06:41:22Z</dcterms:modified>
</cp:coreProperties>
</file>