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0" r:id="rId1"/>
  </p:sldMasterIdLst>
  <p:notesMasterIdLst>
    <p:notesMasterId r:id="rId10"/>
  </p:notesMasterIdLst>
  <p:handoutMasterIdLst>
    <p:handoutMasterId r:id="rId11"/>
  </p:handoutMasterIdLst>
  <p:sldIdLst>
    <p:sldId id="269" r:id="rId2"/>
    <p:sldId id="296" r:id="rId3"/>
    <p:sldId id="525" r:id="rId4"/>
    <p:sldId id="527" r:id="rId5"/>
    <p:sldId id="528" r:id="rId6"/>
    <p:sldId id="529" r:id="rId7"/>
    <p:sldId id="531" r:id="rId8"/>
    <p:sldId id="384" r:id="rId9"/>
  </p:sldIdLst>
  <p:sldSz cx="9144000" cy="6858000" type="screen4x3"/>
  <p:notesSz cx="9385300" cy="7099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PMingLiU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PMingLiU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PMingLiU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PMingLiU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PMingLiU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PMingLiU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PMingLiU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PMingLiU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PMingLiU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>
          <p15:clr>
            <a:srgbClr val="A4A3A4"/>
          </p15:clr>
        </p15:guide>
        <p15:guide id="2" pos="27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70"/>
    <p:restoredTop sz="94764"/>
  </p:normalViewPr>
  <p:slideViewPr>
    <p:cSldViewPr snapToGrid="0" snapToObjects="1">
      <p:cViewPr varScale="1">
        <p:scale>
          <a:sx n="93" d="100"/>
          <a:sy n="93" d="100"/>
        </p:scale>
        <p:origin x="208" y="496"/>
      </p:cViewPr>
      <p:guideLst>
        <p:guide orient="horz" pos="2153"/>
        <p:guide pos="27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779F183-7939-9641-A026-E232C0F586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7175" cy="355600"/>
          </a:xfrm>
          <a:prstGeom prst="rect">
            <a:avLst/>
          </a:prstGeom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latin typeface="Calibri" charset="0"/>
                <a:ea typeface="PMingLiU" charset="0"/>
                <a:cs typeface="PMingLiU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39C0A0-FB86-C344-A25F-03F0198436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316538" y="0"/>
            <a:ext cx="4067175" cy="355600"/>
          </a:xfrm>
          <a:prstGeom prst="rect">
            <a:avLst/>
          </a:prstGeom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/>
            </a:lvl1pPr>
          </a:lstStyle>
          <a:p>
            <a:pPr>
              <a:defRPr/>
            </a:pPr>
            <a:fld id="{16872AA6-003F-3D43-8142-4E4F64A53522}" type="datetimeFigureOut">
              <a:rPr lang="en-US" altLang="zh-TW"/>
              <a:pPr>
                <a:defRPr/>
              </a:pPr>
              <a:t>4/29/20</a:t>
            </a:fld>
            <a:endParaRPr lang="en-US" altLang="zh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846C6-2505-BD43-854F-E5F45AABAF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743700"/>
            <a:ext cx="4067175" cy="354013"/>
          </a:xfrm>
          <a:prstGeom prst="rect">
            <a:avLst/>
          </a:prstGeom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latin typeface="Calibri" charset="0"/>
                <a:ea typeface="PMingLiU" charset="0"/>
                <a:cs typeface="PMingLiU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27F382-0A94-4B41-9511-112FCF6C24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316538" y="6743700"/>
            <a:ext cx="4067175" cy="354013"/>
          </a:xfrm>
          <a:prstGeom prst="rect">
            <a:avLst/>
          </a:prstGeom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/>
            </a:lvl1pPr>
          </a:lstStyle>
          <a:p>
            <a:pPr>
              <a:defRPr/>
            </a:pPr>
            <a:fld id="{E00515BA-3E6E-D246-AF1C-963A29C54F8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695C4493-0751-C144-9A3C-4311893722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7175" cy="355600"/>
          </a:xfrm>
          <a:prstGeom prst="rect">
            <a:avLst/>
          </a:prstGeom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PMingLiU" charset="0"/>
                <a:cs typeface="PMingLiU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7246521-74DB-1F4C-9D09-CC09BEAE32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316538" y="0"/>
            <a:ext cx="4067175" cy="355600"/>
          </a:xfrm>
          <a:prstGeom prst="rect">
            <a:avLst/>
          </a:prstGeom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BB2E8A-7D28-074A-A854-D19BCEFCEAE6}" type="datetimeFigureOut">
              <a:rPr lang="zh-TW" altLang="en-US"/>
              <a:pPr>
                <a:defRPr/>
              </a:pPr>
              <a:t>2020/4/29</a:t>
            </a:fld>
            <a:endParaRPr lang="zh-TW" altLang="en-US"/>
          </a:p>
        </p:txBody>
      </p:sp>
      <p:sp>
        <p:nvSpPr>
          <p:cNvPr id="4" name="投影片影像版面配置區 3">
            <a:extLst>
              <a:ext uri="{FF2B5EF4-FFF2-40B4-BE49-F238E27FC236}">
                <a16:creationId xmlns:a16="http://schemas.microsoft.com/office/drawing/2014/main" id="{CD4760E1-EDD6-7C4B-B00B-E726869DE6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917825" y="531813"/>
            <a:ext cx="3549650" cy="2662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4192" tIns="47096" rIns="94192" bIns="4709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0C4E9D7A-AD62-A047-B15F-61A298F67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38213" y="3371850"/>
            <a:ext cx="7508875" cy="3195638"/>
          </a:xfrm>
          <a:prstGeom prst="rect">
            <a:avLst/>
          </a:prstGeom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522983-D110-0943-8870-A0613227C9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743700"/>
            <a:ext cx="4067175" cy="354013"/>
          </a:xfrm>
          <a:prstGeom prst="rect">
            <a:avLst/>
          </a:prstGeom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PMingLiU" charset="0"/>
                <a:cs typeface="PMingLiU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BF003B-69C4-BF40-9AF8-D9F2AF4270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316538" y="6743700"/>
            <a:ext cx="4067175" cy="354013"/>
          </a:xfrm>
          <a:prstGeom prst="rect">
            <a:avLst/>
          </a:prstGeom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1FE464F-3E1A-9844-9DE0-93442103C2B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PMingLiU" pitchFamily="18" charset="-120"/>
        <a:cs typeface="PMingLiU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PMingLiU" pitchFamily="18" charset="-120"/>
        <a:cs typeface="PMingLiU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PMingLiU" pitchFamily="18" charset="-120"/>
        <a:cs typeface="PMingLiU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PMingLiU" pitchFamily="18" charset="-120"/>
        <a:cs typeface="PMingLiU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PMingLiU" pitchFamily="18" charset="-120"/>
        <a:cs typeface="PMingLiU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投影片影像版面配置區 1">
            <a:extLst>
              <a:ext uri="{FF2B5EF4-FFF2-40B4-BE49-F238E27FC236}">
                <a16:creationId xmlns:a16="http://schemas.microsoft.com/office/drawing/2014/main" id="{4840A6C4-1931-5344-AA6F-8E14B831533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備忘稿版面配置區 2">
            <a:extLst>
              <a:ext uri="{FF2B5EF4-FFF2-40B4-BE49-F238E27FC236}">
                <a16:creationId xmlns:a16="http://schemas.microsoft.com/office/drawing/2014/main" id="{1ECDDF5B-BD63-A84C-AF74-4B57D04A14A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6387" name="投影片編號版面配置區 3">
            <a:extLst>
              <a:ext uri="{FF2B5EF4-FFF2-40B4-BE49-F238E27FC236}">
                <a16:creationId xmlns:a16="http://schemas.microsoft.com/office/drawing/2014/main" id="{9A9AE961-9639-1B4D-9C71-F8F3DA9ED6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fld id="{08F52AE6-B81C-1947-8F69-01E72AD5E4F3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FE464F-3E1A-9844-9DE0-93442103C2BF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608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FE464F-3E1A-9844-9DE0-93442103C2BF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685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FE464F-3E1A-9844-9DE0-93442103C2BF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8318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FE464F-3E1A-9844-9DE0-93442103C2BF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910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投影片影像版面配置區 1">
            <a:extLst>
              <a:ext uri="{FF2B5EF4-FFF2-40B4-BE49-F238E27FC236}">
                <a16:creationId xmlns:a16="http://schemas.microsoft.com/office/drawing/2014/main" id="{DEB4A636-BE7C-A74F-9777-509A8D28C22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2" name="備忘稿版面配置區 2">
            <a:extLst>
              <a:ext uri="{FF2B5EF4-FFF2-40B4-BE49-F238E27FC236}">
                <a16:creationId xmlns:a16="http://schemas.microsoft.com/office/drawing/2014/main" id="{C8C4EC53-08B0-0041-BDAA-B1D1EC7868C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46083" name="投影片編號版面配置區 3">
            <a:extLst>
              <a:ext uri="{FF2B5EF4-FFF2-40B4-BE49-F238E27FC236}">
                <a16:creationId xmlns:a16="http://schemas.microsoft.com/office/drawing/2014/main" id="{9524A8F5-101C-4C43-BB83-461012F074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fld id="{F172FC36-C55E-1D4B-B9D5-40A621F1D47F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 </a:t>
            </a:r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697390-42B6-DC40-A240-BE2C54D7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5EB5A-1320-3848-B9F8-9C7A13F37309}" type="datetimeFigureOut">
              <a:rPr lang="en-US" altLang="zh-TW"/>
              <a:pPr>
                <a:defRPr/>
              </a:pPr>
              <a:t>4/29/20</a:t>
            </a:fld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483EC3-07C8-8845-9A32-23A7853AA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D2AD6D-9F06-2D4D-AA5A-B3BC1E21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762CA-A52C-8D48-AC36-D6E9C6FACF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5110030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CA15BF-D787-D844-A0A4-46CA01A93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224C6-316A-BF4C-B49C-9B16BBAF9D57}" type="datetimeFigureOut">
              <a:rPr lang="en-US" altLang="zh-TW"/>
              <a:pPr>
                <a:defRPr/>
              </a:pPr>
              <a:t>4/29/20</a:t>
            </a:fld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90EFBA-C5E2-EF4D-BCB9-13265C674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D6D0D7-8AB1-1348-9FBC-018DA3401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B5335-607B-DF4B-856D-FD42E45011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0404919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25F3BC-3114-0C48-8818-560EC4E62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14C8F-64F4-6742-B203-5B1A784C31A1}" type="datetimeFigureOut">
              <a:rPr lang="en-US" altLang="zh-TW"/>
              <a:pPr>
                <a:defRPr/>
              </a:pPr>
              <a:t>4/29/20</a:t>
            </a:fld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E0676F-D8B7-AE4C-BE65-C9387B5BB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59433B-2C93-F84E-B077-5A92D2084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648D4-3FF8-1644-A62D-93F55AF32BD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7413560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46193E-3F25-284F-AD0B-9A5271949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9D84F-8B99-824F-8658-6DC31AFB0036}" type="datetimeFigureOut">
              <a:rPr lang="en-US" altLang="zh-TW"/>
              <a:pPr>
                <a:defRPr/>
              </a:pPr>
              <a:t>4/29/20</a:t>
            </a:fld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FBE45A-6344-5D4A-9C6B-F1F2A854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BBD0EA-E070-BB40-BC7F-DBBBC60C3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93921-1AF4-A44E-841F-A6FFB76B794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8060930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BF89F2-1E01-5D44-A168-1ABB83307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724FD-1F57-6C4F-AACF-6F37814A31B2}" type="datetimeFigureOut">
              <a:rPr lang="en-US" altLang="zh-TW"/>
              <a:pPr>
                <a:defRPr/>
              </a:pPr>
              <a:t>4/29/20</a:t>
            </a:fld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604A4B-B406-3E42-9B82-1D93C1DAA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4199AF-B83A-7F48-B9D1-10B513AF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A5AF9-A5F4-E042-8A26-E3A94881790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877636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9E23780B-C224-B346-AD5F-A716694AE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B6C5E0-EF9A-E746-9643-E7FF576C39D6}" type="datetimeFigureOut">
              <a:rPr lang="en-US" altLang="zh-TW"/>
              <a:pPr>
                <a:defRPr/>
              </a:pPr>
              <a:t>4/29/20</a:t>
            </a:fld>
            <a:endParaRPr lang="en-US" altLang="zh-TW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B35AE3C-2AA8-574A-A205-FB5983A2A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B40C65A9-E736-A249-9369-ADB3E4ED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59DFB-CA12-394C-BC8C-DCD1C231BAC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92260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EC8FDD73-057F-C146-85DF-D7A3FD55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79B135-02DA-4A4D-BA08-911B1D98191E}" type="datetimeFigureOut">
              <a:rPr lang="en-US" altLang="zh-TW"/>
              <a:pPr>
                <a:defRPr/>
              </a:pPr>
              <a:t>4/29/20</a:t>
            </a:fld>
            <a:endParaRPr lang="en-US" altLang="zh-TW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F80AD318-5E4C-F34C-A8CD-99E5930C5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1AC2356B-8275-FD40-A466-32946DB9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36DCB-A70B-D349-B83F-CFFC959B018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3762410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F4C7A530-4A5B-D74F-AAAB-A223D27C1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5574B-E0B2-A04A-BED0-2F291DA6DDCE}" type="datetimeFigureOut">
              <a:rPr lang="en-US" altLang="zh-TW"/>
              <a:pPr>
                <a:defRPr/>
              </a:pPr>
              <a:t>4/29/20</a:t>
            </a:fld>
            <a:endParaRPr lang="en-US" altLang="zh-TW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6C75F377-31FD-254F-AF10-2399B7D8A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98A046C4-99C3-804C-9AD2-7FD48B300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7152C-2C0C-7842-B243-2B0670AED54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4660248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7B98EDE0-9CE3-0D40-A24C-85F54091B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428ED-35D1-5340-9F17-87075CAD369D}" type="datetimeFigureOut">
              <a:rPr lang="en-US" altLang="zh-TW"/>
              <a:pPr>
                <a:defRPr/>
              </a:pPr>
              <a:t>4/29/20</a:t>
            </a:fld>
            <a:endParaRPr lang="en-US" altLang="zh-TW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5D8ED54F-7E32-414B-8EEC-1F5721DA1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D19EA24A-5FD2-B141-B7AB-26975F11E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96D93C-5309-1E47-A74A-9D52A294CEF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5967692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B5D59407-0376-F347-BFC3-F3CB87D4F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4369B-9FB1-A047-82D5-8BA077DF5FE9}" type="datetimeFigureOut">
              <a:rPr lang="en-US" altLang="zh-TW"/>
              <a:pPr>
                <a:defRPr/>
              </a:pPr>
              <a:t>4/29/20</a:t>
            </a:fld>
            <a:endParaRPr lang="en-US" altLang="zh-TW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67F46D9D-3348-394C-8384-7424EE8C7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E8E06170-4835-C742-AA03-48921B5A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01FA1-8D23-A042-B1F7-5E0E75ACC43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42916401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13835D3B-74FF-404F-A7CD-5BEFD492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EF58E-C416-5542-8594-98979D845EA2}" type="datetimeFigureOut">
              <a:rPr lang="en-US" altLang="zh-TW"/>
              <a:pPr>
                <a:defRPr/>
              </a:pPr>
              <a:t>4/29/20</a:t>
            </a:fld>
            <a:endParaRPr lang="en-US" altLang="zh-TW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6C10AB87-83BB-204D-AFBA-51F30B839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CB7C755-0EA4-0C4B-96BE-D531DB55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CAB19-BBE6-8443-AC3C-25065A394A4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14631044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>
            <a:extLst>
              <a:ext uri="{FF2B5EF4-FFF2-40B4-BE49-F238E27FC236}">
                <a16:creationId xmlns:a16="http://schemas.microsoft.com/office/drawing/2014/main" id="{7DA7FCCB-5E65-8442-BE5E-E50F0088948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>
            <a:extLst>
              <a:ext uri="{FF2B5EF4-FFF2-40B4-BE49-F238E27FC236}">
                <a16:creationId xmlns:a16="http://schemas.microsoft.com/office/drawing/2014/main" id="{9B086B2F-3E6A-E441-8A67-E2B8634D82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6C6AB3-1747-A14E-9486-D7F490E53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D38CEF3-0F5A-4841-A705-0D8728A140BC}" type="datetimeFigureOut">
              <a:rPr lang="en-US" altLang="zh-TW"/>
              <a:pPr>
                <a:defRPr/>
              </a:pPr>
              <a:t>4/29/20</a:t>
            </a:fld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BB0AB3-1BD1-E044-BFE1-A73CB7AF7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solidFill>
                  <a:srgbClr val="898989"/>
                </a:solidFill>
                <a:latin typeface="Calibri" charset="0"/>
                <a:ea typeface="PMingLiU" charset="0"/>
                <a:cs typeface="PMingLiU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67DCA6-2839-5841-AA34-C66632304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E7BCC2F-2ED6-FB40-9C70-155F3E82DB7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7" r:id="rId1"/>
    <p:sldLayoutId id="2147484208" r:id="rId2"/>
    <p:sldLayoutId id="2147484209" r:id="rId3"/>
    <p:sldLayoutId id="2147484210" r:id="rId4"/>
    <p:sldLayoutId id="2147484211" r:id="rId5"/>
    <p:sldLayoutId id="2147484212" r:id="rId6"/>
    <p:sldLayoutId id="2147484213" r:id="rId7"/>
    <p:sldLayoutId id="2147484214" r:id="rId8"/>
    <p:sldLayoutId id="2147484215" r:id="rId9"/>
    <p:sldLayoutId id="2147484216" r:id="rId10"/>
    <p:sldLayoutId id="2147484217" r:id="rId11"/>
  </p:sldLayoutIdLst>
  <p:transition spd="slow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PMingLiU" pitchFamily="18" charset="-120"/>
          <a:cs typeface="PMingLiU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PMingLiU" pitchFamily="18" charset="-120"/>
          <a:cs typeface="PMingLiU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PMingLiU" pitchFamily="18" charset="-120"/>
          <a:cs typeface="PMingLiU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PMingLiU" pitchFamily="18" charset="-120"/>
          <a:cs typeface="PMingLiU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PMingLiU" pitchFamily="18" charset="-120"/>
          <a:cs typeface="PMingLiU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PMingLiU" pitchFamily="18" charset="-120"/>
          <a:cs typeface="PMingLiU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PMingLiU" pitchFamily="18" charset="-120"/>
          <a:cs typeface="PMingLiU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PMingLiU" pitchFamily="18" charset="-120"/>
          <a:cs typeface="PMingLiU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PMingLiU" pitchFamily="18" charset="-120"/>
          <a:cs typeface="PMingLiU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PMingLiU" pitchFamily="18" charset="-120"/>
          <a:cs typeface="PMingLiU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104.197.161.172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標題 2">
            <a:extLst>
              <a:ext uri="{FF2B5EF4-FFF2-40B4-BE49-F238E27FC236}">
                <a16:creationId xmlns:a16="http://schemas.microsoft.com/office/drawing/2014/main" id="{3F17BB50-BD40-0F4B-B622-7A5F312D7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988" y="2052297"/>
            <a:ext cx="7202488" cy="1643063"/>
          </a:xfrm>
        </p:spPr>
        <p:txBody>
          <a:bodyPr/>
          <a:lstStyle/>
          <a:p>
            <a:pPr marL="182563" eaLnBrk="1" hangingPunct="1"/>
            <a:r>
              <a:rPr lang="en-US" sz="1800" u="sng" dirty="0"/>
              <a:t>INFO8000 Final Project</a:t>
            </a:r>
            <a:br>
              <a:rPr lang="en-US" sz="1800" dirty="0"/>
            </a:br>
            <a:br>
              <a:rPr lang="en-US" sz="2800" b="1" dirty="0"/>
            </a:br>
            <a:r>
              <a:rPr lang="en-US" sz="2800" b="1" dirty="0"/>
              <a:t>A Web tool for Peanut Stem Rot Research, Disease Forecast and Management   </a:t>
            </a:r>
            <a:br>
              <a:rPr lang="en-US" sz="1600" dirty="0"/>
            </a:br>
            <a:br>
              <a:rPr kumimoji="0" lang="en-US" altLang="zh-TW" sz="1600" b="1" u="sng" dirty="0">
                <a:solidFill>
                  <a:srgbClr val="FF0000"/>
                </a:solidFill>
              </a:rPr>
            </a:br>
            <a:endParaRPr lang="zh-TW" altLang="en-US" sz="1600" b="1" u="sng" dirty="0">
              <a:solidFill>
                <a:srgbClr val="FF0000"/>
              </a:solidFill>
            </a:endParaRPr>
          </a:p>
        </p:txBody>
      </p:sp>
      <p:sp>
        <p:nvSpPr>
          <p:cNvPr id="15362" name="子標題 1">
            <a:extLst>
              <a:ext uri="{FF2B5EF4-FFF2-40B4-BE49-F238E27FC236}">
                <a16:creationId xmlns:a16="http://schemas.microsoft.com/office/drawing/2014/main" id="{86D003D3-D77E-8242-9CA9-7C640E86E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6625" y="4125231"/>
            <a:ext cx="5637213" cy="1209675"/>
          </a:xfrm>
        </p:spPr>
        <p:txBody>
          <a:bodyPr/>
          <a:lstStyle/>
          <a:p>
            <a:r>
              <a:rPr lang="en-US" altLang="zh-TW" sz="2000" dirty="0">
                <a:solidFill>
                  <a:schemeClr val="tx1"/>
                </a:solidFill>
              </a:rPr>
              <a:t>Apr. 30</a:t>
            </a:r>
            <a:r>
              <a:rPr lang="en-US" altLang="zh-TW" sz="2000" baseline="30000" dirty="0">
                <a:solidFill>
                  <a:schemeClr val="tx1"/>
                </a:solidFill>
              </a:rPr>
              <a:t>th</a:t>
            </a:r>
            <a:r>
              <a:rPr lang="en-US" altLang="zh-TW" sz="2000" dirty="0">
                <a:solidFill>
                  <a:schemeClr val="tx1"/>
                </a:solidFill>
              </a:rPr>
              <a:t>, 2020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Po-Yun Teng </a:t>
            </a:r>
            <a:r>
              <a:rPr lang="en-US" sz="2000" dirty="0">
                <a:solidFill>
                  <a:schemeClr val="tx1"/>
                </a:solidFill>
              </a:rPr>
              <a:t>and Yun-Ching Tsai </a:t>
            </a:r>
          </a:p>
        </p:txBody>
      </p:sp>
      <p:grpSp>
        <p:nvGrpSpPr>
          <p:cNvPr id="15363" name="群組 13">
            <a:extLst>
              <a:ext uri="{FF2B5EF4-FFF2-40B4-BE49-F238E27FC236}">
                <a16:creationId xmlns:a16="http://schemas.microsoft.com/office/drawing/2014/main" id="{67100601-4739-C54A-8D6B-3187B0F93C86}"/>
              </a:ext>
            </a:extLst>
          </p:cNvPr>
          <p:cNvGrpSpPr>
            <a:grpSpLocks/>
          </p:cNvGrpSpPr>
          <p:nvPr/>
        </p:nvGrpSpPr>
        <p:grpSpPr bwMode="auto">
          <a:xfrm>
            <a:off x="93663" y="527051"/>
            <a:ext cx="8915400" cy="490537"/>
            <a:chOff x="101600" y="129336"/>
            <a:chExt cx="8915400" cy="490846"/>
          </a:xfrm>
        </p:grpSpPr>
        <p:pic>
          <p:nvPicPr>
            <p:cNvPr id="15367" name="圖片 12" descr="uga bar.png">
              <a:extLst>
                <a:ext uri="{FF2B5EF4-FFF2-40B4-BE49-F238E27FC236}">
                  <a16:creationId xmlns:a16="http://schemas.microsoft.com/office/drawing/2014/main" id="{6175F0D6-54C1-D14B-BFD9-3FF6ADAC8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600" y="129336"/>
              <a:ext cx="8915400" cy="490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8" name="圖片 11" descr="uga bar.png">
              <a:extLst>
                <a:ext uri="{FF2B5EF4-FFF2-40B4-BE49-F238E27FC236}">
                  <a16:creationId xmlns:a16="http://schemas.microsoft.com/office/drawing/2014/main" id="{DF0F4FDF-9874-C84E-A317-D0607E834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2338" y="164664"/>
              <a:ext cx="4021667" cy="420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4">
            <a:extLst>
              <a:ext uri="{FF2B5EF4-FFF2-40B4-BE49-F238E27FC236}">
                <a16:creationId xmlns:a16="http://schemas.microsoft.com/office/drawing/2014/main" id="{C0F80C6F-0058-EF46-9C87-D15DCD2D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sz="3200" b="1" dirty="0"/>
              <a:t>This tool aims…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36F34FEE-DE35-7F49-8344-DA2DF37E1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2"/>
          </a:xfrm>
        </p:spPr>
        <p:txBody>
          <a:bodyPr/>
          <a:lstStyle/>
          <a:p>
            <a:pPr eaLnBrk="1" hangingPunct="1"/>
            <a:r>
              <a:rPr kumimoji="0" lang="en-US" altLang="zh-TW" sz="2800" dirty="0"/>
              <a:t>For researcher: </a:t>
            </a:r>
          </a:p>
          <a:p>
            <a:pPr lvl="1" eaLnBrk="1" hangingPunct="1"/>
            <a:r>
              <a:rPr kumimoji="0" lang="en-US" altLang="zh-TW" sz="2400" dirty="0"/>
              <a:t>A handy tool for data input and management. </a:t>
            </a:r>
          </a:p>
          <a:p>
            <a:pPr lvl="1" eaLnBrk="1" hangingPunct="1"/>
            <a:r>
              <a:rPr kumimoji="0" lang="en-US" altLang="zh-TW" sz="2400" dirty="0"/>
              <a:t>Review the raw data in greenhouse and get a preliminary results based on data visualization.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kumimoji="0" lang="zh-TW" altLang="zh-TW" sz="2800" dirty="0"/>
              <a:t> </a:t>
            </a:r>
            <a:r>
              <a:rPr kumimoji="0" lang="zh-TW" altLang="en-US" sz="2800" dirty="0"/>
              <a:t> </a:t>
            </a:r>
            <a:endParaRPr kumimoji="0" lang="en-US" altLang="zh-TW" sz="2800" dirty="0"/>
          </a:p>
          <a:p>
            <a:pPr eaLnBrk="1" hangingPunct="1">
              <a:buFont typeface="Arial" panose="020B0604020202020204" pitchFamily="34" charset="0"/>
              <a:buNone/>
            </a:pPr>
            <a:endParaRPr kumimoji="0" lang="en-US" altLang="zh-TW" sz="1200" dirty="0">
              <a:cs typeface="Arial" panose="020B0604020202020204" pitchFamily="34" charset="0"/>
            </a:endParaRPr>
          </a:p>
          <a:p>
            <a:pPr eaLnBrk="1" hangingPunct="1"/>
            <a:r>
              <a:rPr kumimoji="0" lang="en-US" altLang="zh-TW" sz="2800" dirty="0">
                <a:cs typeface="Arial" panose="020B0604020202020204" pitchFamily="34" charset="0"/>
              </a:rPr>
              <a:t>For farmer: </a:t>
            </a:r>
          </a:p>
          <a:p>
            <a:pPr lvl="1" eaLnBrk="1" hangingPunct="1"/>
            <a:r>
              <a:rPr kumimoji="0" lang="en-US" altLang="zh-TW" sz="2400" dirty="0"/>
              <a:t>Get predicted value of this </a:t>
            </a:r>
            <a:r>
              <a:rPr kumimoji="0" lang="en-US" altLang="zh-TW" sz="2400" b="1" u="sng" dirty="0"/>
              <a:t>soilborne</a:t>
            </a:r>
            <a:r>
              <a:rPr kumimoji="0" lang="en-US" altLang="zh-TW" sz="2400" dirty="0"/>
              <a:t> disease based on model.  </a:t>
            </a:r>
          </a:p>
          <a:p>
            <a:pPr lvl="1" eaLnBrk="1" hangingPunct="1"/>
            <a:r>
              <a:rPr kumimoji="0" lang="en-US" altLang="zh-TW" sz="2400" dirty="0"/>
              <a:t>Get chemical suggestion based on weather forecast. </a:t>
            </a:r>
          </a:p>
          <a:p>
            <a:pPr lvl="1" eaLnBrk="1" hangingPunct="1"/>
            <a:endParaRPr kumimoji="0" lang="en-US" altLang="zh-TW" sz="2400" dirty="0"/>
          </a:p>
          <a:p>
            <a:pPr lvl="1" eaLnBrk="1" hangingPunct="1">
              <a:buFont typeface="Arial" panose="020B0604020202020204" pitchFamily="34" charset="0"/>
              <a:buNone/>
            </a:pPr>
            <a:endParaRPr kumimoji="0" lang="en-US" altLang="zh-TW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>
            <a:extLst>
              <a:ext uri="{FF2B5EF4-FFF2-40B4-BE49-F238E27FC236}">
                <a16:creationId xmlns:a16="http://schemas.microsoft.com/office/drawing/2014/main" id="{2AFDEB76-9153-7F4F-BFF6-8B8707A83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255" y="642113"/>
            <a:ext cx="5877606" cy="1143000"/>
          </a:xfrm>
        </p:spPr>
        <p:txBody>
          <a:bodyPr/>
          <a:lstStyle/>
          <a:p>
            <a:pPr algn="l" eaLnBrk="1" hangingPunct="1"/>
            <a:br>
              <a:rPr kumimoji="0" lang="en-US" altLang="zh-TW" sz="2000" b="1" dirty="0">
                <a:solidFill>
                  <a:schemeClr val="bg1">
                    <a:lumMod val="50000"/>
                  </a:schemeClr>
                </a:solidFill>
              </a:rPr>
            </a:br>
            <a:endParaRPr kumimoji="0" lang="zh-TW" alt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BDBD83CD-ED89-5B4C-80E4-A58985B349AB}"/>
              </a:ext>
            </a:extLst>
          </p:cNvPr>
          <p:cNvSpPr txBox="1">
            <a:spLocks/>
          </p:cNvSpPr>
          <p:nvPr/>
        </p:nvSpPr>
        <p:spPr bwMode="auto">
          <a:xfrm>
            <a:off x="0" y="1040755"/>
            <a:ext cx="9144000" cy="584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indent="855663" eaLnBrk="1" hangingPunct="1">
              <a:spcBef>
                <a:spcPct val="0"/>
              </a:spcBef>
              <a:buNone/>
            </a:pPr>
            <a:endParaRPr lang="en-US" altLang="zh-TW" sz="2400" b="1" dirty="0">
              <a:cs typeface="Arial" panose="020B0604020202020204" pitchFamily="34" charset="0"/>
            </a:endParaRPr>
          </a:p>
          <a:p>
            <a:pPr marL="862013" indent="-6350" eaLnBrk="1" hangingPunct="1">
              <a:spcBef>
                <a:spcPct val="0"/>
              </a:spcBef>
              <a:buNone/>
            </a:pPr>
            <a:r>
              <a:rPr lang="en-US" altLang="zh-TW" sz="2400" b="1" dirty="0">
                <a:cs typeface="Arial" panose="020B0604020202020204" pitchFamily="34" charset="0"/>
              </a:rPr>
              <a:t>To develop a greenhouse method for peanut stem</a:t>
            </a:r>
            <a:r>
              <a:rPr lang="zh-TW" altLang="en-US" sz="2400" b="1" dirty="0">
                <a:cs typeface="Arial" panose="020B0604020202020204" pitchFamily="34" charset="0"/>
              </a:rPr>
              <a:t> </a:t>
            </a:r>
            <a:r>
              <a:rPr lang="en-US" altLang="zh-TW" sz="2400" b="1" dirty="0">
                <a:cs typeface="Arial" panose="020B0604020202020204" pitchFamily="34" charset="0"/>
              </a:rPr>
              <a:t>rot evaluation</a:t>
            </a:r>
          </a:p>
          <a:p>
            <a:pPr marL="862013" indent="-6350" eaLnBrk="1" hangingPunct="1">
              <a:spcBef>
                <a:spcPct val="0"/>
              </a:spcBef>
              <a:buNone/>
            </a:pPr>
            <a:endParaRPr lang="en-US" altLang="zh-TW" sz="2400" b="1" dirty="0">
              <a:cs typeface="Arial" panose="020B0604020202020204" pitchFamily="34" charset="0"/>
            </a:endParaRPr>
          </a:p>
          <a:p>
            <a:pPr marL="1208088" indent="-346075" ea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en-US" altLang="zh-TW" sz="2000" dirty="0"/>
              <a:t>14 genotypes of peanut: 1 resistant control, 1 susceptible control and 12 recombinant inbred lines from a population.</a:t>
            </a:r>
          </a:p>
          <a:p>
            <a:pPr marL="1208088" indent="-346075" ea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en-US" altLang="zh-TW" sz="2000" dirty="0"/>
              <a:t>Length of lesion was observed at 3, 5, 7, and 9 days after inoculation</a:t>
            </a:r>
            <a:endParaRPr lang="en-US" sz="2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40518F1-6889-D34A-AFE6-E51949490AC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2173" y="2780869"/>
            <a:ext cx="3988947" cy="299171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3706751-CEFD-DC45-9153-B5F74740BCE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6947" y="2780869"/>
            <a:ext cx="2277282" cy="303637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11153F4-A695-2C4F-990F-39062C266392}"/>
              </a:ext>
            </a:extLst>
          </p:cNvPr>
          <p:cNvSpPr/>
          <p:nvPr/>
        </p:nvSpPr>
        <p:spPr>
          <a:xfrm>
            <a:off x="7008745" y="6248959"/>
            <a:ext cx="1768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kumimoji="0" lang="en-US" altLang="zh-TW" dirty="0"/>
              <a:t>Researcher tool </a:t>
            </a:r>
          </a:p>
        </p:txBody>
      </p:sp>
    </p:spTree>
    <p:extLst>
      <p:ext uri="{BB962C8B-B14F-4D97-AF65-F5344CB8AC3E}">
        <p14:creationId xmlns:p14="http://schemas.microsoft.com/office/powerpoint/2010/main" val="2456041543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>
            <a:extLst>
              <a:ext uri="{FF2B5EF4-FFF2-40B4-BE49-F238E27FC236}">
                <a16:creationId xmlns:a16="http://schemas.microsoft.com/office/drawing/2014/main" id="{2AFDEB76-9153-7F4F-BFF6-8B8707A83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255" y="642113"/>
            <a:ext cx="5877606" cy="1143000"/>
          </a:xfrm>
        </p:spPr>
        <p:txBody>
          <a:bodyPr/>
          <a:lstStyle/>
          <a:p>
            <a:pPr algn="l" eaLnBrk="1" hangingPunct="1"/>
            <a:br>
              <a:rPr kumimoji="0" lang="en-US" altLang="zh-TW" sz="2000" b="1" dirty="0">
                <a:solidFill>
                  <a:schemeClr val="bg1">
                    <a:lumMod val="50000"/>
                  </a:schemeClr>
                </a:solidFill>
              </a:rPr>
            </a:br>
            <a:endParaRPr kumimoji="0" lang="zh-TW" alt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BDBD83CD-ED89-5B4C-80E4-A58985B349AB}"/>
              </a:ext>
            </a:extLst>
          </p:cNvPr>
          <p:cNvSpPr txBox="1">
            <a:spLocks/>
          </p:cNvSpPr>
          <p:nvPr/>
        </p:nvSpPr>
        <p:spPr bwMode="auto">
          <a:xfrm>
            <a:off x="0" y="1040755"/>
            <a:ext cx="9144000" cy="584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indent="855663" eaLnBrk="1" hangingPunct="1">
              <a:spcBef>
                <a:spcPct val="0"/>
              </a:spcBef>
              <a:buNone/>
            </a:pPr>
            <a:endParaRPr lang="en-US" altLang="zh-TW" sz="2400" b="1" dirty="0">
              <a:cs typeface="Arial" panose="020B0604020202020204" pitchFamily="34" charset="0"/>
            </a:endParaRPr>
          </a:p>
          <a:p>
            <a:pPr marL="862013" indent="-6350" eaLnBrk="1" hangingPunct="1">
              <a:spcBef>
                <a:spcPct val="0"/>
              </a:spcBef>
              <a:buNone/>
            </a:pPr>
            <a:r>
              <a:rPr lang="en-US" altLang="zh-TW" sz="2400" b="1" dirty="0">
                <a:cs typeface="Arial" panose="020B0604020202020204" pitchFamily="34" charset="0"/>
              </a:rPr>
              <a:t>Correlation between Greenhouse and Multi-year Field Data</a:t>
            </a:r>
          </a:p>
          <a:p>
            <a:pPr marL="862013" indent="-6350" eaLnBrk="1" hangingPunct="1">
              <a:spcBef>
                <a:spcPct val="0"/>
              </a:spcBef>
              <a:buNone/>
            </a:pPr>
            <a:endParaRPr lang="en-US" altLang="zh-TW" sz="2400" b="1" dirty="0"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1153F4-A695-2C4F-990F-39062C266392}"/>
              </a:ext>
            </a:extLst>
          </p:cNvPr>
          <p:cNvSpPr/>
          <p:nvPr/>
        </p:nvSpPr>
        <p:spPr>
          <a:xfrm>
            <a:off x="5902410" y="6433625"/>
            <a:ext cx="3178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kumimoji="0" lang="en-US" altLang="zh-TW" dirty="0"/>
              <a:t>Application of Greenhouse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0C6722-8401-C448-A116-345C0AD5839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857" y="2032231"/>
            <a:ext cx="3691136" cy="27935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F281E6-FD41-B245-987F-212B9C02DAD0}"/>
              </a:ext>
            </a:extLst>
          </p:cNvPr>
          <p:cNvSpPr txBox="1"/>
          <p:nvPr/>
        </p:nvSpPr>
        <p:spPr>
          <a:xfrm>
            <a:off x="4437088" y="2023597"/>
            <a:ext cx="38674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Analytical approach: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correlation coefficient</a:t>
            </a:r>
          </a:p>
          <a:p>
            <a:r>
              <a:rPr lang="en-US" sz="2400" dirty="0"/>
              <a:t>fisher z-transform</a:t>
            </a:r>
          </a:p>
          <a:p>
            <a:r>
              <a:rPr lang="en-US" sz="2400" dirty="0"/>
              <a:t>generalized linear regression</a:t>
            </a:r>
          </a:p>
          <a:p>
            <a:r>
              <a:rPr lang="en-US" sz="2400" dirty="0"/>
              <a:t>Tukey’s test</a:t>
            </a:r>
          </a:p>
        </p:txBody>
      </p:sp>
    </p:spTree>
    <p:extLst>
      <p:ext uri="{BB962C8B-B14F-4D97-AF65-F5344CB8AC3E}">
        <p14:creationId xmlns:p14="http://schemas.microsoft.com/office/powerpoint/2010/main" val="1542767255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>
            <a:extLst>
              <a:ext uri="{FF2B5EF4-FFF2-40B4-BE49-F238E27FC236}">
                <a16:creationId xmlns:a16="http://schemas.microsoft.com/office/drawing/2014/main" id="{2AFDEB76-9153-7F4F-BFF6-8B8707A83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255" y="642113"/>
            <a:ext cx="5877606" cy="1143000"/>
          </a:xfrm>
        </p:spPr>
        <p:txBody>
          <a:bodyPr/>
          <a:lstStyle/>
          <a:p>
            <a:pPr algn="l" eaLnBrk="1" hangingPunct="1"/>
            <a:br>
              <a:rPr kumimoji="0" lang="en-US" altLang="zh-TW" sz="2000" b="1" dirty="0">
                <a:solidFill>
                  <a:schemeClr val="bg1">
                    <a:lumMod val="50000"/>
                  </a:schemeClr>
                </a:solidFill>
              </a:rPr>
            </a:br>
            <a:endParaRPr kumimoji="0" lang="zh-TW" alt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BDBD83CD-ED89-5B4C-80E4-A58985B349AB}"/>
              </a:ext>
            </a:extLst>
          </p:cNvPr>
          <p:cNvSpPr txBox="1">
            <a:spLocks/>
          </p:cNvSpPr>
          <p:nvPr/>
        </p:nvSpPr>
        <p:spPr bwMode="auto">
          <a:xfrm>
            <a:off x="0" y="629413"/>
            <a:ext cx="9144000" cy="584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indent="855663" eaLnBrk="1" hangingPunct="1">
              <a:spcBef>
                <a:spcPct val="0"/>
              </a:spcBef>
              <a:buNone/>
            </a:pPr>
            <a:endParaRPr lang="en-US" altLang="zh-TW" sz="2400" b="1" dirty="0">
              <a:cs typeface="Arial" panose="020B0604020202020204" pitchFamily="34" charset="0"/>
            </a:endParaRPr>
          </a:p>
          <a:p>
            <a:pPr indent="855663" eaLnBrk="1" hangingPunct="1">
              <a:spcBef>
                <a:spcPct val="0"/>
              </a:spcBef>
              <a:buNone/>
            </a:pPr>
            <a:r>
              <a:rPr lang="en-US" altLang="zh-TW" sz="2400" b="1" dirty="0">
                <a:cs typeface="Arial" panose="020B0604020202020204" pitchFamily="34" charset="0"/>
              </a:rPr>
              <a:t>Disease Prediction and Chemical Suggestion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D64A49-D50A-D943-860F-B41AF8D111C2}"/>
              </a:ext>
            </a:extLst>
          </p:cNvPr>
          <p:cNvSpPr/>
          <p:nvPr/>
        </p:nvSpPr>
        <p:spPr>
          <a:xfrm>
            <a:off x="869900" y="1974608"/>
            <a:ext cx="688870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Based on the correlation data, a predicted model will be determined. The end-season disease level in field will be calculated.</a:t>
            </a:r>
          </a:p>
          <a:p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Based on previous analyses, a chemical suggestion will be provided based on the weather forecast.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 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1153F4-A695-2C4F-990F-39062C266392}"/>
              </a:ext>
            </a:extLst>
          </p:cNvPr>
          <p:cNvSpPr/>
          <p:nvPr/>
        </p:nvSpPr>
        <p:spPr>
          <a:xfrm>
            <a:off x="7349389" y="6043921"/>
            <a:ext cx="1348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kumimoji="0" lang="en-US" altLang="zh-TW" dirty="0"/>
              <a:t>Farmer Tool </a:t>
            </a:r>
          </a:p>
        </p:txBody>
      </p:sp>
    </p:spTree>
    <p:extLst>
      <p:ext uri="{BB962C8B-B14F-4D97-AF65-F5344CB8AC3E}">
        <p14:creationId xmlns:p14="http://schemas.microsoft.com/office/powerpoint/2010/main" val="216366053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>
            <a:extLst>
              <a:ext uri="{FF2B5EF4-FFF2-40B4-BE49-F238E27FC236}">
                <a16:creationId xmlns:a16="http://schemas.microsoft.com/office/drawing/2014/main" id="{2AFDEB76-9153-7F4F-BFF6-8B8707A83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255" y="642113"/>
            <a:ext cx="5877606" cy="1143000"/>
          </a:xfrm>
        </p:spPr>
        <p:txBody>
          <a:bodyPr/>
          <a:lstStyle/>
          <a:p>
            <a:pPr algn="l" eaLnBrk="1" hangingPunct="1"/>
            <a:br>
              <a:rPr kumimoji="0" lang="en-US" altLang="zh-TW" sz="2000" b="1" dirty="0">
                <a:solidFill>
                  <a:schemeClr val="bg1">
                    <a:lumMod val="50000"/>
                  </a:schemeClr>
                </a:solidFill>
              </a:rPr>
            </a:br>
            <a:endParaRPr kumimoji="0" lang="zh-TW" alt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BDBD83CD-ED89-5B4C-80E4-A58985B349AB}"/>
              </a:ext>
            </a:extLst>
          </p:cNvPr>
          <p:cNvSpPr txBox="1">
            <a:spLocks/>
          </p:cNvSpPr>
          <p:nvPr/>
        </p:nvSpPr>
        <p:spPr bwMode="auto">
          <a:xfrm>
            <a:off x="0" y="166724"/>
            <a:ext cx="9144000" cy="584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indent="855663" eaLnBrk="1" hangingPunct="1">
              <a:spcBef>
                <a:spcPct val="0"/>
              </a:spcBef>
              <a:buNone/>
            </a:pPr>
            <a:endParaRPr lang="en-US" altLang="zh-TW" sz="2400" b="1" dirty="0">
              <a:cs typeface="Arial" panose="020B0604020202020204" pitchFamily="34" charset="0"/>
            </a:endParaRPr>
          </a:p>
          <a:p>
            <a:pPr indent="855663" eaLnBrk="1" hangingPunct="1">
              <a:spcBef>
                <a:spcPct val="0"/>
              </a:spcBef>
              <a:buNone/>
            </a:pPr>
            <a:r>
              <a:rPr lang="en-US" altLang="zh-TW" sz="2400" b="1" dirty="0">
                <a:cs typeface="Arial" panose="020B0604020202020204" pitchFamily="34" charset="0"/>
              </a:rPr>
              <a:t>Disease Prediction and </a:t>
            </a:r>
            <a:r>
              <a:rPr lang="en-US" altLang="zh-TW" sz="2400" b="1" u="sng" dirty="0">
                <a:cs typeface="Arial" panose="020B0604020202020204" pitchFamily="34" charset="0"/>
              </a:rPr>
              <a:t>Chemical Suggestion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1153F4-A695-2C4F-990F-39062C266392}"/>
              </a:ext>
            </a:extLst>
          </p:cNvPr>
          <p:cNvSpPr/>
          <p:nvPr/>
        </p:nvSpPr>
        <p:spPr>
          <a:xfrm>
            <a:off x="7349389" y="6043921"/>
            <a:ext cx="1348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kumimoji="0" lang="en-US" altLang="zh-TW" dirty="0"/>
              <a:t>Farmer Tool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772D3-EA00-AB43-AD00-EE61FD1CA1C8}"/>
              </a:ext>
            </a:extLst>
          </p:cNvPr>
          <p:cNvSpPr txBox="1"/>
          <p:nvPr/>
        </p:nvSpPr>
        <p:spPr>
          <a:xfrm>
            <a:off x="71658" y="3752999"/>
            <a:ext cx="9593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Rain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88547BB-B678-6044-94C6-B05065EF8D18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1031028" y="3953054"/>
            <a:ext cx="3691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53299F-F3B0-4449-BCD5-34B6451AD1E5}"/>
              </a:ext>
            </a:extLst>
          </p:cNvPr>
          <p:cNvCxnSpPr>
            <a:cxnSpLocks/>
          </p:cNvCxnSpPr>
          <p:nvPr/>
        </p:nvCxnSpPr>
        <p:spPr>
          <a:xfrm>
            <a:off x="1405075" y="2979962"/>
            <a:ext cx="0" cy="209366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EA93F6-0BB0-D444-8A0C-69370EA35AA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405075" y="3005431"/>
            <a:ext cx="75546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1F62A0E-7259-7F47-A0C4-1A54FBCDD17B}"/>
              </a:ext>
            </a:extLst>
          </p:cNvPr>
          <p:cNvSpPr txBox="1"/>
          <p:nvPr/>
        </p:nvSpPr>
        <p:spPr>
          <a:xfrm>
            <a:off x="2160538" y="2805376"/>
            <a:ext cx="15256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Temperature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4932DFB-1D1B-8A49-A4C0-600193816BED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400175" y="5073627"/>
            <a:ext cx="76526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7078424-6618-734C-B8B1-92A23FCD3441}"/>
              </a:ext>
            </a:extLst>
          </p:cNvPr>
          <p:cNvSpPr txBox="1"/>
          <p:nvPr/>
        </p:nvSpPr>
        <p:spPr>
          <a:xfrm>
            <a:off x="2165439" y="4873572"/>
            <a:ext cx="1525619" cy="40011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Chemical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16686D-9311-C24B-B3B6-D7238AC34F63}"/>
              </a:ext>
            </a:extLst>
          </p:cNvPr>
          <p:cNvSpPr txBox="1"/>
          <p:nvPr/>
        </p:nvSpPr>
        <p:spPr>
          <a:xfrm>
            <a:off x="1547950" y="2572289"/>
            <a:ext cx="755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451007A-03BA-134C-9F7B-A69D39AD0373}"/>
              </a:ext>
            </a:extLst>
          </p:cNvPr>
          <p:cNvSpPr txBox="1"/>
          <p:nvPr/>
        </p:nvSpPr>
        <p:spPr>
          <a:xfrm>
            <a:off x="1547949" y="5160289"/>
            <a:ext cx="755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C67A04-9299-214D-8796-4B3DE30B14F1}"/>
              </a:ext>
            </a:extLst>
          </p:cNvPr>
          <p:cNvSpPr txBox="1"/>
          <p:nvPr/>
        </p:nvSpPr>
        <p:spPr>
          <a:xfrm>
            <a:off x="6219473" y="4303447"/>
            <a:ext cx="281244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Chemical Not Necessary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534958F-AB11-A14A-8A19-BFF06924D3E6}"/>
              </a:ext>
            </a:extLst>
          </p:cNvPr>
          <p:cNvCxnSpPr>
            <a:cxnSpLocks/>
          </p:cNvCxnSpPr>
          <p:nvPr/>
        </p:nvCxnSpPr>
        <p:spPr>
          <a:xfrm>
            <a:off x="3683740" y="3010372"/>
            <a:ext cx="3691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8C6617F-29A7-7C48-854D-A223EDCDD623}"/>
              </a:ext>
            </a:extLst>
          </p:cNvPr>
          <p:cNvCxnSpPr>
            <a:cxnSpLocks/>
          </p:cNvCxnSpPr>
          <p:nvPr/>
        </p:nvCxnSpPr>
        <p:spPr>
          <a:xfrm>
            <a:off x="4057788" y="2432275"/>
            <a:ext cx="0" cy="140786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81B2C2B-2441-7845-8A7C-10CDF40DF064}"/>
              </a:ext>
            </a:extLst>
          </p:cNvPr>
          <p:cNvCxnSpPr>
            <a:cxnSpLocks/>
          </p:cNvCxnSpPr>
          <p:nvPr/>
        </p:nvCxnSpPr>
        <p:spPr>
          <a:xfrm>
            <a:off x="4057788" y="2443456"/>
            <a:ext cx="75546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80CD1CB-8098-DC4F-B273-4F1EB440B638}"/>
              </a:ext>
            </a:extLst>
          </p:cNvPr>
          <p:cNvCxnSpPr>
            <a:cxnSpLocks/>
          </p:cNvCxnSpPr>
          <p:nvPr/>
        </p:nvCxnSpPr>
        <p:spPr>
          <a:xfrm>
            <a:off x="4057788" y="3840135"/>
            <a:ext cx="75546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8E984E8-6079-6947-8E60-D4086D874C3E}"/>
              </a:ext>
            </a:extLst>
          </p:cNvPr>
          <p:cNvSpPr txBox="1"/>
          <p:nvPr/>
        </p:nvSpPr>
        <p:spPr>
          <a:xfrm>
            <a:off x="4052888" y="3840135"/>
            <a:ext cx="862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 24</a:t>
            </a:r>
            <a:r>
              <a:rPr lang="en-US" baseline="30000" dirty="0"/>
              <a:t>o</a:t>
            </a:r>
            <a:r>
              <a:rPr lang="en-US" dirty="0"/>
              <a:t>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FFB5395-8A5A-454C-B92F-1C18DAA24C76}"/>
              </a:ext>
            </a:extLst>
          </p:cNvPr>
          <p:cNvSpPr txBox="1"/>
          <p:nvPr/>
        </p:nvSpPr>
        <p:spPr>
          <a:xfrm>
            <a:off x="4052887" y="2049077"/>
            <a:ext cx="862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 24</a:t>
            </a:r>
            <a:r>
              <a:rPr lang="en-US" baseline="30000" dirty="0"/>
              <a:t>o</a:t>
            </a:r>
            <a:r>
              <a:rPr lang="en-US" dirty="0"/>
              <a:t>C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FBE31A8-690D-B640-B69D-3888B82E720D}"/>
              </a:ext>
            </a:extLst>
          </p:cNvPr>
          <p:cNvCxnSpPr>
            <a:cxnSpLocks/>
          </p:cNvCxnSpPr>
          <p:nvPr/>
        </p:nvCxnSpPr>
        <p:spPr>
          <a:xfrm>
            <a:off x="4540847" y="3840136"/>
            <a:ext cx="3691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4DA45B3-2EAA-5143-8581-7CDCD46A81BC}"/>
              </a:ext>
            </a:extLst>
          </p:cNvPr>
          <p:cNvCxnSpPr>
            <a:cxnSpLocks/>
          </p:cNvCxnSpPr>
          <p:nvPr/>
        </p:nvCxnSpPr>
        <p:spPr>
          <a:xfrm>
            <a:off x="4914894" y="3281386"/>
            <a:ext cx="0" cy="122211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94D8817-84D9-5647-B960-FF963B5F8022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4909994" y="3281386"/>
            <a:ext cx="201138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3841557-576C-D241-B7B4-96FE4380711F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4909994" y="4503502"/>
            <a:ext cx="130947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56382D6-4CFF-7E43-87F8-0C3D7A3F509C}"/>
              </a:ext>
            </a:extLst>
          </p:cNvPr>
          <p:cNvSpPr txBox="1"/>
          <p:nvPr/>
        </p:nvSpPr>
        <p:spPr>
          <a:xfrm>
            <a:off x="5013280" y="3300100"/>
            <a:ext cx="172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Genotype</a:t>
            </a:r>
          </a:p>
          <a:p>
            <a:pPr algn="ctr"/>
            <a:r>
              <a:rPr lang="en-US" sz="1400" dirty="0"/>
              <a:t>628,660,668,708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DC82AE-5541-604F-A109-06650F53444C}"/>
              </a:ext>
            </a:extLst>
          </p:cNvPr>
          <p:cNvSpPr txBox="1"/>
          <p:nvPr/>
        </p:nvSpPr>
        <p:spPr>
          <a:xfrm>
            <a:off x="6921380" y="3081331"/>
            <a:ext cx="1525619" cy="40011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Chemical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1BDF771-7B4B-FE46-9707-A34391014768}"/>
              </a:ext>
            </a:extLst>
          </p:cNvPr>
          <p:cNvSpPr txBox="1"/>
          <p:nvPr/>
        </p:nvSpPr>
        <p:spPr>
          <a:xfrm>
            <a:off x="4813251" y="2247274"/>
            <a:ext cx="281244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Chemical Not Necessary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BBF4F5E-A4AA-E442-8A24-9EE0F684FA43}"/>
              </a:ext>
            </a:extLst>
          </p:cNvPr>
          <p:cNvSpPr txBox="1"/>
          <p:nvPr/>
        </p:nvSpPr>
        <p:spPr>
          <a:xfrm>
            <a:off x="4703124" y="4583770"/>
            <a:ext cx="1723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Other genotypes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06B80D6-0AA1-9641-8076-B066CA1FFE16}"/>
              </a:ext>
            </a:extLst>
          </p:cNvPr>
          <p:cNvSpPr txBox="1"/>
          <p:nvPr/>
        </p:nvSpPr>
        <p:spPr>
          <a:xfrm>
            <a:off x="878960" y="962507"/>
            <a:ext cx="474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length of lesion on base of stem &gt; 0.3-cm</a:t>
            </a:r>
          </a:p>
        </p:txBody>
      </p:sp>
    </p:spTree>
    <p:extLst>
      <p:ext uri="{BB962C8B-B14F-4D97-AF65-F5344CB8AC3E}">
        <p14:creationId xmlns:p14="http://schemas.microsoft.com/office/powerpoint/2010/main" val="1655993977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9B72AE-9D84-194E-866A-DC8DAAF185CA}"/>
              </a:ext>
            </a:extLst>
          </p:cNvPr>
          <p:cNvSpPr/>
          <p:nvPr/>
        </p:nvSpPr>
        <p:spPr>
          <a:xfrm>
            <a:off x="1302329" y="1519546"/>
            <a:ext cx="1971304" cy="87877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Researcher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C08D0-07F4-BE4C-9745-FF4312AB2CE0}"/>
              </a:ext>
            </a:extLst>
          </p:cNvPr>
          <p:cNvSpPr/>
          <p:nvPr/>
        </p:nvSpPr>
        <p:spPr>
          <a:xfrm>
            <a:off x="4259284" y="1519546"/>
            <a:ext cx="1971304" cy="87877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Farmer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0477C8-D81F-8E48-8359-823F66D63841}"/>
              </a:ext>
            </a:extLst>
          </p:cNvPr>
          <p:cNvSpPr/>
          <p:nvPr/>
        </p:nvSpPr>
        <p:spPr>
          <a:xfrm>
            <a:off x="3511882" y="230123"/>
            <a:ext cx="1971304" cy="87877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Homepage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BFB6E2-A686-F74C-9C23-030A4833ED0D}"/>
              </a:ext>
            </a:extLst>
          </p:cNvPr>
          <p:cNvSpPr/>
          <p:nvPr/>
        </p:nvSpPr>
        <p:spPr>
          <a:xfrm>
            <a:off x="490848" y="2932591"/>
            <a:ext cx="1304307" cy="7544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Input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new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D6D4EC-EF24-964F-9270-4BDC983E61AD}"/>
              </a:ext>
            </a:extLst>
          </p:cNvPr>
          <p:cNvSpPr/>
          <p:nvPr/>
        </p:nvSpPr>
        <p:spPr>
          <a:xfrm>
            <a:off x="1637805" y="4166533"/>
            <a:ext cx="1300350" cy="69021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Read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B61F91-FB40-FD44-893C-C93FB12BF770}"/>
              </a:ext>
            </a:extLst>
          </p:cNvPr>
          <p:cNvSpPr/>
          <p:nvPr/>
        </p:nvSpPr>
        <p:spPr>
          <a:xfrm>
            <a:off x="2817916" y="2986618"/>
            <a:ext cx="1297380" cy="74868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Reset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FD2A55-03BB-9C46-97C9-2F35A7C3F0AE}"/>
              </a:ext>
            </a:extLst>
          </p:cNvPr>
          <p:cNvCxnSpPr>
            <a:stCxn id="4" idx="2"/>
            <a:endCxn id="9" idx="0"/>
          </p:cNvCxnSpPr>
          <p:nvPr/>
        </p:nvCxnSpPr>
        <p:spPr>
          <a:xfrm flipH="1">
            <a:off x="1143002" y="2398320"/>
            <a:ext cx="1144979" cy="5342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759DBF-8918-754F-891B-6745FA2794A2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2287981" y="2398320"/>
            <a:ext cx="1178625" cy="5882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5849EE2-B5C0-E84E-B7BF-706EE660BBB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143002" y="3687022"/>
            <a:ext cx="569026" cy="4445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03418D-7072-6149-B17B-FA873B6521C0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2287980" y="2398320"/>
            <a:ext cx="1" cy="17682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EF3CB61-6D92-194B-8528-E8BAD33942EF}"/>
              </a:ext>
            </a:extLst>
          </p:cNvPr>
          <p:cNvSpPr/>
          <p:nvPr/>
        </p:nvSpPr>
        <p:spPr>
          <a:xfrm>
            <a:off x="1520538" y="5310740"/>
            <a:ext cx="1534885" cy="69021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Analyze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and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visualization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51C2DD-57B4-BD4A-8E78-F73A7134EE5A}"/>
              </a:ext>
            </a:extLst>
          </p:cNvPr>
          <p:cNvCxnSpPr>
            <a:cxnSpLocks/>
            <a:stCxn id="10" idx="2"/>
            <a:endCxn id="39" idx="0"/>
          </p:cNvCxnSpPr>
          <p:nvPr/>
        </p:nvCxnSpPr>
        <p:spPr>
          <a:xfrm>
            <a:off x="2287980" y="4856748"/>
            <a:ext cx="1" cy="4539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2FC52B6-646B-6D40-BCA3-5D962E5FDD11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>
          <a:xfrm flipH="1">
            <a:off x="2287981" y="1108897"/>
            <a:ext cx="2209553" cy="4106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F579D56-6DA4-0D48-8253-15057318D0F9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4497534" y="1108897"/>
            <a:ext cx="747402" cy="4106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10442F90-2D45-E54D-8D5F-1EAB3A55BF53}"/>
              </a:ext>
            </a:extLst>
          </p:cNvPr>
          <p:cNvSpPr/>
          <p:nvPr/>
        </p:nvSpPr>
        <p:spPr>
          <a:xfrm>
            <a:off x="4592782" y="2887923"/>
            <a:ext cx="1304307" cy="7544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Input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new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5DD5989-3399-B64C-977D-34425D313946}"/>
              </a:ext>
            </a:extLst>
          </p:cNvPr>
          <p:cNvCxnSpPr>
            <a:cxnSpLocks/>
            <a:stCxn id="7" idx="2"/>
            <a:endCxn id="58" idx="0"/>
          </p:cNvCxnSpPr>
          <p:nvPr/>
        </p:nvCxnSpPr>
        <p:spPr>
          <a:xfrm>
            <a:off x="5244936" y="2398320"/>
            <a:ext cx="0" cy="4896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29824C0-1BC4-4840-8129-E9649D916DF7}"/>
              </a:ext>
            </a:extLst>
          </p:cNvPr>
          <p:cNvCxnSpPr>
            <a:cxnSpLocks/>
            <a:stCxn id="58" idx="3"/>
            <a:endCxn id="66" idx="1"/>
          </p:cNvCxnSpPr>
          <p:nvPr/>
        </p:nvCxnSpPr>
        <p:spPr>
          <a:xfrm>
            <a:off x="5897089" y="3265139"/>
            <a:ext cx="1054427" cy="1146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CCB36623-84D0-984D-9ECC-25B9541DF1BF}"/>
              </a:ext>
            </a:extLst>
          </p:cNvPr>
          <p:cNvSpPr/>
          <p:nvPr/>
        </p:nvSpPr>
        <p:spPr>
          <a:xfrm>
            <a:off x="6951516" y="2757055"/>
            <a:ext cx="1929248" cy="103909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Weather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data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collected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from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websites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8BF98C7-4F7A-7340-9882-174D7E71E3A8}"/>
              </a:ext>
            </a:extLst>
          </p:cNvPr>
          <p:cNvCxnSpPr>
            <a:cxnSpLocks/>
            <a:stCxn id="58" idx="2"/>
            <a:endCxn id="79" idx="0"/>
          </p:cNvCxnSpPr>
          <p:nvPr/>
        </p:nvCxnSpPr>
        <p:spPr>
          <a:xfrm flipH="1">
            <a:off x="5244935" y="3642354"/>
            <a:ext cx="1" cy="17727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5FC9EF5-7FE0-A54F-985C-527DCAF618E7}"/>
              </a:ext>
            </a:extLst>
          </p:cNvPr>
          <p:cNvCxnSpPr>
            <a:cxnSpLocks/>
            <a:stCxn id="66" idx="2"/>
            <a:endCxn id="79" idx="3"/>
          </p:cNvCxnSpPr>
          <p:nvPr/>
        </p:nvCxnSpPr>
        <p:spPr>
          <a:xfrm flipH="1">
            <a:off x="6322126" y="3796145"/>
            <a:ext cx="1594014" cy="21246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53A783F5-DBA7-5143-ADF6-5EF0FC9B7BE9}"/>
              </a:ext>
            </a:extLst>
          </p:cNvPr>
          <p:cNvSpPr/>
          <p:nvPr/>
        </p:nvSpPr>
        <p:spPr>
          <a:xfrm>
            <a:off x="4167744" y="5415118"/>
            <a:ext cx="2154382" cy="101138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Prediction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Suggestion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Visualization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47C85A1-8E5A-0E4A-B011-8AD52476E957}"/>
              </a:ext>
            </a:extLst>
          </p:cNvPr>
          <p:cNvCxnSpPr>
            <a:cxnSpLocks/>
            <a:stCxn id="10" idx="3"/>
            <a:endCxn id="79" idx="1"/>
          </p:cNvCxnSpPr>
          <p:nvPr/>
        </p:nvCxnSpPr>
        <p:spPr>
          <a:xfrm>
            <a:off x="2938155" y="4511641"/>
            <a:ext cx="1229589" cy="14091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CE2B1B0-CFC7-DF4D-905C-E2FBC1FD8FC2}"/>
              </a:ext>
            </a:extLst>
          </p:cNvPr>
          <p:cNvCxnSpPr>
            <a:cxnSpLocks/>
            <a:stCxn id="39" idx="3"/>
            <a:endCxn id="79" idx="1"/>
          </p:cNvCxnSpPr>
          <p:nvPr/>
        </p:nvCxnSpPr>
        <p:spPr>
          <a:xfrm>
            <a:off x="3055423" y="5655848"/>
            <a:ext cx="1112321" cy="26496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B7E734FD-BCF0-2049-A576-90DA79FA9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696" y="366575"/>
            <a:ext cx="3657600" cy="71104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hlinkClick r:id="rId2"/>
              </a:rPr>
              <a:t>http://104.197.161.172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153218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0" grpId="0" animBg="1"/>
      <p:bldP spid="11" grpId="0" animBg="1"/>
      <p:bldP spid="39" grpId="0" animBg="1"/>
      <p:bldP spid="58" grpId="0" animBg="1"/>
      <p:bldP spid="66" grpId="0" animBg="1"/>
      <p:bldP spid="7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2" descr="http://thomascountyag.files.wordpress.com/2013/08/cottonweeds-corn-013.jpg">
            <a:extLst>
              <a:ext uri="{FF2B5EF4-FFF2-40B4-BE49-F238E27FC236}">
                <a16:creationId xmlns:a16="http://schemas.microsoft.com/office/drawing/2014/main" id="{7D03D0FA-2CDD-FB46-89D5-19B6F7355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304800" y="-152400"/>
            <a:ext cx="9772650" cy="733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29" name="標題 1">
            <a:extLst>
              <a:ext uri="{FF2B5EF4-FFF2-40B4-BE49-F238E27FC236}">
                <a16:creationId xmlns:a16="http://schemas.microsoft.com/office/drawing/2014/main" id="{BCF2FF93-E057-DC4A-A2EB-EFD31C705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" y="304800"/>
            <a:ext cx="9144000" cy="5000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TW" sz="3200" b="1" dirty="0">
                <a:cs typeface="Arial" pitchFamily="34" charset="0"/>
              </a:rPr>
              <a:t>Questions?</a:t>
            </a:r>
            <a:endParaRPr lang="zh-TW" altLang="en-US" sz="3200" b="1" dirty="0">
              <a:cs typeface="Arial" pitchFamily="34" charset="0"/>
            </a:endParaRPr>
          </a:p>
        </p:txBody>
      </p:sp>
      <p:sp>
        <p:nvSpPr>
          <p:cNvPr id="45059" name="TextBox 5">
            <a:extLst>
              <a:ext uri="{FF2B5EF4-FFF2-40B4-BE49-F238E27FC236}">
                <a16:creationId xmlns:a16="http://schemas.microsoft.com/office/drawing/2014/main" id="{378B0FFD-F45B-3B4C-B5DA-3C0F66F3B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225" y="6643688"/>
            <a:ext cx="40386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800"/>
              <a:t>http://thomascountyag.files.wordpress.com/2013/08/cottonweeds-corn-013.jpg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9881</TotalTime>
  <Words>298</Words>
  <Application>Microsoft Macintosh PowerPoint</Application>
  <PresentationFormat>On-screen Show (4:3)</PresentationFormat>
  <Paragraphs>77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PMingLiU</vt:lpstr>
      <vt:lpstr>PMingLiU</vt:lpstr>
      <vt:lpstr>Arial</vt:lpstr>
      <vt:lpstr>Calibri</vt:lpstr>
      <vt:lpstr>Wingdings</vt:lpstr>
      <vt:lpstr>Office 佈景主題</vt:lpstr>
      <vt:lpstr>INFO8000 Final Project  A Web tool for Peanut Stem Rot Research, Disease Forecast and Management     </vt:lpstr>
      <vt:lpstr>This tool aims…</vt:lpstr>
      <vt:lpstr> </vt:lpstr>
      <vt:lpstr> </vt:lpstr>
      <vt:lpstr> </vt:lpstr>
      <vt:lpstr> </vt:lpstr>
      <vt:lpstr>PowerPoint Presentation</vt:lpstr>
      <vt:lpstr>Questions?</vt:lpstr>
    </vt:vector>
  </TitlesOfParts>
  <Company>UGA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Optimum temperatures for  mycelial growth,  sclerotial germination  and colonization of peanut leaves  by Sclerotium rolfsii</dc:title>
  <dc:creator>YunChing Tsai</dc:creator>
  <cp:lastModifiedBy>Po-Yun Teng</cp:lastModifiedBy>
  <cp:revision>502</cp:revision>
  <cp:lastPrinted>2014-01-31T15:06:52Z</cp:lastPrinted>
  <dcterms:created xsi:type="dcterms:W3CDTF">2013-01-14T13:43:28Z</dcterms:created>
  <dcterms:modified xsi:type="dcterms:W3CDTF">2020-04-30T03:20:55Z</dcterms:modified>
</cp:coreProperties>
</file>