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sldIdLst>
    <p:sldId id="278" r:id="rId5"/>
    <p:sldId id="280" r:id="rId6"/>
    <p:sldId id="281" r:id="rId7"/>
    <p:sldId id="282" r:id="rId8"/>
    <p:sldId id="287" r:id="rId9"/>
    <p:sldId id="288" r:id="rId10"/>
    <p:sldId id="283" r:id="rId11"/>
    <p:sldId id="284" r:id="rId12"/>
    <p:sldId id="285" r:id="rId13"/>
    <p:sldId id="28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8" autoAdjust="0"/>
    <p:restoredTop sz="94619" autoAdjust="0"/>
  </p:normalViewPr>
  <p:slideViewPr>
    <p:cSldViewPr snapToGrid="0">
      <p:cViewPr varScale="1">
        <p:scale>
          <a:sx n="137" d="100"/>
          <a:sy n="137" d="100"/>
        </p:scale>
        <p:origin x="144" y="6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3/9/2022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3/9/2022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3/9/2022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3/9/2022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3/9/2022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3/9/2022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3/9/2022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3/9/2022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3/9/2022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3/9/2022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3/9/2022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3/9/2022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3/9/2022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3/9/2022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3/9/2022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3/9/2022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3/9/2022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Global Summation in Parallel</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Sean Tronsen</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82037-B858-48AC-9711-E9245D29C870}"/>
              </a:ext>
            </a:extLst>
          </p:cNvPr>
          <p:cNvSpPr>
            <a:spLocks noGrp="1"/>
          </p:cNvSpPr>
          <p:nvPr>
            <p:ph type="title"/>
          </p:nvPr>
        </p:nvSpPr>
        <p:spPr>
          <a:xfrm>
            <a:off x="5500360" y="609600"/>
            <a:ext cx="3458081" cy="1257300"/>
          </a:xfrm>
        </p:spPr>
        <p:txBody>
          <a:bodyPr>
            <a:normAutofit fontScale="90000"/>
          </a:bodyPr>
          <a:lstStyle/>
          <a:p>
            <a:r>
              <a:rPr lang="en-US" dirty="0"/>
              <a:t>Execution with 16 Processes</a:t>
            </a:r>
          </a:p>
        </p:txBody>
      </p:sp>
      <p:pic>
        <p:nvPicPr>
          <p:cNvPr id="10" name="Picture 9">
            <a:extLst>
              <a:ext uri="{FF2B5EF4-FFF2-40B4-BE49-F238E27FC236}">
                <a16:creationId xmlns:a16="http://schemas.microsoft.com/office/drawing/2014/main" id="{80CB4131-14F7-4700-B9D3-7D0AC957506B}"/>
              </a:ext>
            </a:extLst>
          </p:cNvPr>
          <p:cNvPicPr>
            <a:picLocks noChangeAspect="1"/>
          </p:cNvPicPr>
          <p:nvPr/>
        </p:nvPicPr>
        <p:blipFill>
          <a:blip r:embed="rId2"/>
          <a:stretch>
            <a:fillRect/>
          </a:stretch>
        </p:blipFill>
        <p:spPr>
          <a:xfrm>
            <a:off x="3576171" y="0"/>
            <a:ext cx="1544934" cy="6858000"/>
          </a:xfrm>
          <a:prstGeom prst="rect">
            <a:avLst/>
          </a:prstGeom>
        </p:spPr>
      </p:pic>
    </p:spTree>
    <p:extLst>
      <p:ext uri="{BB962C8B-B14F-4D97-AF65-F5344CB8AC3E}">
        <p14:creationId xmlns:p14="http://schemas.microsoft.com/office/powerpoint/2010/main" val="3997490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8767C-5AA0-440B-B471-8B10033736FB}"/>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4FAEFFDB-8F1C-4195-BF64-0840E15569B0}"/>
              </a:ext>
            </a:extLst>
          </p:cNvPr>
          <p:cNvSpPr>
            <a:spLocks noGrp="1"/>
          </p:cNvSpPr>
          <p:nvPr>
            <p:ph idx="1"/>
          </p:nvPr>
        </p:nvSpPr>
        <p:spPr/>
        <p:txBody>
          <a:bodyPr/>
          <a:lstStyle/>
          <a:p>
            <a:r>
              <a:rPr lang="en-US" dirty="0"/>
              <a:t>Calculate a summation using a parallel tree-based reduction</a:t>
            </a:r>
          </a:p>
          <a:p>
            <a:r>
              <a:rPr lang="en-US" dirty="0"/>
              <a:t>Parallelism is to be achieved via the message-passing model instead of the shared memory model</a:t>
            </a:r>
          </a:p>
          <a:p>
            <a:endParaRPr lang="en-US" dirty="0"/>
          </a:p>
        </p:txBody>
      </p:sp>
    </p:spTree>
    <p:extLst>
      <p:ext uri="{BB962C8B-B14F-4D97-AF65-F5344CB8AC3E}">
        <p14:creationId xmlns:p14="http://schemas.microsoft.com/office/powerpoint/2010/main" val="3697371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204AB-AF1D-48B4-A397-9F9763F07799}"/>
              </a:ext>
            </a:extLst>
          </p:cNvPr>
          <p:cNvSpPr>
            <a:spLocks noGrp="1"/>
          </p:cNvSpPr>
          <p:nvPr>
            <p:ph type="title"/>
          </p:nvPr>
        </p:nvSpPr>
        <p:spPr/>
        <p:txBody>
          <a:bodyPr/>
          <a:lstStyle/>
          <a:p>
            <a:r>
              <a:rPr lang="en-US" dirty="0"/>
              <a:t>Compilation</a:t>
            </a:r>
          </a:p>
        </p:txBody>
      </p:sp>
      <p:pic>
        <p:nvPicPr>
          <p:cNvPr id="5" name="Picture 4">
            <a:extLst>
              <a:ext uri="{FF2B5EF4-FFF2-40B4-BE49-F238E27FC236}">
                <a16:creationId xmlns:a16="http://schemas.microsoft.com/office/drawing/2014/main" id="{ACFA9410-D852-43F8-956E-CB90FF76F15F}"/>
              </a:ext>
            </a:extLst>
          </p:cNvPr>
          <p:cNvPicPr>
            <a:picLocks noChangeAspect="1"/>
          </p:cNvPicPr>
          <p:nvPr/>
        </p:nvPicPr>
        <p:blipFill rotWithShape="1">
          <a:blip r:embed="rId2"/>
          <a:srcRect t="13159" r="26443"/>
          <a:stretch/>
        </p:blipFill>
        <p:spPr>
          <a:xfrm>
            <a:off x="180870" y="2530548"/>
            <a:ext cx="6240611" cy="2870792"/>
          </a:xfrm>
          <a:prstGeom prst="rect">
            <a:avLst/>
          </a:prstGeom>
        </p:spPr>
      </p:pic>
      <p:pic>
        <p:nvPicPr>
          <p:cNvPr id="7" name="Picture 6">
            <a:extLst>
              <a:ext uri="{FF2B5EF4-FFF2-40B4-BE49-F238E27FC236}">
                <a16:creationId xmlns:a16="http://schemas.microsoft.com/office/drawing/2014/main" id="{37F9B83F-B347-441A-BACF-B79CD9D7E8B0}"/>
              </a:ext>
            </a:extLst>
          </p:cNvPr>
          <p:cNvPicPr>
            <a:picLocks noChangeAspect="1"/>
          </p:cNvPicPr>
          <p:nvPr/>
        </p:nvPicPr>
        <p:blipFill>
          <a:blip r:embed="rId3"/>
          <a:stretch>
            <a:fillRect/>
          </a:stretch>
        </p:blipFill>
        <p:spPr>
          <a:xfrm>
            <a:off x="6785106" y="2209630"/>
            <a:ext cx="5001323" cy="3743847"/>
          </a:xfrm>
          <a:prstGeom prst="rect">
            <a:avLst/>
          </a:prstGeom>
        </p:spPr>
      </p:pic>
    </p:spTree>
    <p:extLst>
      <p:ext uri="{BB962C8B-B14F-4D97-AF65-F5344CB8AC3E}">
        <p14:creationId xmlns:p14="http://schemas.microsoft.com/office/powerpoint/2010/main" val="2623752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B04C3-58C0-43A1-8DB4-0BCD3C8914FA}"/>
              </a:ext>
            </a:extLst>
          </p:cNvPr>
          <p:cNvSpPr>
            <a:spLocks noGrp="1"/>
          </p:cNvSpPr>
          <p:nvPr>
            <p:ph type="title"/>
          </p:nvPr>
        </p:nvSpPr>
        <p:spPr/>
        <p:txBody>
          <a:bodyPr/>
          <a:lstStyle/>
          <a:p>
            <a:r>
              <a:rPr lang="en-US"/>
              <a:t>Global Sum Definition</a:t>
            </a:r>
            <a:endParaRPr lang="en-US" dirty="0"/>
          </a:p>
        </p:txBody>
      </p:sp>
      <p:pic>
        <p:nvPicPr>
          <p:cNvPr id="4" name="Picture 3">
            <a:extLst>
              <a:ext uri="{FF2B5EF4-FFF2-40B4-BE49-F238E27FC236}">
                <a16:creationId xmlns:a16="http://schemas.microsoft.com/office/drawing/2014/main" id="{1C20888F-AA7D-4EEA-8503-C2C12849E25B}"/>
              </a:ext>
            </a:extLst>
          </p:cNvPr>
          <p:cNvPicPr>
            <a:picLocks noChangeAspect="1"/>
          </p:cNvPicPr>
          <p:nvPr/>
        </p:nvPicPr>
        <p:blipFill>
          <a:blip r:embed="rId2"/>
          <a:stretch>
            <a:fillRect/>
          </a:stretch>
        </p:blipFill>
        <p:spPr>
          <a:xfrm>
            <a:off x="3240692" y="1866900"/>
            <a:ext cx="5699968" cy="4630932"/>
          </a:xfrm>
          <a:prstGeom prst="rect">
            <a:avLst/>
          </a:prstGeom>
        </p:spPr>
      </p:pic>
    </p:spTree>
    <p:extLst>
      <p:ext uri="{BB962C8B-B14F-4D97-AF65-F5344CB8AC3E}">
        <p14:creationId xmlns:p14="http://schemas.microsoft.com/office/powerpoint/2010/main" val="1720323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73E8F-72AD-4BFE-BC3B-824A00AA08E6}"/>
              </a:ext>
            </a:extLst>
          </p:cNvPr>
          <p:cNvSpPr>
            <a:spLocks noGrp="1"/>
          </p:cNvSpPr>
          <p:nvPr>
            <p:ph type="title"/>
          </p:nvPr>
        </p:nvSpPr>
        <p:spPr/>
        <p:txBody>
          <a:bodyPr/>
          <a:lstStyle/>
          <a:p>
            <a:r>
              <a:rPr lang="en-US" dirty="0"/>
              <a:t>Global Sum Definition Continued</a:t>
            </a:r>
          </a:p>
        </p:txBody>
      </p:sp>
      <p:sp>
        <p:nvSpPr>
          <p:cNvPr id="3" name="Content Placeholder 2">
            <a:extLst>
              <a:ext uri="{FF2B5EF4-FFF2-40B4-BE49-F238E27FC236}">
                <a16:creationId xmlns:a16="http://schemas.microsoft.com/office/drawing/2014/main" id="{3B924B0D-38C8-405F-A4E4-AF8A7BC51841}"/>
              </a:ext>
            </a:extLst>
          </p:cNvPr>
          <p:cNvSpPr>
            <a:spLocks noGrp="1"/>
          </p:cNvSpPr>
          <p:nvPr>
            <p:ph idx="1"/>
          </p:nvPr>
        </p:nvSpPr>
        <p:spPr/>
        <p:txBody>
          <a:bodyPr/>
          <a:lstStyle/>
          <a:p>
            <a:r>
              <a:rPr lang="en-US" dirty="0"/>
              <a:t>Each process calculates the global sum on its own accord via communications with other processes</a:t>
            </a:r>
          </a:p>
          <a:p>
            <a:r>
              <a:rPr lang="en-US" dirty="0"/>
              <a:t>The program requires that it is executed with a number of processes with said number being a power of 2</a:t>
            </a:r>
          </a:p>
          <a:p>
            <a:r>
              <a:rPr lang="en-US" dirty="0"/>
              <a:t>A base 2 logarithm calculates the number of phases from the total number of processes</a:t>
            </a:r>
          </a:p>
          <a:p>
            <a:endParaRPr lang="en-US" dirty="0"/>
          </a:p>
        </p:txBody>
      </p:sp>
    </p:spTree>
    <p:extLst>
      <p:ext uri="{BB962C8B-B14F-4D97-AF65-F5344CB8AC3E}">
        <p14:creationId xmlns:p14="http://schemas.microsoft.com/office/powerpoint/2010/main" val="2845279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8761467-7640-47B1-90D4-04ADAD632C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738B1503-6FE9-46B4-9354-E943D91B1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386486"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F4F310-14F6-4AA4-A269-E29863F8005E}"/>
              </a:ext>
            </a:extLst>
          </p:cNvPr>
          <p:cNvSpPr>
            <a:spLocks noGrp="1"/>
          </p:cNvSpPr>
          <p:nvPr>
            <p:ph type="title"/>
          </p:nvPr>
        </p:nvSpPr>
        <p:spPr>
          <a:xfrm>
            <a:off x="913795" y="965196"/>
            <a:ext cx="6197686" cy="1371604"/>
          </a:xfrm>
        </p:spPr>
        <p:txBody>
          <a:bodyPr>
            <a:normAutofit/>
          </a:bodyPr>
          <a:lstStyle/>
          <a:p>
            <a:pPr algn="l"/>
            <a:r>
              <a:rPr lang="en-US"/>
              <a:t>Determining Target Communications</a:t>
            </a:r>
          </a:p>
        </p:txBody>
      </p:sp>
      <p:sp>
        <p:nvSpPr>
          <p:cNvPr id="3" name="Content Placeholder 2">
            <a:extLst>
              <a:ext uri="{FF2B5EF4-FFF2-40B4-BE49-F238E27FC236}">
                <a16:creationId xmlns:a16="http://schemas.microsoft.com/office/drawing/2014/main" id="{47A44965-7343-4A34-A62D-08ECF5CF0FEF}"/>
              </a:ext>
            </a:extLst>
          </p:cNvPr>
          <p:cNvSpPr>
            <a:spLocks noGrp="1"/>
          </p:cNvSpPr>
          <p:nvPr>
            <p:ph idx="1"/>
          </p:nvPr>
        </p:nvSpPr>
        <p:spPr>
          <a:xfrm>
            <a:off x="913795" y="2617694"/>
            <a:ext cx="6197686" cy="3173505"/>
          </a:xfrm>
        </p:spPr>
        <p:txBody>
          <a:bodyPr>
            <a:normAutofit fontScale="92500"/>
          </a:bodyPr>
          <a:lstStyle/>
          <a:p>
            <a:pPr>
              <a:lnSpc>
                <a:spcPct val="90000"/>
              </a:lnSpc>
            </a:pPr>
            <a:r>
              <a:rPr lang="en-US" sz="1000" dirty="0"/>
              <a:t>In viewing the graph, in the initial phase, even numbers travel to the right and odd numbers to the left</a:t>
            </a:r>
          </a:p>
          <a:p>
            <a:pPr>
              <a:lnSpc>
                <a:spcPct val="90000"/>
              </a:lnSpc>
            </a:pPr>
            <a:r>
              <a:rPr lang="en-US" sz="1000" dirty="0"/>
              <a:t>However, the behavior is not necessarily as intuitive for the phases that follow</a:t>
            </a:r>
          </a:p>
          <a:p>
            <a:pPr lvl="1">
              <a:lnSpc>
                <a:spcPct val="90000"/>
              </a:lnSpc>
            </a:pPr>
            <a:r>
              <a:rPr lang="en-US" sz="1000" dirty="0"/>
              <a:t>There is a bound the travel must abide by when the program selects the next target</a:t>
            </a:r>
          </a:p>
          <a:p>
            <a:pPr lvl="1">
              <a:lnSpc>
                <a:spcPct val="90000"/>
              </a:lnSpc>
            </a:pPr>
            <a:r>
              <a:rPr lang="en-US" sz="1000" dirty="0"/>
              <a:t>This bound depends on the number of processes and the current phase number</a:t>
            </a:r>
          </a:p>
          <a:p>
            <a:pPr>
              <a:lnSpc>
                <a:spcPct val="90000"/>
              </a:lnSpc>
            </a:pPr>
            <a:r>
              <a:rPr lang="en-US" sz="1000" dirty="0"/>
              <a:t>To view the problem more simply, notice that there are groupings in the first phase and let the groups be the process number. As such, even numbered groups travel to the right and odd numbered groups travel to the left.</a:t>
            </a:r>
          </a:p>
          <a:p>
            <a:pPr>
              <a:lnSpc>
                <a:spcPct val="90000"/>
              </a:lnSpc>
            </a:pPr>
            <a:r>
              <a:rPr lang="en-US" sz="1000" dirty="0"/>
              <a:t>This process continues in the next phase as well, but notice the groups change.</a:t>
            </a:r>
          </a:p>
          <a:p>
            <a:pPr lvl="1">
              <a:lnSpc>
                <a:spcPct val="90000"/>
              </a:lnSpc>
            </a:pPr>
            <a:r>
              <a:rPr lang="en-US" sz="1000" dirty="0"/>
              <a:t>If we have 4 groups instead of 8 and maintain the same behavior, the even number and odd number groups will still travel to the correct destination.</a:t>
            </a:r>
          </a:p>
          <a:p>
            <a:pPr lvl="1">
              <a:lnSpc>
                <a:spcPct val="90000"/>
              </a:lnSpc>
            </a:pPr>
            <a:r>
              <a:rPr lang="en-US" sz="1000" dirty="0"/>
              <a:t>Example: In phase 2, processes 0 and 1, which were originally in groups 0 and 1 respectively, are placed into group 0. Notice in the graph that all members of this group travel to the right as they are meant to do. </a:t>
            </a:r>
          </a:p>
          <a:p>
            <a:pPr>
              <a:lnSpc>
                <a:spcPct val="90000"/>
              </a:lnSpc>
            </a:pPr>
            <a:r>
              <a:rPr lang="en-US" sz="1000" dirty="0"/>
              <a:t>The idea of the algorithm is to complete the phase and reassign the process group number by dividing the current group number by 2 (using math floor to round down). If the new group number is even, then that process travels to the right, otherwise it travels to the left.</a:t>
            </a:r>
          </a:p>
          <a:p>
            <a:pPr lvl="1">
              <a:lnSpc>
                <a:spcPct val="90000"/>
              </a:lnSpc>
            </a:pPr>
            <a:r>
              <a:rPr lang="en-US" sz="1000" dirty="0"/>
              <a:t>The distance traveled is  2^phase_number</a:t>
            </a:r>
          </a:p>
          <a:p>
            <a:pPr lvl="1">
              <a:lnSpc>
                <a:spcPct val="90000"/>
              </a:lnSpc>
            </a:pPr>
            <a:r>
              <a:rPr lang="en-US" sz="1000" dirty="0"/>
              <a:t>Target process = </a:t>
            </a:r>
            <a:r>
              <a:rPr lang="en-US" sz="1000" dirty="0" err="1"/>
              <a:t>current_process_rank</a:t>
            </a:r>
            <a:r>
              <a:rPr lang="en-US" sz="1000" dirty="0"/>
              <a:t> + (distance*direction)</a:t>
            </a:r>
          </a:p>
        </p:txBody>
      </p:sp>
      <p:pic>
        <p:nvPicPr>
          <p:cNvPr id="4" name="Picture 3">
            <a:extLst>
              <a:ext uri="{FF2B5EF4-FFF2-40B4-BE49-F238E27FC236}">
                <a16:creationId xmlns:a16="http://schemas.microsoft.com/office/drawing/2014/main" id="{50DA4AB0-0F0C-4276-9C16-73335C6646C1}"/>
              </a:ext>
            </a:extLst>
          </p:cNvPr>
          <p:cNvPicPr>
            <a:picLocks noChangeAspect="1"/>
          </p:cNvPicPr>
          <p:nvPr/>
        </p:nvPicPr>
        <p:blipFill>
          <a:blip r:embed="rId3"/>
          <a:stretch>
            <a:fillRect/>
          </a:stretch>
        </p:blipFill>
        <p:spPr>
          <a:xfrm>
            <a:off x="8604547" y="2557169"/>
            <a:ext cx="3369391" cy="1743659"/>
          </a:xfrm>
          <a:prstGeom prst="rect">
            <a:avLst/>
          </a:prstGeom>
        </p:spPr>
      </p:pic>
    </p:spTree>
    <p:extLst>
      <p:ext uri="{BB962C8B-B14F-4D97-AF65-F5344CB8AC3E}">
        <p14:creationId xmlns:p14="http://schemas.microsoft.com/office/powerpoint/2010/main" val="2681126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B4469-1510-48D9-B4C4-7FFAE0922CE3}"/>
              </a:ext>
            </a:extLst>
          </p:cNvPr>
          <p:cNvSpPr>
            <a:spLocks noGrp="1"/>
          </p:cNvSpPr>
          <p:nvPr>
            <p:ph type="title"/>
          </p:nvPr>
        </p:nvSpPr>
        <p:spPr/>
        <p:txBody>
          <a:bodyPr/>
          <a:lstStyle/>
          <a:p>
            <a:r>
              <a:rPr lang="en-US" dirty="0"/>
              <a:t>Execution with 2 Processes</a:t>
            </a:r>
          </a:p>
        </p:txBody>
      </p:sp>
      <p:pic>
        <p:nvPicPr>
          <p:cNvPr id="4" name="Picture 3">
            <a:extLst>
              <a:ext uri="{FF2B5EF4-FFF2-40B4-BE49-F238E27FC236}">
                <a16:creationId xmlns:a16="http://schemas.microsoft.com/office/drawing/2014/main" id="{A91F2379-5756-43D1-A58A-60DAFF0E7A23}"/>
              </a:ext>
            </a:extLst>
          </p:cNvPr>
          <p:cNvPicPr>
            <a:picLocks noChangeAspect="1"/>
          </p:cNvPicPr>
          <p:nvPr/>
        </p:nvPicPr>
        <p:blipFill>
          <a:blip r:embed="rId2"/>
          <a:stretch>
            <a:fillRect/>
          </a:stretch>
        </p:blipFill>
        <p:spPr>
          <a:xfrm>
            <a:off x="1209223" y="2081278"/>
            <a:ext cx="9773553" cy="2695443"/>
          </a:xfrm>
          <a:prstGeom prst="rect">
            <a:avLst/>
          </a:prstGeom>
        </p:spPr>
      </p:pic>
    </p:spTree>
    <p:extLst>
      <p:ext uri="{BB962C8B-B14F-4D97-AF65-F5344CB8AC3E}">
        <p14:creationId xmlns:p14="http://schemas.microsoft.com/office/powerpoint/2010/main" val="2798490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DE080-C63A-4FDD-A64D-51DF712790ED}"/>
              </a:ext>
            </a:extLst>
          </p:cNvPr>
          <p:cNvSpPr>
            <a:spLocks noGrp="1"/>
          </p:cNvSpPr>
          <p:nvPr>
            <p:ph type="title"/>
          </p:nvPr>
        </p:nvSpPr>
        <p:spPr/>
        <p:txBody>
          <a:bodyPr/>
          <a:lstStyle/>
          <a:p>
            <a:r>
              <a:rPr lang="en-US" dirty="0"/>
              <a:t>Execution with 4 Processes</a:t>
            </a:r>
          </a:p>
        </p:txBody>
      </p:sp>
      <p:pic>
        <p:nvPicPr>
          <p:cNvPr id="4" name="Picture 3">
            <a:extLst>
              <a:ext uri="{FF2B5EF4-FFF2-40B4-BE49-F238E27FC236}">
                <a16:creationId xmlns:a16="http://schemas.microsoft.com/office/drawing/2014/main" id="{F74295CE-444D-46BC-9E73-879D851A5083}"/>
              </a:ext>
            </a:extLst>
          </p:cNvPr>
          <p:cNvPicPr>
            <a:picLocks noChangeAspect="1"/>
          </p:cNvPicPr>
          <p:nvPr/>
        </p:nvPicPr>
        <p:blipFill>
          <a:blip r:embed="rId2"/>
          <a:stretch>
            <a:fillRect/>
          </a:stretch>
        </p:blipFill>
        <p:spPr>
          <a:xfrm>
            <a:off x="2688574" y="1792535"/>
            <a:ext cx="6814852" cy="4455865"/>
          </a:xfrm>
          <a:prstGeom prst="rect">
            <a:avLst/>
          </a:prstGeom>
        </p:spPr>
      </p:pic>
    </p:spTree>
    <p:extLst>
      <p:ext uri="{BB962C8B-B14F-4D97-AF65-F5344CB8AC3E}">
        <p14:creationId xmlns:p14="http://schemas.microsoft.com/office/powerpoint/2010/main" val="3516484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9A86D-E783-4B89-96D6-F90F0FEC622D}"/>
              </a:ext>
            </a:extLst>
          </p:cNvPr>
          <p:cNvSpPr>
            <a:spLocks noGrp="1"/>
          </p:cNvSpPr>
          <p:nvPr>
            <p:ph type="title"/>
          </p:nvPr>
        </p:nvSpPr>
        <p:spPr/>
        <p:txBody>
          <a:bodyPr/>
          <a:lstStyle/>
          <a:p>
            <a:r>
              <a:rPr lang="en-US" dirty="0"/>
              <a:t>Execution with 8 Processes</a:t>
            </a:r>
          </a:p>
        </p:txBody>
      </p:sp>
      <p:pic>
        <p:nvPicPr>
          <p:cNvPr id="4" name="Picture 3">
            <a:extLst>
              <a:ext uri="{FF2B5EF4-FFF2-40B4-BE49-F238E27FC236}">
                <a16:creationId xmlns:a16="http://schemas.microsoft.com/office/drawing/2014/main" id="{EE125FB5-173E-4EEA-BBF5-B6FE10055789}"/>
              </a:ext>
            </a:extLst>
          </p:cNvPr>
          <p:cNvPicPr>
            <a:picLocks noChangeAspect="1"/>
          </p:cNvPicPr>
          <p:nvPr/>
        </p:nvPicPr>
        <p:blipFill>
          <a:blip r:embed="rId2"/>
          <a:stretch>
            <a:fillRect/>
          </a:stretch>
        </p:blipFill>
        <p:spPr>
          <a:xfrm>
            <a:off x="4764719" y="1542613"/>
            <a:ext cx="2662561" cy="5105982"/>
          </a:xfrm>
          <a:prstGeom prst="rect">
            <a:avLst/>
          </a:prstGeom>
        </p:spPr>
      </p:pic>
    </p:spTree>
    <p:extLst>
      <p:ext uri="{BB962C8B-B14F-4D97-AF65-F5344CB8AC3E}">
        <p14:creationId xmlns:p14="http://schemas.microsoft.com/office/powerpoint/2010/main" val="22250395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{D594AB51-57EA-4946-80F5-0425A092FA3C}tf55705232_win32</Template>
  <TotalTime>59</TotalTime>
  <Words>387</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Goudy Old Style</vt:lpstr>
      <vt:lpstr>Wingdings 2</vt:lpstr>
      <vt:lpstr>SlateVTI</vt:lpstr>
      <vt:lpstr>Global Summation in Parallel</vt:lpstr>
      <vt:lpstr>Task</vt:lpstr>
      <vt:lpstr>Compilation</vt:lpstr>
      <vt:lpstr>Global Sum Definition</vt:lpstr>
      <vt:lpstr>Global Sum Definition Continued</vt:lpstr>
      <vt:lpstr>Determining Target Communications</vt:lpstr>
      <vt:lpstr>Execution with 2 Processes</vt:lpstr>
      <vt:lpstr>Execution with 4 Processes</vt:lpstr>
      <vt:lpstr>Execution with 8 Processes</vt:lpstr>
      <vt:lpstr>Execution with 16 Processes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Summation in Parallel</dc:title>
  <dc:creator>Sean Tronsen</dc:creator>
  <cp:lastModifiedBy>Sean Tronsen</cp:lastModifiedBy>
  <cp:revision>5</cp:revision>
  <dcterms:created xsi:type="dcterms:W3CDTF">2022-03-07T23:30:04Z</dcterms:created>
  <dcterms:modified xsi:type="dcterms:W3CDTF">2022-03-10T01:43:17Z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