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autoCompressPictures="0">
  <p:sldMasterIdLst>
    <p:sldMasterId id="2147483648" r:id="rId1"/>
  </p:sldMasterIdLst>
  <p:notesMasterIdLst>
    <p:notesMasterId r:id="rId37"/>
  </p:notesMasterIdLst>
  <p:handoutMasterIdLst>
    <p:handoutMasterId r:id="rId38"/>
  </p:handoutMasterIdLst>
  <p:sldIdLst>
    <p:sldId id="256" r:id="rId2"/>
    <p:sldId id="257" r:id="rId3"/>
    <p:sldId id="291" r:id="rId4"/>
    <p:sldId id="292" r:id="rId5"/>
    <p:sldId id="285" r:id="rId6"/>
    <p:sldId id="262" r:id="rId7"/>
    <p:sldId id="270" r:id="rId8"/>
    <p:sldId id="284" r:id="rId9"/>
    <p:sldId id="293" r:id="rId10"/>
    <p:sldId id="279" r:id="rId11"/>
    <p:sldId id="271" r:id="rId12"/>
    <p:sldId id="272" r:id="rId13"/>
    <p:sldId id="276" r:id="rId14"/>
    <p:sldId id="277" r:id="rId15"/>
    <p:sldId id="278" r:id="rId16"/>
    <p:sldId id="263" r:id="rId17"/>
    <p:sldId id="287" r:id="rId18"/>
    <p:sldId id="288" r:id="rId19"/>
    <p:sldId id="289" r:id="rId20"/>
    <p:sldId id="290" r:id="rId21"/>
    <p:sldId id="264" r:id="rId22"/>
    <p:sldId id="274" r:id="rId23"/>
    <p:sldId id="275" r:id="rId24"/>
    <p:sldId id="281" r:id="rId25"/>
    <p:sldId id="265" r:id="rId26"/>
    <p:sldId id="283" r:id="rId27"/>
    <p:sldId id="268" r:id="rId28"/>
    <p:sldId id="280" r:id="rId29"/>
    <p:sldId id="266" r:id="rId30"/>
    <p:sldId id="295" r:id="rId31"/>
    <p:sldId id="267" r:id="rId32"/>
    <p:sldId id="273" r:id="rId33"/>
    <p:sldId id="259" r:id="rId34"/>
    <p:sldId id="294" r:id="rId35"/>
    <p:sldId id="28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718A"/>
    <a:srgbClr val="799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796"/>
    <p:restoredTop sz="94609"/>
  </p:normalViewPr>
  <p:slideViewPr>
    <p:cSldViewPr snapToGrid="0" snapToObjects="1">
      <p:cViewPr>
        <p:scale>
          <a:sx n="65" d="100"/>
          <a:sy n="65" d="100"/>
        </p:scale>
        <p:origin x="720"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A853F8-954B-4243-B424-A33EBC2EF365}" type="datetimeFigureOut">
              <a:rPr lang="en-US" smtClean="0"/>
              <a:t>5/12/19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75F5B1-A911-8A42-8B32-BCB2A8011399}" type="slidenum">
              <a:rPr lang="en-US" smtClean="0"/>
              <a:t>‹#›</a:t>
            </a:fld>
            <a:endParaRPr lang="en-US"/>
          </a:p>
        </p:txBody>
      </p:sp>
    </p:spTree>
    <p:extLst>
      <p:ext uri="{BB962C8B-B14F-4D97-AF65-F5344CB8AC3E}">
        <p14:creationId xmlns:p14="http://schemas.microsoft.com/office/powerpoint/2010/main" val="17367516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62FC6-AB72-D84E-971B-51EF06FACD77}" type="datetimeFigureOut">
              <a:rPr lang="en-US" smtClean="0"/>
              <a:t>5/12/19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D4FE3D-D98F-DE42-A28B-16BCEFEC5E71}" type="slidenum">
              <a:rPr lang="en-US" smtClean="0"/>
              <a:t>‹#›</a:t>
            </a:fld>
            <a:endParaRPr lang="en-US"/>
          </a:p>
        </p:txBody>
      </p:sp>
    </p:spTree>
    <p:extLst>
      <p:ext uri="{BB962C8B-B14F-4D97-AF65-F5344CB8AC3E}">
        <p14:creationId xmlns:p14="http://schemas.microsoft.com/office/powerpoint/2010/main" val="193159817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3</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860168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D4FE3D-D98F-DE42-A28B-16BCEFEC5E71}" type="slidenum">
              <a:rPr lang="en-US" smtClean="0"/>
              <a:t>32</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030138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4FE3D-D98F-DE42-A28B-16BCEFEC5E71}" type="slidenum">
              <a:rPr lang="en-US" smtClean="0"/>
              <a:t>5</a:t>
            </a:fld>
            <a:endParaRPr lang="en-US"/>
          </a:p>
        </p:txBody>
      </p:sp>
    </p:spTree>
    <p:extLst>
      <p:ext uri="{BB962C8B-B14F-4D97-AF65-F5344CB8AC3E}">
        <p14:creationId xmlns:p14="http://schemas.microsoft.com/office/powerpoint/2010/main" val="772788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524299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17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872274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22</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37198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26</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701539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28</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58886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D4FE3D-D98F-DE42-A28B-16BCEFEC5E71}" type="slidenum">
              <a:rPr lang="en-US" smtClean="0"/>
              <a:t>30</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689546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D4FE3D-D98F-DE42-A28B-16BCEFEC5E71}" type="slidenum">
              <a:rPr lang="en-US" smtClean="0"/>
              <a:t>31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462683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204488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196553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4313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31590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A0F188-2E4E-5341-AA0F-05C7F4BD9014}" type="datetimeFigureOut">
              <a:rPr lang="en-US" smtClean="0"/>
              <a:t>5/12/19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87860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A0F188-2E4E-5341-AA0F-05C7F4BD9014}" type="datetimeFigureOut">
              <a:rPr lang="en-US" smtClean="0"/>
              <a:t>5/12/19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470145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A0F188-2E4E-5341-AA0F-05C7F4BD9014}" type="datetimeFigureOut">
              <a:rPr lang="en-US" smtClean="0"/>
              <a:t>5/12/19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93100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A0F188-2E4E-5341-AA0F-05C7F4BD9014}" type="datetimeFigureOut">
              <a:rPr lang="en-US" smtClean="0"/>
              <a:t>5/12/19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55854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0F188-2E4E-5341-AA0F-05C7F4BD9014}" type="datetimeFigureOut">
              <a:rPr lang="en-US" smtClean="0"/>
              <a:t>5/12/19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640411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0F188-2E4E-5341-AA0F-05C7F4BD9014}" type="datetimeFigureOut">
              <a:rPr lang="en-US" smtClean="0"/>
              <a:t>5/12/19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004969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0F188-2E4E-5341-AA0F-05C7F4BD9014}" type="datetimeFigureOut">
              <a:rPr lang="en-US" smtClean="0"/>
              <a:t>5/12/19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5712172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0F188-2E4E-5341-AA0F-05C7F4BD9014}" type="datetimeFigureOut">
              <a:rPr lang="en-US" smtClean="0"/>
              <a:t>5/12/19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1573F-8A70-3048-8CDE-BD6505795BEA}" type="slidenum">
              <a:rPr lang="en-US" smtClean="0"/>
              <a:t>‹#›</a:t>
            </a:fld>
            <a:endParaRPr lang="en-US"/>
          </a:p>
        </p:txBody>
      </p:sp>
    </p:spTree>
    <p:extLst>
      <p:ext uri="{BB962C8B-B14F-4D97-AF65-F5344CB8AC3E}">
        <p14:creationId xmlns:p14="http://schemas.microsoft.com/office/powerpoint/2010/main" val="888400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Ladder" TargetMode="External"/><Relationship Id="rId4" Type="http://schemas.openxmlformats.org/officeDocument/2006/relationships/hyperlink" Target="https://en.wikipedia.org/wiki/Clothes_valet" TargetMode="External"/><Relationship Id="rId5" Type="http://schemas.openxmlformats.org/officeDocument/2006/relationships/hyperlink" Target="https://en.wikipedia.org/wiki/Rope" TargetMode="External"/><Relationship Id="rId6" Type="http://schemas.openxmlformats.org/officeDocument/2006/relationships/hyperlink" Target="https://en.wikipedia.org/wiki/Leash" TargetMode="External"/><Relationship Id="rId7" Type="http://schemas.openxmlformats.org/officeDocument/2006/relationships/hyperlink" Target="https://en.wikipedia.org/wiki/Clothes_line" TargetMode="External"/><Relationship Id="rId1" Type="http://schemas.openxmlformats.org/officeDocument/2006/relationships/slideLayout" Target="../slideLayouts/slideLayout2.xml"/><Relationship Id="rId2" Type="http://schemas.openxmlformats.org/officeDocument/2006/relationships/hyperlink" Target="https://en.wikipedia.org/wiki/Chai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eanwestfall" TargetMode="External"/><Relationship Id="rId4" Type="http://schemas.openxmlformats.org/officeDocument/2006/relationships/hyperlink" Target="https://twitter.com/alphonse86"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jpg"/></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Type_system#cite_note-FOOTNOTEPierce2002-8" TargetMode="External"/><Relationship Id="rId4" Type="http://schemas.openxmlformats.org/officeDocument/2006/relationships/hyperlink" Target="https://en.wikipedia.org/wiki/Code_coverage" TargetMode="External"/><Relationship Id="rId1" Type="http://schemas.openxmlformats.org/officeDocument/2006/relationships/slideLayout" Target="../slideLayouts/slideLayout2.xml"/><Relationship Id="rId2" Type="http://schemas.openxmlformats.org/officeDocument/2006/relationships/hyperlink" Target="https://en.wikipedia.org/wiki/Type_system#cite_note-7"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 Id="rId3" Type="http://schemas.openxmlformats.org/officeDocument/2006/relationships/hyperlink" Target="http://gizmodo.com/heck-yes-the-first-free-wireless-plan-is-finally-here-1429566597"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en.wikipedia.org/wiki/Type_safety"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Late_binding" TargetMode="External"/><Relationship Id="rId4" Type="http://schemas.openxmlformats.org/officeDocument/2006/relationships/hyperlink" Target="https://en.wikipedia.org/wiki/Downcasting" TargetMode="External"/><Relationship Id="rId5" Type="http://schemas.openxmlformats.org/officeDocument/2006/relationships/hyperlink" Target="https://en.wikipedia.org/wiki/Reflection_(computer_programming)" TargetMode="External"/><Relationship Id="rId6" Type="http://schemas.openxmlformats.org/officeDocument/2006/relationships/hyperlink" Target="https://en.wikipedia.org/wiki/Wikipedia:Citation_needed" TargetMode="External"/><Relationship Id="rId1" Type="http://schemas.openxmlformats.org/officeDocument/2006/relationships/slideLayout" Target="../slideLayouts/slideLayout2.xml"/><Relationship Id="rId2" Type="http://schemas.openxmlformats.org/officeDocument/2006/relationships/hyperlink" Target="https://en.wikipedia.org/wiki/Dynamic_dispatch"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2533" y="2663296"/>
            <a:ext cx="11819467" cy="2387600"/>
          </a:xfrm>
        </p:spPr>
        <p:txBody>
          <a:bodyPr/>
          <a:lstStyle/>
          <a:p>
            <a:r>
              <a:rPr lang="en-US" dirty="0" smtClean="0">
                <a:solidFill>
                  <a:schemeClr val="bg1"/>
                </a:solidFill>
                <a:effectLst>
                  <a:outerShdw blurRad="50800" dist="50800" dir="5400000" algn="ctr" rotWithShape="0">
                    <a:srgbClr val="000000"/>
                  </a:outerShdw>
                </a:effectLst>
                <a:latin typeface="Overpass Mono" charset="0"/>
                <a:ea typeface="Overpass Mono" charset="0"/>
                <a:cs typeface="Overpass Mono" charset="0"/>
              </a:rPr>
              <a:t>The Diagonal Argument and Algorithm W</a:t>
            </a:r>
            <a:endParaRPr lang="en-US" dirty="0">
              <a:solidFill>
                <a:schemeClr val="bg1"/>
              </a:solidFill>
              <a:effectLst>
                <a:outerShdw blurRad="50800" dist="50800" dir="5400000" algn="ctr" rotWithShape="0">
                  <a:srgbClr val="000000"/>
                </a:outerShdw>
              </a:effectLst>
              <a:latin typeface="Overpass Mono" charset="0"/>
              <a:ea typeface="Overpass Mono" charset="0"/>
              <a:cs typeface="Overpass Mono" charset="0"/>
            </a:endParaRPr>
          </a:p>
        </p:txBody>
      </p:sp>
      <p:sp>
        <p:nvSpPr>
          <p:cNvPr id="3" name="Subtitle 2"/>
          <p:cNvSpPr>
            <a:spLocks noGrp="1"/>
          </p:cNvSpPr>
          <p:nvPr>
            <p:ph type="subTitle" idx="1"/>
          </p:nvPr>
        </p:nvSpPr>
        <p:spPr>
          <a:xfrm>
            <a:off x="1524000" y="5202238"/>
            <a:ext cx="9144000" cy="1655762"/>
          </a:xfrm>
        </p:spPr>
        <p:txBody>
          <a:bodyPr/>
          <a:lstStyle/>
          <a:p>
            <a:r>
              <a:rPr lang="en-US" dirty="0" smtClean="0">
                <a:solidFill>
                  <a:schemeClr val="bg1"/>
                </a:solidFill>
                <a:latin typeface="Overpass Mono" charset="0"/>
                <a:ea typeface="Overpass Mono" charset="0"/>
                <a:cs typeface="Overpass Mono" charset="0"/>
              </a:rPr>
              <a:t>S e a n  W e s t f a l l</a:t>
            </a:r>
          </a:p>
          <a:p>
            <a:endParaRPr lang="en-US" dirty="0">
              <a:solidFill>
                <a:schemeClr val="bg1"/>
              </a:solidFill>
              <a:latin typeface="Overpass Mono" charset="0"/>
              <a:ea typeface="Overpass Mono" charset="0"/>
              <a:cs typeface="Overpass Mono" charset="0"/>
            </a:endParaRPr>
          </a:p>
        </p:txBody>
      </p:sp>
    </p:spTree>
    <p:extLst>
      <p:ext uri="{BB962C8B-B14F-4D97-AF65-F5344CB8AC3E}">
        <p14:creationId xmlns:p14="http://schemas.microsoft.com/office/powerpoint/2010/main" val="58938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Overpass Mono" charset="0"/>
                <a:ea typeface="Overpass Mono" charset="0"/>
                <a:cs typeface="Overpass Mono" charset="0"/>
              </a:rPr>
              <a:t>The Practical Disadvantages of Using Statically Typed Programming languages</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a:xfrm>
            <a:off x="838200" y="2166729"/>
            <a:ext cx="10515600" cy="4010233"/>
          </a:xfrm>
        </p:spPr>
        <p:txBody>
          <a:bodyPr>
            <a:normAutofit fontScale="85000" lnSpcReduction="10000"/>
          </a:bodyPr>
          <a:lstStyle/>
          <a:p>
            <a:pPr marL="0" indent="0">
              <a:buNone/>
            </a:pPr>
            <a:r>
              <a:rPr lang="en-US" dirty="0" smtClean="0">
                <a:latin typeface="Overpass Mono" charset="0"/>
                <a:ea typeface="Overpass Mono" charset="0"/>
                <a:cs typeface="Overpass Mono" charset="0"/>
              </a:rPr>
              <a:t>Advantages</a:t>
            </a:r>
          </a:p>
          <a:p>
            <a:r>
              <a:rPr lang="en-US" dirty="0" smtClean="0">
                <a:latin typeface="Overpass Mono" charset="0"/>
                <a:ea typeface="Overpass Mono" charset="0"/>
                <a:cs typeface="Overpass Mono" charset="0"/>
              </a:rPr>
              <a:t>You don’t need as many unit tests and functional tests if you use type checking, since errors are removed at compile time.</a:t>
            </a:r>
          </a:p>
          <a:p>
            <a:r>
              <a:rPr lang="en-US" dirty="0" smtClean="0">
                <a:latin typeface="Overpass Mono" charset="0"/>
                <a:ea typeface="Overpass Mono" charset="0"/>
                <a:cs typeface="Overpass Mono" charset="0"/>
              </a:rPr>
              <a:t>The Type Checker goes through all your dependencies and makes sure it works in an intended way, so it’s possible to know something about your dependences</a:t>
            </a:r>
          </a:p>
          <a:p>
            <a:endParaRPr lang="en-US" dirty="0" smtClean="0">
              <a:latin typeface="Overpass Mono" charset="0"/>
              <a:ea typeface="Overpass Mono" charset="0"/>
              <a:cs typeface="Overpass Mono" charset="0"/>
            </a:endParaRPr>
          </a:p>
          <a:p>
            <a:pPr marL="0" indent="0">
              <a:buNone/>
            </a:pPr>
            <a:r>
              <a:rPr lang="en-US" dirty="0" smtClean="0">
                <a:latin typeface="Overpass Mono" charset="0"/>
                <a:ea typeface="Overpass Mono" charset="0"/>
                <a:cs typeface="Overpass Mono" charset="0"/>
              </a:rPr>
              <a:t>Disadvantages</a:t>
            </a:r>
          </a:p>
          <a:p>
            <a:r>
              <a:rPr lang="en-US" dirty="0">
                <a:latin typeface="Overpass Mono" charset="0"/>
                <a:ea typeface="Overpass Mono" charset="0"/>
                <a:cs typeface="Overpass Mono" charset="0"/>
              </a:rPr>
              <a:t>When Typed Languages are updated, they brake working programs as they are updated.</a:t>
            </a:r>
          </a:p>
          <a:p>
            <a:endParaRPr lang="en-US" dirty="0"/>
          </a:p>
        </p:txBody>
      </p:sp>
    </p:spTree>
    <p:extLst>
      <p:ext uri="{BB962C8B-B14F-4D97-AF65-F5344CB8AC3E}">
        <p14:creationId xmlns:p14="http://schemas.microsoft.com/office/powerpoint/2010/main" val="1593547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Type Checking</a:t>
            </a:r>
            <a:endParaRPr lang="en-US" dirty="0"/>
          </a:p>
        </p:txBody>
      </p:sp>
      <p:sp>
        <p:nvSpPr>
          <p:cNvPr id="3" name="Content Placeholder 2"/>
          <p:cNvSpPr>
            <a:spLocks noGrp="1"/>
          </p:cNvSpPr>
          <p:nvPr>
            <p:ph idx="1"/>
          </p:nvPr>
        </p:nvSpPr>
        <p:spPr/>
        <p:txBody>
          <a:bodyPr/>
          <a:lstStyle/>
          <a:p>
            <a:r>
              <a:rPr lang="en-US" dirty="0" smtClean="0"/>
              <a:t>Comparing Strings and </a:t>
            </a:r>
            <a:r>
              <a:rPr lang="en-US" dirty="0" err="1" smtClean="0"/>
              <a:t>Ints</a:t>
            </a:r>
            <a:endParaRPr lang="en-US" dirty="0"/>
          </a:p>
          <a:p>
            <a:r>
              <a:rPr lang="en-US" dirty="0" smtClean="0"/>
              <a:t>Adding a String and an </a:t>
            </a:r>
            <a:r>
              <a:rPr lang="en-US" dirty="0" err="1" smtClean="0"/>
              <a:t>Int</a:t>
            </a:r>
            <a:r>
              <a:rPr lang="en-US" dirty="0" smtClean="0"/>
              <a:t> will result in a type error because they are not meant to be added together.</a:t>
            </a:r>
            <a:endParaRPr lang="en-US" dirty="0"/>
          </a:p>
        </p:txBody>
      </p:sp>
    </p:spTree>
    <p:extLst>
      <p:ext uri="{BB962C8B-B14F-4D97-AF65-F5344CB8AC3E}">
        <p14:creationId xmlns:p14="http://schemas.microsoft.com/office/powerpoint/2010/main" val="485120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a:t>
            </a:r>
            <a:r>
              <a:rPr lang="en-US" dirty="0" err="1" smtClean="0"/>
              <a:t>Hindley</a:t>
            </a:r>
            <a:r>
              <a:rPr lang="en-US" dirty="0" smtClean="0"/>
              <a:t> Miller Type System</a:t>
            </a:r>
            <a:endParaRPr lang="en-US" dirty="0"/>
          </a:p>
        </p:txBody>
      </p:sp>
      <p:sp>
        <p:nvSpPr>
          <p:cNvPr id="3" name="Content Placeholder 2"/>
          <p:cNvSpPr>
            <a:spLocks noGrp="1"/>
          </p:cNvSpPr>
          <p:nvPr>
            <p:ph idx="1"/>
          </p:nvPr>
        </p:nvSpPr>
        <p:spPr/>
        <p:txBody>
          <a:bodyPr>
            <a:normAutofit fontScale="92500" lnSpcReduction="10000"/>
          </a:bodyPr>
          <a:lstStyle/>
          <a:p>
            <a:r>
              <a:rPr lang="en-US" dirty="0"/>
              <a:t>One and the same thing can be used for many purposes. A </a:t>
            </a:r>
            <a:r>
              <a:rPr lang="en-US" dirty="0">
                <a:hlinkClick r:id="rId2" tooltip="Chair"/>
              </a:rPr>
              <a:t>chair</a:t>
            </a:r>
            <a:r>
              <a:rPr lang="en-US" dirty="0"/>
              <a:t> might be used to support a sitting person but also as a </a:t>
            </a:r>
            <a:r>
              <a:rPr lang="en-US" dirty="0">
                <a:hlinkClick r:id="rId3" tooltip="Ladder"/>
              </a:rPr>
              <a:t>ladder</a:t>
            </a:r>
            <a:r>
              <a:rPr lang="en-US" dirty="0"/>
              <a:t> to stand on while changing a light bulb or as a </a:t>
            </a:r>
            <a:r>
              <a:rPr lang="en-US" dirty="0">
                <a:hlinkClick r:id="rId4" tooltip="Clothes valet"/>
              </a:rPr>
              <a:t>clothes valet</a:t>
            </a:r>
            <a:r>
              <a:rPr lang="en-US" dirty="0"/>
              <a:t>. Beside having particular material qualities, which make a chair usable as such, it also has the particular designation for its use. When no chair is at hand, other things might be used as a seat, and so the designation of a thing can be changed as fast as one can turn an empty bottle crate upside down to change its purpose from a container to that of a support.</a:t>
            </a:r>
          </a:p>
          <a:p>
            <a:r>
              <a:rPr lang="en-US" dirty="0"/>
              <a:t>Different uses of physically near-identical things are usually accompanied by giving those things different names to emphasize the intended purpose. Depending on the use, seamen have a dozen or more words for a </a:t>
            </a:r>
            <a:r>
              <a:rPr lang="en-US" dirty="0">
                <a:hlinkClick r:id="rId5" tooltip="Rope"/>
              </a:rPr>
              <a:t>rope</a:t>
            </a:r>
            <a:r>
              <a:rPr lang="en-US" dirty="0"/>
              <a:t> though it might materially be the same thing. The same in everyday language, where a </a:t>
            </a:r>
            <a:r>
              <a:rPr lang="en-US" dirty="0">
                <a:hlinkClick r:id="rId6" tooltip="Leash"/>
              </a:rPr>
              <a:t>leash</a:t>
            </a:r>
            <a:r>
              <a:rPr lang="en-US" dirty="0"/>
              <a:t> indicates a use different to a </a:t>
            </a:r>
            <a:r>
              <a:rPr lang="en-US" dirty="0">
                <a:hlinkClick r:id="rId7" tooltip="Clothes line"/>
              </a:rPr>
              <a:t>line</a:t>
            </a:r>
            <a:r>
              <a:rPr lang="en-US" dirty="0"/>
              <a:t>.</a:t>
            </a:r>
          </a:p>
          <a:p>
            <a:endParaRPr lang="en-US" dirty="0"/>
          </a:p>
        </p:txBody>
      </p:sp>
    </p:spTree>
    <p:extLst>
      <p:ext uri="{BB962C8B-B14F-4D97-AF65-F5344CB8AC3E}">
        <p14:creationId xmlns:p14="http://schemas.microsoft.com/office/powerpoint/2010/main" val="1175417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The basics of </a:t>
            </a:r>
            <a:r>
              <a:rPr lang="en-US" dirty="0" err="1" smtClean="0">
                <a:solidFill>
                  <a:schemeClr val="bg1"/>
                </a:solidFill>
              </a:rPr>
              <a:t>PureScript</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9634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TypeCheck.ps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43033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Checking in GHC core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28191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Rules of Algorithm W</a:t>
            </a:r>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17</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900" y="2413794"/>
            <a:ext cx="6934200" cy="3175000"/>
          </a:xfrm>
          <a:prstGeom prst="rect">
            <a:avLst/>
          </a:prstGeom>
        </p:spPr>
      </p:pic>
    </p:spTree>
    <p:extLst>
      <p:ext uri="{BB962C8B-B14F-4D97-AF65-F5344CB8AC3E}">
        <p14:creationId xmlns:p14="http://schemas.microsoft.com/office/powerpoint/2010/main" val="1562649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17" y="1948070"/>
            <a:ext cx="12214417" cy="1092165"/>
          </a:xfrm>
        </p:spPr>
      </p:pic>
      <mc:AlternateContent xmlns:mc="http://schemas.openxmlformats.org/markup-compatibility/2006">
        <mc:Choice xmlns:a14="http://schemas.microsoft.com/office/drawing/2010/main" Requires="a14">
          <p:sp>
            <p:nvSpPr>
              <p:cNvPr id="3" name="TextBox 2"/>
              <p:cNvSpPr txBox="1"/>
              <p:nvPr/>
            </p:nvSpPr>
            <p:spPr>
              <a:xfrm>
                <a:off x="1590261" y="3399183"/>
                <a:ext cx="8686800" cy="91300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mr-IN" sz="2800" i="1" smtClean="0">
                              <a:latin typeface="Cambria Math" charset="0"/>
                            </a:rPr>
                          </m:ctrlPr>
                        </m:fPr>
                        <m:num>
                          <m:r>
                            <a:rPr lang="en-US" sz="2800" b="0" i="1" smtClean="0">
                              <a:latin typeface="Cambria Math" charset="0"/>
                            </a:rPr>
                            <m:t>𝑥</m:t>
                          </m:r>
                          <m:r>
                            <a:rPr lang="en-US" sz="2800" b="0" i="1" smtClean="0">
                              <a:latin typeface="Cambria Math" charset="0"/>
                            </a:rPr>
                            <m:t> : </m:t>
                          </m:r>
                          <m:r>
                            <m:rPr>
                              <m:nor/>
                            </m:rPr>
                            <a:rPr lang="el-GR" sz="2800" i="1"/>
                            <m:t>𝜎</m:t>
                          </m:r>
                          <m:r>
                            <a:rPr lang="en-US" sz="2800" b="0" i="1" smtClean="0">
                              <a:latin typeface="Cambria Math" charset="0"/>
                            </a:rPr>
                            <m:t> </m:t>
                          </m:r>
                          <m:r>
                            <a:rPr lang="en-US" sz="280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 </m:t>
                          </m:r>
                          <m:r>
                            <m:rPr>
                              <m:sty m:val="p"/>
                            </m:rPr>
                            <a:rPr lang="el-GR" sz="2800" b="0" i="1" smtClean="0">
                              <a:latin typeface="Cambria Math" charset="0"/>
                              <a:ea typeface="Cambria Math" charset="0"/>
                              <a:cs typeface="Cambria Math" charset="0"/>
                            </a:rPr>
                            <m:t>Γ</m:t>
                          </m:r>
                          <m:r>
                            <a:rPr lang="en-US" sz="2800" b="0" i="1" smtClean="0">
                              <a:latin typeface="Cambria Math" charset="0"/>
                              <a:ea typeface="Cambria Math" charset="0"/>
                              <a:cs typeface="Cambria Math" charset="0"/>
                            </a:rPr>
                            <m:t>  </m:t>
                          </m:r>
                          <m:r>
                            <a:rPr lang="en-US" sz="2800" b="0" i="1" smtClean="0">
                              <a:latin typeface="Cambria Math" charset="0"/>
                              <a:ea typeface="Cambria Math" charset="0"/>
                              <a:cs typeface="Cambria Math" charset="0"/>
                            </a:rPr>
                            <m:t>𝜏</m:t>
                          </m:r>
                          <m:r>
                            <a:rPr lang="en-US" sz="2800" b="0" i="1" smtClean="0">
                              <a:latin typeface="Cambria Math" charset="0"/>
                              <a:ea typeface="Cambria Math" charset="0"/>
                              <a:cs typeface="Cambria Math" charset="0"/>
                            </a:rPr>
                            <m:t> =</m:t>
                          </m:r>
                          <m:r>
                            <a:rPr lang="en-US" sz="2800" b="0" i="1" smtClean="0">
                              <a:latin typeface="Cambria Math" charset="0"/>
                              <a:ea typeface="Cambria Math" charset="0"/>
                              <a:cs typeface="Cambria Math" charset="0"/>
                            </a:rPr>
                            <m:t>𝑖𝑛𝑠𝑡</m:t>
                          </m:r>
                          <m:r>
                            <a:rPr lang="en-US" sz="2800" b="0" i="1" smtClean="0">
                              <a:latin typeface="Cambria Math" charset="0"/>
                              <a:ea typeface="Cambria Math" charset="0"/>
                              <a:cs typeface="Cambria Math" charset="0"/>
                            </a:rPr>
                            <m:t>(</m:t>
                          </m:r>
                          <m:r>
                            <m:rPr>
                              <m:nor/>
                            </m:rPr>
                            <a:rPr lang="el-GR" sz="2800" i="1"/>
                            <m:t>𝜎</m:t>
                          </m:r>
                          <m:r>
                            <a:rPr lang="en-US" sz="2800" b="0" i="1" smtClean="0">
                              <a:latin typeface="Cambria Math" charset="0"/>
                              <a:ea typeface="Cambria Math" charset="0"/>
                              <a:cs typeface="Cambria Math" charset="0"/>
                            </a:rPr>
                            <m:t>)</m:t>
                          </m:r>
                        </m:num>
                        <m:den>
                          <m:r>
                            <m:rPr>
                              <m:sty m:val="p"/>
                            </m:rPr>
                            <a:rPr lang="el-GR" sz="2800" i="1">
                              <a:latin typeface="Cambria Math" charset="0"/>
                              <a:ea typeface="Cambria Math" charset="0"/>
                              <a:cs typeface="Cambria Math" charset="0"/>
                            </a:rPr>
                            <m:t>Γ</m:t>
                          </m:r>
                          <m:r>
                            <a:rPr lang="en-US" sz="2800" b="0" i="1" smtClean="0">
                              <a:latin typeface="Cambria Math" charset="0"/>
                              <a:ea typeface="Cambria Math" charset="0"/>
                              <a:cs typeface="Cambria Math" charset="0"/>
                            </a:rPr>
                            <m:t> ⊢  :</m:t>
                          </m:r>
                          <m:r>
                            <a:rPr lang="en-US" sz="2800" i="1">
                              <a:latin typeface="Cambria Math" charset="0"/>
                              <a:ea typeface="Cambria Math" charset="0"/>
                              <a:cs typeface="Cambria Math" charset="0"/>
                            </a:rPr>
                            <m:t>𝜏</m:t>
                          </m:r>
                        </m:den>
                      </m:f>
                    </m:oMath>
                  </m:oMathPara>
                </a14:m>
                <a:endParaRPr lang="en-US" sz="2800" dirty="0"/>
              </a:p>
            </p:txBody>
          </p:sp>
        </mc:Choice>
        <mc:Fallback>
          <p:sp>
            <p:nvSpPr>
              <p:cNvPr id="3" name="TextBox 2"/>
              <p:cNvSpPr txBox="1">
                <a:spLocks noRot="1" noChangeAspect="1" noMove="1" noResize="1" noEditPoints="1" noAdjustHandles="1" noChangeArrowheads="1" noChangeShapeType="1" noTextEdit="1"/>
              </p:cNvSpPr>
              <p:nvPr/>
            </p:nvSpPr>
            <p:spPr>
              <a:xfrm>
                <a:off x="1590261" y="3399183"/>
                <a:ext cx="8686800" cy="913007"/>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48120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83893"/>
            <a:ext cx="12192000" cy="1048774"/>
          </a:xfrm>
        </p:spPr>
      </p:pic>
    </p:spTree>
    <p:extLst>
      <p:ext uri="{BB962C8B-B14F-4D97-AF65-F5344CB8AC3E}">
        <p14:creationId xmlns:p14="http://schemas.microsoft.com/office/powerpoint/2010/main" val="921127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8732" y="2141875"/>
            <a:ext cx="11463268" cy="1036679"/>
          </a:xfrm>
        </p:spPr>
      </p:pic>
    </p:spTree>
    <p:extLst>
      <p:ext uri="{BB962C8B-B14F-4D97-AF65-F5344CB8AC3E}">
        <p14:creationId xmlns:p14="http://schemas.microsoft.com/office/powerpoint/2010/main" val="172583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verpass Mono" charset="0"/>
                <a:ea typeface="Overpass Mono" charset="0"/>
                <a:cs typeface="Overpass Mono" charset="0"/>
              </a:rPr>
              <a:t>My Background</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Overpass Mono" charset="0"/>
                <a:ea typeface="Overpass Mono" charset="0"/>
                <a:cs typeface="Overpass Mono" charset="0"/>
              </a:rPr>
              <a:t>My Name is Sean </a:t>
            </a:r>
            <a:r>
              <a:rPr lang="en-US" dirty="0" smtClean="0">
                <a:latin typeface="Overpass Mono" charset="0"/>
                <a:ea typeface="Overpass Mono" charset="0"/>
                <a:cs typeface="Overpass Mono" charset="0"/>
              </a:rPr>
              <a:t>Westfall.</a:t>
            </a:r>
            <a:endParaRPr lang="en-US" dirty="0" smtClean="0">
              <a:latin typeface="Overpass Mono" charset="0"/>
              <a:ea typeface="Overpass Mono" charset="0"/>
              <a:cs typeface="Overpass Mono" charset="0"/>
            </a:endParaRPr>
          </a:p>
          <a:p>
            <a:r>
              <a:rPr lang="en-US" dirty="0" smtClean="0">
                <a:latin typeface="Overpass Mono" charset="0"/>
                <a:ea typeface="Overpass Mono" charset="0"/>
                <a:cs typeface="Overpass Mono" charset="0"/>
              </a:rPr>
              <a:t>I have a degree in Computer Science from Loyola University Chicago.</a:t>
            </a:r>
          </a:p>
          <a:p>
            <a:r>
              <a:rPr lang="en-US" dirty="0" smtClean="0">
                <a:latin typeface="Overpass Mono" charset="0"/>
                <a:ea typeface="Overpass Mono" charset="0"/>
                <a:cs typeface="Overpass Mono" charset="0"/>
              </a:rPr>
              <a:t>I am doing this because I am just interested in Computer Science and functional programming.</a:t>
            </a:r>
          </a:p>
          <a:p>
            <a:endParaRPr lang="en-US" dirty="0">
              <a:latin typeface="Overpass Mono" charset="0"/>
              <a:ea typeface="Overpass Mono" charset="0"/>
              <a:cs typeface="Overpass Mono" charset="0"/>
            </a:endParaRPr>
          </a:p>
          <a:p>
            <a:r>
              <a:rPr lang="en-US" dirty="0" err="1" smtClean="0">
                <a:latin typeface="Overpass Mono" charset="0"/>
                <a:ea typeface="Overpass Mono" charset="0"/>
                <a:cs typeface="Overpass Mono" charset="0"/>
              </a:rPr>
              <a:t>Github</a:t>
            </a:r>
            <a:r>
              <a:rPr lang="en-US" dirty="0" smtClean="0">
                <a:latin typeface="Overpass Mono" charset="0"/>
                <a:ea typeface="Overpass Mono" charset="0"/>
                <a:cs typeface="Overpass Mono" charset="0"/>
              </a:rPr>
              <a:t>: </a:t>
            </a:r>
            <a:r>
              <a:rPr lang="en-US" dirty="0">
                <a:latin typeface="Overpass Mono" charset="0"/>
                <a:ea typeface="Overpass Mono" charset="0"/>
                <a:cs typeface="Overpass Mono" charset="0"/>
                <a:hlinkClick r:id="rId3"/>
              </a:rPr>
              <a:t>https://</a:t>
            </a:r>
            <a:r>
              <a:rPr lang="en-US" dirty="0" smtClean="0">
                <a:latin typeface="Overpass Mono" charset="0"/>
                <a:ea typeface="Overpass Mono" charset="0"/>
                <a:cs typeface="Overpass Mono" charset="0"/>
                <a:hlinkClick r:id="rId3"/>
              </a:rPr>
              <a:t>github.com/seanwestfall</a:t>
            </a:r>
            <a:endParaRPr lang="en-US" dirty="0" smtClean="0">
              <a:latin typeface="Overpass Mono" charset="0"/>
              <a:ea typeface="Overpass Mono" charset="0"/>
              <a:cs typeface="Overpass Mono" charset="0"/>
            </a:endParaRPr>
          </a:p>
          <a:p>
            <a:r>
              <a:rPr lang="en-US" dirty="0" smtClean="0">
                <a:latin typeface="Overpass Mono" charset="0"/>
                <a:ea typeface="Overpass Mono" charset="0"/>
                <a:cs typeface="Overpass Mono" charset="0"/>
              </a:rPr>
              <a:t>Twitter: </a:t>
            </a:r>
            <a:r>
              <a:rPr lang="en-US" dirty="0">
                <a:latin typeface="Overpass Mono" charset="0"/>
                <a:ea typeface="Overpass Mono" charset="0"/>
                <a:cs typeface="Overpass Mono" charset="0"/>
                <a:hlinkClick r:id="rId4"/>
              </a:rPr>
              <a:t>https://</a:t>
            </a:r>
            <a:r>
              <a:rPr lang="en-US" dirty="0" smtClean="0">
                <a:latin typeface="Overpass Mono" charset="0"/>
                <a:ea typeface="Overpass Mono" charset="0"/>
                <a:cs typeface="Overpass Mono" charset="0"/>
                <a:hlinkClick r:id="rId4"/>
              </a:rPr>
              <a:t>twitter.com/alphonse86</a:t>
            </a:r>
            <a:endParaRPr lang="en-US" dirty="0" smtClean="0">
              <a:latin typeface="Overpass Mono" charset="0"/>
              <a:ea typeface="Overpass Mono" charset="0"/>
              <a:cs typeface="Overpass Mono" charset="0"/>
            </a:endParaRPr>
          </a:p>
          <a:p>
            <a:r>
              <a:rPr lang="en-US" dirty="0" smtClean="0">
                <a:latin typeface="Overpass Mono" charset="0"/>
                <a:ea typeface="Overpass Mono" charset="0"/>
                <a:cs typeface="Overpass Mono" charset="0"/>
              </a:rPr>
              <a:t>Personal Website: </a:t>
            </a:r>
            <a:r>
              <a:rPr lang="en-US" dirty="0" err="1" smtClean="0">
                <a:latin typeface="Overpass Mono" charset="0"/>
                <a:ea typeface="Overpass Mono" charset="0"/>
                <a:cs typeface="Overpass Mono" charset="0"/>
              </a:rPr>
              <a:t>fieldsofgoldfi.sh</a:t>
            </a:r>
            <a:endParaRPr lang="en-US" dirty="0" smtClean="0">
              <a:latin typeface="Overpass Mono" charset="0"/>
              <a:ea typeface="Overpass Mono" charset="0"/>
              <a:cs typeface="Overpass Mono" charset="0"/>
            </a:endParaRPr>
          </a:p>
          <a:p>
            <a:endParaRPr lang="en-US" dirty="0">
              <a:latin typeface="Overpass Mono" charset="0"/>
              <a:ea typeface="Overpass Mono" charset="0"/>
              <a:cs typeface="Overpass Mono" charset="0"/>
            </a:endParaRPr>
          </a:p>
          <a:p>
            <a:r>
              <a:rPr lang="en-US" b="1" u="sng" dirty="0" smtClean="0">
                <a:latin typeface="Overpass Mono" charset="0"/>
                <a:ea typeface="Overpass Mono" charset="0"/>
                <a:cs typeface="Overpass Mono" charset="0"/>
              </a:rPr>
              <a:t>I do not use any of this at work, nor would I recommend it.</a:t>
            </a:r>
            <a:endParaRPr lang="en-US" b="1" u="sng" dirty="0">
              <a:latin typeface="Overpass Mono" charset="0"/>
              <a:ea typeface="Overpass Mono" charset="0"/>
              <a:cs typeface="Overpass Mono" charset="0"/>
            </a:endParaRPr>
          </a:p>
        </p:txBody>
      </p:sp>
      <p:sp>
        <p:nvSpPr>
          <p:cNvPr id="4" name="Slide Number Placeholder 3"/>
          <p:cNvSpPr>
            <a:spLocks noGrp="1"/>
          </p:cNvSpPr>
          <p:nvPr>
            <p:ph type="sldNum" sz="quarter" idx="12"/>
          </p:nvPr>
        </p:nvSpPr>
        <p:spPr/>
        <p:txBody>
          <a:bodyPr/>
          <a:lstStyle/>
          <a:p>
            <a:fld id="{0AA1573F-8A70-3048-8CDE-BD6505795BEA}" type="slidenum">
              <a:rPr lang="en-US" smtClean="0"/>
              <a:t>3</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2062301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57" y="2365513"/>
            <a:ext cx="12137543" cy="1287635"/>
          </a:xfrm>
        </p:spPr>
      </p:pic>
    </p:spTree>
    <p:extLst>
      <p:ext uri="{BB962C8B-B14F-4D97-AF65-F5344CB8AC3E}">
        <p14:creationId xmlns:p14="http://schemas.microsoft.com/office/powerpoint/2010/main" val="1510835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Unitification</a:t>
            </a:r>
            <a:r>
              <a:rPr lang="en-US" dirty="0" smtClean="0"/>
              <a:t> (</a:t>
            </a:r>
            <a:r>
              <a:rPr lang="en-US" dirty="0" err="1" smtClean="0"/>
              <a:t>pesudo</a:t>
            </a:r>
            <a:r>
              <a:rPr lang="en-US" dirty="0" smtClean="0"/>
              <a:t> code)</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22</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
        <p:nvSpPr>
          <p:cNvPr id="7" name="TextBox 6"/>
          <p:cNvSpPr txBox="1"/>
          <p:nvPr/>
        </p:nvSpPr>
        <p:spPr>
          <a:xfrm>
            <a:off x="838200" y="1473201"/>
            <a:ext cx="10885714" cy="2031325"/>
          </a:xfrm>
          <a:prstGeom prst="rect">
            <a:avLst/>
          </a:prstGeom>
          <a:noFill/>
        </p:spPr>
        <p:txBody>
          <a:bodyPr wrap="square" rtlCol="0">
            <a:spAutoFit/>
          </a:bodyPr>
          <a:lstStyle/>
          <a:p>
            <a:r>
              <a:rPr lang="en-US" dirty="0"/>
              <a:t>unify(</a:t>
            </a:r>
            <a:r>
              <a:rPr lang="en-US" dirty="0" err="1"/>
              <a:t>ta,tb</a:t>
            </a:r>
            <a:r>
              <a:rPr lang="en-US" dirty="0"/>
              <a:t>): ta = find(ta) </a:t>
            </a:r>
            <a:r>
              <a:rPr lang="en-US" dirty="0" err="1"/>
              <a:t>tb</a:t>
            </a:r>
            <a:r>
              <a:rPr lang="en-US" dirty="0"/>
              <a:t> = find(</a:t>
            </a:r>
            <a:r>
              <a:rPr lang="en-US" dirty="0" err="1"/>
              <a:t>tb</a:t>
            </a:r>
            <a:r>
              <a:rPr lang="en-US" dirty="0"/>
              <a:t>) </a:t>
            </a:r>
            <a:endParaRPr lang="en-US" dirty="0" smtClean="0"/>
          </a:p>
          <a:p>
            <a:r>
              <a:rPr lang="en-US" b="1" dirty="0"/>
              <a:t>	</a:t>
            </a:r>
            <a:r>
              <a:rPr lang="en-US" b="1" dirty="0" smtClean="0"/>
              <a:t>if</a:t>
            </a:r>
            <a:r>
              <a:rPr lang="en-US" dirty="0" smtClean="0"/>
              <a:t> </a:t>
            </a:r>
            <a:r>
              <a:rPr lang="en-US" dirty="0"/>
              <a:t>both </a:t>
            </a:r>
            <a:r>
              <a:rPr lang="en-US" dirty="0" err="1"/>
              <a:t>ta,tb</a:t>
            </a:r>
            <a:r>
              <a:rPr lang="en-US" dirty="0"/>
              <a:t> are terms of the form D p1..pn with identical </a:t>
            </a:r>
            <a:r>
              <a:rPr lang="en-US" dirty="0" err="1"/>
              <a:t>D,n</a:t>
            </a:r>
            <a:r>
              <a:rPr lang="en-US" dirty="0"/>
              <a:t> </a:t>
            </a:r>
            <a:endParaRPr lang="en-US" dirty="0" smtClean="0"/>
          </a:p>
          <a:p>
            <a:r>
              <a:rPr lang="en-US" b="1" dirty="0"/>
              <a:t>	</a:t>
            </a:r>
            <a:r>
              <a:rPr lang="en-US" b="1" dirty="0" smtClean="0"/>
              <a:t>	then</a:t>
            </a:r>
            <a:r>
              <a:rPr lang="en-US" dirty="0" smtClean="0"/>
              <a:t> </a:t>
            </a:r>
            <a:r>
              <a:rPr lang="en-US" dirty="0"/>
              <a:t>unify(ta[</a:t>
            </a:r>
            <a:r>
              <a:rPr lang="en-US" dirty="0" err="1"/>
              <a:t>i</a:t>
            </a:r>
            <a:r>
              <a:rPr lang="en-US" dirty="0"/>
              <a:t>],</a:t>
            </a:r>
            <a:r>
              <a:rPr lang="en-US" dirty="0" err="1"/>
              <a:t>tb</a:t>
            </a:r>
            <a:r>
              <a:rPr lang="en-US" dirty="0"/>
              <a:t>[</a:t>
            </a:r>
            <a:r>
              <a:rPr lang="en-US" dirty="0" err="1"/>
              <a:t>i</a:t>
            </a:r>
            <a:r>
              <a:rPr lang="en-US" dirty="0"/>
              <a:t>]) for each corresponding </a:t>
            </a:r>
            <a:r>
              <a:rPr lang="en-US" i="1" dirty="0" err="1"/>
              <a:t>i</a:t>
            </a:r>
            <a:r>
              <a:rPr lang="en-US" dirty="0" err="1"/>
              <a:t>th</a:t>
            </a:r>
            <a:r>
              <a:rPr lang="en-US" dirty="0"/>
              <a:t> parameter </a:t>
            </a:r>
            <a:endParaRPr lang="en-US" dirty="0" smtClean="0"/>
          </a:p>
          <a:p>
            <a:r>
              <a:rPr lang="en-US" b="1" dirty="0"/>
              <a:t>	</a:t>
            </a:r>
            <a:r>
              <a:rPr lang="en-US" b="1" dirty="0" smtClean="0"/>
              <a:t>else</a:t>
            </a:r>
            <a:r>
              <a:rPr lang="en-US" dirty="0" smtClean="0"/>
              <a:t> </a:t>
            </a:r>
            <a:r>
              <a:rPr lang="en-US" b="1" dirty="0"/>
              <a:t>if</a:t>
            </a:r>
            <a:r>
              <a:rPr lang="en-US" dirty="0"/>
              <a:t> at least one of </a:t>
            </a:r>
            <a:r>
              <a:rPr lang="en-US" dirty="0" err="1"/>
              <a:t>ta,tb</a:t>
            </a:r>
            <a:r>
              <a:rPr lang="en-US" dirty="0"/>
              <a:t> is a type </a:t>
            </a:r>
            <a:r>
              <a:rPr lang="en-US" dirty="0" smtClean="0"/>
              <a:t>variable</a:t>
            </a:r>
          </a:p>
          <a:p>
            <a:r>
              <a:rPr lang="en-US" dirty="0"/>
              <a:t>	</a:t>
            </a:r>
            <a:r>
              <a:rPr lang="en-US" dirty="0" smtClean="0"/>
              <a:t>	</a:t>
            </a:r>
            <a:r>
              <a:rPr lang="en-US" b="1" dirty="0" smtClean="0"/>
              <a:t>then</a:t>
            </a:r>
            <a:r>
              <a:rPr lang="en-US" dirty="0" smtClean="0"/>
              <a:t> </a:t>
            </a:r>
            <a:r>
              <a:rPr lang="en-US" dirty="0"/>
              <a:t>union(</a:t>
            </a:r>
            <a:r>
              <a:rPr lang="en-US" dirty="0" err="1"/>
              <a:t>ta,tb</a:t>
            </a:r>
            <a:r>
              <a:rPr lang="en-US" dirty="0"/>
              <a:t>) </a:t>
            </a:r>
            <a:endParaRPr lang="en-US" dirty="0" smtClean="0"/>
          </a:p>
          <a:p>
            <a:r>
              <a:rPr lang="en-US" b="1" dirty="0"/>
              <a:t>	</a:t>
            </a:r>
            <a:r>
              <a:rPr lang="en-US" b="1" dirty="0" smtClean="0"/>
              <a:t>else</a:t>
            </a:r>
            <a:r>
              <a:rPr lang="en-US" dirty="0" smtClean="0"/>
              <a:t> </a:t>
            </a:r>
            <a:r>
              <a:rPr lang="en-US" dirty="0"/>
              <a:t>error 'types do not match'</a:t>
            </a:r>
          </a:p>
          <a:p>
            <a:endParaRPr lang="en-US" dirty="0"/>
          </a:p>
        </p:txBody>
      </p:sp>
      <p:sp>
        <p:nvSpPr>
          <p:cNvPr id="6" name="TextBox 5"/>
          <p:cNvSpPr txBox="1"/>
          <p:nvPr/>
        </p:nvSpPr>
        <p:spPr>
          <a:xfrm>
            <a:off x="838200" y="3504526"/>
            <a:ext cx="10515600" cy="646331"/>
          </a:xfrm>
          <a:prstGeom prst="rect">
            <a:avLst/>
          </a:prstGeom>
          <a:noFill/>
        </p:spPr>
        <p:txBody>
          <a:bodyPr wrap="square" rtlCol="0">
            <a:spAutoFit/>
          </a:bodyPr>
          <a:lstStyle/>
          <a:p>
            <a:r>
              <a:rPr lang="en-US" i="1" dirty="0"/>
              <a:t>unification</a:t>
            </a:r>
            <a:r>
              <a:rPr lang="en-US" dirty="0"/>
              <a:t>, </a:t>
            </a:r>
            <a:r>
              <a:rPr lang="en-US" dirty="0" smtClean="0"/>
              <a:t>the </a:t>
            </a:r>
            <a:r>
              <a:rPr lang="en-US" dirty="0"/>
              <a:t>types for a well-structured program give rise to a set of constraints that when solved always have a unique </a:t>
            </a:r>
            <a:r>
              <a:rPr lang="en-US" i="1" dirty="0"/>
              <a:t>principal type</a:t>
            </a:r>
            <a:r>
              <a:rPr lang="en-US" dirty="0"/>
              <a:t>.</a:t>
            </a:r>
          </a:p>
        </p:txBody>
      </p:sp>
    </p:spTree>
    <p:extLst>
      <p:ext uri="{BB962C8B-B14F-4D97-AF65-F5344CB8AC3E}">
        <p14:creationId xmlns:p14="http://schemas.microsoft.com/office/powerpoint/2010/main" val="940284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Completeness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50992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Soundness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72664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Bi-Directional Type Checking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66838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 of the Diagonal Argument</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26</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366" y="1646238"/>
            <a:ext cx="2451100" cy="3810000"/>
          </a:xfrm>
          <a:prstGeom prst="rect">
            <a:avLst/>
          </a:prstGeom>
        </p:spPr>
      </p:pic>
      <p:sp>
        <p:nvSpPr>
          <p:cNvPr id="10" name="TextBox 9"/>
          <p:cNvSpPr txBox="1"/>
          <p:nvPr/>
        </p:nvSpPr>
        <p:spPr>
          <a:xfrm>
            <a:off x="4591878" y="2067338"/>
            <a:ext cx="6042992" cy="1754326"/>
          </a:xfrm>
          <a:prstGeom prst="rect">
            <a:avLst/>
          </a:prstGeom>
          <a:noFill/>
        </p:spPr>
        <p:txBody>
          <a:bodyPr wrap="square" rtlCol="0">
            <a:spAutoFit/>
          </a:bodyPr>
          <a:lstStyle/>
          <a:p>
            <a:pPr marL="285750" indent="-285750">
              <a:buFont typeface="Arial" charset="0"/>
              <a:buChar char="•"/>
            </a:pPr>
            <a:r>
              <a:rPr lang="en-US" dirty="0" smtClean="0"/>
              <a:t>History of the </a:t>
            </a:r>
            <a:r>
              <a:rPr lang="en-US" dirty="0" err="1" smtClean="0"/>
              <a:t>Digonal</a:t>
            </a:r>
            <a:r>
              <a:rPr lang="en-US" dirty="0" smtClean="0"/>
              <a:t> Argument</a:t>
            </a:r>
          </a:p>
          <a:p>
            <a:pPr marL="285750" indent="-285750">
              <a:buFont typeface="Arial" charset="0"/>
              <a:buChar char="•"/>
            </a:pPr>
            <a:r>
              <a:rPr lang="en-US" dirty="0" err="1" smtClean="0"/>
              <a:t>Gregor</a:t>
            </a:r>
            <a:r>
              <a:rPr lang="en-US" dirty="0" smtClean="0"/>
              <a:t> Cantor (1888)</a:t>
            </a:r>
          </a:p>
          <a:p>
            <a:pPr marL="285750" indent="-285750">
              <a:buFont typeface="Arial" charset="0"/>
              <a:buChar char="•"/>
            </a:pPr>
            <a:endParaRPr lang="en-US" dirty="0"/>
          </a:p>
          <a:p>
            <a:pPr marL="285750" indent="-285750">
              <a:buFont typeface="Arial" charset="0"/>
              <a:buChar char="•"/>
            </a:pPr>
            <a:r>
              <a:rPr lang="en-US" dirty="0" smtClean="0"/>
              <a:t>Turing</a:t>
            </a:r>
          </a:p>
          <a:p>
            <a:pPr marL="285750" indent="-285750">
              <a:buFont typeface="Arial" charset="0"/>
              <a:buChar char="•"/>
            </a:pPr>
            <a:r>
              <a:rPr lang="en-US" dirty="0" err="1" smtClean="0"/>
              <a:t>Godel</a:t>
            </a:r>
            <a:endParaRPr lang="en-US" dirty="0" smtClean="0"/>
          </a:p>
          <a:p>
            <a:pPr marL="285750" indent="-285750">
              <a:buFont typeface="Arial" charset="0"/>
              <a:buChar char="•"/>
            </a:pPr>
            <a:r>
              <a:rPr lang="en-US" dirty="0" smtClean="0"/>
              <a:t>Significance of the proof</a:t>
            </a:r>
            <a:endParaRPr lang="en-US" dirty="0"/>
          </a:p>
        </p:txBody>
      </p:sp>
    </p:spTree>
    <p:extLst>
      <p:ext uri="{BB962C8B-B14F-4D97-AF65-F5344CB8AC3E}">
        <p14:creationId xmlns:p14="http://schemas.microsoft.com/office/powerpoint/2010/main" val="1227618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Static type checking for Turing-complete languages is inherently conservative. That is, if a type system is both </a:t>
            </a:r>
            <a:r>
              <a:rPr lang="en-US" i="1" dirty="0"/>
              <a:t>sound</a:t>
            </a:r>
            <a:r>
              <a:rPr lang="en-US" dirty="0"/>
              <a:t> (meaning that it rejects all incorrect programs) and </a:t>
            </a:r>
            <a:r>
              <a:rPr lang="en-US" i="1" dirty="0"/>
              <a:t>decidable</a:t>
            </a:r>
            <a:r>
              <a:rPr lang="en-US" dirty="0"/>
              <a:t> (meaning that it is possible to write an algorithm that determines whether a program is well-typed), then it must be </a:t>
            </a:r>
            <a:r>
              <a:rPr lang="en-US" i="1" dirty="0"/>
              <a:t>incomplete</a:t>
            </a:r>
            <a:r>
              <a:rPr lang="en-US" dirty="0"/>
              <a:t> (meaning there are correct programs, which are also rejected, even though they do not encounter runtime errors).</a:t>
            </a:r>
            <a:r>
              <a:rPr lang="en-US" baseline="30000" dirty="0">
                <a:hlinkClick r:id="rId2"/>
              </a:rPr>
              <a:t>[6]</a:t>
            </a:r>
            <a:r>
              <a:rPr lang="en-US" dirty="0"/>
              <a:t> For example, consider a program containing the code:</a:t>
            </a:r>
          </a:p>
          <a:p>
            <a:r>
              <a:rPr lang="en-US" dirty="0"/>
              <a:t>if &lt;complex test&gt; then &lt;do something&gt; else &lt;signal that there is a type error&gt;</a:t>
            </a:r>
          </a:p>
          <a:p>
            <a:r>
              <a:rPr lang="en-US" dirty="0"/>
              <a:t>Even if the expression &lt;complex test&gt; always evaluates to true at run-time, most type checkers will reject the program as ill-typed, because it is difficult (if not impossible) for a static analyzer to determine that the else branch will not be taken.</a:t>
            </a:r>
            <a:r>
              <a:rPr lang="en-US" baseline="30000" dirty="0">
                <a:hlinkClick r:id="rId3"/>
              </a:rPr>
              <a:t>[7]</a:t>
            </a:r>
            <a:r>
              <a:rPr lang="en-US" dirty="0"/>
              <a:t> Conversely, a static type checker will quickly detect type errors in rarely used code paths. Without static type checking, even </a:t>
            </a:r>
            <a:r>
              <a:rPr lang="en-US" dirty="0">
                <a:hlinkClick r:id="rId4" tooltip="Code coverage"/>
              </a:rPr>
              <a:t>code coverage</a:t>
            </a:r>
            <a:r>
              <a:rPr lang="en-US" dirty="0"/>
              <a:t> tests with 100% coverage may be unable to find such type errors. The tests may fail to detect such type errors, because the combination of all places where values are created and all places where a certain value is used must be taken into account.</a:t>
            </a:r>
          </a:p>
          <a:p>
            <a:endParaRPr lang="en-US" dirty="0"/>
          </a:p>
        </p:txBody>
      </p:sp>
    </p:spTree>
    <p:extLst>
      <p:ext uri="{BB962C8B-B14F-4D97-AF65-F5344CB8AC3E}">
        <p14:creationId xmlns:p14="http://schemas.microsoft.com/office/powerpoint/2010/main" val="1875113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28</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0"/>
            <a:ext cx="10058400" cy="6716337"/>
          </a:xfrm>
          <a:prstGeom prst="rect">
            <a:avLst/>
          </a:prstGeom>
        </p:spPr>
      </p:pic>
    </p:spTree>
    <p:extLst>
      <p:ext uri="{BB962C8B-B14F-4D97-AF65-F5344CB8AC3E}">
        <p14:creationId xmlns:p14="http://schemas.microsoft.com/office/powerpoint/2010/main" val="495471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Cantor’s World </a:t>
            </a:r>
            <a:r>
              <a:rPr lang="en-US" dirty="0" err="1" smtClean="0"/>
              <a:t>Impleneted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4906" y="1443577"/>
            <a:ext cx="6901116" cy="5414423"/>
          </a:xfrm>
        </p:spPr>
      </p:pic>
    </p:spTree>
    <p:extLst>
      <p:ext uri="{BB962C8B-B14F-4D97-AF65-F5344CB8AC3E}">
        <p14:creationId xmlns:p14="http://schemas.microsoft.com/office/powerpoint/2010/main" val="1801110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verpass Mono" charset="0"/>
                <a:ea typeface="Overpass Mono" charset="0"/>
                <a:cs typeface="Overpass Mono" charset="0"/>
              </a:rPr>
              <a:t>Diagonal Argument </a:t>
            </a:r>
            <a:r>
              <a:rPr lang="en-US" dirty="0" smtClean="0">
                <a:latin typeface="Overpass Mono" charset="0"/>
                <a:ea typeface="Overpass Mono" charset="0"/>
                <a:cs typeface="Overpass Mono" charset="0"/>
              </a:rPr>
              <a:t>visualized Part 1</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30</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0700" y="2359303"/>
            <a:ext cx="8610600" cy="2997200"/>
          </a:xfrm>
          <a:prstGeom prst="rect">
            <a:avLst/>
          </a:prstGeom>
        </p:spPr>
      </p:pic>
    </p:spTree>
    <p:extLst>
      <p:ext uri="{BB962C8B-B14F-4D97-AF65-F5344CB8AC3E}">
        <p14:creationId xmlns:p14="http://schemas.microsoft.com/office/powerpoint/2010/main" val="1755064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verpass Mono" charset="0"/>
                <a:ea typeface="Overpass Mono" charset="0"/>
                <a:cs typeface="Overpass Mono" charset="0"/>
              </a:rPr>
              <a:t>Table of Contents</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latin typeface="Overpass Mono" charset="0"/>
                <a:ea typeface="Overpass Mono" charset="0"/>
                <a:cs typeface="Overpass Mono" charset="0"/>
              </a:rPr>
              <a:t>About me</a:t>
            </a:r>
          </a:p>
          <a:p>
            <a:pPr marL="0" indent="0">
              <a:buClr>
                <a:srgbClr val="FF0000"/>
              </a:buClr>
              <a:buNone/>
            </a:pPr>
            <a:r>
              <a:rPr lang="en-US" dirty="0" smtClean="0">
                <a:solidFill>
                  <a:srgbClr val="FF0000"/>
                </a:solidFill>
                <a:latin typeface="Overpass Mono" charset="0"/>
                <a:ea typeface="Overpass Mono" charset="0"/>
                <a:cs typeface="Overpass Mono" charset="0"/>
              </a:rPr>
              <a:t>01. </a:t>
            </a:r>
            <a:r>
              <a:rPr lang="en-US" dirty="0" smtClean="0">
                <a:latin typeface="Overpass Mono" charset="0"/>
                <a:ea typeface="Overpass Mono" charset="0"/>
                <a:cs typeface="Overpass Mono" charset="0"/>
              </a:rPr>
              <a:t>What is a Programming Language</a:t>
            </a:r>
          </a:p>
          <a:p>
            <a:pPr marL="0" indent="0">
              <a:buNone/>
            </a:pPr>
            <a:r>
              <a:rPr lang="en-US" dirty="0" smtClean="0">
                <a:solidFill>
                  <a:srgbClr val="FF0000"/>
                </a:solidFill>
                <a:latin typeface="Overpass Mono" charset="0"/>
                <a:ea typeface="Overpass Mono" charset="0"/>
                <a:cs typeface="Overpass Mono" charset="0"/>
              </a:rPr>
              <a:t>02. </a:t>
            </a:r>
            <a:r>
              <a:rPr lang="en-US" dirty="0" smtClean="0">
                <a:latin typeface="Overpass Mono" charset="0"/>
                <a:ea typeface="Overpass Mono" charset="0"/>
                <a:cs typeface="Overpass Mono" charset="0"/>
              </a:rPr>
              <a:t>What is a Type</a:t>
            </a:r>
          </a:p>
          <a:p>
            <a:pPr marL="0" indent="0">
              <a:buNone/>
            </a:pPr>
            <a:r>
              <a:rPr lang="en-US" dirty="0" smtClean="0">
                <a:solidFill>
                  <a:srgbClr val="FF0000"/>
                </a:solidFill>
                <a:latin typeface="Overpass Mono" charset="0"/>
                <a:ea typeface="Overpass Mono" charset="0"/>
                <a:cs typeface="Overpass Mono" charset="0"/>
              </a:rPr>
              <a:t>03. </a:t>
            </a:r>
            <a:r>
              <a:rPr lang="en-US" dirty="0" smtClean="0">
                <a:latin typeface="Overpass Mono" charset="0"/>
                <a:ea typeface="Overpass Mono" charset="0"/>
                <a:cs typeface="Overpass Mono" charset="0"/>
              </a:rPr>
              <a:t>What is a Statically Typed Programming Language</a:t>
            </a:r>
          </a:p>
          <a:p>
            <a:pPr marL="0" indent="0">
              <a:buNone/>
            </a:pPr>
            <a:r>
              <a:rPr lang="en-US" dirty="0">
                <a:solidFill>
                  <a:srgbClr val="FF0000"/>
                </a:solidFill>
                <a:latin typeface="Overpass Mono" charset="0"/>
                <a:ea typeface="Overpass Mono" charset="0"/>
                <a:cs typeface="Overpass Mono" charset="0"/>
              </a:rPr>
              <a:t>0</a:t>
            </a:r>
            <a:r>
              <a:rPr lang="en-US" dirty="0" smtClean="0">
                <a:solidFill>
                  <a:srgbClr val="FF0000"/>
                </a:solidFill>
                <a:latin typeface="Overpass Mono" charset="0"/>
                <a:ea typeface="Overpass Mono" charset="0"/>
                <a:cs typeface="Overpass Mono" charset="0"/>
              </a:rPr>
              <a:t>4. </a:t>
            </a:r>
            <a:r>
              <a:rPr lang="en-US" dirty="0" smtClean="0">
                <a:latin typeface="Overpass Mono" charset="0"/>
                <a:ea typeface="Overpass Mono" charset="0"/>
                <a:cs typeface="Overpass Mono" charset="0"/>
              </a:rPr>
              <a:t>Static Typing vs Dynamic Typing</a:t>
            </a:r>
          </a:p>
          <a:p>
            <a:pPr marL="0" indent="0">
              <a:buNone/>
            </a:pPr>
            <a:r>
              <a:rPr lang="en-US" dirty="0" smtClean="0">
                <a:solidFill>
                  <a:srgbClr val="FF0000"/>
                </a:solidFill>
                <a:latin typeface="Overpass Mono" charset="0"/>
                <a:ea typeface="Overpass Mono" charset="0"/>
                <a:cs typeface="Overpass Mono" charset="0"/>
              </a:rPr>
              <a:t>05.</a:t>
            </a:r>
            <a:r>
              <a:rPr lang="en-US" dirty="0" smtClean="0">
                <a:latin typeface="Overpass Mono" charset="0"/>
                <a:ea typeface="Overpass Mono" charset="0"/>
                <a:cs typeface="Overpass Mono" charset="0"/>
              </a:rPr>
              <a:t> What should you care</a:t>
            </a:r>
          </a:p>
          <a:p>
            <a:pPr marL="0" indent="0">
              <a:buNone/>
            </a:pPr>
            <a:r>
              <a:rPr lang="en-US" dirty="0" smtClean="0">
                <a:solidFill>
                  <a:srgbClr val="FF0000"/>
                </a:solidFill>
                <a:latin typeface="Overpass Mono" charset="0"/>
                <a:ea typeface="Overpass Mono" charset="0"/>
                <a:cs typeface="Overpass Mono" charset="0"/>
              </a:rPr>
              <a:t>06. </a:t>
            </a:r>
            <a:r>
              <a:rPr lang="en-US" dirty="0" smtClean="0">
                <a:latin typeface="Overpass Mono" charset="0"/>
                <a:ea typeface="Overpass Mono" charset="0"/>
                <a:cs typeface="Overpass Mono" charset="0"/>
              </a:rPr>
              <a:t>Advantages </a:t>
            </a:r>
            <a:r>
              <a:rPr lang="en-US" dirty="0" smtClean="0">
                <a:latin typeface="Overpass Mono" charset="0"/>
                <a:ea typeface="Overpass Mono" charset="0"/>
                <a:cs typeface="Overpass Mono" charset="0"/>
              </a:rPr>
              <a:t>and Disadvantages of Statically Typed Programming Languages</a:t>
            </a:r>
          </a:p>
          <a:p>
            <a:pPr marL="0" indent="0">
              <a:buNone/>
            </a:pPr>
            <a:r>
              <a:rPr lang="en-US" dirty="0" smtClean="0">
                <a:solidFill>
                  <a:srgbClr val="FF0000"/>
                </a:solidFill>
                <a:latin typeface="Overpass Mono" charset="0"/>
                <a:ea typeface="Overpass Mono" charset="0"/>
                <a:cs typeface="Overpass Mono" charset="0"/>
              </a:rPr>
              <a:t>07. </a:t>
            </a:r>
            <a:r>
              <a:rPr lang="en-US" dirty="0" smtClean="0">
                <a:latin typeface="Overpass Mono" charset="0"/>
                <a:ea typeface="Overpass Mono" charset="0"/>
                <a:cs typeface="Overpass Mono" charset="0"/>
              </a:rPr>
              <a:t>What </a:t>
            </a:r>
            <a:r>
              <a:rPr lang="en-US" dirty="0">
                <a:latin typeface="Overpass Mono" charset="0"/>
                <a:ea typeface="Overpass Mono" charset="0"/>
                <a:cs typeface="Overpass Mono" charset="0"/>
              </a:rPr>
              <a:t>is Type </a:t>
            </a:r>
            <a:r>
              <a:rPr lang="en-US" dirty="0" smtClean="0">
                <a:latin typeface="Overpass Mono" charset="0"/>
                <a:ea typeface="Overpass Mono" charset="0"/>
                <a:cs typeface="Overpass Mono" charset="0"/>
              </a:rPr>
              <a:t>Checking</a:t>
            </a:r>
          </a:p>
          <a:p>
            <a:pPr marL="0" indent="0">
              <a:buNone/>
            </a:pPr>
            <a:r>
              <a:rPr lang="en-US" dirty="0" smtClean="0">
                <a:solidFill>
                  <a:srgbClr val="FF0000"/>
                </a:solidFill>
                <a:latin typeface="Overpass Mono" charset="0"/>
                <a:ea typeface="Overpass Mono" charset="0"/>
                <a:cs typeface="Overpass Mono" charset="0"/>
              </a:rPr>
              <a:t>08. </a:t>
            </a:r>
            <a:r>
              <a:rPr lang="en-US" dirty="0" smtClean="0">
                <a:latin typeface="Overpass Mono" charset="0"/>
                <a:ea typeface="Overpass Mono" charset="0"/>
                <a:cs typeface="Overpass Mono" charset="0"/>
              </a:rPr>
              <a:t>The </a:t>
            </a:r>
            <a:r>
              <a:rPr lang="en-US" dirty="0" err="1" smtClean="0">
                <a:latin typeface="Overpass Mono" charset="0"/>
                <a:ea typeface="Overpass Mono" charset="0"/>
                <a:cs typeface="Overpass Mono" charset="0"/>
              </a:rPr>
              <a:t>Hindley</a:t>
            </a:r>
            <a:r>
              <a:rPr lang="en-US" dirty="0" smtClean="0">
                <a:latin typeface="Overpass Mono" charset="0"/>
                <a:ea typeface="Overpass Mono" charset="0"/>
                <a:cs typeface="Overpass Mono" charset="0"/>
              </a:rPr>
              <a:t> Miller Type System</a:t>
            </a:r>
          </a:p>
          <a:p>
            <a:pPr marL="0" indent="0">
              <a:buNone/>
            </a:pPr>
            <a:r>
              <a:rPr lang="en-US" dirty="0" smtClean="0">
                <a:solidFill>
                  <a:srgbClr val="FF0000"/>
                </a:solidFill>
                <a:latin typeface="Overpass Mono" charset="0"/>
                <a:ea typeface="Overpass Mono" charset="0"/>
                <a:cs typeface="Overpass Mono" charset="0"/>
              </a:rPr>
              <a:t>09. </a:t>
            </a:r>
            <a:r>
              <a:rPr lang="en-US" dirty="0" smtClean="0">
                <a:latin typeface="Overpass Mono" charset="0"/>
                <a:ea typeface="Overpass Mono" charset="0"/>
                <a:cs typeface="Overpass Mono" charset="0"/>
              </a:rPr>
              <a:t>The Rules of Algorithm W</a:t>
            </a:r>
          </a:p>
          <a:p>
            <a:pPr marL="0" indent="0">
              <a:buNone/>
            </a:pPr>
            <a:r>
              <a:rPr lang="en-US" dirty="0" smtClean="0">
                <a:solidFill>
                  <a:srgbClr val="FF0000"/>
                </a:solidFill>
                <a:latin typeface="Overpass Mono" charset="0"/>
                <a:ea typeface="Overpass Mono" charset="0"/>
                <a:cs typeface="Overpass Mono" charset="0"/>
              </a:rPr>
              <a:t>10. </a:t>
            </a:r>
            <a:r>
              <a:rPr lang="en-US" dirty="0" smtClean="0">
                <a:latin typeface="Overpass Mono" charset="0"/>
                <a:ea typeface="Overpass Mono" charset="0"/>
                <a:cs typeface="Overpass Mono" charset="0"/>
              </a:rPr>
              <a:t>Unification</a:t>
            </a:r>
          </a:p>
          <a:p>
            <a:pPr marL="0" indent="0">
              <a:buNone/>
            </a:pPr>
            <a:r>
              <a:rPr lang="en-US" dirty="0" smtClean="0">
                <a:solidFill>
                  <a:srgbClr val="FF0000"/>
                </a:solidFill>
                <a:latin typeface="Overpass Mono" charset="0"/>
                <a:ea typeface="Overpass Mono" charset="0"/>
                <a:cs typeface="Overpass Mono" charset="0"/>
              </a:rPr>
              <a:t>11. </a:t>
            </a:r>
            <a:r>
              <a:rPr lang="en-US" dirty="0" smtClean="0">
                <a:latin typeface="Overpass Mono" charset="0"/>
                <a:ea typeface="Overpass Mono" charset="0"/>
                <a:cs typeface="Overpass Mono" charset="0"/>
              </a:rPr>
              <a:t>Proof of Completeness</a:t>
            </a:r>
          </a:p>
          <a:p>
            <a:pPr marL="0" indent="0">
              <a:buNone/>
            </a:pPr>
            <a:r>
              <a:rPr lang="en-US" dirty="0" smtClean="0">
                <a:solidFill>
                  <a:srgbClr val="FF0000"/>
                </a:solidFill>
                <a:latin typeface="Overpass Mono" charset="0"/>
                <a:ea typeface="Overpass Mono" charset="0"/>
                <a:cs typeface="Overpass Mono" charset="0"/>
              </a:rPr>
              <a:t>12. </a:t>
            </a:r>
            <a:r>
              <a:rPr lang="en-US" dirty="0" smtClean="0">
                <a:latin typeface="Overpass Mono" charset="0"/>
                <a:ea typeface="Overpass Mono" charset="0"/>
                <a:cs typeface="Overpass Mono" charset="0"/>
              </a:rPr>
              <a:t>Proof of Soundness</a:t>
            </a:r>
          </a:p>
          <a:p>
            <a:pPr marL="0" indent="0">
              <a:buNone/>
            </a:pPr>
            <a:r>
              <a:rPr lang="en-US" dirty="0" smtClean="0">
                <a:solidFill>
                  <a:srgbClr val="FF0000"/>
                </a:solidFill>
                <a:latin typeface="Overpass Mono" charset="0"/>
                <a:ea typeface="Overpass Mono" charset="0"/>
                <a:cs typeface="Overpass Mono" charset="0"/>
              </a:rPr>
              <a:t>13.</a:t>
            </a:r>
            <a:r>
              <a:rPr lang="en-US" dirty="0" smtClean="0">
                <a:latin typeface="Overpass Mono" charset="0"/>
                <a:ea typeface="Overpass Mono" charset="0"/>
                <a:cs typeface="Overpass Mono" charset="0"/>
              </a:rPr>
              <a:t> The Diagonal Argument</a:t>
            </a:r>
          </a:p>
          <a:p>
            <a:endParaRPr lang="en-US" dirty="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364" y="4239833"/>
            <a:ext cx="4154557" cy="2336938"/>
          </a:xfrm>
          <a:prstGeom prst="rect">
            <a:avLst/>
          </a:prstGeom>
        </p:spPr>
      </p:pic>
    </p:spTree>
    <p:extLst>
      <p:ext uri="{BB962C8B-B14F-4D97-AF65-F5344CB8AC3E}">
        <p14:creationId xmlns:p14="http://schemas.microsoft.com/office/powerpoint/2010/main" val="757992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verpass Mono" charset="0"/>
                <a:ea typeface="Overpass Mono" charset="0"/>
                <a:cs typeface="Overpass Mono" charset="0"/>
              </a:rPr>
              <a:t>Loeb Theorem Part 2</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31</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688" y="1646238"/>
            <a:ext cx="4872010" cy="169586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8590" y="1646238"/>
            <a:ext cx="4872010" cy="169586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688" y="3387586"/>
            <a:ext cx="4872010" cy="169586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3387586"/>
            <a:ext cx="4872010" cy="169586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9990" y="1624256"/>
            <a:ext cx="4872010" cy="1695862"/>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3385" y="3387586"/>
            <a:ext cx="4872010" cy="1695862"/>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688" y="5179602"/>
            <a:ext cx="4872010" cy="1695862"/>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5275756"/>
            <a:ext cx="4872010" cy="1695862"/>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3385" y="5243460"/>
            <a:ext cx="4872010" cy="1695862"/>
          </a:xfrm>
          <a:prstGeom prst="rect">
            <a:avLst/>
          </a:prstGeom>
        </p:spPr>
      </p:pic>
    </p:spTree>
    <p:extLst>
      <p:ext uri="{BB962C8B-B14F-4D97-AF65-F5344CB8AC3E}">
        <p14:creationId xmlns:p14="http://schemas.microsoft.com/office/powerpoint/2010/main" val="798797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12334" y="109537"/>
            <a:ext cx="10515600" cy="1325563"/>
          </a:xfrm>
        </p:spPr>
        <p:txBody>
          <a:bodyPr/>
          <a:lstStyle/>
          <a:p>
            <a:r>
              <a:rPr lang="en-US" dirty="0" smtClean="0"/>
              <a:t>Has this proof been explored before</a:t>
            </a:r>
            <a:r>
              <a:rPr lang="mr-IN" dirty="0" smtClean="0"/>
              <a:t>…</a:t>
            </a:r>
            <a:r>
              <a:rPr lang="en-US" dirty="0" smtClean="0"/>
              <a:t> yes</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32</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467" y="1317181"/>
            <a:ext cx="8678333" cy="5794819"/>
          </a:xfrm>
          <a:prstGeom prst="rect">
            <a:avLst/>
          </a:prstGeom>
        </p:spPr>
      </p:pic>
    </p:spTree>
    <p:extLst>
      <p:ext uri="{BB962C8B-B14F-4D97-AF65-F5344CB8AC3E}">
        <p14:creationId xmlns:p14="http://schemas.microsoft.com/office/powerpoint/2010/main" val="1783135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 the proof in the previous paper</a:t>
            </a:r>
            <a:endParaRPr lang="en-US" dirty="0"/>
          </a:p>
        </p:txBody>
      </p:sp>
      <p:sp>
        <p:nvSpPr>
          <p:cNvPr id="3" name="Content Placeholder 2"/>
          <p:cNvSpPr>
            <a:spLocks noGrp="1"/>
          </p:cNvSpPr>
          <p:nvPr>
            <p:ph idx="1"/>
          </p:nvPr>
        </p:nvSpPr>
        <p:spPr/>
        <p:txBody>
          <a:bodyPr/>
          <a:lstStyle/>
          <a:p>
            <a:r>
              <a:rPr lang="en-US" dirty="0" smtClean="0"/>
              <a:t>J.B. Well’s approach to proving </a:t>
            </a:r>
            <a:r>
              <a:rPr lang="en-US" dirty="0" err="1" smtClean="0"/>
              <a:t>Undecidability</a:t>
            </a:r>
            <a:endParaRPr lang="en-US" dirty="0"/>
          </a:p>
        </p:txBody>
      </p:sp>
    </p:spTree>
    <p:extLst>
      <p:ext uri="{BB962C8B-B14F-4D97-AF65-F5344CB8AC3E}">
        <p14:creationId xmlns:p14="http://schemas.microsoft.com/office/powerpoint/2010/main" val="1874631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8000" b="-10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References</a:t>
            </a:r>
            <a:endParaRPr lang="en-US" dirty="0">
              <a:solidFill>
                <a:schemeClr val="bg1"/>
              </a:solidFill>
            </a:endParaRPr>
          </a:p>
        </p:txBody>
      </p:sp>
      <p:sp>
        <p:nvSpPr>
          <p:cNvPr id="3" name="Content Placeholder 2"/>
          <p:cNvSpPr>
            <a:spLocks noGrp="1"/>
          </p:cNvSpPr>
          <p:nvPr>
            <p:ph idx="1"/>
          </p:nvPr>
        </p:nvSpPr>
        <p:spPr>
          <a:xfrm>
            <a:off x="838200" y="1690688"/>
            <a:ext cx="10515600" cy="4486275"/>
          </a:xfrm>
        </p:spPr>
        <p:txBody>
          <a:bodyPr/>
          <a:lstStyle/>
          <a:p>
            <a:r>
              <a:rPr lang="en-US" dirty="0">
                <a:solidFill>
                  <a:schemeClr val="bg1"/>
                </a:solidFill>
              </a:rPr>
              <a:t>Kimberly Knight, “Media Epidemics: Viral Structures in Literature and New Media” PhD diss., University of California, Santa Barbara, 2011, MLA </a:t>
            </a:r>
            <a:r>
              <a:rPr lang="en-US" dirty="0" smtClean="0">
                <a:solidFill>
                  <a:schemeClr val="bg1"/>
                </a:solidFill>
              </a:rPr>
              <a:t>International </a:t>
            </a:r>
            <a:r>
              <a:rPr lang="en-US" dirty="0">
                <a:solidFill>
                  <a:schemeClr val="bg1"/>
                </a:solidFill>
              </a:rPr>
              <a:t>Bibliography (2013420395</a:t>
            </a:r>
            <a:r>
              <a:rPr lang="en-US" dirty="0" smtClean="0">
                <a:solidFill>
                  <a:schemeClr val="bg1"/>
                </a:solidFill>
              </a:rPr>
              <a:t>).</a:t>
            </a:r>
          </a:p>
          <a:p>
            <a:r>
              <a:rPr lang="en-US" dirty="0" err="1">
                <a:solidFill>
                  <a:schemeClr val="bg1"/>
                </a:solidFill>
              </a:rPr>
              <a:t>Limer</a:t>
            </a:r>
            <a:r>
              <a:rPr lang="en-US" dirty="0">
                <a:solidFill>
                  <a:schemeClr val="bg1"/>
                </a:solidFill>
              </a:rPr>
              <a:t>, Eric. “Heck Yes! The First Free Wireless Plan is Finally Here.” Gizmodo. October 1, 2013. </a:t>
            </a:r>
            <a:r>
              <a:rPr lang="en-US" dirty="0">
                <a:solidFill>
                  <a:schemeClr val="bg1"/>
                </a:solidFill>
                <a:hlinkClick r:id="rId3"/>
              </a:rPr>
              <a:t>http://</a:t>
            </a:r>
            <a:r>
              <a:rPr lang="en-US" dirty="0" smtClean="0">
                <a:solidFill>
                  <a:schemeClr val="bg1"/>
                </a:solidFill>
                <a:hlinkClick r:id="rId3"/>
              </a:rPr>
              <a:t>gizmodo.com/heck-yes-the-first-free-wireless-plan-is-finally-here-1429566597</a:t>
            </a:r>
            <a:endParaRPr lang="en-US" dirty="0" smtClean="0">
              <a:solidFill>
                <a:schemeClr val="bg1"/>
              </a:solidFill>
            </a:endParaRPr>
          </a:p>
          <a:p>
            <a:r>
              <a:rPr lang="en-US" dirty="0">
                <a:solidFill>
                  <a:schemeClr val="bg1"/>
                </a:solidFill>
              </a:rPr>
              <a:t>Generalizing </a:t>
            </a:r>
            <a:r>
              <a:rPr lang="en-US" dirty="0" err="1">
                <a:solidFill>
                  <a:schemeClr val="bg1"/>
                </a:solidFill>
              </a:rPr>
              <a:t>Hindley</a:t>
            </a:r>
            <a:r>
              <a:rPr lang="en-US" dirty="0">
                <a:solidFill>
                  <a:schemeClr val="bg1"/>
                </a:solidFill>
              </a:rPr>
              <a:t>-Milner Type Inference </a:t>
            </a:r>
            <a:r>
              <a:rPr lang="en-US" dirty="0" smtClean="0">
                <a:solidFill>
                  <a:schemeClr val="bg1"/>
                </a:solidFill>
              </a:rPr>
              <a:t>Algorithms</a:t>
            </a:r>
          </a:p>
          <a:p>
            <a:r>
              <a:rPr lang="en-US" dirty="0" smtClean="0">
                <a:solidFill>
                  <a:schemeClr val="bg1"/>
                </a:solidFill>
              </a:rPr>
              <a:t>Complete </a:t>
            </a:r>
            <a:r>
              <a:rPr lang="en-US" dirty="0">
                <a:solidFill>
                  <a:schemeClr val="bg1"/>
                </a:solidFill>
              </a:rPr>
              <a:t>and Easy Bidirectional </a:t>
            </a:r>
            <a:r>
              <a:rPr lang="en-US" dirty="0" err="1">
                <a:solidFill>
                  <a:schemeClr val="bg1"/>
                </a:solidFill>
              </a:rPr>
              <a:t>Typechecking</a:t>
            </a:r>
            <a:r>
              <a:rPr lang="en-US" dirty="0">
                <a:solidFill>
                  <a:schemeClr val="bg1"/>
                </a:solidFill>
              </a:rPr>
              <a:t> for Higher-Rank </a:t>
            </a:r>
            <a:r>
              <a:rPr lang="en-US" dirty="0" smtClean="0">
                <a:solidFill>
                  <a:schemeClr val="bg1"/>
                </a:solidFill>
              </a:rPr>
              <a:t>Polymorphism</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7160971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911126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program written in </a:t>
            </a:r>
            <a:r>
              <a:rPr lang="en-US" dirty="0" err="1" smtClean="0"/>
              <a:t>PureScript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913185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Overpass Mono" charset="0"/>
                <a:ea typeface="Overpass Mono" charset="0"/>
                <a:cs typeface="Overpass Mono" charset="0"/>
              </a:rPr>
              <a:t>What is a Programming Language</a:t>
            </a:r>
            <a:br>
              <a:rPr lang="en-US" dirty="0" smtClean="0">
                <a:latin typeface="Overpass Mono" charset="0"/>
                <a:ea typeface="Overpass Mono" charset="0"/>
                <a:cs typeface="Overpass Mono" charset="0"/>
              </a:rPr>
            </a:br>
            <a:r>
              <a:rPr lang="en-US" sz="2200" dirty="0" smtClean="0">
                <a:latin typeface="Overpass Mono" charset="0"/>
                <a:ea typeface="Overpass Mono" charset="0"/>
                <a:cs typeface="Overpass Mono" charset="0"/>
              </a:rPr>
              <a:t>( aka </a:t>
            </a:r>
            <a:r>
              <a:rPr lang="en-US" sz="2200" dirty="0" smtClean="0">
                <a:latin typeface="Overpass Mono" charset="0"/>
                <a:ea typeface="Overpass Mono" charset="0"/>
                <a:cs typeface="Overpass Mono" charset="0"/>
              </a:rPr>
              <a:t>the beginning of the </a:t>
            </a:r>
            <a:r>
              <a:rPr lang="en-US" sz="2200" dirty="0" smtClean="0">
                <a:latin typeface="Overpass Mono" charset="0"/>
                <a:ea typeface="Overpass Mono" charset="0"/>
                <a:cs typeface="Overpass Mono" charset="0"/>
              </a:rPr>
              <a:t>Universe ) </a:t>
            </a:r>
            <a:endParaRPr lang="en-US" sz="2200" dirty="0">
              <a:latin typeface="Overpass Mono" charset="0"/>
              <a:ea typeface="Overpass Mono" charset="0"/>
              <a:cs typeface="Overpass Mono"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5739" y="1825625"/>
            <a:ext cx="10658061" cy="4793836"/>
          </a:xfrm>
        </p:spPr>
      </p:pic>
    </p:spTree>
    <p:extLst>
      <p:ext uri="{BB962C8B-B14F-4D97-AF65-F5344CB8AC3E}">
        <p14:creationId xmlns:p14="http://schemas.microsoft.com/office/powerpoint/2010/main" val="622695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verpass Mono" charset="0"/>
                <a:ea typeface="Overpass Mono" charset="0"/>
                <a:cs typeface="Overpass Mono" charset="0"/>
              </a:rPr>
              <a:t>What is a Type</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Overpass Mono" charset="0"/>
                <a:ea typeface="Overpass Mono" charset="0"/>
                <a:cs typeface="Overpass Mono" charset="0"/>
              </a:rPr>
              <a:t>A Type is something that is something indefinitely within your programming language throughout both the compile time and run time of your application/program. </a:t>
            </a:r>
          </a:p>
          <a:p>
            <a:endParaRPr lang="en-US" dirty="0">
              <a:latin typeface="Overpass Mono" charset="0"/>
              <a:ea typeface="Overpass Mono" charset="0"/>
              <a:cs typeface="Overpass Mono" charset="0"/>
            </a:endParaRPr>
          </a:p>
          <a:p>
            <a:pPr marL="0" indent="0">
              <a:buNone/>
            </a:pPr>
            <a:r>
              <a:rPr lang="en-US" dirty="0" smtClean="0">
                <a:latin typeface="Overpass Mono" charset="0"/>
                <a:ea typeface="Overpass Mono" charset="0"/>
                <a:cs typeface="Overpass Mono" charset="0"/>
              </a:rPr>
              <a:t>Examples of </a:t>
            </a:r>
            <a:r>
              <a:rPr lang="en-US" dirty="0" smtClean="0">
                <a:latin typeface="Overpass Mono" charset="0"/>
                <a:ea typeface="Overpass Mono" charset="0"/>
                <a:cs typeface="Overpass Mono" charset="0"/>
              </a:rPr>
              <a:t>types </a:t>
            </a:r>
            <a:r>
              <a:rPr lang="en-US" dirty="0">
                <a:latin typeface="Overpass Mono" charset="0"/>
                <a:ea typeface="Overpass Mono" charset="0"/>
                <a:cs typeface="Overpass Mono" charset="0"/>
              </a:rPr>
              <a:t>i</a:t>
            </a:r>
            <a:r>
              <a:rPr lang="en-US" dirty="0" smtClean="0">
                <a:latin typeface="Overpass Mono" charset="0"/>
                <a:ea typeface="Overpass Mono" charset="0"/>
                <a:cs typeface="Overpass Mono" charset="0"/>
              </a:rPr>
              <a:t>nclude</a:t>
            </a:r>
            <a:r>
              <a:rPr lang="en-US" dirty="0" smtClean="0">
                <a:latin typeface="Overpass Mono" charset="0"/>
                <a:ea typeface="Overpass Mono" charset="0"/>
                <a:cs typeface="Overpass Mono" charset="0"/>
              </a:rPr>
              <a:t>:</a:t>
            </a:r>
          </a:p>
          <a:p>
            <a:pPr marL="0" indent="0">
              <a:buNone/>
            </a:pPr>
            <a:r>
              <a:rPr lang="en-US" dirty="0" smtClean="0">
                <a:latin typeface="Overpass Mono" charset="0"/>
                <a:ea typeface="Overpass Mono" charset="0"/>
                <a:cs typeface="Overpass Mono" charset="0"/>
              </a:rPr>
              <a:t>(Primitive Types) Strings, Chars, </a:t>
            </a:r>
            <a:r>
              <a:rPr lang="en-US" dirty="0" smtClean="0">
                <a:latin typeface="Overpass Mono" charset="0"/>
                <a:ea typeface="Overpass Mono" charset="0"/>
                <a:cs typeface="Overpass Mono" charset="0"/>
              </a:rPr>
              <a:t>Floats</a:t>
            </a:r>
            <a:r>
              <a:rPr lang="mr-IN" dirty="0" smtClean="0">
                <a:latin typeface="Overpass Mono" charset="0"/>
                <a:ea typeface="Overpass Mono" charset="0"/>
                <a:cs typeface="Overpass Mono" charset="0"/>
              </a:rPr>
              <a:t>…</a:t>
            </a:r>
            <a:endParaRPr lang="en-US" dirty="0" smtClean="0">
              <a:latin typeface="Overpass Mono" charset="0"/>
              <a:ea typeface="Overpass Mono" charset="0"/>
              <a:cs typeface="Overpass Mono" charset="0"/>
            </a:endParaRPr>
          </a:p>
          <a:p>
            <a:pPr marL="0" indent="0">
              <a:buNone/>
            </a:pPr>
            <a:r>
              <a:rPr lang="en-US" dirty="0" smtClean="0">
                <a:latin typeface="Overpass Mono" charset="0"/>
                <a:ea typeface="Overpass Mono" charset="0"/>
                <a:cs typeface="Overpass Mono" charset="0"/>
              </a:rPr>
              <a:t>(Complex Types) Objects, Array, Classes, Type </a:t>
            </a:r>
            <a:r>
              <a:rPr lang="en-US" dirty="0" smtClean="0">
                <a:latin typeface="Overpass Mono" charset="0"/>
                <a:ea typeface="Overpass Mono" charset="0"/>
                <a:cs typeface="Overpass Mono" charset="0"/>
              </a:rPr>
              <a:t>Classes</a:t>
            </a:r>
            <a:r>
              <a:rPr lang="mr-IN" dirty="0" smtClean="0">
                <a:latin typeface="Overpass Mono" charset="0"/>
                <a:ea typeface="Overpass Mono" charset="0"/>
                <a:cs typeface="Overpass Mono" charset="0"/>
              </a:rPr>
              <a:t>…</a:t>
            </a:r>
            <a:endParaRPr lang="en-US" dirty="0" smtClean="0">
              <a:latin typeface="Overpass Mono" charset="0"/>
              <a:ea typeface="Overpass Mono" charset="0"/>
              <a:cs typeface="Overpass Mono" charset="0"/>
            </a:endParaRPr>
          </a:p>
          <a:p>
            <a:pPr marL="0" indent="0">
              <a:buNone/>
            </a:pPr>
            <a:endParaRPr lang="en-US" dirty="0">
              <a:latin typeface="Overpass Mono" charset="0"/>
              <a:ea typeface="Overpass Mono" charset="0"/>
              <a:cs typeface="Overpass Mono" charset="0"/>
            </a:endParaRPr>
          </a:p>
          <a:p>
            <a:pPr marL="0" indent="0">
              <a:buNone/>
            </a:pPr>
            <a:r>
              <a:rPr lang="en-US" dirty="0" smtClean="0">
                <a:latin typeface="Overpass Mono" charset="0"/>
                <a:ea typeface="Overpass Mono" charset="0"/>
                <a:cs typeface="Overpass Mono" charset="0"/>
              </a:rPr>
              <a:t>Higher Ranked Polymorphism or Rank-N-Types</a:t>
            </a:r>
            <a:endParaRPr lang="en-US" dirty="0">
              <a:latin typeface="Overpass Mono" charset="0"/>
              <a:ea typeface="Overpass Mono" charset="0"/>
              <a:cs typeface="Overpass Mono" charset="0"/>
            </a:endParaRPr>
          </a:p>
        </p:txBody>
      </p:sp>
    </p:spTree>
    <p:extLst>
      <p:ext uri="{BB962C8B-B14F-4D97-AF65-F5344CB8AC3E}">
        <p14:creationId xmlns:p14="http://schemas.microsoft.com/office/powerpoint/2010/main" val="173218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verpass Mono" charset="0"/>
                <a:ea typeface="Overpass Mono" charset="0"/>
                <a:cs typeface="Overpass Mono" charset="0"/>
              </a:rPr>
              <a:t>Static Type Checking</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p:txBody>
          <a:bodyPr>
            <a:normAutofit lnSpcReduction="10000"/>
          </a:bodyPr>
          <a:lstStyle/>
          <a:p>
            <a:r>
              <a:rPr lang="en-US" dirty="0">
                <a:latin typeface="Overpass Mono" charset="0"/>
                <a:ea typeface="Overpass Mono" charset="0"/>
                <a:cs typeface="Overpass Mono" charset="0"/>
              </a:rPr>
              <a:t>Let’s start with what is Type </a:t>
            </a:r>
            <a:r>
              <a:rPr lang="en-US" dirty="0" smtClean="0">
                <a:latin typeface="Overpass Mono" charset="0"/>
                <a:ea typeface="Overpass Mono" charset="0"/>
                <a:cs typeface="Overpass Mono" charset="0"/>
              </a:rPr>
              <a:t>Checking</a:t>
            </a:r>
          </a:p>
          <a:p>
            <a:r>
              <a:rPr lang="en-US" dirty="0" smtClean="0">
                <a:latin typeface="Overpass Mono" charset="0"/>
                <a:ea typeface="Overpass Mono" charset="0"/>
                <a:cs typeface="Overpass Mono" charset="0"/>
              </a:rPr>
              <a:t>What is a Statically Typed Programming Language</a:t>
            </a:r>
            <a:endParaRPr lang="en-US" dirty="0">
              <a:latin typeface="Overpass Mono" charset="0"/>
              <a:ea typeface="Overpass Mono" charset="0"/>
              <a:cs typeface="Overpass Mono" charset="0"/>
            </a:endParaRPr>
          </a:p>
          <a:p>
            <a:endParaRPr lang="en-US" dirty="0">
              <a:latin typeface="Overpass Mono" charset="0"/>
              <a:ea typeface="Overpass Mono" charset="0"/>
              <a:cs typeface="Overpass Mono" charset="0"/>
            </a:endParaRPr>
          </a:p>
          <a:p>
            <a:pPr marL="0" indent="0">
              <a:buNone/>
            </a:pPr>
            <a:r>
              <a:rPr lang="en-US" dirty="0" smtClean="0">
                <a:latin typeface="Overpass Mono" charset="0"/>
                <a:ea typeface="Overpass Mono" charset="0"/>
                <a:cs typeface="Overpass Mono" charset="0"/>
              </a:rPr>
              <a:t>Static </a:t>
            </a:r>
            <a:r>
              <a:rPr lang="en-US" dirty="0">
                <a:latin typeface="Overpass Mono" charset="0"/>
                <a:ea typeface="Overpass Mono" charset="0"/>
                <a:cs typeface="Overpass Mono" charset="0"/>
              </a:rPr>
              <a:t>type checking is the process of verifying the </a:t>
            </a:r>
            <a:r>
              <a:rPr lang="en-US" dirty="0">
                <a:latin typeface="Overpass Mono" charset="0"/>
                <a:ea typeface="Overpass Mono" charset="0"/>
                <a:cs typeface="Overpass Mono" charset="0"/>
                <a:hlinkClick r:id="rId3" tooltip="Type safety"/>
              </a:rPr>
              <a:t>type safety</a:t>
            </a:r>
            <a:r>
              <a:rPr lang="en-US" dirty="0">
                <a:latin typeface="Overpass Mono" charset="0"/>
                <a:ea typeface="Overpass Mono" charset="0"/>
                <a:cs typeface="Overpass Mono" charset="0"/>
              </a:rPr>
              <a:t> of a program based on analysis of a program's text (source code). If a program passes a static type checker, then the program is guaranteed to satisfy some set of type safety properties for all possible inputs.</a:t>
            </a:r>
          </a:p>
        </p:txBody>
      </p:sp>
      <p:sp>
        <p:nvSpPr>
          <p:cNvPr id="4" name="Slide Number Placeholder 3"/>
          <p:cNvSpPr>
            <a:spLocks noGrp="1"/>
          </p:cNvSpPr>
          <p:nvPr>
            <p:ph type="sldNum" sz="quarter" idx="12"/>
          </p:nvPr>
        </p:nvSpPr>
        <p:spPr/>
        <p:txBody>
          <a:bodyPr/>
          <a:lstStyle/>
          <a:p>
            <a:fld id="{0AA1573F-8A70-3048-8CDE-BD6505795BEA}" type="slidenum">
              <a:rPr lang="en-US" smtClean="0"/>
              <a:t>7</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2077682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Overpass Mono" charset="0"/>
                <a:ea typeface="Overpass Mono" charset="0"/>
                <a:cs typeface="Overpass Mono" charset="0"/>
              </a:rPr>
              <a:t>What is a statically typed programming language (vs a dynamically typed language)</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p:txBody>
          <a:bodyPr>
            <a:normAutofit fontScale="47500" lnSpcReduction="20000"/>
          </a:bodyPr>
          <a:lstStyle/>
          <a:p>
            <a:r>
              <a:rPr lang="en-US" dirty="0" smtClean="0">
                <a:latin typeface="Overpass Mono" charset="0"/>
                <a:ea typeface="Overpass Mono" charset="0"/>
                <a:cs typeface="Overpass Mono" charset="0"/>
              </a:rPr>
              <a:t>Loose typing</a:t>
            </a:r>
          </a:p>
          <a:p>
            <a:r>
              <a:rPr lang="en-US" dirty="0" smtClean="0">
                <a:latin typeface="Overpass Mono" charset="0"/>
                <a:ea typeface="Overpass Mono" charset="0"/>
                <a:cs typeface="Overpass Mono" charset="0"/>
              </a:rPr>
              <a:t>Strong typing</a:t>
            </a:r>
          </a:p>
          <a:p>
            <a:r>
              <a:rPr lang="en-US" dirty="0">
                <a:latin typeface="Overpass Mono" charset="0"/>
                <a:ea typeface="Overpass Mono" charset="0"/>
                <a:cs typeface="Overpass Mono" charset="0"/>
              </a:rPr>
              <a:t>Languages are often colloquially referred to as </a:t>
            </a:r>
            <a:r>
              <a:rPr lang="en-US" i="1" dirty="0">
                <a:latin typeface="Overpass Mono" charset="0"/>
                <a:ea typeface="Overpass Mono" charset="0"/>
                <a:cs typeface="Overpass Mono" charset="0"/>
              </a:rPr>
              <a:t>strongly typed</a:t>
            </a:r>
            <a:r>
              <a:rPr lang="en-US" dirty="0">
                <a:latin typeface="Overpass Mono" charset="0"/>
                <a:ea typeface="Overpass Mono" charset="0"/>
                <a:cs typeface="Overpass Mono" charset="0"/>
              </a:rPr>
              <a:t> or </a:t>
            </a:r>
            <a:r>
              <a:rPr lang="en-US" i="1" dirty="0">
                <a:latin typeface="Overpass Mono" charset="0"/>
                <a:ea typeface="Overpass Mono" charset="0"/>
                <a:cs typeface="Overpass Mono" charset="0"/>
              </a:rPr>
              <a:t>weakly typed</a:t>
            </a:r>
            <a:r>
              <a:rPr lang="en-US" dirty="0">
                <a:latin typeface="Overpass Mono" charset="0"/>
                <a:ea typeface="Overpass Mono" charset="0"/>
                <a:cs typeface="Overpass Mono" charset="0"/>
              </a:rPr>
              <a:t>. In fact, there is no universally accepted definition of what these terms mean. In general, there are more precise terms to represent the differences between type systems that lead people to call them "strong" or "weak</a:t>
            </a:r>
            <a:r>
              <a:rPr lang="en-US" dirty="0" smtClean="0">
                <a:latin typeface="Overpass Mono" charset="0"/>
                <a:ea typeface="Overpass Mono" charset="0"/>
                <a:cs typeface="Overpass Mono" charset="0"/>
              </a:rPr>
              <a:t>".</a:t>
            </a:r>
          </a:p>
          <a:p>
            <a:endParaRPr lang="en-US" dirty="0">
              <a:latin typeface="Overpass Mono" charset="0"/>
              <a:ea typeface="Overpass Mono" charset="0"/>
              <a:cs typeface="Overpass Mono" charset="0"/>
            </a:endParaRPr>
          </a:p>
          <a:p>
            <a:r>
              <a:rPr lang="en-US" dirty="0" smtClean="0">
                <a:latin typeface="Overpass Mono" charset="0"/>
                <a:ea typeface="Overpass Mono" charset="0"/>
                <a:cs typeface="Overpass Mono" charset="0"/>
              </a:rPr>
              <a:t>1) Static Type Checking</a:t>
            </a:r>
          </a:p>
          <a:p>
            <a:r>
              <a:rPr lang="en-US" dirty="0" smtClean="0">
                <a:latin typeface="Overpass Mono" charset="0"/>
                <a:ea typeface="Overpass Mono" charset="0"/>
                <a:cs typeface="Overpass Mono" charset="0"/>
              </a:rPr>
              <a:t>2) Dynamic Type Checking</a:t>
            </a:r>
          </a:p>
          <a:p>
            <a:endParaRPr lang="en-US" dirty="0">
              <a:latin typeface="Overpass Mono" charset="0"/>
              <a:ea typeface="Overpass Mono" charset="0"/>
              <a:cs typeface="Overpass Mono" charset="0"/>
            </a:endParaRPr>
          </a:p>
          <a:p>
            <a:r>
              <a:rPr lang="en-US" dirty="0">
                <a:latin typeface="Overpass Mono" charset="0"/>
                <a:ea typeface="Overpass Mono" charset="0"/>
                <a:cs typeface="Overpass Mono" charset="0"/>
              </a:rPr>
              <a:t>Dynamic type checking is the process of verifying the type safety of a program at runtime. Implementations of dynamically type-checked languages generally associate each runtime object with a </a:t>
            </a:r>
            <a:r>
              <a:rPr lang="en-US" i="1" dirty="0">
                <a:latin typeface="Overpass Mono" charset="0"/>
                <a:ea typeface="Overpass Mono" charset="0"/>
                <a:cs typeface="Overpass Mono" charset="0"/>
              </a:rPr>
              <a:t>type tag</a:t>
            </a:r>
            <a:r>
              <a:rPr lang="en-US" dirty="0">
                <a:latin typeface="Overpass Mono" charset="0"/>
                <a:ea typeface="Overpass Mono" charset="0"/>
                <a:cs typeface="Overpass Mono" charset="0"/>
              </a:rPr>
              <a:t> (i.e., a reference to a type) containing its type information. This runtime type information (RTTI) can also be used to implement </a:t>
            </a:r>
            <a:r>
              <a:rPr lang="en-US" dirty="0">
                <a:latin typeface="Overpass Mono" charset="0"/>
                <a:ea typeface="Overpass Mono" charset="0"/>
                <a:cs typeface="Overpass Mono" charset="0"/>
                <a:hlinkClick r:id="rId2" tooltip="Dynamic dispatch"/>
              </a:rPr>
              <a:t>dynamic dispatch</a:t>
            </a:r>
            <a:r>
              <a:rPr lang="en-US" dirty="0">
                <a:latin typeface="Overpass Mono" charset="0"/>
                <a:ea typeface="Overpass Mono" charset="0"/>
                <a:cs typeface="Overpass Mono" charset="0"/>
              </a:rPr>
              <a:t>, </a:t>
            </a:r>
            <a:r>
              <a:rPr lang="en-US" dirty="0">
                <a:latin typeface="Overpass Mono" charset="0"/>
                <a:ea typeface="Overpass Mono" charset="0"/>
                <a:cs typeface="Overpass Mono" charset="0"/>
                <a:hlinkClick r:id="rId3" tooltip="Late binding"/>
              </a:rPr>
              <a:t>late binding</a:t>
            </a:r>
            <a:r>
              <a:rPr lang="en-US" dirty="0">
                <a:latin typeface="Overpass Mono" charset="0"/>
                <a:ea typeface="Overpass Mono" charset="0"/>
                <a:cs typeface="Overpass Mono" charset="0"/>
              </a:rPr>
              <a:t>, </a:t>
            </a:r>
            <a:r>
              <a:rPr lang="en-US" dirty="0">
                <a:latin typeface="Overpass Mono" charset="0"/>
                <a:ea typeface="Overpass Mono" charset="0"/>
                <a:cs typeface="Overpass Mono" charset="0"/>
                <a:hlinkClick r:id="rId4" tooltip="Downcasting"/>
              </a:rPr>
              <a:t>downcasting</a:t>
            </a:r>
            <a:r>
              <a:rPr lang="en-US" dirty="0">
                <a:latin typeface="Overpass Mono" charset="0"/>
                <a:ea typeface="Overpass Mono" charset="0"/>
                <a:cs typeface="Overpass Mono" charset="0"/>
              </a:rPr>
              <a:t>, </a:t>
            </a:r>
            <a:r>
              <a:rPr lang="en-US" dirty="0">
                <a:latin typeface="Overpass Mono" charset="0"/>
                <a:ea typeface="Overpass Mono" charset="0"/>
                <a:cs typeface="Overpass Mono" charset="0"/>
                <a:hlinkClick r:id="rId5" tooltip="Reflection (computer programming)"/>
              </a:rPr>
              <a:t>reflection</a:t>
            </a:r>
            <a:r>
              <a:rPr lang="en-US" dirty="0">
                <a:latin typeface="Overpass Mono" charset="0"/>
                <a:ea typeface="Overpass Mono" charset="0"/>
                <a:cs typeface="Overpass Mono" charset="0"/>
              </a:rPr>
              <a:t>, and similar features.</a:t>
            </a:r>
          </a:p>
          <a:p>
            <a:r>
              <a:rPr lang="en-US" dirty="0">
                <a:latin typeface="Overpass Mono" charset="0"/>
                <a:ea typeface="Overpass Mono" charset="0"/>
                <a:cs typeface="Overpass Mono" charset="0"/>
              </a:rPr>
              <a:t>Most type-safe languages include some form of dynamic type checking, even if they also have a static type checker.</a:t>
            </a:r>
            <a:r>
              <a:rPr lang="en-US" baseline="30000" dirty="0">
                <a:latin typeface="Overpass Mono" charset="0"/>
                <a:ea typeface="Overpass Mono" charset="0"/>
                <a:cs typeface="Overpass Mono" charset="0"/>
              </a:rPr>
              <a:t>[</a:t>
            </a:r>
            <a:r>
              <a:rPr lang="en-US" i="1" baseline="30000" dirty="0">
                <a:latin typeface="Overpass Mono" charset="0"/>
                <a:ea typeface="Overpass Mono" charset="0"/>
                <a:cs typeface="Overpass Mono" charset="0"/>
                <a:hlinkClick r:id="rId6" tooltip="Wikipedia:Citation needed"/>
              </a:rPr>
              <a:t>citation needed</a:t>
            </a:r>
            <a:r>
              <a:rPr lang="en-US" baseline="30000" dirty="0">
                <a:latin typeface="Overpass Mono" charset="0"/>
                <a:ea typeface="Overpass Mono" charset="0"/>
                <a:cs typeface="Overpass Mono" charset="0"/>
              </a:rPr>
              <a:t>]</a:t>
            </a:r>
            <a:r>
              <a:rPr lang="en-US" dirty="0">
                <a:latin typeface="Overpass Mono" charset="0"/>
                <a:ea typeface="Overpass Mono" charset="0"/>
                <a:cs typeface="Overpass Mono" charset="0"/>
              </a:rPr>
              <a:t> The reason for this is that many useful features or properties are difficult or impossible to verify statically. For example, suppose that a program defines two types, A and B, where B is a subtype of A. If the program tries to convert a value of type A to type B, which is known as </a:t>
            </a:r>
            <a:r>
              <a:rPr lang="en-US" dirty="0">
                <a:latin typeface="Overpass Mono" charset="0"/>
                <a:ea typeface="Overpass Mono" charset="0"/>
                <a:cs typeface="Overpass Mono" charset="0"/>
                <a:hlinkClick r:id="rId4" tooltip="Downcasting"/>
              </a:rPr>
              <a:t>downcasting</a:t>
            </a:r>
            <a:r>
              <a:rPr lang="en-US" dirty="0">
                <a:latin typeface="Overpass Mono" charset="0"/>
                <a:ea typeface="Overpass Mono" charset="0"/>
                <a:cs typeface="Overpass Mono" charset="0"/>
              </a:rPr>
              <a:t>, then the operation is legal only if the value being converted is actually a value of type B. Thus, a dynamic check is needed to verify that the operation is safe. This requirement is one of the criticisms of </a:t>
            </a:r>
            <a:r>
              <a:rPr lang="en-US" dirty="0" err="1">
                <a:latin typeface="Overpass Mono" charset="0"/>
                <a:ea typeface="Overpass Mono" charset="0"/>
                <a:cs typeface="Overpass Mono" charset="0"/>
              </a:rPr>
              <a:t>downcasting</a:t>
            </a:r>
            <a:r>
              <a:rPr lang="en-US" dirty="0">
                <a:latin typeface="Overpass Mono" charset="0"/>
                <a:ea typeface="Overpass Mono" charset="0"/>
                <a:cs typeface="Overpass Mono" charset="0"/>
              </a:rPr>
              <a:t>.</a:t>
            </a:r>
          </a:p>
          <a:p>
            <a:endParaRPr lang="en-US" dirty="0">
              <a:latin typeface="Overpass Mono" charset="0"/>
              <a:ea typeface="Overpass Mono" charset="0"/>
              <a:cs typeface="Overpass Mono" charset="0"/>
            </a:endParaRPr>
          </a:p>
        </p:txBody>
      </p:sp>
    </p:spTree>
    <p:extLst>
      <p:ext uri="{BB962C8B-B14F-4D97-AF65-F5344CB8AC3E}">
        <p14:creationId xmlns:p14="http://schemas.microsoft.com/office/powerpoint/2010/main" val="1333917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verpass Mono" charset="0"/>
                <a:ea typeface="Overpass Mono" charset="0"/>
                <a:cs typeface="Overpass Mono" charset="0"/>
              </a:rPr>
              <a:t>Why </a:t>
            </a:r>
            <a:r>
              <a:rPr lang="en-US" dirty="0" smtClean="0">
                <a:latin typeface="Overpass Mono" charset="0"/>
                <a:ea typeface="Overpass Mono" charset="0"/>
                <a:cs typeface="Overpass Mono" charset="0"/>
              </a:rPr>
              <a:t>should </a:t>
            </a:r>
            <a:r>
              <a:rPr lang="en-US" dirty="0" smtClean="0">
                <a:latin typeface="Overpass Mono" charset="0"/>
                <a:ea typeface="Overpass Mono" charset="0"/>
                <a:cs typeface="Overpass Mono" charset="0"/>
              </a:rPr>
              <a:t>you</a:t>
            </a:r>
            <a:br>
              <a:rPr lang="en-US" dirty="0" smtClean="0">
                <a:latin typeface="Overpass Mono" charset="0"/>
                <a:ea typeface="Overpass Mono" charset="0"/>
                <a:cs typeface="Overpass Mono" charset="0"/>
              </a:rPr>
            </a:br>
            <a:r>
              <a:rPr lang="en-US" dirty="0" smtClean="0">
                <a:latin typeface="Overpass Mono" charset="0"/>
                <a:ea typeface="Overpass Mono" charset="0"/>
                <a:cs typeface="Overpass Mono" charset="0"/>
              </a:rPr>
              <a:t>care</a:t>
            </a:r>
            <a:r>
              <a:rPr lang="en-US" dirty="0" smtClean="0">
                <a:latin typeface="Overpass Mono" charset="0"/>
                <a:ea typeface="Overpass Mono" charset="0"/>
                <a:cs typeface="Overpass Mono" charset="0"/>
              </a:rPr>
              <a:t>?</a:t>
            </a:r>
            <a:endParaRPr lang="en-US" dirty="0">
              <a:latin typeface="Overpass Mono" charset="0"/>
              <a:ea typeface="Overpass Mono" charset="0"/>
              <a:cs typeface="Overpass Mono"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3900" y="365125"/>
            <a:ext cx="4180810" cy="5580615"/>
          </a:xfrm>
        </p:spPr>
      </p:pic>
      <p:sp>
        <p:nvSpPr>
          <p:cNvPr id="5" name="TextBox 4"/>
          <p:cNvSpPr txBox="1"/>
          <p:nvPr/>
        </p:nvSpPr>
        <p:spPr>
          <a:xfrm>
            <a:off x="596348" y="5744817"/>
            <a:ext cx="10992678" cy="646331"/>
          </a:xfrm>
          <a:prstGeom prst="rect">
            <a:avLst/>
          </a:prstGeom>
          <a:noFill/>
        </p:spPr>
        <p:txBody>
          <a:bodyPr wrap="square" rtlCol="0">
            <a:spAutoFit/>
          </a:bodyPr>
          <a:lstStyle/>
          <a:p>
            <a:r>
              <a:rPr lang="en-US" dirty="0" smtClean="0">
                <a:latin typeface="Overpass Mono" charset="0"/>
                <a:ea typeface="Overpass Mono" charset="0"/>
                <a:cs typeface="Overpass Mono" charset="0"/>
              </a:rPr>
              <a:t>Basically, the difference between static typing and dynamic typing is the difference between whether you know what you are doing or not.</a:t>
            </a:r>
            <a:endParaRPr lang="en-US" dirty="0">
              <a:latin typeface="Overpass Mono" charset="0"/>
              <a:ea typeface="Overpass Mono" charset="0"/>
              <a:cs typeface="Overpass Mono" charset="0"/>
            </a:endParaRPr>
          </a:p>
        </p:txBody>
      </p:sp>
    </p:spTree>
    <p:extLst>
      <p:ext uri="{BB962C8B-B14F-4D97-AF65-F5344CB8AC3E}">
        <p14:creationId xmlns:p14="http://schemas.microsoft.com/office/powerpoint/2010/main" val="1859734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365125"/>
            <a:ext cx="10515600" cy="5811838"/>
          </a:xfrm>
        </p:spPr>
        <p:txBody>
          <a:bodyPr/>
          <a:lstStyle/>
          <a:p>
            <a:r>
              <a:rPr lang="en-US" dirty="0" smtClean="0">
                <a:latin typeface="Overpass Mono" charset="0"/>
                <a:ea typeface="Overpass Mono" charset="0"/>
                <a:cs typeface="Overpass Mono" charset="0"/>
              </a:rPr>
              <a:t>But Ultimately, programming is a zero sum game. You couldn’t know what a program will do at runtime absolutely in either case so you can reason just as much that is doesn’t matter.</a:t>
            </a:r>
            <a:endParaRPr lang="en-US" dirty="0">
              <a:latin typeface="Overpass Mono" charset="0"/>
              <a:ea typeface="Overpass Mono" charset="0"/>
              <a:cs typeface="Overpass Mono"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6487" y="1859030"/>
            <a:ext cx="7315200" cy="4810125"/>
          </a:xfrm>
          <a:prstGeom prst="rect">
            <a:avLst/>
          </a:prstGeom>
        </p:spPr>
      </p:pic>
    </p:spTree>
    <p:extLst>
      <p:ext uri="{BB962C8B-B14F-4D97-AF65-F5344CB8AC3E}">
        <p14:creationId xmlns:p14="http://schemas.microsoft.com/office/powerpoint/2010/main" val="1982052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75276</TotalTime>
  <Words>743</Words>
  <Application>Microsoft Macintosh PowerPoint</Application>
  <PresentationFormat>Widescreen</PresentationFormat>
  <Paragraphs>134</Paragraphs>
  <Slides>35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Calibri</vt:lpstr>
      <vt:lpstr>Calibri Light</vt:lpstr>
      <vt:lpstr>Cambria Math</vt:lpstr>
      <vt:lpstr>Mangal</vt:lpstr>
      <vt:lpstr>Overpass Mono</vt:lpstr>
      <vt:lpstr>Arial</vt:lpstr>
      <vt:lpstr>Office Theme</vt:lpstr>
      <vt:lpstr>The Diagonal Argument and Algorithm W</vt:lpstr>
      <vt:lpstr>My Background</vt:lpstr>
      <vt:lpstr>Table of Contents</vt:lpstr>
      <vt:lpstr>What is a Programming Language ( aka the beginning of the Universe ) </vt:lpstr>
      <vt:lpstr>What is a Type</vt:lpstr>
      <vt:lpstr>Static Type Checking</vt:lpstr>
      <vt:lpstr>What is a statically typed programming language (vs a dynamically typed language)</vt:lpstr>
      <vt:lpstr>Why should you care?</vt:lpstr>
      <vt:lpstr>PowerPoint Presentation</vt:lpstr>
      <vt:lpstr>The Practical Disadvantages of Using Statically Typed Programming languages</vt:lpstr>
      <vt:lpstr>What is Type Checking</vt:lpstr>
      <vt:lpstr>What is the Hindley Miller Type System</vt:lpstr>
      <vt:lpstr>The basics of PureScript</vt:lpstr>
      <vt:lpstr>TypeCheck.ps</vt:lpstr>
      <vt:lpstr>Type Checking in GHC core</vt:lpstr>
      <vt:lpstr>The Rules of Algorithm W</vt:lpstr>
      <vt:lpstr>PowerPoint Presentation</vt:lpstr>
      <vt:lpstr>PowerPoint Presentation</vt:lpstr>
      <vt:lpstr>PowerPoint Presentation</vt:lpstr>
      <vt:lpstr>PowerPoint Presentation</vt:lpstr>
      <vt:lpstr>Unitification (pesudo code)</vt:lpstr>
      <vt:lpstr>Proof of Completeness</vt:lpstr>
      <vt:lpstr>Proof of Soundness</vt:lpstr>
      <vt:lpstr>What is Bi-Directional Type Checking</vt:lpstr>
      <vt:lpstr>The Basics of the Diagonal Argument</vt:lpstr>
      <vt:lpstr>PowerPoint Presentation</vt:lpstr>
      <vt:lpstr>PowerPoint Presentation</vt:lpstr>
      <vt:lpstr>Cantor’s World Impleneted</vt:lpstr>
      <vt:lpstr>Diagonal Argument visualized Part 1</vt:lpstr>
      <vt:lpstr>Loeb Theorem Part 2</vt:lpstr>
      <vt:lpstr>Has this proof been explored before… yes</vt:lpstr>
      <vt:lpstr>Explain the proof in the previous paper</vt:lpstr>
      <vt:lpstr>References</vt:lpstr>
      <vt:lpstr>PowerPoint Presentation</vt:lpstr>
      <vt:lpstr>An example program written in PureScript</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Diagonal Argument and Algorithm W</dc:title>
  <dc:creator>Sean Westfall</dc:creator>
  <cp:lastModifiedBy>Sean Westfall</cp:lastModifiedBy>
  <cp:revision>38</cp:revision>
  <dcterms:created xsi:type="dcterms:W3CDTF">2019-03-03T08:38:59Z</dcterms:created>
  <dcterms:modified xsi:type="dcterms:W3CDTF">2019-05-14T06:09:51Z</dcterms:modified>
</cp:coreProperties>
</file>