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8" r:id="rId1"/>
  </p:sldMasterIdLst>
  <p:notesMasterIdLst>
    <p:notesMasterId r:id="rId27"/>
  </p:notesMasterIdLst>
  <p:handoutMasterIdLst>
    <p:handoutMasterId r:id="rId28"/>
  </p:handoutMasterIdLst>
  <p:sldIdLst>
    <p:sldId id="256" r:id="rId2"/>
    <p:sldId id="257" r:id="rId3"/>
    <p:sldId id="262" r:id="rId4"/>
    <p:sldId id="270" r:id="rId5"/>
    <p:sldId id="282" r:id="rId6"/>
    <p:sldId id="279" r:id="rId7"/>
    <p:sldId id="271" r:id="rId8"/>
    <p:sldId id="272" r:id="rId9"/>
    <p:sldId id="276" r:id="rId10"/>
    <p:sldId id="277" r:id="rId11"/>
    <p:sldId id="278" r:id="rId12"/>
    <p:sldId id="263" r:id="rId13"/>
    <p:sldId id="269" r:id="rId14"/>
    <p:sldId id="264" r:id="rId15"/>
    <p:sldId id="274" r:id="rId16"/>
    <p:sldId id="275" r:id="rId17"/>
    <p:sldId id="281" r:id="rId18"/>
    <p:sldId id="265" r:id="rId19"/>
    <p:sldId id="283" r:id="rId20"/>
    <p:sldId id="268" r:id="rId21"/>
    <p:sldId id="280" r:id="rId22"/>
    <p:sldId id="266" r:id="rId23"/>
    <p:sldId id="267" r:id="rId24"/>
    <p:sldId id="273"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718A"/>
    <a:srgbClr val="79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97"/>
    <p:restoredTop sz="94609"/>
  </p:normalViewPr>
  <p:slideViewPr>
    <p:cSldViewPr snapToGrid="0" snapToObjects="1">
      <p:cViewPr>
        <p:scale>
          <a:sx n="65" d="100"/>
          <a:sy n="65" d="100"/>
        </p:scale>
        <p:origin x="592"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A853F8-954B-4243-B424-A33EBC2EF365}" type="datetimeFigureOut">
              <a:rPr lang="en-US" smtClean="0"/>
              <a:t>5/10/19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75F5B1-A911-8A42-8B32-BCB2A8011399}" type="slidenum">
              <a:rPr lang="en-US" smtClean="0"/>
              <a:t>‹#›</a:t>
            </a:fld>
            <a:endParaRPr lang="en-US"/>
          </a:p>
        </p:txBody>
      </p:sp>
    </p:spTree>
    <p:extLst>
      <p:ext uri="{BB962C8B-B14F-4D97-AF65-F5344CB8AC3E}">
        <p14:creationId xmlns:p14="http://schemas.microsoft.com/office/powerpoint/2010/main" val="17367516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62FC6-AB72-D84E-971B-51EF06FACD77}" type="datetimeFigureOut">
              <a:rPr lang="en-US" smtClean="0"/>
              <a:t>5/10/19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4FE3D-D98F-DE42-A28B-16BCEFEC5E71}" type="slidenum">
              <a:rPr lang="en-US" smtClean="0"/>
              <a:t>‹#›</a:t>
            </a:fld>
            <a:endParaRPr lang="en-US"/>
          </a:p>
        </p:txBody>
      </p:sp>
    </p:spTree>
    <p:extLst>
      <p:ext uri="{BB962C8B-B14F-4D97-AF65-F5344CB8AC3E}">
        <p14:creationId xmlns:p14="http://schemas.microsoft.com/office/powerpoint/2010/main" val="193159817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860168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24299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872274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114560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37198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19</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701539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8886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23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689546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24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030138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204488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19655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313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3159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87860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7014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0F188-2E4E-5341-AA0F-05C7F4BD9014}" type="datetimeFigureOut">
              <a:rPr lang="en-US" smtClean="0"/>
              <a:t>5/10/19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93100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0F188-2E4E-5341-AA0F-05C7F4BD9014}" type="datetimeFigureOut">
              <a:rPr lang="en-US" smtClean="0"/>
              <a:t>5/10/19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55854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0F188-2E4E-5341-AA0F-05C7F4BD9014}" type="datetimeFigureOut">
              <a:rPr lang="en-US" smtClean="0"/>
              <a:t>5/10/19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640411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00496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5712172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0F188-2E4E-5341-AA0F-05C7F4BD9014}" type="datetimeFigureOut">
              <a:rPr lang="en-US" smtClean="0"/>
              <a:t>5/10/19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573F-8A70-3048-8CDE-BD6505795BEA}" type="slidenum">
              <a:rPr lang="en-US" smtClean="0"/>
              <a:t>‹#›</a:t>
            </a:fld>
            <a:endParaRPr lang="en-US"/>
          </a:p>
        </p:txBody>
      </p:sp>
    </p:spTree>
    <p:extLst>
      <p:ext uri="{BB962C8B-B14F-4D97-AF65-F5344CB8AC3E}">
        <p14:creationId xmlns:p14="http://schemas.microsoft.com/office/powerpoint/2010/main" val="88840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Type_system#cite_note-FOOTNOTEPierce2002-8" TargetMode="External"/><Relationship Id="rId4" Type="http://schemas.openxmlformats.org/officeDocument/2006/relationships/hyperlink" Target="https://en.wikipedia.org/wiki/Code_coverage" TargetMode="External"/><Relationship Id="rId1" Type="http://schemas.openxmlformats.org/officeDocument/2006/relationships/slideLayout" Target="../slideLayouts/slideLayout2.xml"/><Relationship Id="rId2" Type="http://schemas.openxmlformats.org/officeDocument/2006/relationships/hyperlink" Target="https://en.wikipedia.org/wiki/Type_system#cite_note-7"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eanwestfall" TargetMode="External"/><Relationship Id="rId4" Type="http://schemas.openxmlformats.org/officeDocument/2006/relationships/hyperlink" Target="https://twitter.com/alphonse86"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Type_safet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ate_binding" TargetMode="External"/><Relationship Id="rId4" Type="http://schemas.openxmlformats.org/officeDocument/2006/relationships/hyperlink" Target="https://en.wikipedia.org/wiki/Downcasting" TargetMode="External"/><Relationship Id="rId5" Type="http://schemas.openxmlformats.org/officeDocument/2006/relationships/hyperlink" Target="https://en.wikipedia.org/wiki/Reflection_(computer_programming)" TargetMode="External"/><Relationship Id="rId6" Type="http://schemas.openxmlformats.org/officeDocument/2006/relationships/hyperlink" Target="https://en.wikipedia.org/wiki/Wikipedia:Citation_needed" TargetMode="External"/><Relationship Id="rId1" Type="http://schemas.openxmlformats.org/officeDocument/2006/relationships/slideLayout" Target="../slideLayouts/slideLayout2.xml"/><Relationship Id="rId2" Type="http://schemas.openxmlformats.org/officeDocument/2006/relationships/hyperlink" Target="https://en.wikipedia.org/wiki/Dynamic_dispatc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2533" y="2663296"/>
            <a:ext cx="11819467" cy="2387600"/>
          </a:xfrm>
        </p:spPr>
        <p:txBody>
          <a:bodyPr/>
          <a:lstStyle/>
          <a:p>
            <a:r>
              <a:rPr lang="en-US" dirty="0" smtClean="0">
                <a:solidFill>
                  <a:schemeClr val="bg1"/>
                </a:solidFill>
                <a:effectLst>
                  <a:outerShdw blurRad="50800" dist="50800" dir="5400000" algn="ctr" rotWithShape="0">
                    <a:srgbClr val="000000"/>
                  </a:outerShdw>
                </a:effectLst>
              </a:rPr>
              <a:t>The Diagonal Argument and Algorithm W</a:t>
            </a:r>
            <a:endParaRPr lang="en-US" dirty="0">
              <a:solidFill>
                <a:schemeClr val="bg1"/>
              </a:solidFill>
              <a:effectLst>
                <a:outerShdw blurRad="50800" dist="50800" dir="5400000" algn="ctr" rotWithShape="0">
                  <a:srgbClr val="000000"/>
                </a:outerShdw>
              </a:effectLst>
            </a:endParaRPr>
          </a:p>
        </p:txBody>
      </p:sp>
      <p:sp>
        <p:nvSpPr>
          <p:cNvPr id="3" name="Subtitle 2"/>
          <p:cNvSpPr>
            <a:spLocks noGrp="1"/>
          </p:cNvSpPr>
          <p:nvPr>
            <p:ph type="subTitle" idx="1"/>
          </p:nvPr>
        </p:nvSpPr>
        <p:spPr>
          <a:xfrm>
            <a:off x="1524000" y="5202238"/>
            <a:ext cx="9144000" cy="1655762"/>
          </a:xfrm>
        </p:spPr>
        <p:txBody>
          <a:bodyPr/>
          <a:lstStyle/>
          <a:p>
            <a:r>
              <a:rPr lang="en-US" dirty="0" smtClean="0">
                <a:solidFill>
                  <a:schemeClr val="bg1"/>
                </a:solidFill>
              </a:rPr>
              <a:t>S e a n  W e s t f a l l</a:t>
            </a:r>
          </a:p>
          <a:p>
            <a:endParaRPr lang="en-US" dirty="0">
              <a:solidFill>
                <a:schemeClr val="bg1"/>
              </a:solidFill>
            </a:endParaRPr>
          </a:p>
        </p:txBody>
      </p:sp>
    </p:spTree>
    <p:extLst>
      <p:ext uri="{BB962C8B-B14F-4D97-AF65-F5344CB8AC3E}">
        <p14:creationId xmlns:p14="http://schemas.microsoft.com/office/powerpoint/2010/main" val="58938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TypeCheck.ps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43033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 in GHC core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28191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Rules of Algorithm W</a:t>
            </a: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13</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0" y="2413794"/>
            <a:ext cx="6934200" cy="3175000"/>
          </a:xfrm>
          <a:prstGeom prst="rect">
            <a:avLst/>
          </a:prstGeom>
        </p:spPr>
      </p:pic>
    </p:spTree>
    <p:extLst>
      <p:ext uri="{BB962C8B-B14F-4D97-AF65-F5344CB8AC3E}">
        <p14:creationId xmlns:p14="http://schemas.microsoft.com/office/powerpoint/2010/main" val="1562649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normAutofit/>
          </a:bodyPr>
          <a:lstStyle/>
          <a:p>
            <a:r>
              <a:rPr lang="en-US" sz="4000" u="sng" dirty="0" smtClean="0"/>
              <a:t>x :</a:t>
            </a:r>
            <a:r>
              <a:rPr lang="en-US" sz="4000" u="sng" dirty="0" err="1" smtClean="0"/>
              <a:t>ß</a:t>
            </a:r>
            <a:r>
              <a:rPr lang="en-US" sz="4000" u="sng" dirty="0" smtClean="0"/>
              <a:t> </a:t>
            </a:r>
            <a:r>
              <a:rPr lang="en-US" sz="4000" u="sng" dirty="0" err="1" smtClean="0"/>
              <a:t>é</a:t>
            </a:r>
            <a:r>
              <a:rPr lang="en-US" sz="6000" i="1" u="sng" dirty="0" smtClean="0">
                <a:solidFill>
                  <a:srgbClr val="FFFF00"/>
                </a:solidFill>
              </a:rPr>
              <a:t> x </a:t>
            </a:r>
            <a:r>
              <a:rPr lang="en-US" sz="4000" u="sng" dirty="0" smtClean="0"/>
              <a:t>= </a:t>
            </a:r>
            <a:r>
              <a:rPr lang="en-US" sz="4000" u="sng" dirty="0" err="1" smtClean="0"/>
              <a:t>inst</a:t>
            </a:r>
            <a:r>
              <a:rPr lang="en-US" sz="4000" u="sng" dirty="0" smtClean="0"/>
              <a:t>(</a:t>
            </a:r>
            <a:r>
              <a:rPr lang="en-US" sz="4000" u="sng" dirty="0" err="1" smtClean="0"/>
              <a:t>ß</a:t>
            </a:r>
            <a:r>
              <a:rPr lang="en-US" sz="4000" u="sng" dirty="0" smtClean="0"/>
              <a:t>)</a:t>
            </a:r>
          </a:p>
          <a:p>
            <a:pPr lvl="1"/>
            <a:r>
              <a:rPr lang="en-US" sz="4000" u="sng" dirty="0" smtClean="0"/>
              <a:t>Gamma † x   x : T</a:t>
            </a:r>
            <a:endParaRPr lang="en-US" sz="4000" u="sng" dirty="0"/>
          </a:p>
        </p:txBody>
      </p:sp>
    </p:spTree>
    <p:extLst>
      <p:ext uri="{BB962C8B-B14F-4D97-AF65-F5344CB8AC3E}">
        <p14:creationId xmlns:p14="http://schemas.microsoft.com/office/powerpoint/2010/main" val="1104665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Unitification</a:t>
            </a:r>
            <a:r>
              <a:rPr lang="en-US" dirty="0" smtClean="0"/>
              <a:t> (</a:t>
            </a:r>
            <a:r>
              <a:rPr lang="en-US" dirty="0" err="1" smtClean="0"/>
              <a:t>pesudo</a:t>
            </a:r>
            <a:r>
              <a:rPr lang="en-US" dirty="0" smtClean="0"/>
              <a:t> code)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15</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
        <p:nvSpPr>
          <p:cNvPr id="7" name="TextBox 6"/>
          <p:cNvSpPr txBox="1"/>
          <p:nvPr/>
        </p:nvSpPr>
        <p:spPr>
          <a:xfrm>
            <a:off x="838200" y="1473201"/>
            <a:ext cx="10885714" cy="2031325"/>
          </a:xfrm>
          <a:prstGeom prst="rect">
            <a:avLst/>
          </a:prstGeom>
          <a:noFill/>
        </p:spPr>
        <p:txBody>
          <a:bodyPr wrap="square" rtlCol="0">
            <a:spAutoFit/>
          </a:bodyPr>
          <a:lstStyle/>
          <a:p>
            <a:r>
              <a:rPr lang="en-US" dirty="0"/>
              <a:t>unify(</a:t>
            </a:r>
            <a:r>
              <a:rPr lang="en-US" dirty="0" err="1"/>
              <a:t>ta,tb</a:t>
            </a:r>
            <a:r>
              <a:rPr lang="en-US" dirty="0"/>
              <a:t>): ta = find(ta) </a:t>
            </a:r>
            <a:r>
              <a:rPr lang="en-US" dirty="0" err="1"/>
              <a:t>tb</a:t>
            </a:r>
            <a:r>
              <a:rPr lang="en-US" dirty="0"/>
              <a:t> = find(</a:t>
            </a:r>
            <a:r>
              <a:rPr lang="en-US" dirty="0" err="1"/>
              <a:t>tb</a:t>
            </a:r>
            <a:r>
              <a:rPr lang="en-US" dirty="0"/>
              <a:t>) </a:t>
            </a:r>
            <a:endParaRPr lang="en-US" dirty="0" smtClean="0"/>
          </a:p>
          <a:p>
            <a:r>
              <a:rPr lang="en-US" b="1" dirty="0"/>
              <a:t>	</a:t>
            </a:r>
            <a:r>
              <a:rPr lang="en-US" b="1" dirty="0" smtClean="0"/>
              <a:t>if</a:t>
            </a:r>
            <a:r>
              <a:rPr lang="en-US" dirty="0" smtClean="0"/>
              <a:t> </a:t>
            </a:r>
            <a:r>
              <a:rPr lang="en-US" dirty="0"/>
              <a:t>both </a:t>
            </a:r>
            <a:r>
              <a:rPr lang="en-US" dirty="0" err="1"/>
              <a:t>ta,tb</a:t>
            </a:r>
            <a:r>
              <a:rPr lang="en-US" dirty="0"/>
              <a:t> are terms of the form D p1..pn with identical </a:t>
            </a:r>
            <a:r>
              <a:rPr lang="en-US" dirty="0" err="1"/>
              <a:t>D,n</a:t>
            </a:r>
            <a:r>
              <a:rPr lang="en-US" dirty="0"/>
              <a:t> </a:t>
            </a:r>
            <a:endParaRPr lang="en-US" dirty="0" smtClean="0"/>
          </a:p>
          <a:p>
            <a:r>
              <a:rPr lang="en-US" b="1" dirty="0"/>
              <a:t>	</a:t>
            </a:r>
            <a:r>
              <a:rPr lang="en-US" b="1" dirty="0" smtClean="0"/>
              <a:t>	then</a:t>
            </a:r>
            <a:r>
              <a:rPr lang="en-US" dirty="0" smtClean="0"/>
              <a:t> </a:t>
            </a:r>
            <a:r>
              <a:rPr lang="en-US" dirty="0"/>
              <a:t>unify(ta[</a:t>
            </a:r>
            <a:r>
              <a:rPr lang="en-US" dirty="0" err="1"/>
              <a:t>i</a:t>
            </a:r>
            <a:r>
              <a:rPr lang="en-US" dirty="0"/>
              <a:t>],</a:t>
            </a:r>
            <a:r>
              <a:rPr lang="en-US" dirty="0" err="1"/>
              <a:t>tb</a:t>
            </a:r>
            <a:r>
              <a:rPr lang="en-US" dirty="0"/>
              <a:t>[</a:t>
            </a:r>
            <a:r>
              <a:rPr lang="en-US" dirty="0" err="1"/>
              <a:t>i</a:t>
            </a:r>
            <a:r>
              <a:rPr lang="en-US" dirty="0"/>
              <a:t>]) for each corresponding </a:t>
            </a:r>
            <a:r>
              <a:rPr lang="en-US" i="1" dirty="0" err="1"/>
              <a:t>i</a:t>
            </a:r>
            <a:r>
              <a:rPr lang="en-US" dirty="0" err="1"/>
              <a:t>th</a:t>
            </a:r>
            <a:r>
              <a:rPr lang="en-US" dirty="0"/>
              <a:t> parameter </a:t>
            </a:r>
            <a:endParaRPr lang="en-US" dirty="0" smtClean="0"/>
          </a:p>
          <a:p>
            <a:r>
              <a:rPr lang="en-US" b="1" dirty="0"/>
              <a:t>	</a:t>
            </a:r>
            <a:r>
              <a:rPr lang="en-US" b="1" dirty="0" smtClean="0"/>
              <a:t>else</a:t>
            </a:r>
            <a:r>
              <a:rPr lang="en-US" dirty="0" smtClean="0"/>
              <a:t> </a:t>
            </a:r>
            <a:r>
              <a:rPr lang="en-US" b="1" dirty="0"/>
              <a:t>if</a:t>
            </a:r>
            <a:r>
              <a:rPr lang="en-US" dirty="0"/>
              <a:t> at least one of </a:t>
            </a:r>
            <a:r>
              <a:rPr lang="en-US" dirty="0" err="1"/>
              <a:t>ta,tb</a:t>
            </a:r>
            <a:r>
              <a:rPr lang="en-US" dirty="0"/>
              <a:t> is a type </a:t>
            </a:r>
            <a:r>
              <a:rPr lang="en-US" dirty="0" smtClean="0"/>
              <a:t>variable</a:t>
            </a:r>
          </a:p>
          <a:p>
            <a:r>
              <a:rPr lang="en-US" dirty="0"/>
              <a:t>	</a:t>
            </a:r>
            <a:r>
              <a:rPr lang="en-US" dirty="0" smtClean="0"/>
              <a:t>	</a:t>
            </a:r>
            <a:r>
              <a:rPr lang="en-US" b="1" dirty="0" smtClean="0"/>
              <a:t>then</a:t>
            </a:r>
            <a:r>
              <a:rPr lang="en-US" dirty="0" smtClean="0"/>
              <a:t> </a:t>
            </a:r>
            <a:r>
              <a:rPr lang="en-US" dirty="0"/>
              <a:t>union(</a:t>
            </a:r>
            <a:r>
              <a:rPr lang="en-US" dirty="0" err="1"/>
              <a:t>ta,tb</a:t>
            </a:r>
            <a:r>
              <a:rPr lang="en-US" dirty="0"/>
              <a:t>) </a:t>
            </a:r>
            <a:endParaRPr lang="en-US" dirty="0" smtClean="0"/>
          </a:p>
          <a:p>
            <a:r>
              <a:rPr lang="en-US" b="1" dirty="0"/>
              <a:t>	</a:t>
            </a:r>
            <a:r>
              <a:rPr lang="en-US" b="1" dirty="0" smtClean="0"/>
              <a:t>else</a:t>
            </a:r>
            <a:r>
              <a:rPr lang="en-US" dirty="0" smtClean="0"/>
              <a:t> </a:t>
            </a:r>
            <a:r>
              <a:rPr lang="en-US" dirty="0"/>
              <a:t>error 'types do not match'</a:t>
            </a:r>
          </a:p>
          <a:p>
            <a:endParaRPr lang="en-US" dirty="0"/>
          </a:p>
        </p:txBody>
      </p:sp>
      <p:sp>
        <p:nvSpPr>
          <p:cNvPr id="6" name="TextBox 5"/>
          <p:cNvSpPr txBox="1"/>
          <p:nvPr/>
        </p:nvSpPr>
        <p:spPr>
          <a:xfrm>
            <a:off x="838200" y="3504526"/>
            <a:ext cx="10515600" cy="646331"/>
          </a:xfrm>
          <a:prstGeom prst="rect">
            <a:avLst/>
          </a:prstGeom>
          <a:noFill/>
        </p:spPr>
        <p:txBody>
          <a:bodyPr wrap="square" rtlCol="0">
            <a:spAutoFit/>
          </a:bodyPr>
          <a:lstStyle/>
          <a:p>
            <a:r>
              <a:rPr lang="en-US" i="1" dirty="0"/>
              <a:t>unification</a:t>
            </a:r>
            <a:r>
              <a:rPr lang="en-US" dirty="0"/>
              <a:t>, </a:t>
            </a:r>
            <a:r>
              <a:rPr lang="en-US" dirty="0" smtClean="0"/>
              <a:t>the </a:t>
            </a:r>
            <a:r>
              <a:rPr lang="en-US" dirty="0"/>
              <a:t>types for a well-structured program give rise to a set of constraints that when solved always have a unique </a:t>
            </a:r>
            <a:r>
              <a:rPr lang="en-US" i="1" dirty="0"/>
              <a:t>principal type</a:t>
            </a:r>
            <a:r>
              <a:rPr lang="en-US" dirty="0"/>
              <a:t>.</a:t>
            </a:r>
          </a:p>
        </p:txBody>
      </p:sp>
    </p:spTree>
    <p:extLst>
      <p:ext uri="{BB962C8B-B14F-4D97-AF65-F5344CB8AC3E}">
        <p14:creationId xmlns:p14="http://schemas.microsoft.com/office/powerpoint/2010/main" val="940284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Completeness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50992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Soundness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72664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Bi-Directional Type Checking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66838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the Diagonal Argument</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19</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366" y="1646238"/>
            <a:ext cx="2451100" cy="3810000"/>
          </a:xfrm>
          <a:prstGeom prst="rect">
            <a:avLst/>
          </a:prstGeom>
        </p:spPr>
      </p:pic>
      <p:sp>
        <p:nvSpPr>
          <p:cNvPr id="10" name="TextBox 9"/>
          <p:cNvSpPr txBox="1"/>
          <p:nvPr/>
        </p:nvSpPr>
        <p:spPr>
          <a:xfrm>
            <a:off x="4591878" y="2067338"/>
            <a:ext cx="6042992" cy="1754326"/>
          </a:xfrm>
          <a:prstGeom prst="rect">
            <a:avLst/>
          </a:prstGeom>
          <a:noFill/>
        </p:spPr>
        <p:txBody>
          <a:bodyPr wrap="square" rtlCol="0">
            <a:spAutoFit/>
          </a:bodyPr>
          <a:lstStyle/>
          <a:p>
            <a:pPr marL="285750" indent="-285750">
              <a:buFont typeface="Arial" charset="0"/>
              <a:buChar char="•"/>
            </a:pPr>
            <a:r>
              <a:rPr lang="en-US" dirty="0" smtClean="0"/>
              <a:t>History of the </a:t>
            </a:r>
            <a:r>
              <a:rPr lang="en-US" dirty="0" err="1" smtClean="0"/>
              <a:t>Digonal</a:t>
            </a:r>
            <a:r>
              <a:rPr lang="en-US" dirty="0" smtClean="0"/>
              <a:t> Argument</a:t>
            </a:r>
          </a:p>
          <a:p>
            <a:pPr marL="285750" indent="-285750">
              <a:buFont typeface="Arial" charset="0"/>
              <a:buChar char="•"/>
            </a:pPr>
            <a:r>
              <a:rPr lang="en-US" dirty="0" err="1" smtClean="0"/>
              <a:t>Gregor</a:t>
            </a:r>
            <a:r>
              <a:rPr lang="en-US" dirty="0" smtClean="0"/>
              <a:t> Cantor (1888)</a:t>
            </a:r>
          </a:p>
          <a:p>
            <a:pPr marL="285750" indent="-285750">
              <a:buFont typeface="Arial" charset="0"/>
              <a:buChar char="•"/>
            </a:pPr>
            <a:endParaRPr lang="en-US" dirty="0"/>
          </a:p>
          <a:p>
            <a:pPr marL="285750" indent="-285750">
              <a:buFont typeface="Arial" charset="0"/>
              <a:buChar char="•"/>
            </a:pPr>
            <a:r>
              <a:rPr lang="en-US" dirty="0" smtClean="0"/>
              <a:t>Turing</a:t>
            </a:r>
          </a:p>
          <a:p>
            <a:pPr marL="285750" indent="-285750">
              <a:buFont typeface="Arial" charset="0"/>
              <a:buChar char="•"/>
            </a:pPr>
            <a:r>
              <a:rPr lang="en-US" dirty="0" err="1" smtClean="0"/>
              <a:t>Godel</a:t>
            </a:r>
            <a:endParaRPr lang="en-US" dirty="0" smtClean="0"/>
          </a:p>
          <a:p>
            <a:pPr marL="285750" indent="-285750">
              <a:buFont typeface="Arial" charset="0"/>
              <a:buChar char="•"/>
            </a:pPr>
            <a:r>
              <a:rPr lang="en-US" dirty="0" smtClean="0"/>
              <a:t>Significance of the proof</a:t>
            </a:r>
            <a:endParaRPr lang="en-US" dirty="0"/>
          </a:p>
        </p:txBody>
      </p:sp>
    </p:spTree>
    <p:extLst>
      <p:ext uri="{BB962C8B-B14F-4D97-AF65-F5344CB8AC3E}">
        <p14:creationId xmlns:p14="http://schemas.microsoft.com/office/powerpoint/2010/main" val="1227618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Static type checking for Turing-complete languages is inherently conservative. That is, if a type system is both </a:t>
            </a:r>
            <a:r>
              <a:rPr lang="en-US" i="1" dirty="0"/>
              <a:t>sound</a:t>
            </a:r>
            <a:r>
              <a:rPr lang="en-US" dirty="0"/>
              <a:t> (meaning that it rejects all incorrect programs) and </a:t>
            </a:r>
            <a:r>
              <a:rPr lang="en-US" i="1" dirty="0"/>
              <a:t>decidable</a:t>
            </a:r>
            <a:r>
              <a:rPr lang="en-US" dirty="0"/>
              <a:t> (meaning that it is possible to write an algorithm that determines whether a program is well-typed), then it must be </a:t>
            </a:r>
            <a:r>
              <a:rPr lang="en-US" i="1" dirty="0"/>
              <a:t>incomplete</a:t>
            </a:r>
            <a:r>
              <a:rPr lang="en-US" dirty="0"/>
              <a:t> (meaning there are correct programs, which are also rejected, even though they do not encounter runtime errors).</a:t>
            </a:r>
            <a:r>
              <a:rPr lang="en-US" baseline="30000" dirty="0">
                <a:hlinkClick r:id="rId2"/>
              </a:rPr>
              <a:t>[6]</a:t>
            </a:r>
            <a:r>
              <a:rPr lang="en-US" dirty="0"/>
              <a:t> For example, consider a program containing the code:</a:t>
            </a:r>
          </a:p>
          <a:p>
            <a:r>
              <a:rPr lang="en-US" dirty="0"/>
              <a:t>if &lt;complex test&gt; then &lt;do something&gt; else &lt;signal that there is a type error&gt;</a:t>
            </a:r>
          </a:p>
          <a:p>
            <a:r>
              <a:rPr lang="en-US" dirty="0"/>
              <a:t>Even if the expression &lt;complex test&gt; always evaluates to true at run-time, most type checkers will reject the program as ill-typed, because it is difficult (if not impossible) for a static analyzer to determine that the else branch will not be taken.</a:t>
            </a:r>
            <a:r>
              <a:rPr lang="en-US" baseline="30000" dirty="0">
                <a:hlinkClick r:id="rId3"/>
              </a:rPr>
              <a:t>[7]</a:t>
            </a:r>
            <a:r>
              <a:rPr lang="en-US" dirty="0"/>
              <a:t> Conversely, a static type checker will quickly detect type errors in rarely used code paths. Without static type checking, even </a:t>
            </a:r>
            <a:r>
              <a:rPr lang="en-US" dirty="0">
                <a:hlinkClick r:id="rId4" tooltip="Code coverage"/>
              </a:rPr>
              <a:t>code coverage</a:t>
            </a:r>
            <a:r>
              <a:rPr lang="en-US" dirty="0"/>
              <a:t> tests with 100% coverage may be unable to find such type errors. The tests may fail to detect such type errors, because the combination of all places where values are created and all places where a certain value is used must be taken into account.</a:t>
            </a:r>
          </a:p>
          <a:p>
            <a:endParaRPr lang="en-US" dirty="0"/>
          </a:p>
        </p:txBody>
      </p:sp>
    </p:spTree>
    <p:extLst>
      <p:ext uri="{BB962C8B-B14F-4D97-AF65-F5344CB8AC3E}">
        <p14:creationId xmlns:p14="http://schemas.microsoft.com/office/powerpoint/2010/main" val="1875113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Background</a:t>
            </a:r>
            <a:endParaRPr lang="en-US" dirty="0"/>
          </a:p>
        </p:txBody>
      </p:sp>
      <p:sp>
        <p:nvSpPr>
          <p:cNvPr id="3" name="Content Placeholder 2"/>
          <p:cNvSpPr>
            <a:spLocks noGrp="1"/>
          </p:cNvSpPr>
          <p:nvPr>
            <p:ph idx="1"/>
          </p:nvPr>
        </p:nvSpPr>
        <p:spPr/>
        <p:txBody>
          <a:bodyPr/>
          <a:lstStyle/>
          <a:p>
            <a:r>
              <a:rPr lang="en-US" dirty="0" smtClean="0"/>
              <a:t>My Name is Sean Westfall</a:t>
            </a:r>
          </a:p>
          <a:p>
            <a:r>
              <a:rPr lang="en-US" dirty="0" smtClean="0"/>
              <a:t>I have a degree in Computer Science from Loyola University Chicago.</a:t>
            </a:r>
          </a:p>
          <a:p>
            <a:r>
              <a:rPr lang="en-US" dirty="0" smtClean="0"/>
              <a:t>I am doing this because I am just interested in Computer Science and functional programming.</a:t>
            </a:r>
          </a:p>
          <a:p>
            <a:endParaRPr lang="en-US" dirty="0"/>
          </a:p>
          <a:p>
            <a:r>
              <a:rPr lang="en-US" dirty="0" err="1" smtClean="0"/>
              <a:t>Github</a:t>
            </a:r>
            <a:r>
              <a:rPr lang="en-US" dirty="0" smtClean="0"/>
              <a:t>: </a:t>
            </a:r>
            <a:r>
              <a:rPr lang="en-US" dirty="0">
                <a:hlinkClick r:id="rId3"/>
              </a:rPr>
              <a:t>https://</a:t>
            </a:r>
            <a:r>
              <a:rPr lang="en-US" dirty="0" smtClean="0">
                <a:hlinkClick r:id="rId3"/>
              </a:rPr>
              <a:t>github.com/seanwestfall</a:t>
            </a:r>
            <a:endParaRPr lang="en-US" dirty="0" smtClean="0"/>
          </a:p>
          <a:p>
            <a:r>
              <a:rPr lang="en-US" dirty="0" smtClean="0"/>
              <a:t>Twitter: </a:t>
            </a:r>
            <a:r>
              <a:rPr lang="en-US" dirty="0">
                <a:hlinkClick r:id="rId4"/>
              </a:rPr>
              <a:t>https://</a:t>
            </a:r>
            <a:r>
              <a:rPr lang="en-US" dirty="0" smtClean="0">
                <a:hlinkClick r:id="rId4"/>
              </a:rPr>
              <a:t>twitter.com/alphonse86</a:t>
            </a:r>
            <a:endParaRPr lang="en-US" dirty="0" smtClean="0"/>
          </a:p>
          <a:p>
            <a:r>
              <a:rPr lang="en-US" dirty="0" smtClean="0"/>
              <a:t>Personal Website: </a:t>
            </a:r>
            <a:r>
              <a:rPr lang="en-US" dirty="0" err="1" smtClean="0"/>
              <a:t>fieldsofgoldfi.sh</a:t>
            </a:r>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62301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21</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0"/>
            <a:ext cx="10058400" cy="6716337"/>
          </a:xfrm>
          <a:prstGeom prst="rect">
            <a:avLst/>
          </a:prstGeom>
        </p:spPr>
      </p:pic>
    </p:spTree>
    <p:extLst>
      <p:ext uri="{BB962C8B-B14F-4D97-AF65-F5344CB8AC3E}">
        <p14:creationId xmlns:p14="http://schemas.microsoft.com/office/powerpoint/2010/main" val="495471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Cantor’s World </a:t>
            </a:r>
            <a:r>
              <a:rPr lang="en-US" dirty="0" err="1" smtClean="0"/>
              <a:t>Impleneted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906" y="1443577"/>
            <a:ext cx="6901116" cy="5414423"/>
          </a:xfrm>
        </p:spPr>
      </p:pic>
    </p:spTree>
    <p:extLst>
      <p:ext uri="{BB962C8B-B14F-4D97-AF65-F5344CB8AC3E}">
        <p14:creationId xmlns:p14="http://schemas.microsoft.com/office/powerpoint/2010/main" val="1801110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Diagonal Argument visualized</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23</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700" y="2359303"/>
            <a:ext cx="8610600" cy="2997200"/>
          </a:xfrm>
          <a:prstGeom prst="rect">
            <a:avLst/>
          </a:prstGeom>
        </p:spPr>
      </p:pic>
    </p:spTree>
    <p:extLst>
      <p:ext uri="{BB962C8B-B14F-4D97-AF65-F5344CB8AC3E}">
        <p14:creationId xmlns:p14="http://schemas.microsoft.com/office/powerpoint/2010/main" val="1755064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2334" y="109537"/>
            <a:ext cx="10515600" cy="1325563"/>
          </a:xfrm>
        </p:spPr>
        <p:txBody>
          <a:bodyPr/>
          <a:lstStyle/>
          <a:p>
            <a:r>
              <a:rPr lang="en-US" dirty="0" smtClean="0"/>
              <a:t>Has this proof been explored before</a:t>
            </a:r>
            <a:r>
              <a:rPr lang="mr-IN" dirty="0" smtClean="0"/>
              <a:t>…</a:t>
            </a:r>
            <a:r>
              <a:rPr lang="en-US" dirty="0" smtClean="0"/>
              <a:t> yes</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24</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467" y="1317181"/>
            <a:ext cx="8678333" cy="5794819"/>
          </a:xfrm>
          <a:prstGeom prst="rect">
            <a:avLst/>
          </a:prstGeom>
        </p:spPr>
      </p:pic>
    </p:spTree>
    <p:extLst>
      <p:ext uri="{BB962C8B-B14F-4D97-AF65-F5344CB8AC3E}">
        <p14:creationId xmlns:p14="http://schemas.microsoft.com/office/powerpoint/2010/main" val="1783135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the proof in the previous paper</a:t>
            </a:r>
            <a:endParaRPr lang="en-US" dirty="0"/>
          </a:p>
        </p:txBody>
      </p:sp>
      <p:sp>
        <p:nvSpPr>
          <p:cNvPr id="3" name="Content Placeholder 2"/>
          <p:cNvSpPr>
            <a:spLocks noGrp="1"/>
          </p:cNvSpPr>
          <p:nvPr>
            <p:ph idx="1"/>
          </p:nvPr>
        </p:nvSpPr>
        <p:spPr/>
        <p:txBody>
          <a:bodyPr/>
          <a:lstStyle/>
          <a:p>
            <a:r>
              <a:rPr lang="en-US" dirty="0" smtClean="0"/>
              <a:t>J.B. Well’s approach to proving </a:t>
            </a:r>
            <a:r>
              <a:rPr lang="en-US" dirty="0" err="1" smtClean="0"/>
              <a:t>Undecidability</a:t>
            </a:r>
            <a:endParaRPr lang="en-US" dirty="0"/>
          </a:p>
        </p:txBody>
      </p:sp>
    </p:spTree>
    <p:extLst>
      <p:ext uri="{BB962C8B-B14F-4D97-AF65-F5344CB8AC3E}">
        <p14:creationId xmlns:p14="http://schemas.microsoft.com/office/powerpoint/2010/main" val="1874631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8000" b="-10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References</a:t>
            </a:r>
            <a:endParaRPr lang="en-US" dirty="0">
              <a:solidFill>
                <a:schemeClr val="bg1"/>
              </a:solidFill>
            </a:endParaRPr>
          </a:p>
        </p:txBody>
      </p:sp>
      <p:sp>
        <p:nvSpPr>
          <p:cNvPr id="3" name="Content Placeholder 2"/>
          <p:cNvSpPr>
            <a:spLocks noGrp="1"/>
          </p:cNvSpPr>
          <p:nvPr>
            <p:ph idx="1"/>
          </p:nvPr>
        </p:nvSpPr>
        <p:spPr>
          <a:xfrm>
            <a:off x="838200" y="1690688"/>
            <a:ext cx="10515600" cy="4486275"/>
          </a:xfrm>
        </p:spPr>
        <p:txBody>
          <a:bodyPr/>
          <a:lstStyle/>
          <a:p>
            <a:r>
              <a:rPr lang="en-US" dirty="0">
                <a:solidFill>
                  <a:schemeClr val="bg1"/>
                </a:solidFill>
              </a:rPr>
              <a:t>Kimberly Knight, “Media Epidemics: Viral Structures in Literature and New Media” PhD diss., University of California, Santa Barbara, 2011, MLA </a:t>
            </a:r>
            <a:r>
              <a:rPr lang="en-US" dirty="0" smtClean="0">
                <a:solidFill>
                  <a:schemeClr val="bg1"/>
                </a:solidFill>
              </a:rPr>
              <a:t>International </a:t>
            </a:r>
            <a:r>
              <a:rPr lang="en-US" dirty="0">
                <a:solidFill>
                  <a:schemeClr val="bg1"/>
                </a:solidFill>
              </a:rPr>
              <a:t>Bibliography (2013420395</a:t>
            </a:r>
            <a:r>
              <a:rPr lang="en-US" dirty="0" smtClean="0">
                <a:solidFill>
                  <a:schemeClr val="bg1"/>
                </a:solidFill>
              </a:rPr>
              <a:t>).</a:t>
            </a:r>
          </a:p>
          <a:p>
            <a:r>
              <a:rPr lang="en-US" dirty="0" err="1">
                <a:solidFill>
                  <a:schemeClr val="bg1"/>
                </a:solidFill>
              </a:rPr>
              <a:t>Limer</a:t>
            </a:r>
            <a:r>
              <a:rPr lang="en-US" dirty="0">
                <a:solidFill>
                  <a:schemeClr val="bg1"/>
                </a:solidFill>
              </a:rPr>
              <a:t>, Eric. “Heck Yes! The First Free Wireless Plan is Finally Here.” Gizmodo. October 1, 2013. http://</a:t>
            </a:r>
            <a:r>
              <a:rPr lang="en-US" dirty="0" err="1">
                <a:solidFill>
                  <a:schemeClr val="bg1"/>
                </a:solidFill>
              </a:rPr>
              <a:t>gizmodo.com</a:t>
            </a:r>
            <a:r>
              <a:rPr lang="en-US" dirty="0">
                <a:solidFill>
                  <a:schemeClr val="bg1"/>
                </a:solidFill>
              </a:rPr>
              <a:t>/heck-yes-the-first-free-wireless-plan-is-finally-here-1429566597</a:t>
            </a:r>
            <a:endParaRPr lang="en-US" dirty="0">
              <a:solidFill>
                <a:schemeClr val="bg1"/>
              </a:solidFill>
            </a:endParaRPr>
          </a:p>
        </p:txBody>
      </p:sp>
    </p:spTree>
    <p:extLst>
      <p:ext uri="{BB962C8B-B14F-4D97-AF65-F5344CB8AC3E}">
        <p14:creationId xmlns:p14="http://schemas.microsoft.com/office/powerpoint/2010/main" val="1716097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on to the Show:</a:t>
            </a:r>
          </a:p>
        </p:txBody>
      </p:sp>
      <p:sp>
        <p:nvSpPr>
          <p:cNvPr id="3" name="Content Placeholder 2"/>
          <p:cNvSpPr>
            <a:spLocks noGrp="1"/>
          </p:cNvSpPr>
          <p:nvPr>
            <p:ph idx="1"/>
          </p:nvPr>
        </p:nvSpPr>
        <p:spPr/>
        <p:txBody>
          <a:bodyPr/>
          <a:lstStyle/>
          <a:p>
            <a:r>
              <a:rPr lang="en-US" dirty="0"/>
              <a:t>Let’s start with what is Type </a:t>
            </a:r>
            <a:r>
              <a:rPr lang="en-US" dirty="0" smtClean="0"/>
              <a:t>Checking</a:t>
            </a:r>
          </a:p>
          <a:p>
            <a:r>
              <a:rPr lang="en-US" dirty="0" smtClean="0"/>
              <a:t>What is a Statically Typed Programming </a:t>
            </a:r>
            <a:r>
              <a:rPr lang="en-US" dirty="0" smtClean="0"/>
              <a:t>Language</a:t>
            </a:r>
            <a:endParaRPr lang="en-US" dirty="0"/>
          </a:p>
          <a:p>
            <a:endParaRPr lang="en-US" dirty="0"/>
          </a:p>
          <a:p>
            <a:pPr marL="0" indent="0">
              <a:buNone/>
            </a:pPr>
            <a:r>
              <a:rPr lang="en-US" dirty="0" smtClean="0"/>
              <a:t>Static </a:t>
            </a:r>
            <a:r>
              <a:rPr lang="en-US" dirty="0"/>
              <a:t>type checking is the process of verifying the </a:t>
            </a:r>
            <a:r>
              <a:rPr lang="en-US" dirty="0">
                <a:hlinkClick r:id="rId3" tooltip="Type safety"/>
              </a:rPr>
              <a:t>type safety</a:t>
            </a:r>
            <a:r>
              <a:rPr lang="en-US" dirty="0"/>
              <a:t> of a program based on analysis of a program's text (source code). If a program passes a static type checker, then the program is guaranteed to satisfy some set of type safety properties for all possible inputs.</a:t>
            </a:r>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4</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77682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smtClean="0"/>
              <a:t>statically </a:t>
            </a:r>
            <a:r>
              <a:rPr lang="en-US" dirty="0" smtClean="0"/>
              <a:t>typed programming </a:t>
            </a:r>
            <a:r>
              <a:rPr lang="en-US" dirty="0" smtClean="0"/>
              <a:t>language </a:t>
            </a:r>
            <a:r>
              <a:rPr lang="en-US" dirty="0" smtClean="0"/>
              <a:t>(vs a dynamically typed language)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Loose typing</a:t>
            </a:r>
          </a:p>
          <a:p>
            <a:r>
              <a:rPr lang="en-US" dirty="0" smtClean="0"/>
              <a:t>Strong </a:t>
            </a:r>
            <a:r>
              <a:rPr lang="en-US" dirty="0" smtClean="0"/>
              <a:t>typing</a:t>
            </a:r>
          </a:p>
          <a:p>
            <a:endParaRPr lang="en-US" dirty="0"/>
          </a:p>
          <a:p>
            <a:r>
              <a:rPr lang="en-US" dirty="0" smtClean="0"/>
              <a:t>1) Static Type Checking</a:t>
            </a:r>
          </a:p>
          <a:p>
            <a:r>
              <a:rPr lang="en-US" dirty="0" smtClean="0"/>
              <a:t>2) Dynamic Type Checking</a:t>
            </a:r>
          </a:p>
          <a:p>
            <a:endParaRPr lang="en-US" dirty="0"/>
          </a:p>
          <a:p>
            <a:r>
              <a:rPr lang="en-US" dirty="0"/>
              <a:t>Dynamic type checking is the process of verifying the type safety of a program at runtime. Implementations of dynamically type-checked languages generally associate each runtime object with a </a:t>
            </a:r>
            <a:r>
              <a:rPr lang="en-US" i="1" dirty="0"/>
              <a:t>type tag</a:t>
            </a:r>
            <a:r>
              <a:rPr lang="en-US" dirty="0"/>
              <a:t> (i.e., a reference to a type) containing its type information. This runtime type information (RTTI) can also be used to implement </a:t>
            </a:r>
            <a:r>
              <a:rPr lang="en-US" dirty="0">
                <a:hlinkClick r:id="rId2" tooltip="Dynamic dispatch"/>
              </a:rPr>
              <a:t>dynamic dispatch</a:t>
            </a:r>
            <a:r>
              <a:rPr lang="en-US" dirty="0"/>
              <a:t>, </a:t>
            </a:r>
            <a:r>
              <a:rPr lang="en-US" dirty="0">
                <a:hlinkClick r:id="rId3" tooltip="Late binding"/>
              </a:rPr>
              <a:t>late binding</a:t>
            </a:r>
            <a:r>
              <a:rPr lang="en-US" dirty="0"/>
              <a:t>, </a:t>
            </a:r>
            <a:r>
              <a:rPr lang="en-US" dirty="0">
                <a:hlinkClick r:id="rId4" tooltip="Downcasting"/>
              </a:rPr>
              <a:t>downcasting</a:t>
            </a:r>
            <a:r>
              <a:rPr lang="en-US" dirty="0"/>
              <a:t>, </a:t>
            </a:r>
            <a:r>
              <a:rPr lang="en-US" dirty="0">
                <a:hlinkClick r:id="rId5" tooltip="Reflection (computer programming)"/>
              </a:rPr>
              <a:t>reflection</a:t>
            </a:r>
            <a:r>
              <a:rPr lang="en-US" dirty="0"/>
              <a:t>, and similar features.</a:t>
            </a:r>
          </a:p>
          <a:p>
            <a:r>
              <a:rPr lang="en-US" dirty="0"/>
              <a:t>Most type-safe languages include some form of dynamic type checking, even if they also have a static type checker.</a:t>
            </a:r>
            <a:r>
              <a:rPr lang="en-US" baseline="30000" dirty="0"/>
              <a:t>[</a:t>
            </a:r>
            <a:r>
              <a:rPr lang="en-US" i="1" baseline="30000" dirty="0">
                <a:hlinkClick r:id="rId6" tooltip="Wikipedia:Citation needed"/>
              </a:rPr>
              <a:t>citation needed</a:t>
            </a:r>
            <a:r>
              <a:rPr lang="en-US" baseline="30000" dirty="0"/>
              <a:t>]</a:t>
            </a:r>
            <a:r>
              <a:rPr lang="en-US" dirty="0"/>
              <a:t> The reason for this is that many useful features or properties are difficult or impossible to verify statically. For example, suppose that a program defines two types, A and B, where B is a subtype of A. If the program tries to convert a value of type A to type B, which is known as </a:t>
            </a:r>
            <a:r>
              <a:rPr lang="en-US" dirty="0">
                <a:hlinkClick r:id="rId4" tooltip="Downcasting"/>
              </a:rPr>
              <a:t>downcasting</a:t>
            </a:r>
            <a:r>
              <a:rPr lang="en-US" dirty="0"/>
              <a:t>, then the operation is legal only if the value being converted is actually a value of type B. Thus, a dynamic check is needed to verify that the operation is safe. This requirement is one of the criticisms of </a:t>
            </a:r>
            <a:r>
              <a:rPr lang="en-US" dirty="0" err="1"/>
              <a:t>downcasting</a:t>
            </a:r>
            <a:r>
              <a:rPr lang="en-US" dirty="0"/>
              <a:t>.</a:t>
            </a:r>
          </a:p>
          <a:p>
            <a:endParaRPr lang="en-US" dirty="0"/>
          </a:p>
        </p:txBody>
      </p:sp>
    </p:spTree>
    <p:extLst>
      <p:ext uri="{BB962C8B-B14F-4D97-AF65-F5344CB8AC3E}">
        <p14:creationId xmlns:p14="http://schemas.microsoft.com/office/powerpoint/2010/main" val="133391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you care</a:t>
            </a:r>
            <a:endParaRPr lang="en-US" dirty="0"/>
          </a:p>
        </p:txBody>
      </p:sp>
      <p:sp>
        <p:nvSpPr>
          <p:cNvPr id="3" name="Content Placeholder 2"/>
          <p:cNvSpPr>
            <a:spLocks noGrp="1"/>
          </p:cNvSpPr>
          <p:nvPr>
            <p:ph idx="1"/>
          </p:nvPr>
        </p:nvSpPr>
        <p:spPr/>
        <p:txBody>
          <a:bodyPr/>
          <a:lstStyle/>
          <a:p>
            <a:r>
              <a:rPr lang="en-US" dirty="0" smtClean="0"/>
              <a:t>The difference between a typed language and a dynamically typed language is how well you know what your language is doing.</a:t>
            </a:r>
            <a:endParaRPr lang="en-US" dirty="0"/>
          </a:p>
        </p:txBody>
      </p:sp>
    </p:spTree>
    <p:extLst>
      <p:ext uri="{BB962C8B-B14F-4D97-AF65-F5344CB8AC3E}">
        <p14:creationId xmlns:p14="http://schemas.microsoft.com/office/powerpoint/2010/main" val="1255182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Practical Disadvantages of Using </a:t>
            </a:r>
            <a:r>
              <a:rPr lang="en-US" dirty="0" smtClean="0"/>
              <a:t>S</a:t>
            </a:r>
            <a:r>
              <a:rPr lang="en-US" dirty="0" smtClean="0"/>
              <a:t>tatically </a:t>
            </a:r>
            <a:r>
              <a:rPr lang="en-US" dirty="0" smtClean="0"/>
              <a:t>Typed Programming languages</a:t>
            </a:r>
            <a:endParaRPr lang="en-US" dirty="0"/>
          </a:p>
        </p:txBody>
      </p:sp>
      <p:sp>
        <p:nvSpPr>
          <p:cNvPr id="3" name="Content Placeholder 2"/>
          <p:cNvSpPr>
            <a:spLocks noGrp="1"/>
          </p:cNvSpPr>
          <p:nvPr>
            <p:ph idx="1"/>
          </p:nvPr>
        </p:nvSpPr>
        <p:spPr/>
        <p:txBody>
          <a:bodyPr/>
          <a:lstStyle/>
          <a:p>
            <a:r>
              <a:rPr lang="en-US" dirty="0" smtClean="0"/>
              <a:t>You don’t need as many unit tests and functional tests if you use type checking.</a:t>
            </a:r>
          </a:p>
          <a:p>
            <a:r>
              <a:rPr lang="en-US" dirty="0" smtClean="0"/>
              <a:t>When Typed Languages are updated, they brake working programs as they are updated.</a:t>
            </a:r>
          </a:p>
          <a:p>
            <a:r>
              <a:rPr lang="en-US" dirty="0" smtClean="0"/>
              <a:t>The Type Checker goes through all your dependencies and makes sure it works in an intended way</a:t>
            </a:r>
          </a:p>
          <a:p>
            <a:endParaRPr lang="en-US" dirty="0"/>
          </a:p>
        </p:txBody>
      </p:sp>
    </p:spTree>
    <p:extLst>
      <p:ext uri="{BB962C8B-B14F-4D97-AF65-F5344CB8AC3E}">
        <p14:creationId xmlns:p14="http://schemas.microsoft.com/office/powerpoint/2010/main" val="1593547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Type Checking</a:t>
            </a:r>
            <a:endParaRPr lang="en-US" dirty="0"/>
          </a:p>
        </p:txBody>
      </p:sp>
      <p:sp>
        <p:nvSpPr>
          <p:cNvPr id="3" name="Content Placeholder 2"/>
          <p:cNvSpPr>
            <a:spLocks noGrp="1"/>
          </p:cNvSpPr>
          <p:nvPr>
            <p:ph idx="1"/>
          </p:nvPr>
        </p:nvSpPr>
        <p:spPr/>
        <p:txBody>
          <a:bodyPr/>
          <a:lstStyle/>
          <a:p>
            <a:r>
              <a:rPr lang="en-US" dirty="0" smtClean="0"/>
              <a:t>Comparing Strings and </a:t>
            </a:r>
            <a:r>
              <a:rPr lang="en-US" dirty="0" err="1" smtClean="0"/>
              <a:t>Ints</a:t>
            </a:r>
            <a:endParaRPr lang="en-US" dirty="0"/>
          </a:p>
          <a:p>
            <a:r>
              <a:rPr lang="en-US" dirty="0" smtClean="0"/>
              <a:t>Adding a String and an </a:t>
            </a:r>
            <a:r>
              <a:rPr lang="en-US" dirty="0" err="1" smtClean="0"/>
              <a:t>Int</a:t>
            </a:r>
            <a:r>
              <a:rPr lang="en-US" dirty="0" smtClean="0"/>
              <a:t> will result in a type error because they are not meant to be added together.</a:t>
            </a:r>
            <a:endParaRPr lang="en-US" dirty="0"/>
          </a:p>
        </p:txBody>
      </p:sp>
    </p:spTree>
    <p:extLst>
      <p:ext uri="{BB962C8B-B14F-4D97-AF65-F5344CB8AC3E}">
        <p14:creationId xmlns:p14="http://schemas.microsoft.com/office/powerpoint/2010/main" val="485120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a:t>
            </a:r>
            <a:r>
              <a:rPr lang="en-US" dirty="0" err="1" smtClean="0"/>
              <a:t>Hindley</a:t>
            </a:r>
            <a:r>
              <a:rPr lang="en-US" dirty="0" smtClean="0"/>
              <a:t> Miller Type System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75417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a:t>
            </a:r>
            <a:r>
              <a:rPr lang="en-US" dirty="0" err="1" smtClean="0"/>
              <a:t>PureScript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634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71714</TotalTime>
  <Words>505</Words>
  <Application>Microsoft Macintosh PowerPoint</Application>
  <PresentationFormat>Widescreen</PresentationFormat>
  <Paragraphs>94</Paragraphs>
  <Slides>25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Calibri Light</vt:lpstr>
      <vt:lpstr>Mangal</vt:lpstr>
      <vt:lpstr>Arial</vt:lpstr>
      <vt:lpstr>Office Theme</vt:lpstr>
      <vt:lpstr>The Diagonal Argument and Algorithm W</vt:lpstr>
      <vt:lpstr>My Background</vt:lpstr>
      <vt:lpstr>And on to the Show:</vt:lpstr>
      <vt:lpstr>What is a statically typed programming language (vs a dynamically typed language)</vt:lpstr>
      <vt:lpstr>Why should you care</vt:lpstr>
      <vt:lpstr>The Practical Disadvantages of Using Statically Typed Programming languages</vt:lpstr>
      <vt:lpstr>What is Type Checking</vt:lpstr>
      <vt:lpstr>What is the Hindley Miller Type System</vt:lpstr>
      <vt:lpstr>The basics of PureScript</vt:lpstr>
      <vt:lpstr>TypeCheck.ps</vt:lpstr>
      <vt:lpstr>Type Checking in GHC core</vt:lpstr>
      <vt:lpstr>The Rules of Algorithm W</vt:lpstr>
      <vt:lpstr>PowerPoint Presentation</vt:lpstr>
      <vt:lpstr>Unitification (pesudo code)</vt:lpstr>
      <vt:lpstr>Proof of Completeness</vt:lpstr>
      <vt:lpstr>Proof of Soundness</vt:lpstr>
      <vt:lpstr>What is Bi-Directional Type Checking</vt:lpstr>
      <vt:lpstr>The Basics of the Diagonal Argument</vt:lpstr>
      <vt:lpstr>PowerPoint Presentation</vt:lpstr>
      <vt:lpstr>PowerPoint Presentation</vt:lpstr>
      <vt:lpstr>Cantor’s World Impleneted</vt:lpstr>
      <vt:lpstr>Diagonal Argument visualized</vt:lpstr>
      <vt:lpstr>Has this proof been explored before… yes</vt:lpstr>
      <vt:lpstr>Explain the proof in the previous paper</vt:lpstr>
      <vt:lpstr>References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Diagonal Argument and Algorithm W</dc:title>
  <dc:creator>Sean Westfall</dc:creator>
  <cp:lastModifiedBy>Sean Westfall</cp:lastModifiedBy>
  <cp:revision>22</cp:revision>
  <dcterms:created xsi:type="dcterms:W3CDTF">2019-03-03T08:38:59Z</dcterms:created>
  <dcterms:modified xsi:type="dcterms:W3CDTF">2019-05-11T18:42:52Z</dcterms:modified>
</cp:coreProperties>
</file>