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autoCompressPictures="0">
  <p:sldMasterIdLst>
    <p:sldMasterId id="2147483648" r:id="rId1"/>
  </p:sldMasterIdLst>
  <p:notesMasterIdLst>
    <p:notesMasterId r:id="rId37"/>
  </p:notesMasterIdLst>
  <p:handoutMasterIdLst>
    <p:handoutMasterId r:id="rId38"/>
  </p:handoutMasterIdLst>
  <p:sldIdLst>
    <p:sldId id="256" r:id="rId2"/>
    <p:sldId id="257" r:id="rId3"/>
    <p:sldId id="291" r:id="rId4"/>
    <p:sldId id="292" r:id="rId5"/>
    <p:sldId id="285" r:id="rId6"/>
    <p:sldId id="262" r:id="rId7"/>
    <p:sldId id="270" r:id="rId8"/>
    <p:sldId id="284" r:id="rId9"/>
    <p:sldId id="293" r:id="rId10"/>
    <p:sldId id="279" r:id="rId11"/>
    <p:sldId id="271" r:id="rId12"/>
    <p:sldId id="272" r:id="rId13"/>
    <p:sldId id="276" r:id="rId14"/>
    <p:sldId id="277" r:id="rId15"/>
    <p:sldId id="278" r:id="rId16"/>
    <p:sldId id="263" r:id="rId17"/>
    <p:sldId id="287" r:id="rId18"/>
    <p:sldId id="288" r:id="rId19"/>
    <p:sldId id="289" r:id="rId20"/>
    <p:sldId id="290" r:id="rId21"/>
    <p:sldId id="264" r:id="rId22"/>
    <p:sldId id="275" r:id="rId23"/>
    <p:sldId id="274" r:id="rId24"/>
    <p:sldId id="281" r:id="rId25"/>
    <p:sldId id="265" r:id="rId26"/>
    <p:sldId id="283" r:id="rId27"/>
    <p:sldId id="268" r:id="rId28"/>
    <p:sldId id="280" r:id="rId29"/>
    <p:sldId id="266" r:id="rId30"/>
    <p:sldId id="295" r:id="rId31"/>
    <p:sldId id="267" r:id="rId32"/>
    <p:sldId id="273" r:id="rId33"/>
    <p:sldId id="259" r:id="rId34"/>
    <p:sldId id="294" r:id="rId35"/>
    <p:sldId id="28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718A"/>
    <a:srgbClr val="799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796"/>
    <p:restoredTop sz="94609"/>
  </p:normalViewPr>
  <p:slideViewPr>
    <p:cSldViewPr snapToGrid="0" snapToObjects="1">
      <p:cViewPr>
        <p:scale>
          <a:sx n="65" d="100"/>
          <a:sy n="65" d="100"/>
        </p:scale>
        <p:origin x="720"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A853F8-954B-4243-B424-A33EBC2EF365}" type="datetimeFigureOut">
              <a:rPr lang="en-US" smtClean="0"/>
              <a:t>5/12/19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75F5B1-A911-8A42-8B32-BCB2A8011399}" type="slidenum">
              <a:rPr lang="en-US" smtClean="0"/>
              <a:t>‹#›</a:t>
            </a:fld>
            <a:endParaRPr lang="en-US"/>
          </a:p>
        </p:txBody>
      </p:sp>
    </p:spTree>
    <p:extLst>
      <p:ext uri="{BB962C8B-B14F-4D97-AF65-F5344CB8AC3E}">
        <p14:creationId xmlns:p14="http://schemas.microsoft.com/office/powerpoint/2010/main" val="17367516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62FC6-AB72-D84E-971B-51EF06FACD77}" type="datetimeFigureOut">
              <a:rPr lang="en-US" smtClean="0"/>
              <a:t>5/12/19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D4FE3D-D98F-DE42-A28B-16BCEFEC5E71}" type="slidenum">
              <a:rPr lang="en-US" smtClean="0"/>
              <a:t>‹#›</a:t>
            </a:fld>
            <a:endParaRPr lang="en-US"/>
          </a:p>
        </p:txBody>
      </p:sp>
    </p:spTree>
    <p:extLst>
      <p:ext uri="{BB962C8B-B14F-4D97-AF65-F5344CB8AC3E}">
        <p14:creationId xmlns:p14="http://schemas.microsoft.com/office/powerpoint/2010/main" val="193159817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860168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4FE3D-D98F-DE42-A28B-16BCEFEC5E71}" type="slidenum">
              <a:rPr lang="en-US" smtClean="0"/>
              <a:t>32</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030138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4FE3D-D98F-DE42-A28B-16BCEFEC5E71}" type="slidenum">
              <a:rPr lang="en-US" smtClean="0"/>
              <a:t>5</a:t>
            </a:fld>
            <a:endParaRPr lang="en-US"/>
          </a:p>
        </p:txBody>
      </p:sp>
    </p:spTree>
    <p:extLst>
      <p:ext uri="{BB962C8B-B14F-4D97-AF65-F5344CB8AC3E}">
        <p14:creationId xmlns:p14="http://schemas.microsoft.com/office/powerpoint/2010/main" val="772788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524299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17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872274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22</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37198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26</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701539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28</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58886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4FE3D-D98F-DE42-A28B-16BCEFEC5E71}" type="slidenum">
              <a:rPr lang="en-US" smtClean="0"/>
              <a:t>30</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689546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4FE3D-D98F-DE42-A28B-16BCEFEC5E71}" type="slidenum">
              <a:rPr lang="en-US" smtClean="0"/>
              <a:t>31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462683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204488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196553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4313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31590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A0F188-2E4E-5341-AA0F-05C7F4BD9014}" type="datetimeFigureOut">
              <a:rPr lang="en-US" smtClean="0"/>
              <a:t>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87860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A0F188-2E4E-5341-AA0F-05C7F4BD9014}" type="datetimeFigureOut">
              <a:rPr lang="en-US" smtClean="0"/>
              <a:t>5/12/19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47014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A0F188-2E4E-5341-AA0F-05C7F4BD9014}" type="datetimeFigureOut">
              <a:rPr lang="en-US" smtClean="0"/>
              <a:t>5/12/19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93100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A0F188-2E4E-5341-AA0F-05C7F4BD9014}" type="datetimeFigureOut">
              <a:rPr lang="en-US" smtClean="0"/>
              <a:t>5/12/19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55854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0F188-2E4E-5341-AA0F-05C7F4BD9014}" type="datetimeFigureOut">
              <a:rPr lang="en-US" smtClean="0"/>
              <a:t>5/12/19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640411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0F188-2E4E-5341-AA0F-05C7F4BD9014}" type="datetimeFigureOut">
              <a:rPr lang="en-US" smtClean="0"/>
              <a:t>5/12/19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004969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0F188-2E4E-5341-AA0F-05C7F4BD9014}" type="datetimeFigureOut">
              <a:rPr lang="en-US" smtClean="0"/>
              <a:t>5/12/19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5712172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0F188-2E4E-5341-AA0F-05C7F4BD9014}" type="datetimeFigureOut">
              <a:rPr lang="en-US" smtClean="0"/>
              <a:t>5/12/19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1573F-8A70-3048-8CDE-BD6505795BEA}" type="slidenum">
              <a:rPr lang="en-US" smtClean="0"/>
              <a:t>‹#›</a:t>
            </a:fld>
            <a:endParaRPr lang="en-US"/>
          </a:p>
        </p:txBody>
      </p:sp>
    </p:spTree>
    <p:extLst>
      <p:ext uri="{BB962C8B-B14F-4D97-AF65-F5344CB8AC3E}">
        <p14:creationId xmlns:p14="http://schemas.microsoft.com/office/powerpoint/2010/main" val="888400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Ladder" TargetMode="External"/><Relationship Id="rId4" Type="http://schemas.openxmlformats.org/officeDocument/2006/relationships/hyperlink" Target="https://en.wikipedia.org/wiki/Clothes_valet" TargetMode="External"/><Relationship Id="rId5" Type="http://schemas.openxmlformats.org/officeDocument/2006/relationships/hyperlink" Target="https://en.wikipedia.org/wiki/Rope" TargetMode="External"/><Relationship Id="rId6" Type="http://schemas.openxmlformats.org/officeDocument/2006/relationships/hyperlink" Target="https://en.wikipedia.org/wiki/Leash" TargetMode="External"/><Relationship Id="rId7" Type="http://schemas.openxmlformats.org/officeDocument/2006/relationships/hyperlink" Target="https://en.wikipedia.org/wiki/Clothes_line" TargetMode="External"/><Relationship Id="rId1" Type="http://schemas.openxmlformats.org/officeDocument/2006/relationships/slideLayout" Target="../slideLayouts/slideLayout2.xml"/><Relationship Id="rId2" Type="http://schemas.openxmlformats.org/officeDocument/2006/relationships/hyperlink" Target="https://en.wikipedia.org/wiki/Chai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eanwestfall" TargetMode="External"/><Relationship Id="rId4" Type="http://schemas.openxmlformats.org/officeDocument/2006/relationships/hyperlink" Target="https://twitter.com/alphonse86"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jpg"/></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Type_system#cite_note-FOOTNOTEPierce2002-8" TargetMode="External"/><Relationship Id="rId4" Type="http://schemas.openxmlformats.org/officeDocument/2006/relationships/hyperlink" Target="https://en.wikipedia.org/wiki/Code_coverage" TargetMode="External"/><Relationship Id="rId1" Type="http://schemas.openxmlformats.org/officeDocument/2006/relationships/slideLayout" Target="../slideLayouts/slideLayout2.xml"/><Relationship Id="rId2" Type="http://schemas.openxmlformats.org/officeDocument/2006/relationships/hyperlink" Target="https://en.wikipedia.org/wiki/Type_system#cite_note-7"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g"/><Relationship Id="rId3" Type="http://schemas.openxmlformats.org/officeDocument/2006/relationships/hyperlink" Target="https://github.com/wh5a/Algorithm-W-Step-By-Step"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wikipedia.org/wiki/Type_safety"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Late_binding" TargetMode="External"/><Relationship Id="rId4" Type="http://schemas.openxmlformats.org/officeDocument/2006/relationships/hyperlink" Target="https://en.wikipedia.org/wiki/Downcasting" TargetMode="External"/><Relationship Id="rId5" Type="http://schemas.openxmlformats.org/officeDocument/2006/relationships/hyperlink" Target="https://en.wikipedia.org/wiki/Reflection_(computer_programming)" TargetMode="External"/><Relationship Id="rId6" Type="http://schemas.openxmlformats.org/officeDocument/2006/relationships/hyperlink" Target="https://en.wikipedia.org/wiki/Wikipedia:Citation_needed" TargetMode="External"/><Relationship Id="rId1" Type="http://schemas.openxmlformats.org/officeDocument/2006/relationships/slideLayout" Target="../slideLayouts/slideLayout2.xml"/><Relationship Id="rId2" Type="http://schemas.openxmlformats.org/officeDocument/2006/relationships/hyperlink" Target="https://en.wikipedia.org/wiki/Dynamic_dispatch"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2533" y="2663296"/>
            <a:ext cx="11819467" cy="2387600"/>
          </a:xfrm>
        </p:spPr>
        <p:txBody>
          <a:bodyPr/>
          <a:lstStyle/>
          <a:p>
            <a:r>
              <a:rPr lang="en-US" dirty="0" smtClean="0">
                <a:solidFill>
                  <a:schemeClr val="bg1"/>
                </a:solidFill>
                <a:effectLst>
                  <a:outerShdw blurRad="50800" dist="50800" dir="5400000" algn="ctr" rotWithShape="0">
                    <a:srgbClr val="000000"/>
                  </a:outerShdw>
                </a:effectLst>
                <a:latin typeface="Overpass Mono" charset="0"/>
                <a:ea typeface="Overpass Mono" charset="0"/>
                <a:cs typeface="Overpass Mono" charset="0"/>
              </a:rPr>
              <a:t>The Diagonal Argument and Algorithm W</a:t>
            </a:r>
            <a:endParaRPr lang="en-US" dirty="0">
              <a:solidFill>
                <a:schemeClr val="bg1"/>
              </a:solidFill>
              <a:effectLst>
                <a:outerShdw blurRad="50800" dist="50800" dir="5400000" algn="ctr" rotWithShape="0">
                  <a:srgbClr val="000000"/>
                </a:outerShdw>
              </a:effectLst>
              <a:latin typeface="Overpass Mono" charset="0"/>
              <a:ea typeface="Overpass Mono" charset="0"/>
              <a:cs typeface="Overpass Mono" charset="0"/>
            </a:endParaRPr>
          </a:p>
        </p:txBody>
      </p:sp>
      <p:sp>
        <p:nvSpPr>
          <p:cNvPr id="3" name="Subtitle 2"/>
          <p:cNvSpPr>
            <a:spLocks noGrp="1"/>
          </p:cNvSpPr>
          <p:nvPr>
            <p:ph type="subTitle" idx="1"/>
          </p:nvPr>
        </p:nvSpPr>
        <p:spPr>
          <a:xfrm>
            <a:off x="1524000" y="5202238"/>
            <a:ext cx="9144000" cy="1655762"/>
          </a:xfrm>
        </p:spPr>
        <p:txBody>
          <a:bodyPr/>
          <a:lstStyle/>
          <a:p>
            <a:r>
              <a:rPr lang="en-US" dirty="0" smtClean="0">
                <a:solidFill>
                  <a:schemeClr val="bg1"/>
                </a:solidFill>
                <a:latin typeface="Overpass Mono" charset="0"/>
                <a:ea typeface="Overpass Mono" charset="0"/>
                <a:cs typeface="Overpass Mono" charset="0"/>
              </a:rPr>
              <a:t>S e a n  W e s t f a l l</a:t>
            </a:r>
          </a:p>
          <a:p>
            <a:endParaRPr lang="en-US" dirty="0">
              <a:solidFill>
                <a:schemeClr val="bg1"/>
              </a:solidFill>
              <a:latin typeface="Overpass Mono" charset="0"/>
              <a:ea typeface="Overpass Mono" charset="0"/>
              <a:cs typeface="Overpass Mono" charset="0"/>
            </a:endParaRPr>
          </a:p>
        </p:txBody>
      </p:sp>
    </p:spTree>
    <p:extLst>
      <p:ext uri="{BB962C8B-B14F-4D97-AF65-F5344CB8AC3E}">
        <p14:creationId xmlns:p14="http://schemas.microsoft.com/office/powerpoint/2010/main" val="58938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Overpass Mono" charset="0"/>
                <a:ea typeface="Overpass Mono" charset="0"/>
                <a:cs typeface="Overpass Mono" charset="0"/>
              </a:rPr>
              <a:t>The Practical Disadvantages of Using Statically Typed Programming languages</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a:xfrm>
            <a:off x="838200" y="2166729"/>
            <a:ext cx="10515600" cy="4010233"/>
          </a:xfrm>
        </p:spPr>
        <p:txBody>
          <a:bodyPr>
            <a:normAutofit fontScale="85000" lnSpcReduction="10000"/>
          </a:bodyPr>
          <a:lstStyle/>
          <a:p>
            <a:pPr marL="0" indent="0">
              <a:buNone/>
            </a:pPr>
            <a:r>
              <a:rPr lang="en-US" dirty="0" smtClean="0">
                <a:latin typeface="Overpass Mono" charset="0"/>
                <a:ea typeface="Overpass Mono" charset="0"/>
                <a:cs typeface="Overpass Mono" charset="0"/>
              </a:rPr>
              <a:t>Advantages</a:t>
            </a:r>
          </a:p>
          <a:p>
            <a:r>
              <a:rPr lang="en-US" dirty="0" smtClean="0">
                <a:latin typeface="Overpass Mono" charset="0"/>
                <a:ea typeface="Overpass Mono" charset="0"/>
                <a:cs typeface="Overpass Mono" charset="0"/>
              </a:rPr>
              <a:t>You don’t need as many unit tests and functional tests if you use type checking, since errors are removed at compile time.</a:t>
            </a:r>
          </a:p>
          <a:p>
            <a:r>
              <a:rPr lang="en-US" dirty="0" smtClean="0">
                <a:latin typeface="Overpass Mono" charset="0"/>
                <a:ea typeface="Overpass Mono" charset="0"/>
                <a:cs typeface="Overpass Mono" charset="0"/>
              </a:rPr>
              <a:t>The Type Checker goes through all your dependencies and makes sure it works in an intended way, so it’s possible to know something about your dependences</a:t>
            </a:r>
          </a:p>
          <a:p>
            <a:endParaRPr lang="en-US" dirty="0" smtClean="0">
              <a:latin typeface="Overpass Mono" charset="0"/>
              <a:ea typeface="Overpass Mono" charset="0"/>
              <a:cs typeface="Overpass Mono" charset="0"/>
            </a:endParaRPr>
          </a:p>
          <a:p>
            <a:pPr marL="0" indent="0">
              <a:buNone/>
            </a:pPr>
            <a:r>
              <a:rPr lang="en-US" dirty="0" smtClean="0">
                <a:latin typeface="Overpass Mono" charset="0"/>
                <a:ea typeface="Overpass Mono" charset="0"/>
                <a:cs typeface="Overpass Mono" charset="0"/>
              </a:rPr>
              <a:t>Disadvantages</a:t>
            </a:r>
          </a:p>
          <a:p>
            <a:r>
              <a:rPr lang="en-US" dirty="0">
                <a:latin typeface="Overpass Mono" charset="0"/>
                <a:ea typeface="Overpass Mono" charset="0"/>
                <a:cs typeface="Overpass Mono" charset="0"/>
              </a:rPr>
              <a:t>When Typed Languages are updated, they brake working programs as they are updated.</a:t>
            </a:r>
          </a:p>
          <a:p>
            <a:endParaRPr lang="en-US" dirty="0"/>
          </a:p>
        </p:txBody>
      </p:sp>
    </p:spTree>
    <p:extLst>
      <p:ext uri="{BB962C8B-B14F-4D97-AF65-F5344CB8AC3E}">
        <p14:creationId xmlns:p14="http://schemas.microsoft.com/office/powerpoint/2010/main" val="1593547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Type Checking</a:t>
            </a:r>
            <a:endParaRPr lang="en-US" dirty="0"/>
          </a:p>
        </p:txBody>
      </p:sp>
      <p:sp>
        <p:nvSpPr>
          <p:cNvPr id="3" name="Content Placeholder 2"/>
          <p:cNvSpPr>
            <a:spLocks noGrp="1"/>
          </p:cNvSpPr>
          <p:nvPr>
            <p:ph idx="1"/>
          </p:nvPr>
        </p:nvSpPr>
        <p:spPr/>
        <p:txBody>
          <a:bodyPr/>
          <a:lstStyle/>
          <a:p>
            <a:r>
              <a:rPr lang="en-US" dirty="0" smtClean="0"/>
              <a:t>Comparing Strings and </a:t>
            </a:r>
            <a:r>
              <a:rPr lang="en-US" dirty="0" err="1" smtClean="0"/>
              <a:t>Ints</a:t>
            </a:r>
            <a:endParaRPr lang="en-US" dirty="0"/>
          </a:p>
          <a:p>
            <a:r>
              <a:rPr lang="en-US" dirty="0" smtClean="0"/>
              <a:t>Adding a String and an </a:t>
            </a:r>
            <a:r>
              <a:rPr lang="en-US" dirty="0" err="1" smtClean="0"/>
              <a:t>Int</a:t>
            </a:r>
            <a:r>
              <a:rPr lang="en-US" dirty="0" smtClean="0"/>
              <a:t> will result in a type error because they are not meant to be added together.</a:t>
            </a:r>
            <a:endParaRPr lang="en-US" dirty="0"/>
          </a:p>
        </p:txBody>
      </p:sp>
    </p:spTree>
    <p:extLst>
      <p:ext uri="{BB962C8B-B14F-4D97-AF65-F5344CB8AC3E}">
        <p14:creationId xmlns:p14="http://schemas.microsoft.com/office/powerpoint/2010/main" val="485120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a:t>
            </a:r>
            <a:r>
              <a:rPr lang="en-US" dirty="0" err="1" smtClean="0"/>
              <a:t>Hindley</a:t>
            </a:r>
            <a:r>
              <a:rPr lang="en-US" dirty="0" smtClean="0"/>
              <a:t> Miller Type System</a:t>
            </a:r>
            <a:endParaRPr lang="en-US" dirty="0"/>
          </a:p>
        </p:txBody>
      </p:sp>
      <p:sp>
        <p:nvSpPr>
          <p:cNvPr id="3" name="Content Placeholder 2"/>
          <p:cNvSpPr>
            <a:spLocks noGrp="1"/>
          </p:cNvSpPr>
          <p:nvPr>
            <p:ph idx="1"/>
          </p:nvPr>
        </p:nvSpPr>
        <p:spPr/>
        <p:txBody>
          <a:bodyPr>
            <a:normAutofit fontScale="92500" lnSpcReduction="10000"/>
          </a:bodyPr>
          <a:lstStyle/>
          <a:p>
            <a:r>
              <a:rPr lang="en-US" dirty="0"/>
              <a:t>One and the same thing can be used for many purposes. A </a:t>
            </a:r>
            <a:r>
              <a:rPr lang="en-US" dirty="0">
                <a:hlinkClick r:id="rId2" tooltip="Chair"/>
              </a:rPr>
              <a:t>chair</a:t>
            </a:r>
            <a:r>
              <a:rPr lang="en-US" dirty="0"/>
              <a:t> might be used to support a sitting person but also as a </a:t>
            </a:r>
            <a:r>
              <a:rPr lang="en-US" dirty="0">
                <a:hlinkClick r:id="rId3" tooltip="Ladder"/>
              </a:rPr>
              <a:t>ladder</a:t>
            </a:r>
            <a:r>
              <a:rPr lang="en-US" dirty="0"/>
              <a:t> to stand on while changing a light bulb or as a </a:t>
            </a:r>
            <a:r>
              <a:rPr lang="en-US" dirty="0">
                <a:hlinkClick r:id="rId4" tooltip="Clothes valet"/>
              </a:rPr>
              <a:t>clothes valet</a:t>
            </a:r>
            <a:r>
              <a:rPr lang="en-US" dirty="0"/>
              <a:t>. Beside having particular material qualities, which make a chair usable as such, it also has the particular designation for its use. When no chair is at hand, other things might be used as a seat, and so the designation of a thing can be changed as fast as one can turn an empty bottle crate upside down to change its purpose from a container to that of a support.</a:t>
            </a:r>
          </a:p>
          <a:p>
            <a:r>
              <a:rPr lang="en-US" dirty="0"/>
              <a:t>Different uses of physically near-identical things are usually accompanied by giving those things different names to emphasize the intended purpose. Depending on the use, seamen have a dozen or more words for a </a:t>
            </a:r>
            <a:r>
              <a:rPr lang="en-US" dirty="0">
                <a:hlinkClick r:id="rId5" tooltip="Rope"/>
              </a:rPr>
              <a:t>rope</a:t>
            </a:r>
            <a:r>
              <a:rPr lang="en-US" dirty="0"/>
              <a:t> though it might materially be the same thing. The same in everyday language, where a </a:t>
            </a:r>
            <a:r>
              <a:rPr lang="en-US" dirty="0">
                <a:hlinkClick r:id="rId6" tooltip="Leash"/>
              </a:rPr>
              <a:t>leash</a:t>
            </a:r>
            <a:r>
              <a:rPr lang="en-US" dirty="0"/>
              <a:t> indicates a use different to a </a:t>
            </a:r>
            <a:r>
              <a:rPr lang="en-US" dirty="0">
                <a:hlinkClick r:id="rId7" tooltip="Clothes line"/>
              </a:rPr>
              <a:t>line</a:t>
            </a:r>
            <a:r>
              <a:rPr lang="en-US" dirty="0"/>
              <a:t>.</a:t>
            </a:r>
          </a:p>
          <a:p>
            <a:endParaRPr lang="en-US" dirty="0"/>
          </a:p>
        </p:txBody>
      </p:sp>
    </p:spTree>
    <p:extLst>
      <p:ext uri="{BB962C8B-B14F-4D97-AF65-F5344CB8AC3E}">
        <p14:creationId xmlns:p14="http://schemas.microsoft.com/office/powerpoint/2010/main" val="1175417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The basics of </a:t>
            </a:r>
            <a:r>
              <a:rPr lang="en-US" dirty="0" err="1" smtClean="0">
                <a:solidFill>
                  <a:schemeClr val="bg1"/>
                </a:solidFill>
              </a:rPr>
              <a:t>PureScript</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9634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TypeCheck.ps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43033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Checking in GHC core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28191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Rules of Algorithm W</a:t>
            </a:r>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17</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900" y="2413794"/>
            <a:ext cx="6934200" cy="3175000"/>
          </a:xfrm>
          <a:prstGeom prst="rect">
            <a:avLst/>
          </a:prstGeom>
        </p:spPr>
      </p:pic>
    </p:spTree>
    <p:extLst>
      <p:ext uri="{BB962C8B-B14F-4D97-AF65-F5344CB8AC3E}">
        <p14:creationId xmlns:p14="http://schemas.microsoft.com/office/powerpoint/2010/main" val="1562649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17" y="139148"/>
            <a:ext cx="12214417" cy="1092165"/>
          </a:xfrm>
        </p:spPr>
      </p:pic>
      <mc:AlternateContent xmlns:mc="http://schemas.openxmlformats.org/markup-compatibility/2006">
        <mc:Choice xmlns:a14="http://schemas.microsoft.com/office/drawing/2010/main" Requires="a14">
          <p:sp>
            <p:nvSpPr>
              <p:cNvPr id="3" name="TextBox 2"/>
              <p:cNvSpPr txBox="1"/>
              <p:nvPr/>
            </p:nvSpPr>
            <p:spPr>
              <a:xfrm>
                <a:off x="1451113" y="1690688"/>
                <a:ext cx="8686800" cy="91300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mr-IN" sz="2800" i="1" smtClean="0">
                              <a:latin typeface="Cambria Math" charset="0"/>
                            </a:rPr>
                          </m:ctrlPr>
                        </m:fPr>
                        <m:num>
                          <m:r>
                            <a:rPr lang="en-US" sz="2800" b="0" i="1" smtClean="0">
                              <a:latin typeface="Cambria Math" charset="0"/>
                            </a:rPr>
                            <m:t>𝑥</m:t>
                          </m:r>
                          <m:r>
                            <a:rPr lang="en-US" sz="2800" b="0" i="1" smtClean="0">
                              <a:latin typeface="Cambria Math" charset="0"/>
                            </a:rPr>
                            <m:t> : </m:t>
                          </m:r>
                          <m:r>
                            <m:rPr>
                              <m:nor/>
                            </m:rPr>
                            <a:rPr lang="el-GR" sz="2800" i="1"/>
                            <m:t>𝜎</m:t>
                          </m:r>
                          <m:r>
                            <a:rPr lang="en-US" sz="2800" b="0" i="1" smtClean="0">
                              <a:latin typeface="Cambria Math" charset="0"/>
                            </a:rPr>
                            <m:t> </m:t>
                          </m:r>
                          <m:r>
                            <a:rPr lang="en-US" sz="280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 </m:t>
                          </m:r>
                          <m:r>
                            <m:rPr>
                              <m:sty m:val="p"/>
                            </m:rPr>
                            <a:rPr lang="el-GR" sz="2800" b="0" i="1" smtClean="0">
                              <a:latin typeface="Cambria Math" charset="0"/>
                              <a:ea typeface="Cambria Math" charset="0"/>
                              <a:cs typeface="Cambria Math" charset="0"/>
                            </a:rPr>
                            <m:t>Γ</m:t>
                          </m:r>
                          <m:r>
                            <a:rPr lang="en-US" sz="2800" b="0" i="1" smtClean="0">
                              <a:latin typeface="Cambria Math" charset="0"/>
                              <a:ea typeface="Cambria Math" charset="0"/>
                              <a:cs typeface="Cambria Math" charset="0"/>
                            </a:rPr>
                            <m:t>  </m:t>
                          </m:r>
                          <m:r>
                            <a:rPr lang="en-US" sz="2800" b="0" i="1" smtClean="0">
                              <a:latin typeface="Cambria Math" charset="0"/>
                              <a:ea typeface="Cambria Math" charset="0"/>
                              <a:cs typeface="Cambria Math" charset="0"/>
                            </a:rPr>
                            <m:t>𝜏</m:t>
                          </m:r>
                          <m:r>
                            <a:rPr lang="en-US" sz="2800" b="0" i="1" smtClean="0">
                              <a:latin typeface="Cambria Math" charset="0"/>
                              <a:ea typeface="Cambria Math" charset="0"/>
                              <a:cs typeface="Cambria Math" charset="0"/>
                            </a:rPr>
                            <m:t> =</m:t>
                          </m:r>
                          <m:r>
                            <a:rPr lang="en-US" sz="2800" b="0" i="1" smtClean="0">
                              <a:latin typeface="Cambria Math" charset="0"/>
                              <a:ea typeface="Cambria Math" charset="0"/>
                              <a:cs typeface="Cambria Math" charset="0"/>
                            </a:rPr>
                            <m:t>𝑖𝑛𝑠𝑡</m:t>
                          </m:r>
                          <m:r>
                            <a:rPr lang="en-US" sz="2800" b="0" i="1" smtClean="0">
                              <a:latin typeface="Cambria Math" charset="0"/>
                              <a:ea typeface="Cambria Math" charset="0"/>
                              <a:cs typeface="Cambria Math" charset="0"/>
                            </a:rPr>
                            <m:t>(</m:t>
                          </m:r>
                          <m:r>
                            <m:rPr>
                              <m:nor/>
                            </m:rPr>
                            <a:rPr lang="el-GR" sz="2800" i="1"/>
                            <m:t>𝜎</m:t>
                          </m:r>
                          <m:r>
                            <a:rPr lang="en-US" sz="2800" b="0" i="1" smtClean="0">
                              <a:latin typeface="Cambria Math" charset="0"/>
                              <a:ea typeface="Cambria Math" charset="0"/>
                              <a:cs typeface="Cambria Math" charset="0"/>
                            </a:rPr>
                            <m:t>)</m:t>
                          </m:r>
                        </m:num>
                        <m:den>
                          <m:r>
                            <m:rPr>
                              <m:sty m:val="p"/>
                            </m:rPr>
                            <a:rPr lang="el-GR" sz="2800" i="1">
                              <a:latin typeface="Cambria Math" charset="0"/>
                              <a:ea typeface="Cambria Math" charset="0"/>
                              <a:cs typeface="Cambria Math" charset="0"/>
                            </a:rPr>
                            <m:t>Γ</m:t>
                          </m:r>
                          <m:r>
                            <a:rPr lang="en-US" sz="2800" b="0" i="1" smtClean="0">
                              <a:latin typeface="Cambria Math" charset="0"/>
                              <a:ea typeface="Cambria Math" charset="0"/>
                              <a:cs typeface="Cambria Math" charset="0"/>
                            </a:rPr>
                            <m:t> ⊢  :</m:t>
                          </m:r>
                          <m:r>
                            <a:rPr lang="en-US" sz="2800" i="1">
                              <a:latin typeface="Cambria Math" charset="0"/>
                              <a:ea typeface="Cambria Math" charset="0"/>
                              <a:cs typeface="Cambria Math" charset="0"/>
                            </a:rPr>
                            <m:t>𝜏</m:t>
                          </m:r>
                        </m:den>
                      </m:f>
                    </m:oMath>
                  </m:oMathPara>
                </a14:m>
                <a:endParaRPr lang="en-US" sz="2800" dirty="0"/>
              </a:p>
            </p:txBody>
          </p:sp>
        </mc:Choice>
        <mc:Fallback>
          <p:sp>
            <p:nvSpPr>
              <p:cNvPr id="3" name="TextBox 2"/>
              <p:cNvSpPr txBox="1">
                <a:spLocks noRot="1" noChangeAspect="1" noMove="1" noResize="1" noEditPoints="1" noAdjustHandles="1" noChangeArrowheads="1" noChangeShapeType="1" noTextEdit="1"/>
              </p:cNvSpPr>
              <p:nvPr/>
            </p:nvSpPr>
            <p:spPr>
              <a:xfrm>
                <a:off x="1451113" y="1690688"/>
                <a:ext cx="8686800" cy="913007"/>
              </a:xfrm>
              <a:prstGeom prst="rect">
                <a:avLst/>
              </a:prstGeom>
              <a:blipFill rotWithShape="0">
                <a:blip r:embed="rId3"/>
                <a:stretch>
                  <a:fillRect/>
                </a:stretch>
              </a:blipFill>
            </p:spPr>
            <p:txBody>
              <a:bodyPr/>
              <a:lstStyle/>
              <a:p>
                <a:r>
                  <a:rPr lang="en-US">
                    <a:noFill/>
                  </a:rPr>
                  <a:t> </a:t>
                </a:r>
              </a:p>
            </p:txBody>
          </p:sp>
        </mc:Fallback>
      </mc:AlternateContent>
      <p:sp>
        <p:nvSpPr>
          <p:cNvPr id="5" name="TextBox 4"/>
          <p:cNvSpPr txBox="1"/>
          <p:nvPr/>
        </p:nvSpPr>
        <p:spPr>
          <a:xfrm>
            <a:off x="838200" y="2603695"/>
            <a:ext cx="10830339" cy="2031325"/>
          </a:xfrm>
          <a:prstGeom prst="rect">
            <a:avLst/>
          </a:prstGeom>
          <a:noFill/>
        </p:spPr>
        <p:txBody>
          <a:bodyPr wrap="square" rtlCol="0">
            <a:spAutoFit/>
          </a:bodyPr>
          <a:lstStyle/>
          <a:p>
            <a:r>
              <a:rPr lang="en-US" dirty="0"/>
              <a:t>The T-</a:t>
            </a:r>
            <a:r>
              <a:rPr lang="en-US" dirty="0" err="1"/>
              <a:t>Var</a:t>
            </a:r>
            <a:r>
              <a:rPr lang="en-US" dirty="0"/>
              <a:t> rule, simply pull the type of the variable out of the typing context.</a:t>
            </a:r>
          </a:p>
          <a:p>
            <a:r>
              <a:rPr lang="en-US" dirty="0" err="1"/>
              <a:t>Var</a:t>
            </a:r>
            <a:r>
              <a:rPr lang="en-US" dirty="0"/>
              <a:t> x </a:t>
            </a:r>
            <a:r>
              <a:rPr lang="en-US" dirty="0"/>
              <a:t>-&gt;</a:t>
            </a:r>
            <a:r>
              <a:rPr lang="en-US" dirty="0"/>
              <a:t> </a:t>
            </a:r>
            <a:r>
              <a:rPr lang="en-US" dirty="0" err="1"/>
              <a:t>lookupEnv</a:t>
            </a:r>
            <a:r>
              <a:rPr lang="en-US" dirty="0"/>
              <a:t> </a:t>
            </a:r>
            <a:r>
              <a:rPr lang="en-US" dirty="0" err="1"/>
              <a:t>env</a:t>
            </a:r>
            <a:r>
              <a:rPr lang="en-US" dirty="0"/>
              <a:t> </a:t>
            </a:r>
            <a:r>
              <a:rPr lang="en-US" dirty="0" err="1"/>
              <a:t>x</a:t>
            </a:r>
            <a:r>
              <a:rPr lang="en-US" dirty="0" err="1"/>
              <a:t>The</a:t>
            </a:r>
            <a:r>
              <a:rPr lang="en-US" dirty="0"/>
              <a:t> function </a:t>
            </a:r>
            <a:r>
              <a:rPr lang="en-US" dirty="0" err="1"/>
              <a:t>lookupVar</a:t>
            </a:r>
            <a:r>
              <a:rPr lang="en-US" dirty="0"/>
              <a:t> looks up the local variable reference in typing environment and if found it instantiates a fresh copy.</a:t>
            </a:r>
          </a:p>
          <a:p>
            <a:r>
              <a:rPr lang="en-US" dirty="0" err="1"/>
              <a:t>lookupEnv</a:t>
            </a:r>
            <a:r>
              <a:rPr lang="en-US" dirty="0"/>
              <a:t> ::</a:t>
            </a:r>
            <a:r>
              <a:rPr lang="en-US" dirty="0"/>
              <a:t> </a:t>
            </a:r>
            <a:r>
              <a:rPr lang="en-US" dirty="0" err="1"/>
              <a:t>TypeEnv</a:t>
            </a:r>
            <a:r>
              <a:rPr lang="en-US" dirty="0"/>
              <a:t> </a:t>
            </a:r>
            <a:r>
              <a:rPr lang="en-US" dirty="0"/>
              <a:t>-&gt;</a:t>
            </a:r>
            <a:r>
              <a:rPr lang="en-US" dirty="0"/>
              <a:t> </a:t>
            </a:r>
            <a:r>
              <a:rPr lang="en-US" dirty="0" err="1"/>
              <a:t>Var</a:t>
            </a:r>
            <a:r>
              <a:rPr lang="en-US" dirty="0"/>
              <a:t> </a:t>
            </a:r>
            <a:r>
              <a:rPr lang="en-US" dirty="0"/>
              <a:t>-&gt;</a:t>
            </a:r>
            <a:r>
              <a:rPr lang="en-US" dirty="0"/>
              <a:t> </a:t>
            </a:r>
            <a:r>
              <a:rPr lang="en-US" dirty="0"/>
              <a:t>Infer</a:t>
            </a:r>
            <a:r>
              <a:rPr lang="en-US" dirty="0"/>
              <a:t> (</a:t>
            </a:r>
            <a:r>
              <a:rPr lang="en-US" dirty="0" err="1"/>
              <a:t>Subst</a:t>
            </a:r>
            <a:r>
              <a:rPr lang="en-US" dirty="0"/>
              <a:t>, </a:t>
            </a:r>
            <a:r>
              <a:rPr lang="en-US" dirty="0"/>
              <a:t>Type</a:t>
            </a:r>
            <a:r>
              <a:rPr lang="en-US" dirty="0"/>
              <a:t>) </a:t>
            </a:r>
            <a:r>
              <a:rPr lang="en-US" dirty="0" err="1"/>
              <a:t>lookupEnv</a:t>
            </a:r>
            <a:r>
              <a:rPr lang="en-US" dirty="0"/>
              <a:t> (</a:t>
            </a:r>
            <a:r>
              <a:rPr lang="en-US" dirty="0" err="1"/>
              <a:t>TypeEnv</a:t>
            </a:r>
            <a:r>
              <a:rPr lang="en-US" dirty="0"/>
              <a:t> </a:t>
            </a:r>
            <a:r>
              <a:rPr lang="en-US" dirty="0" err="1"/>
              <a:t>env</a:t>
            </a:r>
            <a:r>
              <a:rPr lang="en-US" dirty="0"/>
              <a:t>) x </a:t>
            </a:r>
            <a:r>
              <a:rPr lang="en-US" dirty="0"/>
              <a:t>=</a:t>
            </a:r>
            <a:r>
              <a:rPr lang="en-US" dirty="0"/>
              <a:t> </a:t>
            </a:r>
            <a:r>
              <a:rPr lang="en-US" b="1" dirty="0"/>
              <a:t>do</a:t>
            </a:r>
            <a:r>
              <a:rPr lang="en-US" dirty="0"/>
              <a:t> </a:t>
            </a:r>
            <a:r>
              <a:rPr lang="en-US" b="1" dirty="0"/>
              <a:t>case</a:t>
            </a:r>
            <a:r>
              <a:rPr lang="en-US" dirty="0"/>
              <a:t> </a:t>
            </a:r>
            <a:r>
              <a:rPr lang="en-US" dirty="0" err="1"/>
              <a:t>Map.lookup</a:t>
            </a:r>
            <a:r>
              <a:rPr lang="en-US" dirty="0"/>
              <a:t> x </a:t>
            </a:r>
            <a:r>
              <a:rPr lang="en-US" dirty="0" err="1"/>
              <a:t>env</a:t>
            </a:r>
            <a:r>
              <a:rPr lang="en-US" dirty="0"/>
              <a:t> </a:t>
            </a:r>
            <a:r>
              <a:rPr lang="en-US" b="1" dirty="0"/>
              <a:t>of</a:t>
            </a:r>
            <a:r>
              <a:rPr lang="en-US" dirty="0"/>
              <a:t> </a:t>
            </a:r>
            <a:r>
              <a:rPr lang="en-US" dirty="0"/>
              <a:t>Nothing</a:t>
            </a:r>
            <a:r>
              <a:rPr lang="en-US" dirty="0"/>
              <a:t> </a:t>
            </a:r>
            <a:r>
              <a:rPr lang="en-US" dirty="0"/>
              <a:t>-&gt;</a:t>
            </a:r>
            <a:r>
              <a:rPr lang="en-US" dirty="0"/>
              <a:t> </a:t>
            </a:r>
            <a:r>
              <a:rPr lang="en-US" dirty="0" err="1"/>
              <a:t>throwError</a:t>
            </a:r>
            <a:r>
              <a:rPr lang="en-US" dirty="0"/>
              <a:t> </a:t>
            </a:r>
            <a:r>
              <a:rPr lang="en-US" dirty="0"/>
              <a:t>$</a:t>
            </a:r>
            <a:r>
              <a:rPr lang="en-US" dirty="0"/>
              <a:t> </a:t>
            </a:r>
            <a:r>
              <a:rPr lang="en-US" dirty="0" err="1"/>
              <a:t>UnboundVariable</a:t>
            </a:r>
            <a:r>
              <a:rPr lang="en-US" dirty="0"/>
              <a:t> (show x) </a:t>
            </a:r>
            <a:r>
              <a:rPr lang="en-US" dirty="0"/>
              <a:t>Just</a:t>
            </a:r>
            <a:r>
              <a:rPr lang="en-US" dirty="0"/>
              <a:t> s </a:t>
            </a:r>
            <a:r>
              <a:rPr lang="en-US" dirty="0"/>
              <a:t>-&gt;</a:t>
            </a:r>
            <a:r>
              <a:rPr lang="en-US" dirty="0"/>
              <a:t> </a:t>
            </a:r>
            <a:r>
              <a:rPr lang="en-US" b="1" dirty="0"/>
              <a:t>do</a:t>
            </a:r>
            <a:r>
              <a:rPr lang="en-US" dirty="0"/>
              <a:t> t </a:t>
            </a:r>
            <a:r>
              <a:rPr lang="en-US" dirty="0"/>
              <a:t>&lt;-</a:t>
            </a:r>
            <a:r>
              <a:rPr lang="en-US" dirty="0"/>
              <a:t> instantiate s return (</a:t>
            </a:r>
            <a:r>
              <a:rPr lang="en-US" dirty="0" err="1"/>
              <a:t>nullSubst</a:t>
            </a:r>
            <a:r>
              <a:rPr lang="en-US" dirty="0"/>
              <a:t>, t)</a:t>
            </a:r>
            <a:r>
              <a:rPr lang="en-US" dirty="0"/>
              <a:t/>
            </a:r>
            <a:br>
              <a:rPr lang="en-US" dirty="0"/>
            </a:br>
            <a:endParaRPr lang="en-US" dirty="0"/>
          </a:p>
          <a:p>
            <a:endParaRPr lang="en-US" dirty="0"/>
          </a:p>
        </p:txBody>
      </p:sp>
    </p:spTree>
    <p:extLst>
      <p:ext uri="{BB962C8B-B14F-4D97-AF65-F5344CB8AC3E}">
        <p14:creationId xmlns:p14="http://schemas.microsoft.com/office/powerpoint/2010/main" val="648120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1048774"/>
          </a:xfrm>
        </p:spPr>
      </p:pic>
      <mc:AlternateContent xmlns:mc="http://schemas.openxmlformats.org/markup-compatibility/2006">
        <mc:Choice xmlns:a14="http://schemas.microsoft.com/office/drawing/2010/main" Requires="a14">
          <p:sp>
            <p:nvSpPr>
              <p:cNvPr id="3" name="TextBox 2"/>
              <p:cNvSpPr txBox="1"/>
              <p:nvPr/>
            </p:nvSpPr>
            <p:spPr>
              <a:xfrm>
                <a:off x="0" y="1413899"/>
                <a:ext cx="12192000" cy="100001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mr-IN" sz="2800" i="1" smtClean="0">
                              <a:latin typeface="Cambria Math" charset="0"/>
                            </a:rPr>
                          </m:ctrlPr>
                        </m:fPr>
                        <m:num>
                          <m:r>
                            <m:rPr>
                              <m:sty m:val="p"/>
                            </m:rPr>
                            <a:rPr lang="el-GR" sz="2800" i="1">
                              <a:latin typeface="Cambria Math" charset="0"/>
                              <a:ea typeface="Cambria Math" charset="0"/>
                              <a:cs typeface="Cambria Math" charset="0"/>
                            </a:rPr>
                            <m:t>Γ</m:t>
                          </m:r>
                          <m:r>
                            <a:rPr lang="en-US" sz="2800" i="1">
                              <a:latin typeface="Cambria Math" charset="0"/>
                              <a:ea typeface="Cambria Math" charset="0"/>
                              <a:cs typeface="Cambria Math" charset="0"/>
                            </a:rPr>
                            <m:t>⊢</m:t>
                          </m:r>
                          <m:r>
                            <a:rPr lang="en-US" sz="2800" b="0" i="1" smtClean="0">
                              <a:latin typeface="Cambria Math" charset="0"/>
                              <a:ea typeface="Cambria Math" charset="0"/>
                              <a:cs typeface="Cambria Math" charset="0"/>
                            </a:rPr>
                            <m:t> </m:t>
                          </m:r>
                          <m:sSub>
                            <m:sSubPr>
                              <m:ctrlPr>
                                <a:rPr lang="en-US" sz="2800" b="0" i="1" smtClean="0">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ℯ</m:t>
                              </m:r>
                            </m:e>
                            <m:sub>
                              <m:r>
                                <a:rPr lang="en-US" sz="2800" b="0" i="1" smtClean="0">
                                  <a:latin typeface="Cambria Math" charset="0"/>
                                  <a:ea typeface="Cambria Math" charset="0"/>
                                  <a:cs typeface="Cambria Math" charset="0"/>
                                </a:rPr>
                                <m:t>0</m:t>
                              </m:r>
                            </m:sub>
                          </m:sSub>
                          <m:r>
                            <a:rPr lang="en-US" sz="2800" b="0" i="1" smtClean="0">
                              <a:latin typeface="Cambria Math" charset="0"/>
                              <a:ea typeface="Cambria Math" charset="0"/>
                              <a:cs typeface="Cambria Math" charset="0"/>
                            </a:rPr>
                            <m:t> : </m:t>
                          </m:r>
                          <m:sSub>
                            <m:sSubPr>
                              <m:ctrlPr>
                                <a:rPr lang="en-US" sz="2800" b="0" i="1" smtClean="0">
                                  <a:latin typeface="Cambria Math" charset="0"/>
                                  <a:ea typeface="Cambria Math" charset="0"/>
                                  <a:cs typeface="Cambria Math" charset="0"/>
                                </a:rPr>
                              </m:ctrlPr>
                            </m:sSubPr>
                            <m:e>
                              <m:r>
                                <a:rPr lang="en-US" sz="2800" i="1">
                                  <a:latin typeface="Cambria Math" charset="0"/>
                                  <a:ea typeface="Cambria Math" charset="0"/>
                                  <a:cs typeface="Cambria Math" charset="0"/>
                                </a:rPr>
                                <m:t>𝜏</m:t>
                              </m:r>
                            </m:e>
                            <m:sub>
                              <m:r>
                                <a:rPr lang="en-US" sz="2800" b="0" i="1" smtClean="0">
                                  <a:latin typeface="Cambria Math" charset="0"/>
                                  <a:ea typeface="Cambria Math" charset="0"/>
                                  <a:cs typeface="Cambria Math" charset="0"/>
                                </a:rPr>
                                <m:t>0   </m:t>
                              </m:r>
                            </m:sub>
                          </m:sSub>
                          <m:r>
                            <m:rPr>
                              <m:sty m:val="p"/>
                            </m:rPr>
                            <a:rPr lang="el-GR" sz="2800" i="1">
                              <a:latin typeface="Cambria Math" charset="0"/>
                              <a:ea typeface="Cambria Math" charset="0"/>
                              <a:cs typeface="Cambria Math" charset="0"/>
                            </a:rPr>
                            <m:t>Γ</m:t>
                          </m:r>
                          <m:r>
                            <a:rPr lang="en-US" sz="2800" i="1">
                              <a:latin typeface="Cambria Math" charset="0"/>
                              <a:ea typeface="Cambria Math" charset="0"/>
                              <a:cs typeface="Cambria Math" charset="0"/>
                            </a:rPr>
                            <m:t>⊢</m:t>
                          </m:r>
                          <m:r>
                            <a:rPr lang="en-US" sz="2800" i="1">
                              <a:latin typeface="Cambria Math" charset="0"/>
                              <a:ea typeface="Cambria Math" charset="0"/>
                              <a:cs typeface="Cambria Math" charset="0"/>
                            </a:rPr>
                            <m:t> </m:t>
                          </m:r>
                          <m:sSub>
                            <m:sSubPr>
                              <m:ctrlPr>
                                <a:rPr lang="en-US" sz="2800" i="1">
                                  <a:latin typeface="Cambria Math" charset="0"/>
                                  <a:ea typeface="Cambria Math" charset="0"/>
                                  <a:cs typeface="Cambria Math" charset="0"/>
                                </a:rPr>
                              </m:ctrlPr>
                            </m:sSubPr>
                            <m:e>
                              <m:r>
                                <a:rPr lang="en-US" sz="2800" i="1">
                                  <a:latin typeface="Cambria Math" charset="0"/>
                                  <a:ea typeface="Cambria Math" charset="0"/>
                                  <a:cs typeface="Cambria Math" charset="0"/>
                                </a:rPr>
                                <m:t>ℯ</m:t>
                              </m:r>
                            </m:e>
                            <m:sub>
                              <m:r>
                                <a:rPr lang="en-US" sz="2800" b="0" i="1" smtClean="0">
                                  <a:latin typeface="Cambria Math" charset="0"/>
                                  <a:ea typeface="Cambria Math" charset="0"/>
                                  <a:cs typeface="Cambria Math" charset="0"/>
                                </a:rPr>
                                <m:t>1</m:t>
                              </m:r>
                            </m:sub>
                          </m:sSub>
                          <m:r>
                            <a:rPr lang="en-US" sz="2800" i="1">
                              <a:latin typeface="Cambria Math" charset="0"/>
                              <a:ea typeface="Cambria Math" charset="0"/>
                              <a:cs typeface="Cambria Math" charset="0"/>
                            </a:rPr>
                            <m:t> : </m:t>
                          </m:r>
                          <m:sSub>
                            <m:sSubPr>
                              <m:ctrlPr>
                                <a:rPr lang="en-US" sz="2800" i="1">
                                  <a:latin typeface="Cambria Math" charset="0"/>
                                  <a:ea typeface="Cambria Math" charset="0"/>
                                  <a:cs typeface="Cambria Math" charset="0"/>
                                </a:rPr>
                              </m:ctrlPr>
                            </m:sSubPr>
                            <m:e>
                              <m:r>
                                <a:rPr lang="en-US" sz="2800" i="1">
                                  <a:latin typeface="Cambria Math" charset="0"/>
                                  <a:ea typeface="Cambria Math" charset="0"/>
                                  <a:cs typeface="Cambria Math" charset="0"/>
                                </a:rPr>
                                <m:t>𝜏</m:t>
                              </m:r>
                            </m:e>
                            <m:sub>
                              <m:r>
                                <a:rPr lang="en-US" sz="2800" b="0" i="1" smtClean="0">
                                  <a:latin typeface="Cambria Math" charset="0"/>
                                  <a:ea typeface="Cambria Math" charset="0"/>
                                  <a:cs typeface="Cambria Math" charset="0"/>
                                </a:rPr>
                                <m:t>1</m:t>
                              </m:r>
                              <m:r>
                                <a:rPr lang="en-US" sz="2800" i="1">
                                  <a:latin typeface="Cambria Math" charset="0"/>
                                  <a:ea typeface="Cambria Math" charset="0"/>
                                  <a:cs typeface="Cambria Math" charset="0"/>
                                </a:rPr>
                                <m:t>   </m:t>
                              </m:r>
                            </m:sub>
                          </m:sSub>
                          <m:sSup>
                            <m:sSupPr>
                              <m:ctrlPr>
                                <a:rPr lang="en-US" sz="2800" b="0" i="1" smtClean="0">
                                  <a:latin typeface="Cambria Math" charset="0"/>
                                  <a:ea typeface="Cambria Math" charset="0"/>
                                  <a:cs typeface="Cambria Math" charset="0"/>
                                </a:rPr>
                              </m:ctrlPr>
                            </m:sSupPr>
                            <m:e>
                              <m:r>
                                <a:rPr lang="en-US" sz="2800" i="1">
                                  <a:latin typeface="Cambria Math" charset="0"/>
                                  <a:ea typeface="Cambria Math" charset="0"/>
                                  <a:cs typeface="Cambria Math" charset="0"/>
                                </a:rPr>
                                <m:t>𝜏</m:t>
                              </m:r>
                            </m:e>
                            <m:sup>
                              <m:r>
                                <a:rPr lang="en-US" sz="2800" b="0" i="1" smtClean="0">
                                  <a:latin typeface="Cambria Math" charset="0"/>
                                  <a:ea typeface="Cambria Math" charset="0"/>
                                  <a:cs typeface="Cambria Math" charset="0"/>
                                </a:rPr>
                                <m:t>′</m:t>
                              </m:r>
                            </m:sup>
                          </m:sSup>
                          <m:r>
                            <a:rPr lang="en-US" sz="2800" b="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𝑛𝑒𝑤𝑣𝑎𝑟</m:t>
                          </m:r>
                          <m:r>
                            <a:rPr lang="en-US" sz="2800" b="0" i="1" smtClean="0">
                              <a:latin typeface="Cambria Math" charset="0"/>
                              <a:ea typeface="Cambria Math" charset="0"/>
                              <a:cs typeface="Cambria Math" charset="0"/>
                            </a:rPr>
                            <m:t>      </m:t>
                          </m:r>
                          <m:r>
                            <a:rPr lang="en-US" sz="2800" b="0" i="1" smtClean="0">
                              <a:latin typeface="Cambria Math" charset="0"/>
                              <a:ea typeface="Cambria Math" charset="0"/>
                              <a:cs typeface="Cambria Math" charset="0"/>
                            </a:rPr>
                            <m:t>𝑢𝑛𝑖𝑓𝑦</m:t>
                          </m:r>
                          <m:r>
                            <a:rPr lang="en-US" sz="2800" b="0" i="1" smtClean="0">
                              <a:latin typeface="Cambria Math" charset="0"/>
                              <a:ea typeface="Cambria Math" charset="0"/>
                              <a:cs typeface="Cambria Math" charset="0"/>
                            </a:rPr>
                            <m:t>(</m:t>
                          </m:r>
                          <m:sSub>
                            <m:sSubPr>
                              <m:ctrlPr>
                                <a:rPr lang="en-US" sz="2800" i="1">
                                  <a:latin typeface="Cambria Math" charset="0"/>
                                  <a:ea typeface="Cambria Math" charset="0"/>
                                  <a:cs typeface="Cambria Math" charset="0"/>
                                </a:rPr>
                              </m:ctrlPr>
                            </m:sSubPr>
                            <m:e>
                              <m:r>
                                <a:rPr lang="en-US" sz="2800" i="1">
                                  <a:latin typeface="Cambria Math" charset="0"/>
                                  <a:ea typeface="Cambria Math" charset="0"/>
                                  <a:cs typeface="Cambria Math" charset="0"/>
                                </a:rPr>
                                <m:t>𝜏</m:t>
                              </m:r>
                            </m:e>
                            <m:sub>
                              <m:r>
                                <a:rPr lang="en-US" sz="2800" i="1">
                                  <a:latin typeface="Cambria Math" charset="0"/>
                                  <a:ea typeface="Cambria Math" charset="0"/>
                                  <a:cs typeface="Cambria Math" charset="0"/>
                                </a:rPr>
                                <m:t>0</m:t>
                              </m:r>
                            </m:sub>
                          </m:sSub>
                          <m:r>
                            <a:rPr lang="en-US" sz="2800" b="0" i="1" smtClean="0">
                              <a:latin typeface="Cambria Math" charset="0"/>
                              <a:ea typeface="Cambria Math" charset="0"/>
                              <a:cs typeface="Cambria Math" charset="0"/>
                            </a:rPr>
                            <m:t>,</m:t>
                          </m:r>
                          <m:sSub>
                            <m:sSubPr>
                              <m:ctrlPr>
                                <a:rPr lang="en-US" sz="2800" i="1">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 </m:t>
                              </m:r>
                              <m:r>
                                <a:rPr lang="en-US" sz="2800" i="1">
                                  <a:latin typeface="Cambria Math" charset="0"/>
                                  <a:ea typeface="Cambria Math" charset="0"/>
                                  <a:cs typeface="Cambria Math" charset="0"/>
                                </a:rPr>
                                <m:t>𝜏</m:t>
                              </m:r>
                            </m:e>
                            <m:sub>
                              <m:r>
                                <a:rPr lang="en-US" sz="2800" i="1">
                                  <a:latin typeface="Cambria Math" charset="0"/>
                                  <a:ea typeface="Cambria Math" charset="0"/>
                                  <a:cs typeface="Cambria Math" charset="0"/>
                                </a:rPr>
                                <m:t>1</m:t>
                              </m:r>
                            </m:sub>
                          </m:sSub>
                          <m:sSup>
                            <m:sSupPr>
                              <m:ctrlPr>
                                <a:rPr lang="en-US" sz="2800" i="1">
                                  <a:latin typeface="Cambria Math" charset="0"/>
                                  <a:ea typeface="Cambria Math" charset="0"/>
                                  <a:cs typeface="Cambria Math" charset="0"/>
                                </a:rPr>
                              </m:ctrlPr>
                            </m:sSupPr>
                            <m:e>
                              <m:r>
                                <a:rPr lang="en-US" sz="2800" b="0" i="1" smtClean="0">
                                  <a:latin typeface="Cambria Math" charset="0"/>
                                  <a:ea typeface="Cambria Math" charset="0"/>
                                  <a:cs typeface="Cambria Math" charset="0"/>
                                </a:rPr>
                                <m:t> </m:t>
                              </m:r>
                              <m:r>
                                <a:rPr lang="is-IS" sz="2800" b="0" i="1" smtClean="0">
                                  <a:latin typeface="Cambria Math" charset="0"/>
                                  <a:ea typeface="Cambria Math" charset="0"/>
                                  <a:cs typeface="Cambria Math" charset="0"/>
                                </a:rPr>
                                <m:t>→</m:t>
                              </m:r>
                              <m:r>
                                <a:rPr lang="en-US" sz="2800" i="1">
                                  <a:latin typeface="Cambria Math" charset="0"/>
                                  <a:ea typeface="Cambria Math" charset="0"/>
                                  <a:cs typeface="Cambria Math" charset="0"/>
                                </a:rPr>
                                <m:t>𝜏</m:t>
                              </m:r>
                            </m:e>
                            <m:sup>
                              <m:r>
                                <a:rPr lang="en-US" sz="2800" i="1">
                                  <a:latin typeface="Cambria Math" charset="0"/>
                                  <a:ea typeface="Cambria Math" charset="0"/>
                                  <a:cs typeface="Cambria Math" charset="0"/>
                                </a:rPr>
                                <m:t>′</m:t>
                              </m:r>
                            </m:sup>
                          </m:sSup>
                          <m:r>
                            <a:rPr lang="en-US" sz="2800" b="0" i="1" smtClean="0">
                              <a:latin typeface="Cambria Math" charset="0"/>
                              <a:ea typeface="Cambria Math" charset="0"/>
                              <a:cs typeface="Cambria Math" charset="0"/>
                            </a:rPr>
                            <m:t>) </m:t>
                          </m:r>
                        </m:num>
                        <m:den>
                          <m:r>
                            <m:rPr>
                              <m:sty m:val="p"/>
                            </m:rPr>
                            <a:rPr lang="el-GR" sz="2800" i="1">
                              <a:latin typeface="Cambria Math" charset="0"/>
                              <a:ea typeface="Cambria Math" charset="0"/>
                              <a:cs typeface="Cambria Math" charset="0"/>
                            </a:rPr>
                            <m:t>Γ</m:t>
                          </m:r>
                          <m:r>
                            <a:rPr lang="en-US" sz="2800" i="1">
                              <a:latin typeface="Cambria Math" charset="0"/>
                              <a:ea typeface="Cambria Math" charset="0"/>
                              <a:cs typeface="Cambria Math" charset="0"/>
                            </a:rPr>
                            <m:t>⊢</m:t>
                          </m:r>
                          <m:r>
                            <a:rPr lang="en-US" sz="2800" i="1">
                              <a:latin typeface="Cambria Math" charset="0"/>
                              <a:ea typeface="Cambria Math" charset="0"/>
                              <a:cs typeface="Cambria Math" charset="0"/>
                            </a:rPr>
                            <m:t> </m:t>
                          </m:r>
                          <m:sSub>
                            <m:sSubPr>
                              <m:ctrlPr>
                                <a:rPr lang="en-US" sz="2800" i="1">
                                  <a:latin typeface="Cambria Math" charset="0"/>
                                  <a:ea typeface="Cambria Math" charset="0"/>
                                  <a:cs typeface="Cambria Math" charset="0"/>
                                </a:rPr>
                              </m:ctrlPr>
                            </m:sSubPr>
                            <m:e>
                              <m:r>
                                <a:rPr lang="en-US" sz="2800" i="1">
                                  <a:latin typeface="Cambria Math" charset="0"/>
                                  <a:ea typeface="Cambria Math" charset="0"/>
                                  <a:cs typeface="Cambria Math" charset="0"/>
                                </a:rPr>
                                <m:t>ℯ</m:t>
                              </m:r>
                            </m:e>
                            <m:sub>
                              <m:r>
                                <a:rPr lang="en-US" sz="2800" i="1">
                                  <a:latin typeface="Cambria Math" charset="0"/>
                                  <a:ea typeface="Cambria Math" charset="0"/>
                                  <a:cs typeface="Cambria Math" charset="0"/>
                                </a:rPr>
                                <m:t>0</m:t>
                              </m:r>
                            </m:sub>
                          </m:sSub>
                          <m:sSub>
                            <m:sSubPr>
                              <m:ctrlPr>
                                <a:rPr lang="en-US" sz="2800" i="1">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 </m:t>
                              </m:r>
                              <m:r>
                                <a:rPr lang="en-US" sz="2800" i="1">
                                  <a:latin typeface="Cambria Math" charset="0"/>
                                  <a:ea typeface="Cambria Math" charset="0"/>
                                  <a:cs typeface="Cambria Math" charset="0"/>
                                </a:rPr>
                                <m:t>ℯ</m:t>
                              </m:r>
                            </m:e>
                            <m:sub>
                              <m:r>
                                <a:rPr lang="en-US" sz="2800" b="0" i="1" smtClean="0">
                                  <a:latin typeface="Cambria Math" charset="0"/>
                                  <a:ea typeface="Cambria Math" charset="0"/>
                                  <a:cs typeface="Cambria Math" charset="0"/>
                                </a:rPr>
                                <m:t>1</m:t>
                              </m:r>
                            </m:sub>
                          </m:sSub>
                          <m:r>
                            <a:rPr lang="en-US" sz="2800" i="1">
                              <a:latin typeface="Cambria Math" charset="0"/>
                              <a:ea typeface="Cambria Math" charset="0"/>
                              <a:cs typeface="Cambria Math" charset="0"/>
                            </a:rPr>
                            <m:t>:</m:t>
                          </m:r>
                          <m:sSup>
                            <m:sSupPr>
                              <m:ctrlPr>
                                <a:rPr lang="en-US" sz="2800" i="1">
                                  <a:latin typeface="Cambria Math" charset="0"/>
                                  <a:ea typeface="Cambria Math" charset="0"/>
                                  <a:cs typeface="Cambria Math" charset="0"/>
                                </a:rPr>
                              </m:ctrlPr>
                            </m:sSupPr>
                            <m:e>
                              <m:r>
                                <a:rPr lang="en-US" sz="2800" i="1">
                                  <a:latin typeface="Cambria Math" charset="0"/>
                                  <a:ea typeface="Cambria Math" charset="0"/>
                                  <a:cs typeface="Cambria Math" charset="0"/>
                                </a:rPr>
                                <m:t>𝜏</m:t>
                              </m:r>
                            </m:e>
                            <m:sup>
                              <m:r>
                                <a:rPr lang="en-US" sz="2800" i="1">
                                  <a:latin typeface="Cambria Math" charset="0"/>
                                  <a:ea typeface="Cambria Math" charset="0"/>
                                  <a:cs typeface="Cambria Math" charset="0"/>
                                </a:rPr>
                                <m:t>′</m:t>
                              </m:r>
                            </m:sup>
                          </m:sSup>
                        </m:den>
                      </m:f>
                    </m:oMath>
                  </m:oMathPara>
                </a14:m>
                <a:endParaRPr lang="en-US" sz="2800" dirty="0"/>
              </a:p>
            </p:txBody>
          </p:sp>
        </mc:Choice>
        <mc:Fallback>
          <p:sp>
            <p:nvSpPr>
              <p:cNvPr id="3" name="TextBox 2"/>
              <p:cNvSpPr txBox="1">
                <a:spLocks noRot="1" noChangeAspect="1" noMove="1" noResize="1" noEditPoints="1" noAdjustHandles="1" noChangeArrowheads="1" noChangeShapeType="1" noTextEdit="1"/>
              </p:cNvSpPr>
              <p:nvPr/>
            </p:nvSpPr>
            <p:spPr>
              <a:xfrm>
                <a:off x="0" y="1413899"/>
                <a:ext cx="12192000" cy="1000017"/>
              </a:xfrm>
              <a:prstGeom prst="rect">
                <a:avLst/>
              </a:prstGeom>
              <a:blipFill rotWithShape="0">
                <a:blip r:embed="rId3"/>
                <a:stretch>
                  <a:fillRect/>
                </a:stretch>
              </a:blipFill>
            </p:spPr>
            <p:txBody>
              <a:bodyPr/>
              <a:lstStyle/>
              <a:p>
                <a:r>
                  <a:rPr lang="en-US">
                    <a:noFill/>
                  </a:rPr>
                  <a:t> </a:t>
                </a:r>
              </a:p>
            </p:txBody>
          </p:sp>
        </mc:Fallback>
      </mc:AlternateContent>
      <p:sp>
        <p:nvSpPr>
          <p:cNvPr id="5" name="TextBox 4"/>
          <p:cNvSpPr txBox="1"/>
          <p:nvPr/>
        </p:nvSpPr>
        <p:spPr>
          <a:xfrm>
            <a:off x="0" y="2604052"/>
            <a:ext cx="12006470" cy="2308324"/>
          </a:xfrm>
          <a:prstGeom prst="rect">
            <a:avLst/>
          </a:prstGeom>
          <a:noFill/>
        </p:spPr>
        <p:txBody>
          <a:bodyPr wrap="square" rtlCol="0">
            <a:spAutoFit/>
          </a:bodyPr>
          <a:lstStyle/>
          <a:p>
            <a:r>
              <a:rPr lang="en-US" dirty="0"/>
              <a:t>For applications, the first argument must be a lambda expression or return a lambda expression, so know it must be of form t1 -&gt; t2 but the output type is not determined except by the confluence of the two values. We infer both types, apply the constraints from the first argument over the result second inferred type and then unify the two types with the excepted form of the entire application expression.</a:t>
            </a:r>
          </a:p>
          <a:p>
            <a:r>
              <a:rPr lang="en-US" dirty="0"/>
              <a:t>App</a:t>
            </a:r>
            <a:r>
              <a:rPr lang="en-US" dirty="0"/>
              <a:t> e1 e2 </a:t>
            </a:r>
            <a:r>
              <a:rPr lang="en-US" dirty="0"/>
              <a:t>-&gt;</a:t>
            </a:r>
            <a:r>
              <a:rPr lang="en-US" dirty="0"/>
              <a:t> </a:t>
            </a:r>
            <a:r>
              <a:rPr lang="en-US" b="1" dirty="0"/>
              <a:t>do</a:t>
            </a:r>
            <a:r>
              <a:rPr lang="en-US" dirty="0"/>
              <a:t> </a:t>
            </a:r>
            <a:r>
              <a:rPr lang="en-US" dirty="0" err="1"/>
              <a:t>tv</a:t>
            </a:r>
            <a:r>
              <a:rPr lang="en-US" dirty="0"/>
              <a:t> </a:t>
            </a:r>
            <a:r>
              <a:rPr lang="en-US" dirty="0"/>
              <a:t>&lt;-</a:t>
            </a:r>
            <a:r>
              <a:rPr lang="en-US" dirty="0"/>
              <a:t> fresh (s1, t1) </a:t>
            </a:r>
            <a:r>
              <a:rPr lang="en-US" dirty="0"/>
              <a:t>&lt;-</a:t>
            </a:r>
            <a:r>
              <a:rPr lang="en-US" dirty="0"/>
              <a:t> infer </a:t>
            </a:r>
            <a:r>
              <a:rPr lang="en-US" dirty="0" err="1"/>
              <a:t>env</a:t>
            </a:r>
            <a:r>
              <a:rPr lang="en-US" dirty="0"/>
              <a:t> e1 (s2, t2) </a:t>
            </a:r>
            <a:r>
              <a:rPr lang="en-US" dirty="0"/>
              <a:t>&lt;-</a:t>
            </a:r>
            <a:r>
              <a:rPr lang="en-US" dirty="0"/>
              <a:t> infer (apply s1 </a:t>
            </a:r>
            <a:r>
              <a:rPr lang="en-US" dirty="0" err="1"/>
              <a:t>env</a:t>
            </a:r>
            <a:r>
              <a:rPr lang="en-US" dirty="0"/>
              <a:t>) e2 s3 </a:t>
            </a:r>
            <a:r>
              <a:rPr lang="en-US" dirty="0"/>
              <a:t>&lt;-</a:t>
            </a:r>
            <a:r>
              <a:rPr lang="en-US" dirty="0"/>
              <a:t> unify (apply s2 t1) (</a:t>
            </a:r>
            <a:r>
              <a:rPr lang="en-US" dirty="0" err="1"/>
              <a:t>TArr</a:t>
            </a:r>
            <a:r>
              <a:rPr lang="en-US" dirty="0"/>
              <a:t> t2 </a:t>
            </a:r>
            <a:r>
              <a:rPr lang="en-US" dirty="0" err="1"/>
              <a:t>tv</a:t>
            </a:r>
            <a:r>
              <a:rPr lang="en-US" dirty="0"/>
              <a:t>) return (s3 </a:t>
            </a:r>
            <a:r>
              <a:rPr lang="en-US" dirty="0"/>
              <a:t>`compose`</a:t>
            </a:r>
            <a:r>
              <a:rPr lang="en-US" dirty="0"/>
              <a:t> s2 </a:t>
            </a:r>
            <a:r>
              <a:rPr lang="en-US" dirty="0"/>
              <a:t>`compose`</a:t>
            </a:r>
            <a:r>
              <a:rPr lang="en-US" dirty="0"/>
              <a:t> s1, apply s3 </a:t>
            </a:r>
            <a:r>
              <a:rPr lang="en-US" dirty="0" err="1"/>
              <a:t>tv</a:t>
            </a:r>
            <a:r>
              <a:rPr lang="en-US" dirty="0"/>
              <a:t>)</a:t>
            </a:r>
            <a:r>
              <a:rPr lang="en-US" dirty="0"/>
              <a:t>Γ⊢e1:τ1→τ2Γ⊢e2:τ1Γ⊢e1 e2:τ2(</a:t>
            </a:r>
            <a:r>
              <a:rPr lang="en-US" b="1" dirty="0"/>
              <a:t>T-App</a:t>
            </a:r>
            <a:r>
              <a:rPr lang="en-US" dirty="0"/>
              <a:t>)</a:t>
            </a:r>
          </a:p>
          <a:p>
            <a:r>
              <a:rPr lang="en-US" dirty="0"/>
              <a:t/>
            </a:r>
            <a:br>
              <a:rPr lang="en-US" dirty="0"/>
            </a:br>
            <a:endParaRPr lang="en-US" dirty="0"/>
          </a:p>
        </p:txBody>
      </p:sp>
    </p:spTree>
    <p:extLst>
      <p:ext uri="{BB962C8B-B14F-4D97-AF65-F5344CB8AC3E}">
        <p14:creationId xmlns:p14="http://schemas.microsoft.com/office/powerpoint/2010/main" val="921127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366" y="173927"/>
            <a:ext cx="11463268" cy="1036679"/>
          </a:xfrm>
        </p:spPr>
      </p:pic>
      <mc:AlternateContent xmlns:mc="http://schemas.openxmlformats.org/markup-compatibility/2006">
        <mc:Choice xmlns:a14="http://schemas.microsoft.com/office/drawing/2010/main" Requires="a14">
          <p:sp>
            <p:nvSpPr>
              <p:cNvPr id="3" name="TextBox 2"/>
              <p:cNvSpPr txBox="1"/>
              <p:nvPr/>
            </p:nvSpPr>
            <p:spPr>
              <a:xfrm>
                <a:off x="1331843" y="1690688"/>
                <a:ext cx="9084366" cy="9532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mr-IN" sz="2800" i="1" smtClean="0">
                              <a:latin typeface="Cambria Math" charset="0"/>
                            </a:rPr>
                          </m:ctrlPr>
                        </m:fPr>
                        <m:num>
                          <m:r>
                            <a:rPr lang="en-US" sz="2800" i="1">
                              <a:latin typeface="Cambria Math" charset="0"/>
                              <a:ea typeface="Cambria Math" charset="0"/>
                              <a:cs typeface="Cambria Math" charset="0"/>
                            </a:rPr>
                            <m:t>𝜏</m:t>
                          </m:r>
                          <m:r>
                            <a:rPr lang="en-US" sz="2800" i="1">
                              <a:latin typeface="Cambria Math" charset="0"/>
                              <a:ea typeface="Cambria Math" charset="0"/>
                              <a:cs typeface="Cambria Math" charset="0"/>
                            </a:rPr>
                            <m:t>=</m:t>
                          </m:r>
                          <m:r>
                            <a:rPr lang="en-US" sz="2800" i="1">
                              <a:latin typeface="Cambria Math" charset="0"/>
                              <a:ea typeface="Cambria Math" charset="0"/>
                              <a:cs typeface="Cambria Math" charset="0"/>
                            </a:rPr>
                            <m:t>𝑛𝑒𝑤𝑣𝑎𝑟</m:t>
                          </m:r>
                          <m:r>
                            <a:rPr lang="en-US" sz="2800" b="0" i="1" smtClean="0">
                              <a:latin typeface="Cambria Math" charset="0"/>
                              <a:ea typeface="Cambria Math" charset="0"/>
                              <a:cs typeface="Cambria Math" charset="0"/>
                            </a:rPr>
                            <m:t>    </m:t>
                          </m:r>
                          <m:r>
                            <m:rPr>
                              <m:sty m:val="p"/>
                            </m:rPr>
                            <a:rPr lang="el-GR" sz="2800" i="1">
                              <a:latin typeface="Cambria Math" charset="0"/>
                              <a:ea typeface="Cambria Math" charset="0"/>
                              <a:cs typeface="Cambria Math" charset="0"/>
                            </a:rPr>
                            <m:t>Γ</m:t>
                          </m:r>
                          <m:r>
                            <a:rPr lang="en-US" sz="2800" b="0" i="1" smtClean="0">
                              <a:latin typeface="Cambria Math" charset="0"/>
                              <a:ea typeface="Cambria Math" charset="0"/>
                              <a:cs typeface="Cambria Math" charset="0"/>
                            </a:rPr>
                            <m:t>,  </m:t>
                          </m:r>
                          <m:r>
                            <a:rPr lang="en-US" sz="2800" i="1">
                              <a:latin typeface="Cambria Math" charset="0"/>
                            </a:rPr>
                            <m:t>𝑥</m:t>
                          </m:r>
                          <m:r>
                            <a:rPr lang="en-US" sz="2800" b="0" i="1" smtClean="0">
                              <a:latin typeface="Cambria Math" charset="0"/>
                            </a:rPr>
                            <m:t> :</m:t>
                          </m:r>
                          <m:r>
                            <a:rPr lang="en-US" sz="2800" i="1">
                              <a:latin typeface="Cambria Math" charset="0"/>
                              <a:ea typeface="Cambria Math" charset="0"/>
                              <a:cs typeface="Cambria Math" charset="0"/>
                            </a:rPr>
                            <m:t>𝜏</m:t>
                          </m:r>
                          <m:r>
                            <a:rPr lang="en-US" sz="2800" i="1">
                              <a:latin typeface="Cambria Math" charset="0"/>
                              <a:ea typeface="Cambria Math" charset="0"/>
                              <a:cs typeface="Cambria Math" charset="0"/>
                            </a:rPr>
                            <m:t>⊢</m:t>
                          </m:r>
                          <m:r>
                            <a:rPr lang="en-US" sz="2800" i="1">
                              <a:latin typeface="Cambria Math" charset="0"/>
                              <a:ea typeface="Cambria Math" charset="0"/>
                              <a:cs typeface="Cambria Math" charset="0"/>
                            </a:rPr>
                            <m:t>ℯ</m:t>
                          </m:r>
                          <m:r>
                            <a:rPr lang="en-US" sz="2800" b="0" i="1" smtClean="0">
                              <a:latin typeface="Cambria Math" charset="0"/>
                              <a:ea typeface="Cambria Math" charset="0"/>
                              <a:cs typeface="Cambria Math" charset="0"/>
                            </a:rPr>
                            <m:t> </m:t>
                          </m:r>
                          <m:r>
                            <a:rPr lang="en-US" sz="2800" i="1">
                              <a:latin typeface="Cambria Math" charset="0"/>
                              <a:ea typeface="Cambria Math" charset="0"/>
                              <a:cs typeface="Cambria Math" charset="0"/>
                            </a:rPr>
                            <m:t>:</m:t>
                          </m:r>
                          <m:sSup>
                            <m:sSupPr>
                              <m:ctrlPr>
                                <a:rPr lang="en-US" sz="2800" i="1">
                                  <a:latin typeface="Cambria Math" charset="0"/>
                                  <a:ea typeface="Cambria Math" charset="0"/>
                                  <a:cs typeface="Cambria Math" charset="0"/>
                                </a:rPr>
                              </m:ctrlPr>
                            </m:sSupPr>
                            <m:e>
                              <m:r>
                                <a:rPr lang="en-US" sz="2800" i="1">
                                  <a:latin typeface="Cambria Math" charset="0"/>
                                  <a:ea typeface="Cambria Math" charset="0"/>
                                  <a:cs typeface="Cambria Math" charset="0"/>
                                </a:rPr>
                                <m:t>𝜏</m:t>
                              </m:r>
                            </m:e>
                            <m:sup>
                              <m:r>
                                <a:rPr lang="en-US" sz="2800" i="1">
                                  <a:latin typeface="Cambria Math" charset="0"/>
                                  <a:ea typeface="Cambria Math" charset="0"/>
                                  <a:cs typeface="Cambria Math" charset="0"/>
                                </a:rPr>
                                <m:t>′</m:t>
                              </m:r>
                            </m:sup>
                          </m:sSup>
                        </m:num>
                        <m:den>
                          <m:r>
                            <m:rPr>
                              <m:sty m:val="p"/>
                            </m:rPr>
                            <a:rPr lang="el-GR" sz="2800" i="1">
                              <a:latin typeface="Cambria Math" charset="0"/>
                              <a:ea typeface="Cambria Math" charset="0"/>
                              <a:cs typeface="Cambria Math" charset="0"/>
                            </a:rPr>
                            <m:t>Γ</m:t>
                          </m:r>
                          <m:r>
                            <a:rPr lang="en-US" sz="2800" i="1">
                              <a:latin typeface="Cambria Math" charset="0"/>
                              <a:ea typeface="Cambria Math" charset="0"/>
                              <a:cs typeface="Cambria Math" charset="0"/>
                            </a:rPr>
                            <m:t>⊢</m:t>
                          </m:r>
                          <m:r>
                            <a:rPr lang="en-US" sz="2800" b="0" i="1" smtClean="0">
                              <a:latin typeface="Cambria Math" charset="0"/>
                              <a:ea typeface="Cambria Math" charset="0"/>
                              <a:cs typeface="Cambria Math" charset="0"/>
                            </a:rPr>
                            <m:t>𝜆</m:t>
                          </m:r>
                          <m:r>
                            <a:rPr lang="en-US" sz="2800" b="0" i="1" smtClean="0">
                              <a:latin typeface="Cambria Math" charset="0"/>
                              <a:ea typeface="Cambria Math" charset="0"/>
                              <a:cs typeface="Cambria Math" charset="0"/>
                            </a:rPr>
                            <m:t> </m:t>
                          </m:r>
                          <m:r>
                            <a:rPr lang="en-US" sz="2800" i="1">
                              <a:latin typeface="Cambria Math" charset="0"/>
                            </a:rPr>
                            <m:t>𝑥</m:t>
                          </m:r>
                          <m:r>
                            <a:rPr lang="en-US" sz="2800" b="0" i="1" smtClean="0">
                              <a:latin typeface="Cambria Math" charset="0"/>
                            </a:rPr>
                            <m:t> .</m:t>
                          </m:r>
                          <m:r>
                            <a:rPr lang="en-US" sz="2800" i="1">
                              <a:latin typeface="Cambria Math" charset="0"/>
                              <a:ea typeface="Cambria Math" charset="0"/>
                              <a:cs typeface="Cambria Math" charset="0"/>
                            </a:rPr>
                            <m:t>ℯ</m:t>
                          </m:r>
                          <m:r>
                            <a:rPr lang="en-US" sz="2800" i="1">
                              <a:latin typeface="Cambria Math" charset="0"/>
                              <a:ea typeface="Cambria Math" charset="0"/>
                              <a:cs typeface="Cambria Math" charset="0"/>
                            </a:rPr>
                            <m:t> :</m:t>
                          </m:r>
                          <m:r>
                            <a:rPr lang="en-US" sz="2800" i="1">
                              <a:latin typeface="Cambria Math" charset="0"/>
                              <a:ea typeface="Cambria Math" charset="0"/>
                              <a:cs typeface="Cambria Math" charset="0"/>
                            </a:rPr>
                            <m:t>𝜏</m:t>
                          </m:r>
                          <m:r>
                            <a:rPr lang="is-IS" sz="2800" i="1">
                              <a:latin typeface="Cambria Math" charset="0"/>
                              <a:ea typeface="Cambria Math" charset="0"/>
                              <a:cs typeface="Cambria Math" charset="0"/>
                            </a:rPr>
                            <m:t>→</m:t>
                          </m:r>
                          <m:sSup>
                            <m:sSupPr>
                              <m:ctrlPr>
                                <a:rPr lang="en-US" sz="2800" i="1">
                                  <a:latin typeface="Cambria Math" charset="0"/>
                                  <a:ea typeface="Cambria Math" charset="0"/>
                                  <a:cs typeface="Cambria Math" charset="0"/>
                                </a:rPr>
                              </m:ctrlPr>
                            </m:sSupPr>
                            <m:e>
                              <m:r>
                                <a:rPr lang="en-US" sz="2800" i="1">
                                  <a:latin typeface="Cambria Math" charset="0"/>
                                  <a:ea typeface="Cambria Math" charset="0"/>
                                  <a:cs typeface="Cambria Math" charset="0"/>
                                </a:rPr>
                                <m:t>𝜏</m:t>
                              </m:r>
                            </m:e>
                            <m:sup>
                              <m:r>
                                <a:rPr lang="en-US" sz="2800" i="1">
                                  <a:latin typeface="Cambria Math" charset="0"/>
                                  <a:ea typeface="Cambria Math" charset="0"/>
                                  <a:cs typeface="Cambria Math" charset="0"/>
                                </a:rPr>
                                <m:t>′</m:t>
                              </m:r>
                            </m:sup>
                          </m:sSup>
                        </m:den>
                      </m:f>
                    </m:oMath>
                  </m:oMathPara>
                </a14:m>
                <a:endParaRPr lang="en-US" sz="2800" dirty="0"/>
              </a:p>
            </p:txBody>
          </p:sp>
        </mc:Choice>
        <mc:Fallback>
          <p:sp>
            <p:nvSpPr>
              <p:cNvPr id="3" name="TextBox 2"/>
              <p:cNvSpPr txBox="1">
                <a:spLocks noRot="1" noChangeAspect="1" noMove="1" noResize="1" noEditPoints="1" noAdjustHandles="1" noChangeArrowheads="1" noChangeShapeType="1" noTextEdit="1"/>
              </p:cNvSpPr>
              <p:nvPr/>
            </p:nvSpPr>
            <p:spPr>
              <a:xfrm>
                <a:off x="1331843" y="1690688"/>
                <a:ext cx="9084366" cy="953210"/>
              </a:xfrm>
              <a:prstGeom prst="rect">
                <a:avLst/>
              </a:prstGeom>
              <a:blipFill rotWithShape="0">
                <a:blip r:embed="rId3"/>
                <a:stretch>
                  <a:fillRect/>
                </a:stretch>
              </a:blipFill>
            </p:spPr>
            <p:txBody>
              <a:bodyPr/>
              <a:lstStyle/>
              <a:p>
                <a:r>
                  <a:rPr lang="en-US">
                    <a:noFill/>
                  </a:rPr>
                  <a:t> </a:t>
                </a:r>
              </a:p>
            </p:txBody>
          </p:sp>
        </mc:Fallback>
      </mc:AlternateContent>
      <p:sp>
        <p:nvSpPr>
          <p:cNvPr id="5" name="TextBox 4"/>
          <p:cNvSpPr txBox="1"/>
          <p:nvPr/>
        </p:nvSpPr>
        <p:spPr>
          <a:xfrm>
            <a:off x="178904" y="2782957"/>
            <a:ext cx="12013096" cy="2308324"/>
          </a:xfrm>
          <a:prstGeom prst="rect">
            <a:avLst/>
          </a:prstGeom>
          <a:noFill/>
        </p:spPr>
        <p:txBody>
          <a:bodyPr wrap="square" rtlCol="0">
            <a:spAutoFit/>
          </a:bodyPr>
          <a:lstStyle/>
          <a:p>
            <a:r>
              <a:rPr lang="en-US" dirty="0"/>
              <a:t>There are several </a:t>
            </a:r>
            <a:r>
              <a:rPr lang="en-US" dirty="0" err="1"/>
              <a:t>builtin</a:t>
            </a:r>
            <a:r>
              <a:rPr lang="en-US" dirty="0"/>
              <a:t> operations, we haven't mentioned up to now because the typing rules are trivial. We simply unify with the preset type signature of the operation.</a:t>
            </a:r>
          </a:p>
          <a:p>
            <a:r>
              <a:rPr lang="en-US" dirty="0"/>
              <a:t>Op</a:t>
            </a:r>
            <a:r>
              <a:rPr lang="en-US" dirty="0"/>
              <a:t> op e1 e2 </a:t>
            </a:r>
            <a:r>
              <a:rPr lang="en-US" dirty="0"/>
              <a:t>-&gt;</a:t>
            </a:r>
            <a:r>
              <a:rPr lang="en-US" dirty="0"/>
              <a:t> </a:t>
            </a:r>
            <a:r>
              <a:rPr lang="en-US" b="1" dirty="0"/>
              <a:t>do</a:t>
            </a:r>
            <a:r>
              <a:rPr lang="en-US" dirty="0"/>
              <a:t> (s1, t1) </a:t>
            </a:r>
            <a:r>
              <a:rPr lang="en-US" dirty="0"/>
              <a:t>&lt;-</a:t>
            </a:r>
            <a:r>
              <a:rPr lang="en-US" dirty="0"/>
              <a:t> infer </a:t>
            </a:r>
            <a:r>
              <a:rPr lang="en-US" dirty="0" err="1"/>
              <a:t>env</a:t>
            </a:r>
            <a:r>
              <a:rPr lang="en-US" dirty="0"/>
              <a:t> e1 (s2, t2) </a:t>
            </a:r>
            <a:r>
              <a:rPr lang="en-US" dirty="0"/>
              <a:t>&lt;-</a:t>
            </a:r>
            <a:r>
              <a:rPr lang="en-US" dirty="0"/>
              <a:t> infer </a:t>
            </a:r>
            <a:r>
              <a:rPr lang="en-US" dirty="0" err="1"/>
              <a:t>env</a:t>
            </a:r>
            <a:r>
              <a:rPr lang="en-US" dirty="0"/>
              <a:t> e2 </a:t>
            </a:r>
            <a:r>
              <a:rPr lang="en-US" dirty="0" err="1"/>
              <a:t>tv</a:t>
            </a:r>
            <a:r>
              <a:rPr lang="en-US" dirty="0"/>
              <a:t> </a:t>
            </a:r>
            <a:r>
              <a:rPr lang="en-US" dirty="0"/>
              <a:t>&lt;-</a:t>
            </a:r>
            <a:r>
              <a:rPr lang="en-US" dirty="0"/>
              <a:t> fresh s3 </a:t>
            </a:r>
            <a:r>
              <a:rPr lang="en-US" dirty="0"/>
              <a:t>&lt;-</a:t>
            </a:r>
            <a:r>
              <a:rPr lang="en-US" dirty="0"/>
              <a:t> unify (</a:t>
            </a:r>
            <a:r>
              <a:rPr lang="en-US" dirty="0" err="1"/>
              <a:t>TArr</a:t>
            </a:r>
            <a:r>
              <a:rPr lang="en-US" dirty="0"/>
              <a:t> t1 (</a:t>
            </a:r>
            <a:r>
              <a:rPr lang="en-US" dirty="0" err="1"/>
              <a:t>TArr</a:t>
            </a:r>
            <a:r>
              <a:rPr lang="en-US" dirty="0"/>
              <a:t> t2 </a:t>
            </a:r>
            <a:r>
              <a:rPr lang="en-US" dirty="0" err="1"/>
              <a:t>tv</a:t>
            </a:r>
            <a:r>
              <a:rPr lang="en-US" dirty="0"/>
              <a:t>)) (ops </a:t>
            </a:r>
            <a:r>
              <a:rPr lang="en-US" dirty="0"/>
              <a:t>Map.!</a:t>
            </a:r>
            <a:r>
              <a:rPr lang="en-US" dirty="0"/>
              <a:t> op) return (s1 </a:t>
            </a:r>
            <a:r>
              <a:rPr lang="en-US" dirty="0"/>
              <a:t>`compose`</a:t>
            </a:r>
            <a:r>
              <a:rPr lang="en-US" dirty="0"/>
              <a:t> s2 </a:t>
            </a:r>
            <a:r>
              <a:rPr lang="en-US" dirty="0"/>
              <a:t>`compose`</a:t>
            </a:r>
            <a:r>
              <a:rPr lang="en-US" dirty="0"/>
              <a:t> s3, apply s3 </a:t>
            </a:r>
            <a:r>
              <a:rPr lang="en-US" dirty="0" err="1"/>
              <a:t>tv</a:t>
            </a:r>
            <a:r>
              <a:rPr lang="en-US" dirty="0"/>
              <a:t>)</a:t>
            </a:r>
            <a:r>
              <a:rPr lang="en-US" dirty="0"/>
              <a:t>ops ::</a:t>
            </a:r>
            <a:r>
              <a:rPr lang="en-US" dirty="0"/>
              <a:t> </a:t>
            </a:r>
            <a:r>
              <a:rPr lang="en-US" dirty="0" err="1"/>
              <a:t>Map.Map</a:t>
            </a:r>
            <a:r>
              <a:rPr lang="en-US" dirty="0"/>
              <a:t> </a:t>
            </a:r>
            <a:r>
              <a:rPr lang="en-US" dirty="0" err="1"/>
              <a:t>Binop</a:t>
            </a:r>
            <a:r>
              <a:rPr lang="en-US" dirty="0"/>
              <a:t> </a:t>
            </a:r>
            <a:r>
              <a:rPr lang="en-US" dirty="0"/>
              <a:t>Type</a:t>
            </a:r>
            <a:r>
              <a:rPr lang="en-US" dirty="0"/>
              <a:t> ops </a:t>
            </a:r>
            <a:r>
              <a:rPr lang="en-US" dirty="0"/>
              <a:t>=</a:t>
            </a:r>
            <a:r>
              <a:rPr lang="en-US" dirty="0"/>
              <a:t> </a:t>
            </a:r>
            <a:r>
              <a:rPr lang="en-US" dirty="0" err="1"/>
              <a:t>Map.fromList</a:t>
            </a:r>
            <a:r>
              <a:rPr lang="en-US" dirty="0"/>
              <a:t> [ (</a:t>
            </a:r>
            <a:r>
              <a:rPr lang="en-US" dirty="0"/>
              <a:t>Add</a:t>
            </a:r>
            <a:r>
              <a:rPr lang="en-US" dirty="0"/>
              <a:t>, (</a:t>
            </a:r>
            <a:r>
              <a:rPr lang="en-US" dirty="0" err="1"/>
              <a:t>typeInt</a:t>
            </a:r>
            <a:r>
              <a:rPr lang="en-US" dirty="0"/>
              <a:t> </a:t>
            </a:r>
            <a:r>
              <a:rPr lang="en-US" dirty="0"/>
              <a:t>`</a:t>
            </a:r>
            <a:r>
              <a:rPr lang="en-US" dirty="0" err="1"/>
              <a:t>TArr</a:t>
            </a:r>
            <a:r>
              <a:rPr lang="en-US" dirty="0"/>
              <a:t>`</a:t>
            </a:r>
            <a:r>
              <a:rPr lang="en-US" dirty="0"/>
              <a:t> (</a:t>
            </a:r>
            <a:r>
              <a:rPr lang="en-US" dirty="0" err="1"/>
              <a:t>typeInt</a:t>
            </a:r>
            <a:r>
              <a:rPr lang="en-US" dirty="0"/>
              <a:t> </a:t>
            </a:r>
            <a:r>
              <a:rPr lang="en-US" dirty="0"/>
              <a:t>`</a:t>
            </a:r>
            <a:r>
              <a:rPr lang="en-US" dirty="0" err="1"/>
              <a:t>TArr</a:t>
            </a:r>
            <a:r>
              <a:rPr lang="en-US" dirty="0"/>
              <a:t>`</a:t>
            </a:r>
            <a:r>
              <a:rPr lang="en-US" dirty="0"/>
              <a:t> </a:t>
            </a:r>
            <a:r>
              <a:rPr lang="en-US" dirty="0" err="1"/>
              <a:t>typeInt</a:t>
            </a:r>
            <a:r>
              <a:rPr lang="en-US" dirty="0"/>
              <a:t>))) , (</a:t>
            </a:r>
            <a:r>
              <a:rPr lang="en-US" dirty="0" err="1"/>
              <a:t>Mul</a:t>
            </a:r>
            <a:r>
              <a:rPr lang="en-US" dirty="0"/>
              <a:t>, (</a:t>
            </a:r>
            <a:r>
              <a:rPr lang="en-US" dirty="0" err="1"/>
              <a:t>typeInt</a:t>
            </a:r>
            <a:r>
              <a:rPr lang="en-US" dirty="0"/>
              <a:t> </a:t>
            </a:r>
            <a:r>
              <a:rPr lang="en-US" dirty="0"/>
              <a:t>`</a:t>
            </a:r>
            <a:r>
              <a:rPr lang="en-US" dirty="0" err="1"/>
              <a:t>TArr</a:t>
            </a:r>
            <a:r>
              <a:rPr lang="en-US" dirty="0"/>
              <a:t>`</a:t>
            </a:r>
            <a:r>
              <a:rPr lang="en-US" dirty="0"/>
              <a:t> (</a:t>
            </a:r>
            <a:r>
              <a:rPr lang="en-US" dirty="0" err="1"/>
              <a:t>typeInt</a:t>
            </a:r>
            <a:r>
              <a:rPr lang="en-US" dirty="0"/>
              <a:t> </a:t>
            </a:r>
            <a:r>
              <a:rPr lang="en-US" dirty="0"/>
              <a:t>`</a:t>
            </a:r>
            <a:r>
              <a:rPr lang="en-US" dirty="0" err="1"/>
              <a:t>TArr</a:t>
            </a:r>
            <a:r>
              <a:rPr lang="en-US" dirty="0"/>
              <a:t>`</a:t>
            </a:r>
            <a:r>
              <a:rPr lang="en-US" dirty="0"/>
              <a:t> </a:t>
            </a:r>
            <a:r>
              <a:rPr lang="en-US" dirty="0" err="1"/>
              <a:t>typeInt</a:t>
            </a:r>
            <a:r>
              <a:rPr lang="en-US" dirty="0"/>
              <a:t>))) , (</a:t>
            </a:r>
            <a:r>
              <a:rPr lang="en-US" dirty="0"/>
              <a:t>Sub</a:t>
            </a:r>
            <a:r>
              <a:rPr lang="en-US" dirty="0"/>
              <a:t>, (</a:t>
            </a:r>
            <a:r>
              <a:rPr lang="en-US" dirty="0" err="1"/>
              <a:t>typeInt</a:t>
            </a:r>
            <a:r>
              <a:rPr lang="en-US" dirty="0"/>
              <a:t> </a:t>
            </a:r>
            <a:r>
              <a:rPr lang="en-US" dirty="0"/>
              <a:t>`</a:t>
            </a:r>
            <a:r>
              <a:rPr lang="en-US" dirty="0" err="1"/>
              <a:t>TArr</a:t>
            </a:r>
            <a:r>
              <a:rPr lang="en-US" dirty="0"/>
              <a:t>`</a:t>
            </a:r>
            <a:r>
              <a:rPr lang="en-US" dirty="0"/>
              <a:t> (</a:t>
            </a:r>
            <a:r>
              <a:rPr lang="en-US" dirty="0" err="1"/>
              <a:t>typeInt</a:t>
            </a:r>
            <a:r>
              <a:rPr lang="en-US" dirty="0"/>
              <a:t> </a:t>
            </a:r>
            <a:r>
              <a:rPr lang="en-US" dirty="0"/>
              <a:t>`</a:t>
            </a:r>
            <a:r>
              <a:rPr lang="en-US" dirty="0" err="1"/>
              <a:t>TArr</a:t>
            </a:r>
            <a:r>
              <a:rPr lang="en-US" dirty="0"/>
              <a:t>`</a:t>
            </a:r>
            <a:r>
              <a:rPr lang="en-US" dirty="0"/>
              <a:t> </a:t>
            </a:r>
            <a:r>
              <a:rPr lang="en-US" dirty="0" err="1"/>
              <a:t>typeInt</a:t>
            </a:r>
            <a:r>
              <a:rPr lang="en-US" dirty="0"/>
              <a:t>))) , (</a:t>
            </a:r>
            <a:r>
              <a:rPr lang="en-US" dirty="0" err="1"/>
              <a:t>Eql</a:t>
            </a:r>
            <a:r>
              <a:rPr lang="en-US" dirty="0"/>
              <a:t>, (</a:t>
            </a:r>
            <a:r>
              <a:rPr lang="en-US" dirty="0" err="1"/>
              <a:t>typeInt</a:t>
            </a:r>
            <a:r>
              <a:rPr lang="en-US" dirty="0"/>
              <a:t> </a:t>
            </a:r>
            <a:r>
              <a:rPr lang="en-US" dirty="0"/>
              <a:t>`</a:t>
            </a:r>
            <a:r>
              <a:rPr lang="en-US" dirty="0" err="1"/>
              <a:t>TArr</a:t>
            </a:r>
            <a:r>
              <a:rPr lang="en-US" dirty="0"/>
              <a:t>`</a:t>
            </a:r>
            <a:r>
              <a:rPr lang="en-US" dirty="0"/>
              <a:t> (</a:t>
            </a:r>
            <a:r>
              <a:rPr lang="en-US" dirty="0" err="1"/>
              <a:t>typeInt</a:t>
            </a:r>
            <a:r>
              <a:rPr lang="en-US" dirty="0"/>
              <a:t> </a:t>
            </a:r>
            <a:r>
              <a:rPr lang="en-US" dirty="0"/>
              <a:t>`</a:t>
            </a:r>
            <a:r>
              <a:rPr lang="en-US" dirty="0" err="1"/>
              <a:t>TArr</a:t>
            </a:r>
            <a:r>
              <a:rPr lang="en-US" dirty="0"/>
              <a:t>`</a:t>
            </a:r>
            <a:r>
              <a:rPr lang="en-US" dirty="0"/>
              <a:t> </a:t>
            </a:r>
            <a:r>
              <a:rPr lang="en-US" dirty="0" err="1"/>
              <a:t>typeBool</a:t>
            </a:r>
            <a:r>
              <a:rPr lang="en-US" dirty="0"/>
              <a:t>))) ]</a:t>
            </a:r>
            <a:r>
              <a:rPr lang="en-US" dirty="0"/>
              <a:t>(+)(×)(−)(=):𝙸𝚗𝚝→𝙸𝚗𝚝→𝙸𝚗𝚝:𝙸𝚗𝚝→𝙸𝚗𝚝→𝙸𝚗𝚝:𝙸𝚗𝚝→𝙸𝚗𝚝→𝙸𝚗𝚝:𝙸𝚗𝚝→𝙸𝚗𝚝→𝙱𝚘𝚘𝚕</a:t>
            </a:r>
          </a:p>
          <a:p>
            <a:r>
              <a:rPr lang="en-US" dirty="0"/>
              <a:t/>
            </a:r>
            <a:br>
              <a:rPr lang="en-US" dirty="0"/>
            </a:br>
            <a:endParaRPr lang="en-US" dirty="0"/>
          </a:p>
        </p:txBody>
      </p:sp>
    </p:spTree>
    <p:extLst>
      <p:ext uri="{BB962C8B-B14F-4D97-AF65-F5344CB8AC3E}">
        <p14:creationId xmlns:p14="http://schemas.microsoft.com/office/powerpoint/2010/main" val="172583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verpass Mono" charset="0"/>
                <a:ea typeface="Overpass Mono" charset="0"/>
                <a:cs typeface="Overpass Mono" charset="0"/>
              </a:rPr>
              <a:t>My Background</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Overpass Mono" charset="0"/>
                <a:ea typeface="Overpass Mono" charset="0"/>
                <a:cs typeface="Overpass Mono" charset="0"/>
              </a:rPr>
              <a:t>My Name is Sean </a:t>
            </a:r>
            <a:r>
              <a:rPr lang="en-US" dirty="0" smtClean="0">
                <a:latin typeface="Overpass Mono" charset="0"/>
                <a:ea typeface="Overpass Mono" charset="0"/>
                <a:cs typeface="Overpass Mono" charset="0"/>
              </a:rPr>
              <a:t>Westfall.</a:t>
            </a:r>
            <a:endParaRPr lang="en-US" dirty="0" smtClean="0">
              <a:latin typeface="Overpass Mono" charset="0"/>
              <a:ea typeface="Overpass Mono" charset="0"/>
              <a:cs typeface="Overpass Mono" charset="0"/>
            </a:endParaRPr>
          </a:p>
          <a:p>
            <a:r>
              <a:rPr lang="en-US" dirty="0" smtClean="0">
                <a:latin typeface="Overpass Mono" charset="0"/>
                <a:ea typeface="Overpass Mono" charset="0"/>
                <a:cs typeface="Overpass Mono" charset="0"/>
              </a:rPr>
              <a:t>I have a degree in Computer Science from Loyola University Chicago.</a:t>
            </a:r>
          </a:p>
          <a:p>
            <a:r>
              <a:rPr lang="en-US" dirty="0" smtClean="0">
                <a:latin typeface="Overpass Mono" charset="0"/>
                <a:ea typeface="Overpass Mono" charset="0"/>
                <a:cs typeface="Overpass Mono" charset="0"/>
              </a:rPr>
              <a:t>I am doing this because I am just interested in Computer Science and functional programming.</a:t>
            </a:r>
          </a:p>
          <a:p>
            <a:endParaRPr lang="en-US" dirty="0">
              <a:latin typeface="Overpass Mono" charset="0"/>
              <a:ea typeface="Overpass Mono" charset="0"/>
              <a:cs typeface="Overpass Mono" charset="0"/>
            </a:endParaRPr>
          </a:p>
          <a:p>
            <a:r>
              <a:rPr lang="en-US" dirty="0" err="1" smtClean="0">
                <a:latin typeface="Overpass Mono" charset="0"/>
                <a:ea typeface="Overpass Mono" charset="0"/>
                <a:cs typeface="Overpass Mono" charset="0"/>
              </a:rPr>
              <a:t>Github</a:t>
            </a:r>
            <a:r>
              <a:rPr lang="en-US" dirty="0" smtClean="0">
                <a:latin typeface="Overpass Mono" charset="0"/>
                <a:ea typeface="Overpass Mono" charset="0"/>
                <a:cs typeface="Overpass Mono" charset="0"/>
              </a:rPr>
              <a:t>: </a:t>
            </a:r>
            <a:r>
              <a:rPr lang="en-US" dirty="0">
                <a:latin typeface="Overpass Mono" charset="0"/>
                <a:ea typeface="Overpass Mono" charset="0"/>
                <a:cs typeface="Overpass Mono" charset="0"/>
                <a:hlinkClick r:id="rId3"/>
              </a:rPr>
              <a:t>https://</a:t>
            </a:r>
            <a:r>
              <a:rPr lang="en-US" dirty="0" smtClean="0">
                <a:latin typeface="Overpass Mono" charset="0"/>
                <a:ea typeface="Overpass Mono" charset="0"/>
                <a:cs typeface="Overpass Mono" charset="0"/>
                <a:hlinkClick r:id="rId3"/>
              </a:rPr>
              <a:t>github.com/seanwestfall</a:t>
            </a:r>
            <a:endParaRPr lang="en-US" dirty="0" smtClean="0">
              <a:latin typeface="Overpass Mono" charset="0"/>
              <a:ea typeface="Overpass Mono" charset="0"/>
              <a:cs typeface="Overpass Mono" charset="0"/>
            </a:endParaRPr>
          </a:p>
          <a:p>
            <a:r>
              <a:rPr lang="en-US" dirty="0" smtClean="0">
                <a:latin typeface="Overpass Mono" charset="0"/>
                <a:ea typeface="Overpass Mono" charset="0"/>
                <a:cs typeface="Overpass Mono" charset="0"/>
              </a:rPr>
              <a:t>Twitter: </a:t>
            </a:r>
            <a:r>
              <a:rPr lang="en-US" dirty="0">
                <a:latin typeface="Overpass Mono" charset="0"/>
                <a:ea typeface="Overpass Mono" charset="0"/>
                <a:cs typeface="Overpass Mono" charset="0"/>
                <a:hlinkClick r:id="rId4"/>
              </a:rPr>
              <a:t>https://</a:t>
            </a:r>
            <a:r>
              <a:rPr lang="en-US" dirty="0" smtClean="0">
                <a:latin typeface="Overpass Mono" charset="0"/>
                <a:ea typeface="Overpass Mono" charset="0"/>
                <a:cs typeface="Overpass Mono" charset="0"/>
                <a:hlinkClick r:id="rId4"/>
              </a:rPr>
              <a:t>twitter.com/alphonse86</a:t>
            </a:r>
            <a:endParaRPr lang="en-US" dirty="0" smtClean="0">
              <a:latin typeface="Overpass Mono" charset="0"/>
              <a:ea typeface="Overpass Mono" charset="0"/>
              <a:cs typeface="Overpass Mono" charset="0"/>
            </a:endParaRPr>
          </a:p>
          <a:p>
            <a:r>
              <a:rPr lang="en-US" dirty="0" smtClean="0">
                <a:latin typeface="Overpass Mono" charset="0"/>
                <a:ea typeface="Overpass Mono" charset="0"/>
                <a:cs typeface="Overpass Mono" charset="0"/>
              </a:rPr>
              <a:t>Personal Website: </a:t>
            </a:r>
            <a:r>
              <a:rPr lang="en-US" dirty="0" err="1" smtClean="0">
                <a:latin typeface="Overpass Mono" charset="0"/>
                <a:ea typeface="Overpass Mono" charset="0"/>
                <a:cs typeface="Overpass Mono" charset="0"/>
              </a:rPr>
              <a:t>fieldsofgoldfi.sh</a:t>
            </a:r>
            <a:endParaRPr lang="en-US" dirty="0" smtClean="0">
              <a:latin typeface="Overpass Mono" charset="0"/>
              <a:ea typeface="Overpass Mono" charset="0"/>
              <a:cs typeface="Overpass Mono" charset="0"/>
            </a:endParaRPr>
          </a:p>
          <a:p>
            <a:endParaRPr lang="en-US" dirty="0">
              <a:latin typeface="Overpass Mono" charset="0"/>
              <a:ea typeface="Overpass Mono" charset="0"/>
              <a:cs typeface="Overpass Mono" charset="0"/>
            </a:endParaRPr>
          </a:p>
          <a:p>
            <a:r>
              <a:rPr lang="en-US" b="1" u="sng" dirty="0" smtClean="0">
                <a:latin typeface="Overpass Mono" charset="0"/>
                <a:ea typeface="Overpass Mono" charset="0"/>
                <a:cs typeface="Overpass Mono" charset="0"/>
              </a:rPr>
              <a:t>I do not use any of this at work, nor would I recommend it.</a:t>
            </a:r>
            <a:endParaRPr lang="en-US" b="1" u="sng" dirty="0">
              <a:latin typeface="Overpass Mono" charset="0"/>
              <a:ea typeface="Overpass Mono" charset="0"/>
              <a:cs typeface="Overpass Mono" charset="0"/>
            </a:endParaRPr>
          </a:p>
        </p:txBody>
      </p:sp>
      <p:sp>
        <p:nvSpPr>
          <p:cNvPr id="4" name="Slide Number Placeholder 3"/>
          <p:cNvSpPr>
            <a:spLocks noGrp="1"/>
          </p:cNvSpPr>
          <p:nvPr>
            <p:ph type="sldNum" sz="quarter" idx="12"/>
          </p:nvPr>
        </p:nvSpPr>
        <p:spPr/>
        <p:txBody>
          <a:bodyPr/>
          <a:lstStyle/>
          <a:p>
            <a:fld id="{0AA1573F-8A70-3048-8CDE-BD6505795BEA}" type="slidenum">
              <a:rPr lang="en-US" smtClean="0"/>
              <a:t>3</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2062301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37543" cy="1287635"/>
          </a:xfrm>
        </p:spPr>
      </p:pic>
      <mc:AlternateContent xmlns:mc="http://schemas.openxmlformats.org/markup-compatibility/2006">
        <mc:Choice xmlns:a14="http://schemas.microsoft.com/office/drawing/2010/main" Requires="a14">
          <p:sp>
            <p:nvSpPr>
              <p:cNvPr id="3" name="TextBox 2"/>
              <p:cNvSpPr txBox="1"/>
              <p:nvPr/>
            </p:nvSpPr>
            <p:spPr>
              <a:xfrm>
                <a:off x="1822174" y="1540639"/>
                <a:ext cx="8547652" cy="103034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mr-IN" sz="2800" i="1" smtClean="0">
                              <a:latin typeface="Cambria Math" charset="0"/>
                            </a:rPr>
                          </m:ctrlPr>
                        </m:fPr>
                        <m:num>
                          <m:r>
                            <m:rPr>
                              <m:sty m:val="p"/>
                            </m:rPr>
                            <a:rPr lang="el-GR" sz="2800" i="1">
                              <a:latin typeface="Cambria Math" charset="0"/>
                              <a:ea typeface="Cambria Math" charset="0"/>
                              <a:cs typeface="Cambria Math" charset="0"/>
                            </a:rPr>
                            <m:t>Γ</m:t>
                          </m:r>
                          <m:r>
                            <a:rPr lang="en-US" sz="2800" i="1">
                              <a:latin typeface="Cambria Math" charset="0"/>
                              <a:ea typeface="Cambria Math" charset="0"/>
                              <a:cs typeface="Cambria Math" charset="0"/>
                            </a:rPr>
                            <m:t>⊢</m:t>
                          </m:r>
                          <m:sSub>
                            <m:sSubPr>
                              <m:ctrlPr>
                                <a:rPr lang="en-US" sz="2800" i="1">
                                  <a:latin typeface="Cambria Math" charset="0"/>
                                  <a:ea typeface="Cambria Math" charset="0"/>
                                  <a:cs typeface="Cambria Math" charset="0"/>
                                </a:rPr>
                              </m:ctrlPr>
                            </m:sSubPr>
                            <m:e>
                              <m:r>
                                <a:rPr lang="en-US" sz="2800" i="1">
                                  <a:latin typeface="Cambria Math" charset="0"/>
                                  <a:ea typeface="Cambria Math" charset="0"/>
                                  <a:cs typeface="Cambria Math" charset="0"/>
                                </a:rPr>
                                <m:t>ℯ</m:t>
                              </m:r>
                            </m:e>
                            <m:sub>
                              <m:r>
                                <a:rPr lang="en-US" sz="2800" i="1">
                                  <a:latin typeface="Cambria Math" charset="0"/>
                                  <a:ea typeface="Cambria Math" charset="0"/>
                                  <a:cs typeface="Cambria Math" charset="0"/>
                                </a:rPr>
                                <m:t>0</m:t>
                              </m:r>
                            </m:sub>
                          </m:sSub>
                          <m:r>
                            <a:rPr lang="en-US" sz="2800" b="0" i="1" smtClean="0">
                              <a:latin typeface="Cambria Math" charset="0"/>
                              <a:ea typeface="Cambria Math" charset="0"/>
                              <a:cs typeface="Cambria Math" charset="0"/>
                            </a:rPr>
                            <m:t> :</m:t>
                          </m:r>
                          <m:r>
                            <a:rPr lang="en-US" sz="2800" i="1">
                              <a:latin typeface="Cambria Math" charset="0"/>
                              <a:ea typeface="Cambria Math" charset="0"/>
                              <a:cs typeface="Cambria Math" charset="0"/>
                            </a:rPr>
                            <m:t>𝜏</m:t>
                          </m:r>
                          <m:r>
                            <a:rPr lang="en-US" sz="2800" b="0" i="1" smtClean="0">
                              <a:latin typeface="Cambria Math" charset="0"/>
                              <a:ea typeface="Cambria Math" charset="0"/>
                              <a:cs typeface="Cambria Math" charset="0"/>
                            </a:rPr>
                            <m:t>  </m:t>
                          </m:r>
                          <m:r>
                            <m:rPr>
                              <m:sty m:val="p"/>
                            </m:rPr>
                            <a:rPr lang="el-GR" sz="2800" i="1">
                              <a:latin typeface="Cambria Math" charset="0"/>
                              <a:ea typeface="Cambria Math" charset="0"/>
                              <a:cs typeface="Cambria Math" charset="0"/>
                            </a:rPr>
                            <m:t>Γ</m:t>
                          </m:r>
                          <m:r>
                            <a:rPr lang="en-US" sz="2800" i="1">
                              <a:latin typeface="Cambria Math" charset="0"/>
                              <a:ea typeface="Cambria Math" charset="0"/>
                              <a:cs typeface="Cambria Math" charset="0"/>
                            </a:rPr>
                            <m:t>, </m:t>
                          </m:r>
                          <m:r>
                            <a:rPr lang="en-US" sz="2800" i="1">
                              <a:latin typeface="Cambria Math" charset="0"/>
                            </a:rPr>
                            <m:t>𝑥</m:t>
                          </m:r>
                          <m:r>
                            <a:rPr lang="en-US" sz="2800" i="1">
                              <a:latin typeface="Cambria Math" charset="0"/>
                            </a:rPr>
                            <m:t> :</m:t>
                          </m:r>
                          <m:acc>
                            <m:accPr>
                              <m:chr m:val="̅"/>
                              <m:ctrlPr>
                                <a:rPr lang="en-US" sz="2800" i="1" smtClean="0">
                                  <a:latin typeface="Cambria Math" charset="0"/>
                                </a:rPr>
                              </m:ctrlPr>
                            </m:accPr>
                            <m:e>
                              <m:r>
                                <m:rPr>
                                  <m:sty m:val="p"/>
                                </m:rPr>
                                <a:rPr lang="el-GR" sz="2800" i="1">
                                  <a:latin typeface="Cambria Math" charset="0"/>
                                  <a:ea typeface="Cambria Math" charset="0"/>
                                  <a:cs typeface="Cambria Math" charset="0"/>
                                </a:rPr>
                                <m:t>Γ</m:t>
                              </m:r>
                            </m:e>
                          </m:acc>
                          <m:r>
                            <a:rPr lang="en-US" sz="2800" b="0" i="1" smtClean="0">
                              <a:latin typeface="Cambria Math" charset="0"/>
                            </a:rPr>
                            <m:t> (</m:t>
                          </m:r>
                          <m:r>
                            <a:rPr lang="en-US" sz="2800" i="1">
                              <a:latin typeface="Cambria Math" charset="0"/>
                              <a:ea typeface="Cambria Math" charset="0"/>
                              <a:cs typeface="Cambria Math" charset="0"/>
                            </a:rPr>
                            <m:t>𝜏</m:t>
                          </m:r>
                          <m:r>
                            <a:rPr lang="en-US" sz="2800" b="0" i="1" smtClean="0">
                              <a:latin typeface="Cambria Math" charset="0"/>
                              <a:ea typeface="Cambria Math" charset="0"/>
                              <a:cs typeface="Cambria Math" charset="0"/>
                            </a:rPr>
                            <m:t>)</m:t>
                          </m:r>
                          <m:r>
                            <a:rPr lang="en-US" sz="2800" i="1">
                              <a:latin typeface="Cambria Math" charset="0"/>
                              <a:ea typeface="Cambria Math" charset="0"/>
                              <a:cs typeface="Cambria Math" charset="0"/>
                            </a:rPr>
                            <m:t>⊢</m:t>
                          </m:r>
                          <m:sSub>
                            <m:sSubPr>
                              <m:ctrlPr>
                                <a:rPr lang="en-US" sz="2800" i="1">
                                  <a:latin typeface="Cambria Math" charset="0"/>
                                  <a:ea typeface="Cambria Math" charset="0"/>
                                  <a:cs typeface="Cambria Math" charset="0"/>
                                </a:rPr>
                              </m:ctrlPr>
                            </m:sSubPr>
                            <m:e>
                              <m:r>
                                <a:rPr lang="en-US" sz="2800" i="1">
                                  <a:latin typeface="Cambria Math" charset="0"/>
                                  <a:ea typeface="Cambria Math" charset="0"/>
                                  <a:cs typeface="Cambria Math" charset="0"/>
                                </a:rPr>
                                <m:t>ℯ</m:t>
                              </m:r>
                            </m:e>
                            <m:sub>
                              <m:r>
                                <a:rPr lang="en-US" sz="2800" b="0" i="1" smtClean="0">
                                  <a:latin typeface="Cambria Math" charset="0"/>
                                  <a:ea typeface="Cambria Math" charset="0"/>
                                  <a:cs typeface="Cambria Math" charset="0"/>
                                </a:rPr>
                                <m:t>1</m:t>
                              </m:r>
                            </m:sub>
                          </m:sSub>
                          <m:r>
                            <a:rPr lang="en-US" sz="2800" b="0" i="1" smtClean="0">
                              <a:latin typeface="Cambria Math" charset="0"/>
                              <a:ea typeface="Cambria Math" charset="0"/>
                              <a:cs typeface="Cambria Math" charset="0"/>
                            </a:rPr>
                            <m:t> </m:t>
                          </m:r>
                          <m:r>
                            <a:rPr lang="en-US" sz="2800" i="1">
                              <a:latin typeface="Cambria Math" charset="0"/>
                              <a:ea typeface="Cambria Math" charset="0"/>
                              <a:cs typeface="Cambria Math" charset="0"/>
                            </a:rPr>
                            <m:t>:</m:t>
                          </m:r>
                          <m:sSup>
                            <m:sSupPr>
                              <m:ctrlPr>
                                <a:rPr lang="en-US" sz="2800" i="1">
                                  <a:latin typeface="Cambria Math" charset="0"/>
                                  <a:ea typeface="Cambria Math" charset="0"/>
                                  <a:cs typeface="Cambria Math" charset="0"/>
                                </a:rPr>
                              </m:ctrlPr>
                            </m:sSupPr>
                            <m:e>
                              <m:r>
                                <a:rPr lang="en-US" sz="2800" i="1">
                                  <a:latin typeface="Cambria Math" charset="0"/>
                                  <a:ea typeface="Cambria Math" charset="0"/>
                                  <a:cs typeface="Cambria Math" charset="0"/>
                                </a:rPr>
                                <m:t>𝜏</m:t>
                              </m:r>
                            </m:e>
                            <m:sup>
                              <m:r>
                                <a:rPr lang="en-US" sz="2800" i="1">
                                  <a:latin typeface="Cambria Math" charset="0"/>
                                  <a:ea typeface="Cambria Math" charset="0"/>
                                  <a:cs typeface="Cambria Math" charset="0"/>
                                </a:rPr>
                                <m:t>′</m:t>
                              </m:r>
                            </m:sup>
                          </m:sSup>
                        </m:num>
                        <m:den>
                          <m:r>
                            <m:rPr>
                              <m:sty m:val="p"/>
                            </m:rPr>
                            <a:rPr lang="el-GR" sz="2800" i="1">
                              <a:latin typeface="Cambria Math" charset="0"/>
                              <a:ea typeface="Cambria Math" charset="0"/>
                              <a:cs typeface="Cambria Math" charset="0"/>
                            </a:rPr>
                            <m:t>Γ</m:t>
                          </m:r>
                          <m:r>
                            <a:rPr lang="en-US" sz="2800" i="1">
                              <a:latin typeface="Cambria Math" charset="0"/>
                              <a:ea typeface="Cambria Math" charset="0"/>
                              <a:cs typeface="Cambria Math" charset="0"/>
                            </a:rPr>
                            <m:t>⊢</m:t>
                          </m:r>
                          <m:r>
                            <m:rPr>
                              <m:sty m:val="p"/>
                            </m:rPr>
                            <a:rPr lang="en-US" sz="2800" b="0" i="0" smtClean="0">
                              <a:latin typeface="Cambria Math" charset="0"/>
                              <a:ea typeface="Cambria Math" charset="0"/>
                              <a:cs typeface="Cambria Math" charset="0"/>
                            </a:rPr>
                            <m:t>let</m:t>
                          </m:r>
                          <m:r>
                            <a:rPr lang="en-US" sz="2800" b="0" i="1" smtClean="0">
                              <a:latin typeface="Cambria Math" charset="0"/>
                              <a:ea typeface="Cambria Math" charset="0"/>
                              <a:cs typeface="Cambria Math" charset="0"/>
                            </a:rPr>
                            <m:t> </m:t>
                          </m:r>
                          <m:r>
                            <a:rPr lang="en-US" sz="2800" i="1">
                              <a:latin typeface="Cambria Math" charset="0"/>
                            </a:rPr>
                            <m:t>𝑥</m:t>
                          </m:r>
                          <m:r>
                            <a:rPr lang="en-US" sz="2800" b="0" i="1" smtClean="0">
                              <a:latin typeface="Cambria Math" charset="0"/>
                            </a:rPr>
                            <m:t>=</m:t>
                          </m:r>
                          <m:sSub>
                            <m:sSubPr>
                              <m:ctrlPr>
                                <a:rPr lang="en-US" sz="2800" i="1">
                                  <a:latin typeface="Cambria Math" charset="0"/>
                                  <a:ea typeface="Cambria Math" charset="0"/>
                                  <a:cs typeface="Cambria Math" charset="0"/>
                                </a:rPr>
                              </m:ctrlPr>
                            </m:sSubPr>
                            <m:e>
                              <m:r>
                                <a:rPr lang="en-US" sz="2800" i="1">
                                  <a:latin typeface="Cambria Math" charset="0"/>
                                  <a:ea typeface="Cambria Math" charset="0"/>
                                  <a:cs typeface="Cambria Math" charset="0"/>
                                </a:rPr>
                                <m:t>ℯ</m:t>
                              </m:r>
                            </m:e>
                            <m:sub>
                              <m:r>
                                <a:rPr lang="en-US" sz="2800" i="1">
                                  <a:latin typeface="Cambria Math" charset="0"/>
                                  <a:ea typeface="Cambria Math" charset="0"/>
                                  <a:cs typeface="Cambria Math" charset="0"/>
                                </a:rPr>
                                <m:t>0</m:t>
                              </m:r>
                            </m:sub>
                          </m:sSub>
                          <m:r>
                            <a:rPr lang="en-US" sz="2800" b="0" i="1" smtClean="0">
                              <a:latin typeface="Cambria Math" charset="0"/>
                              <a:ea typeface="Cambria Math" charset="0"/>
                              <a:cs typeface="Cambria Math" charset="0"/>
                            </a:rPr>
                            <m:t> </m:t>
                          </m:r>
                          <m:r>
                            <m:rPr>
                              <m:sty m:val="p"/>
                            </m:rPr>
                            <a:rPr lang="en-US" sz="2800" b="0" i="0" smtClean="0">
                              <a:latin typeface="Cambria Math" charset="0"/>
                              <a:ea typeface="Cambria Math" charset="0"/>
                              <a:cs typeface="Cambria Math" charset="0"/>
                            </a:rPr>
                            <m:t>in</m:t>
                          </m:r>
                          <m:sSub>
                            <m:sSubPr>
                              <m:ctrlPr>
                                <a:rPr lang="en-US" sz="2800" i="1">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 </m:t>
                              </m:r>
                              <m:r>
                                <a:rPr lang="en-US" sz="2800" i="1">
                                  <a:latin typeface="Cambria Math" charset="0"/>
                                  <a:ea typeface="Cambria Math" charset="0"/>
                                  <a:cs typeface="Cambria Math" charset="0"/>
                                </a:rPr>
                                <m:t>ℯ</m:t>
                              </m:r>
                            </m:e>
                            <m:sub>
                              <m:r>
                                <a:rPr lang="en-US" sz="2800" b="0" i="1" smtClean="0">
                                  <a:latin typeface="Cambria Math" charset="0"/>
                                  <a:ea typeface="Cambria Math" charset="0"/>
                                  <a:cs typeface="Cambria Math" charset="0"/>
                                </a:rPr>
                                <m:t>1 </m:t>
                              </m:r>
                            </m:sub>
                          </m:sSub>
                          <m:r>
                            <a:rPr lang="en-US" sz="2800" i="1">
                              <a:latin typeface="Cambria Math" charset="0"/>
                              <a:ea typeface="Cambria Math" charset="0"/>
                              <a:cs typeface="Cambria Math" charset="0"/>
                            </a:rPr>
                            <m:t>:</m:t>
                          </m:r>
                          <m:sSup>
                            <m:sSupPr>
                              <m:ctrlPr>
                                <a:rPr lang="en-US" sz="2800" i="1">
                                  <a:latin typeface="Cambria Math" charset="0"/>
                                  <a:ea typeface="Cambria Math" charset="0"/>
                                  <a:cs typeface="Cambria Math" charset="0"/>
                                </a:rPr>
                              </m:ctrlPr>
                            </m:sSupPr>
                            <m:e>
                              <m:r>
                                <a:rPr lang="en-US" sz="2800" i="1">
                                  <a:latin typeface="Cambria Math" charset="0"/>
                                  <a:ea typeface="Cambria Math" charset="0"/>
                                  <a:cs typeface="Cambria Math" charset="0"/>
                                </a:rPr>
                                <m:t>𝜏</m:t>
                              </m:r>
                            </m:e>
                            <m:sup>
                              <m:r>
                                <a:rPr lang="en-US" sz="2800" i="1">
                                  <a:latin typeface="Cambria Math" charset="0"/>
                                  <a:ea typeface="Cambria Math" charset="0"/>
                                  <a:cs typeface="Cambria Math" charset="0"/>
                                </a:rPr>
                                <m:t>′</m:t>
                              </m:r>
                            </m:sup>
                          </m:sSup>
                        </m:den>
                      </m:f>
                    </m:oMath>
                  </m:oMathPara>
                </a14:m>
                <a:endParaRPr lang="en-US" sz="2800" dirty="0"/>
              </a:p>
            </p:txBody>
          </p:sp>
        </mc:Choice>
        <mc:Fallback>
          <p:sp>
            <p:nvSpPr>
              <p:cNvPr id="3" name="TextBox 2"/>
              <p:cNvSpPr txBox="1">
                <a:spLocks noRot="1" noChangeAspect="1" noMove="1" noResize="1" noEditPoints="1" noAdjustHandles="1" noChangeArrowheads="1" noChangeShapeType="1" noTextEdit="1"/>
              </p:cNvSpPr>
              <p:nvPr/>
            </p:nvSpPr>
            <p:spPr>
              <a:xfrm>
                <a:off x="1822174" y="1540639"/>
                <a:ext cx="8547652" cy="1030347"/>
              </a:xfrm>
              <a:prstGeom prst="rect">
                <a:avLst/>
              </a:prstGeom>
              <a:blipFill rotWithShape="0">
                <a:blip r:embed="rId3"/>
                <a:stretch>
                  <a:fillRect/>
                </a:stretch>
              </a:blipFill>
            </p:spPr>
            <p:txBody>
              <a:bodyPr/>
              <a:lstStyle/>
              <a:p>
                <a:r>
                  <a:rPr lang="en-US">
                    <a:noFill/>
                  </a:rPr>
                  <a:t> </a:t>
                </a:r>
              </a:p>
            </p:txBody>
          </p:sp>
        </mc:Fallback>
      </mc:AlternateContent>
      <p:sp>
        <p:nvSpPr>
          <p:cNvPr id="5" name="TextBox 4"/>
          <p:cNvSpPr txBox="1"/>
          <p:nvPr/>
        </p:nvSpPr>
        <p:spPr>
          <a:xfrm>
            <a:off x="238539" y="2663687"/>
            <a:ext cx="11899004" cy="1754326"/>
          </a:xfrm>
          <a:prstGeom prst="rect">
            <a:avLst/>
          </a:prstGeom>
          <a:noFill/>
        </p:spPr>
        <p:txBody>
          <a:bodyPr wrap="square" rtlCol="0">
            <a:spAutoFit/>
          </a:bodyPr>
          <a:lstStyle/>
          <a:p>
            <a:r>
              <a:rPr lang="en-US" dirty="0"/>
              <a:t>As mentioned previously, let will be generalized so we will create a local typing environment for the body of the let expression and add the generalized inferred type let bound value to the typing environment of the body.</a:t>
            </a:r>
          </a:p>
          <a:p>
            <a:r>
              <a:rPr lang="en-US" dirty="0"/>
              <a:t>Let</a:t>
            </a:r>
            <a:r>
              <a:rPr lang="en-US" dirty="0"/>
              <a:t> x e1 e2 </a:t>
            </a:r>
            <a:r>
              <a:rPr lang="en-US" dirty="0"/>
              <a:t>-&gt;</a:t>
            </a:r>
            <a:r>
              <a:rPr lang="en-US" dirty="0"/>
              <a:t> </a:t>
            </a:r>
            <a:r>
              <a:rPr lang="en-US" b="1" dirty="0"/>
              <a:t>do</a:t>
            </a:r>
            <a:r>
              <a:rPr lang="en-US" dirty="0"/>
              <a:t> (s1, t1) </a:t>
            </a:r>
            <a:r>
              <a:rPr lang="en-US" dirty="0"/>
              <a:t>&lt;-</a:t>
            </a:r>
            <a:r>
              <a:rPr lang="en-US" dirty="0"/>
              <a:t> infer </a:t>
            </a:r>
            <a:r>
              <a:rPr lang="en-US" dirty="0" err="1"/>
              <a:t>env</a:t>
            </a:r>
            <a:r>
              <a:rPr lang="en-US" dirty="0"/>
              <a:t> e1 </a:t>
            </a:r>
            <a:r>
              <a:rPr lang="en-US" b="1" dirty="0"/>
              <a:t>let</a:t>
            </a:r>
            <a:r>
              <a:rPr lang="en-US" dirty="0"/>
              <a:t> </a:t>
            </a:r>
            <a:r>
              <a:rPr lang="en-US" dirty="0" err="1"/>
              <a:t>env</a:t>
            </a:r>
            <a:r>
              <a:rPr lang="en-US" dirty="0"/>
              <a:t>' </a:t>
            </a:r>
            <a:r>
              <a:rPr lang="en-US" dirty="0"/>
              <a:t>=</a:t>
            </a:r>
            <a:r>
              <a:rPr lang="en-US" dirty="0"/>
              <a:t> apply s1 </a:t>
            </a:r>
            <a:r>
              <a:rPr lang="en-US" dirty="0" err="1"/>
              <a:t>env</a:t>
            </a:r>
            <a:r>
              <a:rPr lang="en-US" dirty="0"/>
              <a:t> t' </a:t>
            </a:r>
            <a:r>
              <a:rPr lang="en-US" dirty="0"/>
              <a:t>=</a:t>
            </a:r>
            <a:r>
              <a:rPr lang="en-US" dirty="0"/>
              <a:t> generalize </a:t>
            </a:r>
            <a:r>
              <a:rPr lang="en-US" dirty="0" err="1"/>
              <a:t>env</a:t>
            </a:r>
            <a:r>
              <a:rPr lang="en-US" dirty="0"/>
              <a:t>' t1 (s2, t2) </a:t>
            </a:r>
            <a:r>
              <a:rPr lang="en-US" dirty="0"/>
              <a:t>&lt;-</a:t>
            </a:r>
            <a:r>
              <a:rPr lang="en-US" dirty="0"/>
              <a:t> infer (</a:t>
            </a:r>
            <a:r>
              <a:rPr lang="en-US" dirty="0" err="1"/>
              <a:t>env</a:t>
            </a:r>
            <a:r>
              <a:rPr lang="en-US" dirty="0"/>
              <a:t>' </a:t>
            </a:r>
            <a:r>
              <a:rPr lang="en-US" dirty="0"/>
              <a:t>`extend`</a:t>
            </a:r>
            <a:r>
              <a:rPr lang="en-US" dirty="0"/>
              <a:t> (x, t')) e2 return (s1 </a:t>
            </a:r>
            <a:r>
              <a:rPr lang="en-US" dirty="0"/>
              <a:t>`compose`</a:t>
            </a:r>
            <a:r>
              <a:rPr lang="en-US" dirty="0"/>
              <a:t> s2, t2)</a:t>
            </a:r>
            <a:r>
              <a:rPr lang="en-US" dirty="0"/>
              <a:t>Γ⊢e1:σΓ,x:σ⊢e2:τΓ⊢𝚕𝚎𝚝 x=e1 𝚒𝚗 e2:τ(</a:t>
            </a:r>
            <a:r>
              <a:rPr lang="en-US" b="1" dirty="0"/>
              <a:t>T-Let</a:t>
            </a:r>
            <a:r>
              <a:rPr lang="en-US" dirty="0"/>
              <a:t>)</a:t>
            </a:r>
          </a:p>
          <a:p>
            <a:r>
              <a:rPr lang="en-US" dirty="0"/>
              <a:t/>
            </a:r>
            <a:br>
              <a:rPr lang="en-US" dirty="0"/>
            </a:br>
            <a:endParaRPr lang="en-US" dirty="0"/>
          </a:p>
        </p:txBody>
      </p:sp>
    </p:spTree>
    <p:extLst>
      <p:ext uri="{BB962C8B-B14F-4D97-AF65-F5344CB8AC3E}">
        <p14:creationId xmlns:p14="http://schemas.microsoft.com/office/powerpoint/2010/main" val="1510835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Unitification</a:t>
            </a:r>
            <a:r>
              <a:rPr lang="en-US" dirty="0" smtClean="0"/>
              <a:t> (</a:t>
            </a:r>
            <a:r>
              <a:rPr lang="en-US" dirty="0" err="1" smtClean="0"/>
              <a:t>pesudo</a:t>
            </a:r>
            <a:r>
              <a:rPr lang="en-US" dirty="0" smtClean="0"/>
              <a:t> code)</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22</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
        <p:nvSpPr>
          <p:cNvPr id="7" name="TextBox 6"/>
          <p:cNvSpPr txBox="1"/>
          <p:nvPr/>
        </p:nvSpPr>
        <p:spPr>
          <a:xfrm>
            <a:off x="838200" y="1473201"/>
            <a:ext cx="10885714" cy="2031325"/>
          </a:xfrm>
          <a:prstGeom prst="rect">
            <a:avLst/>
          </a:prstGeom>
          <a:noFill/>
        </p:spPr>
        <p:txBody>
          <a:bodyPr wrap="square" rtlCol="0">
            <a:spAutoFit/>
          </a:bodyPr>
          <a:lstStyle/>
          <a:p>
            <a:r>
              <a:rPr lang="en-US" dirty="0"/>
              <a:t>unify(</a:t>
            </a:r>
            <a:r>
              <a:rPr lang="en-US" dirty="0" err="1"/>
              <a:t>ta,tb</a:t>
            </a:r>
            <a:r>
              <a:rPr lang="en-US" dirty="0"/>
              <a:t>): ta = find(ta) </a:t>
            </a:r>
            <a:r>
              <a:rPr lang="en-US" dirty="0" err="1"/>
              <a:t>tb</a:t>
            </a:r>
            <a:r>
              <a:rPr lang="en-US" dirty="0"/>
              <a:t> = find(</a:t>
            </a:r>
            <a:r>
              <a:rPr lang="en-US" dirty="0" err="1"/>
              <a:t>tb</a:t>
            </a:r>
            <a:r>
              <a:rPr lang="en-US" dirty="0"/>
              <a:t>) </a:t>
            </a:r>
            <a:endParaRPr lang="en-US" dirty="0" smtClean="0"/>
          </a:p>
          <a:p>
            <a:r>
              <a:rPr lang="en-US" b="1" dirty="0"/>
              <a:t>	</a:t>
            </a:r>
            <a:r>
              <a:rPr lang="en-US" b="1" dirty="0" smtClean="0"/>
              <a:t>if</a:t>
            </a:r>
            <a:r>
              <a:rPr lang="en-US" dirty="0" smtClean="0"/>
              <a:t> </a:t>
            </a:r>
            <a:r>
              <a:rPr lang="en-US" dirty="0"/>
              <a:t>both </a:t>
            </a:r>
            <a:r>
              <a:rPr lang="en-US" dirty="0" err="1"/>
              <a:t>ta,tb</a:t>
            </a:r>
            <a:r>
              <a:rPr lang="en-US" dirty="0"/>
              <a:t> are terms of the form D p1..pn with identical </a:t>
            </a:r>
            <a:r>
              <a:rPr lang="en-US" dirty="0" err="1"/>
              <a:t>D,n</a:t>
            </a:r>
            <a:r>
              <a:rPr lang="en-US" dirty="0"/>
              <a:t> </a:t>
            </a:r>
            <a:endParaRPr lang="en-US" dirty="0" smtClean="0"/>
          </a:p>
          <a:p>
            <a:r>
              <a:rPr lang="en-US" b="1" dirty="0"/>
              <a:t>	</a:t>
            </a:r>
            <a:r>
              <a:rPr lang="en-US" b="1" dirty="0" smtClean="0"/>
              <a:t>	then</a:t>
            </a:r>
            <a:r>
              <a:rPr lang="en-US" dirty="0" smtClean="0"/>
              <a:t> </a:t>
            </a:r>
            <a:r>
              <a:rPr lang="en-US" dirty="0"/>
              <a:t>unify(ta[</a:t>
            </a:r>
            <a:r>
              <a:rPr lang="en-US" dirty="0" err="1"/>
              <a:t>i</a:t>
            </a:r>
            <a:r>
              <a:rPr lang="en-US" dirty="0"/>
              <a:t>],</a:t>
            </a:r>
            <a:r>
              <a:rPr lang="en-US" dirty="0" err="1"/>
              <a:t>tb</a:t>
            </a:r>
            <a:r>
              <a:rPr lang="en-US" dirty="0"/>
              <a:t>[</a:t>
            </a:r>
            <a:r>
              <a:rPr lang="en-US" dirty="0" err="1"/>
              <a:t>i</a:t>
            </a:r>
            <a:r>
              <a:rPr lang="en-US" dirty="0"/>
              <a:t>]) for each corresponding </a:t>
            </a:r>
            <a:r>
              <a:rPr lang="en-US" i="1" dirty="0" err="1"/>
              <a:t>i</a:t>
            </a:r>
            <a:r>
              <a:rPr lang="en-US" dirty="0" err="1"/>
              <a:t>th</a:t>
            </a:r>
            <a:r>
              <a:rPr lang="en-US" dirty="0"/>
              <a:t> parameter </a:t>
            </a:r>
            <a:endParaRPr lang="en-US" dirty="0" smtClean="0"/>
          </a:p>
          <a:p>
            <a:r>
              <a:rPr lang="en-US" b="1" dirty="0"/>
              <a:t>	</a:t>
            </a:r>
            <a:r>
              <a:rPr lang="en-US" b="1" dirty="0" smtClean="0"/>
              <a:t>else</a:t>
            </a:r>
            <a:r>
              <a:rPr lang="en-US" dirty="0" smtClean="0"/>
              <a:t> </a:t>
            </a:r>
            <a:r>
              <a:rPr lang="en-US" b="1" dirty="0"/>
              <a:t>if</a:t>
            </a:r>
            <a:r>
              <a:rPr lang="en-US" dirty="0"/>
              <a:t> at least one of </a:t>
            </a:r>
            <a:r>
              <a:rPr lang="en-US" dirty="0" err="1"/>
              <a:t>ta,tb</a:t>
            </a:r>
            <a:r>
              <a:rPr lang="en-US" dirty="0"/>
              <a:t> is a type </a:t>
            </a:r>
            <a:r>
              <a:rPr lang="en-US" dirty="0" smtClean="0"/>
              <a:t>variable</a:t>
            </a:r>
          </a:p>
          <a:p>
            <a:r>
              <a:rPr lang="en-US" dirty="0"/>
              <a:t>	</a:t>
            </a:r>
            <a:r>
              <a:rPr lang="en-US" dirty="0" smtClean="0"/>
              <a:t>	</a:t>
            </a:r>
            <a:r>
              <a:rPr lang="en-US" b="1" dirty="0" smtClean="0"/>
              <a:t>then</a:t>
            </a:r>
            <a:r>
              <a:rPr lang="en-US" dirty="0" smtClean="0"/>
              <a:t> </a:t>
            </a:r>
            <a:r>
              <a:rPr lang="en-US" dirty="0"/>
              <a:t>union(</a:t>
            </a:r>
            <a:r>
              <a:rPr lang="en-US" dirty="0" err="1"/>
              <a:t>ta,tb</a:t>
            </a:r>
            <a:r>
              <a:rPr lang="en-US" dirty="0"/>
              <a:t>) </a:t>
            </a:r>
            <a:endParaRPr lang="en-US" dirty="0" smtClean="0"/>
          </a:p>
          <a:p>
            <a:r>
              <a:rPr lang="en-US" b="1" dirty="0"/>
              <a:t>	</a:t>
            </a:r>
            <a:r>
              <a:rPr lang="en-US" b="1" dirty="0" smtClean="0"/>
              <a:t>else</a:t>
            </a:r>
            <a:r>
              <a:rPr lang="en-US" dirty="0" smtClean="0"/>
              <a:t> </a:t>
            </a:r>
            <a:r>
              <a:rPr lang="en-US" dirty="0"/>
              <a:t>error 'types do not match'</a:t>
            </a:r>
          </a:p>
          <a:p>
            <a:endParaRPr lang="en-US" dirty="0"/>
          </a:p>
        </p:txBody>
      </p:sp>
      <p:sp>
        <p:nvSpPr>
          <p:cNvPr id="6" name="TextBox 5"/>
          <p:cNvSpPr txBox="1"/>
          <p:nvPr/>
        </p:nvSpPr>
        <p:spPr>
          <a:xfrm>
            <a:off x="838200" y="3504526"/>
            <a:ext cx="10515600" cy="646331"/>
          </a:xfrm>
          <a:prstGeom prst="rect">
            <a:avLst/>
          </a:prstGeom>
          <a:noFill/>
        </p:spPr>
        <p:txBody>
          <a:bodyPr wrap="square" rtlCol="0">
            <a:spAutoFit/>
          </a:bodyPr>
          <a:lstStyle/>
          <a:p>
            <a:r>
              <a:rPr lang="en-US" i="1" dirty="0"/>
              <a:t>unification</a:t>
            </a:r>
            <a:r>
              <a:rPr lang="en-US" dirty="0"/>
              <a:t>, </a:t>
            </a:r>
            <a:r>
              <a:rPr lang="en-US" dirty="0" smtClean="0"/>
              <a:t>the </a:t>
            </a:r>
            <a:r>
              <a:rPr lang="en-US" dirty="0"/>
              <a:t>types for a well-structured program give rise to a set of constraints that when solved always have a unique </a:t>
            </a:r>
            <a:r>
              <a:rPr lang="en-US" i="1" dirty="0"/>
              <a:t>principal type</a:t>
            </a:r>
            <a:r>
              <a:rPr lang="en-US" dirty="0"/>
              <a:t>.</a:t>
            </a:r>
          </a:p>
        </p:txBody>
      </p:sp>
    </p:spTree>
    <p:extLst>
      <p:ext uri="{BB962C8B-B14F-4D97-AF65-F5344CB8AC3E}">
        <p14:creationId xmlns:p14="http://schemas.microsoft.com/office/powerpoint/2010/main" val="940284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Soundness</a:t>
            </a:r>
            <a:endParaRPr lang="en-US" dirty="0"/>
          </a:p>
        </p:txBody>
      </p:sp>
      <p:sp>
        <p:nvSpPr>
          <p:cNvPr id="3" name="Content Placeholder 2"/>
          <p:cNvSpPr>
            <a:spLocks noGrp="1"/>
          </p:cNvSpPr>
          <p:nvPr>
            <p:ph idx="1"/>
          </p:nvPr>
        </p:nvSpPr>
        <p:spPr/>
        <p:txBody>
          <a:bodyPr>
            <a:normAutofit fontScale="40000" lnSpcReduction="20000"/>
          </a:bodyPr>
          <a:lstStyle/>
          <a:p>
            <a:r>
              <a:rPr lang="en-US" dirty="0"/>
              <a:t>Theorem 6 (Soundness) If A, C `BU e: </a:t>
            </a:r>
            <a:r>
              <a:rPr lang="en-US" dirty="0" err="1"/>
              <a:t>τ</a:t>
            </a:r>
            <a:r>
              <a:rPr lang="en-US" dirty="0"/>
              <a:t> , then for all </a:t>
            </a:r>
            <a:r>
              <a:rPr lang="en-US" dirty="0" err="1"/>
              <a:t>Γ</a:t>
            </a:r>
            <a:r>
              <a:rPr lang="en-US" dirty="0"/>
              <a:t> and S such that • </a:t>
            </a:r>
            <a:r>
              <a:rPr lang="en-US" dirty="0" err="1"/>
              <a:t>dom</a:t>
            </a:r>
            <a:r>
              <a:rPr lang="en-US" dirty="0"/>
              <a:t>(A) ⊆ </a:t>
            </a:r>
            <a:r>
              <a:rPr lang="en-US" dirty="0" err="1"/>
              <a:t>dom</a:t>
            </a:r>
            <a:r>
              <a:rPr lang="en-US" dirty="0"/>
              <a:t>(</a:t>
            </a:r>
            <a:r>
              <a:rPr lang="en-US" dirty="0" err="1"/>
              <a:t>Γ</a:t>
            </a:r>
            <a:r>
              <a:rPr lang="en-US" dirty="0"/>
              <a:t>) • S satisfies C • S satisfies A ¹ </a:t>
            </a:r>
            <a:r>
              <a:rPr lang="en-US" dirty="0" err="1"/>
              <a:t>Γ</a:t>
            </a:r>
            <a:r>
              <a:rPr lang="en-US" dirty="0"/>
              <a:t> it holds that SΓ `HM </a:t>
            </a:r>
            <a:r>
              <a:rPr lang="en-US" dirty="0" err="1"/>
              <a:t>e:Sτ</a:t>
            </a:r>
            <a:r>
              <a:rPr lang="en-US" dirty="0"/>
              <a:t> . Proof A judgement A, C `BU e: </a:t>
            </a:r>
            <a:r>
              <a:rPr lang="en-US" dirty="0" err="1"/>
              <a:t>τ</a:t>
            </a:r>
            <a:r>
              <a:rPr lang="en-US" dirty="0"/>
              <a:t> can be found by applying the Bottom-Up rules to any expression e, including ill-typed expressions. The assumption set A contains one </a:t>
            </a:r>
            <a:r>
              <a:rPr lang="en-US" dirty="0" err="1"/>
              <a:t>variabletype</a:t>
            </a:r>
            <a:r>
              <a:rPr lang="en-US" dirty="0"/>
              <a:t> pair for each free occurrence of a variable in e. Consequently, a type environment </a:t>
            </a:r>
            <a:r>
              <a:rPr lang="en-US" dirty="0" err="1"/>
              <a:t>Γ</a:t>
            </a:r>
            <a:r>
              <a:rPr lang="en-US" dirty="0"/>
              <a:t> should provide a type for each variable present in A. This is ensured by the condition </a:t>
            </a:r>
            <a:r>
              <a:rPr lang="en-US" dirty="0" err="1"/>
              <a:t>dom</a:t>
            </a:r>
            <a:r>
              <a:rPr lang="en-US" dirty="0"/>
              <a:t>(A) ⊆ </a:t>
            </a:r>
            <a:r>
              <a:rPr lang="en-US" dirty="0" err="1"/>
              <a:t>dom</a:t>
            </a:r>
            <a:r>
              <a:rPr lang="en-US" dirty="0"/>
              <a:t>(</a:t>
            </a:r>
            <a:r>
              <a:rPr lang="en-US" dirty="0" err="1"/>
              <a:t>Γ</a:t>
            </a:r>
            <a:r>
              <a:rPr lang="en-US" dirty="0"/>
              <a:t>). The condition S satisfies C should be obvious: we can only expect a typing according to the </a:t>
            </a:r>
            <a:r>
              <a:rPr lang="en-US" dirty="0" err="1"/>
              <a:t>Hindley</a:t>
            </a:r>
            <a:r>
              <a:rPr lang="en-US" dirty="0"/>
              <a:t>-Milner rules if the collected constraints are satisfied. The third constraint ensures that the variables present in A have obtained a type (to be found in S) that is consistent with the types in the type environment </a:t>
            </a:r>
            <a:r>
              <a:rPr lang="en-US" dirty="0" err="1"/>
              <a:t>Γ</a:t>
            </a:r>
            <a:r>
              <a:rPr lang="en-US" dirty="0"/>
              <a:t>. This condition restricts the combinations of S and </a:t>
            </a:r>
            <a:r>
              <a:rPr lang="en-US" dirty="0" err="1"/>
              <a:t>Γ</a:t>
            </a:r>
            <a:r>
              <a:rPr lang="en-US" dirty="0"/>
              <a:t> for which the conclusion holds. Clearly, choosing S(τ1) = Bool while x: τ1 ∈ A and </a:t>
            </a:r>
            <a:r>
              <a:rPr lang="en-US" dirty="0" err="1"/>
              <a:t>Γ</a:t>
            </a:r>
            <a:r>
              <a:rPr lang="en-US" dirty="0"/>
              <a:t>(x) = ∀</a:t>
            </a:r>
            <a:r>
              <a:rPr lang="en-US" dirty="0" err="1"/>
              <a:t>a.a</a:t>
            </a:r>
            <a:r>
              <a:rPr lang="en-US" dirty="0"/>
              <a:t> → a is not a valid choice. The theorem can be proved by induction on the structure of the expression. The base case of the induction is a variable x, for which the judgement {x : β}, ∅ `BU e : β can be derived. The empty constraint set does not impose any restriction on the substitution. </a:t>
            </a:r>
            <a:r>
              <a:rPr lang="en-US" dirty="0" err="1"/>
              <a:t>Γ</a:t>
            </a:r>
            <a:r>
              <a:rPr lang="en-US" dirty="0"/>
              <a:t>(x) is defined because x is in the domain of the assumption set. Substitution S should satisfy {x : β} ¹ </a:t>
            </a:r>
            <a:r>
              <a:rPr lang="en-US" dirty="0" err="1"/>
              <a:t>Γ</a:t>
            </a:r>
            <a:r>
              <a:rPr lang="en-US" dirty="0"/>
              <a:t>, which implies that Sβ is a generic instance of SΓ(x). As a result, judgement SΓ `HM </a:t>
            </a:r>
            <a:r>
              <a:rPr lang="en-US" dirty="0" err="1"/>
              <a:t>x:S</a:t>
            </a:r>
            <a:r>
              <a:rPr lang="en-US" dirty="0"/>
              <a:t>β is derivable. The inductive cases are application, lambda abstraction, and let-expressions. For a subexpression e1, the induction hypothesis states that there are an A1, C1, and τ1, such that A1, C1 `BU e1 : τ1 is valid. In other words, a subexpression e1 can always be decorated with an assumption set, a constraint set, and a type, using the Bottom-Up rules. Secondly, the induction hypothesis expresses that for all pairs (S, </a:t>
            </a:r>
            <a:r>
              <a:rPr lang="en-US" dirty="0" err="1"/>
              <a:t>Γ</a:t>
            </a:r>
            <a:r>
              <a:rPr lang="en-US" dirty="0"/>
              <a:t>) that meet the three condition imposed by the theorem, the type Sτ1 can be derived with the </a:t>
            </a:r>
            <a:r>
              <a:rPr lang="en-US" dirty="0" err="1"/>
              <a:t>Hindley</a:t>
            </a:r>
            <a:r>
              <a:rPr lang="en-US" dirty="0"/>
              <a:t>-Milner inference </a:t>
            </a:r>
            <a:r>
              <a:rPr lang="en-US" dirty="0" smtClean="0"/>
              <a:t>rules</a:t>
            </a:r>
          </a:p>
          <a:p>
            <a:r>
              <a:rPr lang="en-US" dirty="0"/>
              <a:t>for expression e1 in type environment SΓ. The strategy to construct a proof for the three remaining inductive cases is as follows. Firstly, introduce an arbitrary substitution S, together with a type environment </a:t>
            </a:r>
            <a:r>
              <a:rPr lang="en-US" dirty="0" err="1"/>
              <a:t>Γ</a:t>
            </a:r>
            <a:r>
              <a:rPr lang="en-US" dirty="0"/>
              <a:t>, for which we assume that the three conditions hold. Secondly, fulfil the conditions for each of the subexpressions, where the same substitution is used, but possibly a different type environment. Some planning is required to choose the right </a:t>
            </a:r>
            <a:r>
              <a:rPr lang="en-US" dirty="0" err="1"/>
              <a:t>Γ</a:t>
            </a:r>
            <a:r>
              <a:rPr lang="en-US" dirty="0"/>
              <a:t>. By now, a </a:t>
            </a:r>
            <a:r>
              <a:rPr lang="en-US" dirty="0" err="1"/>
              <a:t>Hindley</a:t>
            </a:r>
            <a:r>
              <a:rPr lang="en-US" dirty="0"/>
              <a:t>-Milner judgement is obtained for each subexpression. Thirdly, combine the judgements and apply the corresponding </a:t>
            </a:r>
            <a:r>
              <a:rPr lang="en-US" dirty="0" err="1"/>
              <a:t>Hindley</a:t>
            </a:r>
            <a:r>
              <a:rPr lang="en-US" dirty="0"/>
              <a:t>-Milner inference rule to get the desired judgement. If the expression at hand is a function e1 applied to an argument e2, we can assume that A1, C1 `BU e1 : τ1 and A2, C2 `BU e2 : τ2. It follows from [App]BU that A, C `BU e1 e2 : </a:t>
            </a:r>
            <a:r>
              <a:rPr lang="en-US" dirty="0" err="1"/>
              <a:t>τ</a:t>
            </a:r>
            <a:r>
              <a:rPr lang="en-US" dirty="0"/>
              <a:t> holds, where A is A1∪A2, C is C1∪ C2∪ {τ1 ≡ τ2 → β}, and </a:t>
            </a:r>
            <a:r>
              <a:rPr lang="en-US" dirty="0" err="1"/>
              <a:t>τ</a:t>
            </a:r>
            <a:r>
              <a:rPr lang="en-US" dirty="0"/>
              <a:t> is β. Consider each substitution S and each type environment </a:t>
            </a:r>
            <a:r>
              <a:rPr lang="en-US" dirty="0" err="1"/>
              <a:t>Γ</a:t>
            </a:r>
            <a:r>
              <a:rPr lang="en-US" dirty="0"/>
              <a:t> such that S satisfies C∪A¹ </a:t>
            </a:r>
            <a:r>
              <a:rPr lang="en-US" dirty="0" err="1"/>
              <a:t>Γ</a:t>
            </a:r>
            <a:r>
              <a:rPr lang="en-US" dirty="0"/>
              <a:t> and </a:t>
            </a:r>
            <a:r>
              <a:rPr lang="en-US" dirty="0" err="1"/>
              <a:t>dom</a:t>
            </a:r>
            <a:r>
              <a:rPr lang="en-US" dirty="0"/>
              <a:t>(A) ⊆ </a:t>
            </a:r>
            <a:r>
              <a:rPr lang="en-US" dirty="0" err="1"/>
              <a:t>dom</a:t>
            </a:r>
            <a:r>
              <a:rPr lang="en-US" dirty="0"/>
              <a:t>(</a:t>
            </a:r>
            <a:r>
              <a:rPr lang="en-US" dirty="0" err="1"/>
              <a:t>Γ</a:t>
            </a:r>
            <a:r>
              <a:rPr lang="en-US" dirty="0"/>
              <a:t>). In general it is true that if S satisfies C, then S also satisfies each subset of C. As a result, S satisfies C1 ∪ (A1 ¹ </a:t>
            </a:r>
            <a:r>
              <a:rPr lang="en-US" dirty="0" err="1"/>
              <a:t>Γ</a:t>
            </a:r>
            <a:r>
              <a:rPr lang="en-US" dirty="0"/>
              <a:t>). In addition </a:t>
            </a:r>
            <a:r>
              <a:rPr lang="en-US" dirty="0" err="1"/>
              <a:t>dom</a:t>
            </a:r>
            <a:r>
              <a:rPr lang="en-US" dirty="0"/>
              <a:t>(A1) ⊆ </a:t>
            </a:r>
            <a:r>
              <a:rPr lang="en-US" dirty="0" err="1"/>
              <a:t>dom</a:t>
            </a:r>
            <a:r>
              <a:rPr lang="en-US" dirty="0"/>
              <a:t>(</a:t>
            </a:r>
            <a:r>
              <a:rPr lang="en-US" dirty="0" err="1"/>
              <a:t>Γ</a:t>
            </a:r>
            <a:r>
              <a:rPr lang="en-US" dirty="0"/>
              <a:t>), and therefore by induction we acquire the judgement SΓ `HM e1 :Sτ1. In a similar way SΓ `HM e2 :Sτ2 can be obtained. Since S must satisfy the constraint τ1 ≡ τ2 → β, Sτ1 is syntactically equal to Sτ2 → Sβ. From this observation we conclude that SΓ `HM e1 e2 :Sβ holds, which completes the proof in case the expression is an application. Decorating the body of a lambda abstraction with the bottom-up algorithm results in the judgement A, C `BU e : </a:t>
            </a:r>
            <a:r>
              <a:rPr lang="en-US" dirty="0" err="1"/>
              <a:t>τ</a:t>
            </a:r>
            <a:r>
              <a:rPr lang="en-US" dirty="0"/>
              <a:t> . Applying the appropriate rule justifies A\x, C0 `BU </a:t>
            </a:r>
            <a:r>
              <a:rPr lang="en-US" dirty="0" err="1"/>
              <a:t>λx</a:t>
            </a:r>
            <a:r>
              <a:rPr lang="en-US" dirty="0"/>
              <a:t> → e : β → </a:t>
            </a:r>
            <a:r>
              <a:rPr lang="en-US" dirty="0" err="1"/>
              <a:t>τ</a:t>
            </a:r>
            <a:r>
              <a:rPr lang="en-US" dirty="0"/>
              <a:t> , where C0 is C∪{</a:t>
            </a:r>
            <a:r>
              <a:rPr lang="en-US" dirty="0" err="1"/>
              <a:t>τ</a:t>
            </a:r>
            <a:r>
              <a:rPr lang="en-US" dirty="0"/>
              <a:t> 0 ≡ β | x : </a:t>
            </a:r>
            <a:r>
              <a:rPr lang="en-US" dirty="0" err="1"/>
              <a:t>τ</a:t>
            </a:r>
            <a:r>
              <a:rPr lang="en-US" dirty="0"/>
              <a:t> 0 ∈ A}. We consider each S and </a:t>
            </a:r>
            <a:r>
              <a:rPr lang="en-US" dirty="0" err="1"/>
              <a:t>Γ</a:t>
            </a:r>
            <a:r>
              <a:rPr lang="en-US" dirty="0"/>
              <a:t> such that </a:t>
            </a:r>
            <a:r>
              <a:rPr lang="en-US" dirty="0" err="1"/>
              <a:t>dom</a:t>
            </a:r>
            <a:r>
              <a:rPr lang="en-US" dirty="0"/>
              <a:t>(A\x) ⊆ </a:t>
            </a:r>
            <a:r>
              <a:rPr lang="en-US" dirty="0" err="1"/>
              <a:t>dom</a:t>
            </a:r>
            <a:r>
              <a:rPr lang="en-US" dirty="0"/>
              <a:t>(</a:t>
            </a:r>
            <a:r>
              <a:rPr lang="en-US" dirty="0" err="1"/>
              <a:t>Γ</a:t>
            </a:r>
            <a:r>
              <a:rPr lang="en-US" dirty="0"/>
              <a:t>) and S satisfies C0 ∪ A\x ¹ </a:t>
            </a:r>
            <a:r>
              <a:rPr lang="en-US" dirty="0" err="1"/>
              <a:t>Γ</a:t>
            </a:r>
            <a:r>
              <a:rPr lang="en-US" dirty="0"/>
              <a:t>. The first assumption about </a:t>
            </a:r>
            <a:r>
              <a:rPr lang="en-US" dirty="0" err="1"/>
              <a:t>Γ</a:t>
            </a:r>
            <a:r>
              <a:rPr lang="en-US" dirty="0"/>
              <a:t> implies that also </a:t>
            </a:r>
            <a:r>
              <a:rPr lang="en-US" dirty="0" err="1"/>
              <a:t>dom</a:t>
            </a:r>
            <a:r>
              <a:rPr lang="en-US" dirty="0"/>
              <a:t>(A) ⊆ </a:t>
            </a:r>
            <a:r>
              <a:rPr lang="en-US" dirty="0" err="1"/>
              <a:t>dom</a:t>
            </a:r>
            <a:r>
              <a:rPr lang="en-US" dirty="0"/>
              <a:t>(</a:t>
            </a:r>
            <a:r>
              <a:rPr lang="en-US" dirty="0" err="1"/>
              <a:t>Γ</a:t>
            </a:r>
            <a:r>
              <a:rPr lang="en-US" dirty="0"/>
              <a:t>\x ∪ {x : </a:t>
            </a:r>
            <a:r>
              <a:rPr lang="en-US" dirty="0" err="1"/>
              <a:t>τ</a:t>
            </a:r>
            <a:r>
              <a:rPr lang="en-US" dirty="0"/>
              <a:t>}) holds. Because S satisfies the constraints {</a:t>
            </a:r>
            <a:r>
              <a:rPr lang="en-US" dirty="0" err="1"/>
              <a:t>τ</a:t>
            </a:r>
            <a:r>
              <a:rPr lang="en-US" dirty="0"/>
              <a:t> 0 ≡ β | x : </a:t>
            </a:r>
            <a:r>
              <a:rPr lang="en-US" dirty="0" err="1"/>
              <a:t>τ</a:t>
            </a:r>
            <a:r>
              <a:rPr lang="en-US" dirty="0"/>
              <a:t> 0 ∈ A}, the types associated with x in A are all equivalent after applying the substitution. In other words, the types that were introduced at the variables, which are bound by the lambda abstraction, are unified. S also satisfies A¹{x : β}, since τ1 ¹ τ2 (notice the monomorphic type on the right) is equal to τ1 ≡ τ2. Merging two environments as in Property (5) yields that A ¹ </a:t>
            </a:r>
            <a:r>
              <a:rPr lang="en-US" dirty="0" err="1"/>
              <a:t>Γ</a:t>
            </a:r>
            <a:r>
              <a:rPr lang="en-US" dirty="0"/>
              <a:t>\x ∪ {x : β} is satisfied by S. By induction we get S(</a:t>
            </a:r>
            <a:r>
              <a:rPr lang="en-US" dirty="0" err="1"/>
              <a:t>Γ</a:t>
            </a:r>
            <a:r>
              <a:rPr lang="en-US" dirty="0"/>
              <a:t>\x ∪ {x:β}) `HM </a:t>
            </a:r>
            <a:r>
              <a:rPr lang="en-US" dirty="0" err="1"/>
              <a:t>e:Sτ</a:t>
            </a:r>
            <a:r>
              <a:rPr lang="en-US" dirty="0"/>
              <a:t> , which implies SΓ `HM </a:t>
            </a:r>
            <a:r>
              <a:rPr lang="en-US" dirty="0" err="1"/>
              <a:t>λx</a:t>
            </a:r>
            <a:r>
              <a:rPr lang="en-US" dirty="0"/>
              <a:t> → </a:t>
            </a:r>
            <a:r>
              <a:rPr lang="en-US" dirty="0" err="1"/>
              <a:t>e:S</a:t>
            </a:r>
            <a:r>
              <a:rPr lang="en-US" dirty="0"/>
              <a:t>(β → </a:t>
            </a:r>
            <a:r>
              <a:rPr lang="en-US" dirty="0" err="1"/>
              <a:t>τ</a:t>
            </a:r>
            <a:r>
              <a:rPr lang="en-US" dirty="0"/>
              <a:t> ). The judgement A, C `BU let x = e1 in e2 : τ2 can be inferred, where A is A1 ∪ A2\x, C is C1 ∪ C2 ∪ {</a:t>
            </a:r>
            <a:r>
              <a:rPr lang="en-US" dirty="0" err="1"/>
              <a:t>τ</a:t>
            </a:r>
            <a:r>
              <a:rPr lang="en-US" dirty="0"/>
              <a:t> 0 ≤M τ1 | x : </a:t>
            </a:r>
            <a:r>
              <a:rPr lang="en-US" dirty="0" err="1"/>
              <a:t>τ</a:t>
            </a:r>
            <a:r>
              <a:rPr lang="en-US" dirty="0"/>
              <a:t> 0 ∈ A2}, and assuming the declaration and the body of the let-expression to have judgements A1, C1 `BU e1 : τ1 and A2, C2 `BU e2 : τ2 respectively. Consider all substitutions S and all type environments </a:t>
            </a:r>
            <a:r>
              <a:rPr lang="en-US" dirty="0" err="1"/>
              <a:t>Γ</a:t>
            </a:r>
            <a:r>
              <a:rPr lang="en-US" dirty="0"/>
              <a:t> that fulfil the three conditions. By induction we get SΓ `HM e1 :Sτ1. The essential step to prove the let-rule sound is to observe that S satisfies A2 ¹ {</a:t>
            </a:r>
            <a:r>
              <a:rPr lang="en-US" dirty="0" err="1"/>
              <a:t>x:generalize</a:t>
            </a:r>
            <a:r>
              <a:rPr lang="en-US" dirty="0"/>
              <a:t>(SΓ, Sτ1)}. This holds because S satisfies C, and because, according to Lemma 5, generalizing type τ1 with respect to the free type variables in SΓ is the same as generalization with respect to the free type variables in SM. By induction we get S(</a:t>
            </a:r>
            <a:r>
              <a:rPr lang="en-US" dirty="0" err="1"/>
              <a:t>Γ</a:t>
            </a:r>
            <a:r>
              <a:rPr lang="en-US" dirty="0"/>
              <a:t>\x∪ {</a:t>
            </a:r>
            <a:r>
              <a:rPr lang="en-US" dirty="0" err="1"/>
              <a:t>x:generalize</a:t>
            </a:r>
            <a:r>
              <a:rPr lang="en-US" dirty="0"/>
              <a:t>(SΓ, τ1)}) `HM e2 :Sτ2, from which SΓ `HM let x = e1 in e2 :Sτ2 can be concluded. ✷ We have shown that every </a:t>
            </a:r>
            <a:r>
              <a:rPr lang="en-US" dirty="0" err="1"/>
              <a:t>satisfiable</a:t>
            </a:r>
            <a:r>
              <a:rPr lang="en-US" dirty="0"/>
              <a:t> constraint set implies the existence of a </a:t>
            </a:r>
            <a:r>
              <a:rPr lang="en-US" dirty="0" err="1"/>
              <a:t>HindleyMilner</a:t>
            </a:r>
            <a:r>
              <a:rPr lang="en-US" dirty="0"/>
              <a:t> derivation with the same result type. We now turn to the complementary result where we prove the completeness of our method: if there is a successful </a:t>
            </a:r>
            <a:r>
              <a:rPr lang="en-US" dirty="0" err="1"/>
              <a:t>Hindley</a:t>
            </a:r>
            <a:r>
              <a:rPr lang="en-US" dirty="0"/>
              <a:t>-Milner derivation, then our method will infer a type that is at least as general as the type derived using the </a:t>
            </a:r>
            <a:r>
              <a:rPr lang="en-US" dirty="0" err="1"/>
              <a:t>Hindley</a:t>
            </a:r>
            <a:r>
              <a:rPr lang="en-US" dirty="0"/>
              <a:t>-Milner rules. In Appendix B we present a more detailed proof of this theorem.</a:t>
            </a:r>
            <a:endParaRPr lang="en-US" dirty="0"/>
          </a:p>
        </p:txBody>
      </p:sp>
    </p:spTree>
    <p:extLst>
      <p:ext uri="{BB962C8B-B14F-4D97-AF65-F5344CB8AC3E}">
        <p14:creationId xmlns:p14="http://schemas.microsoft.com/office/powerpoint/2010/main" val="1872664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Completeness</a:t>
            </a:r>
            <a:endParaRPr lang="en-US" dirty="0"/>
          </a:p>
        </p:txBody>
      </p:sp>
      <p:sp>
        <p:nvSpPr>
          <p:cNvPr id="3" name="Content Placeholder 2"/>
          <p:cNvSpPr>
            <a:spLocks noGrp="1"/>
          </p:cNvSpPr>
          <p:nvPr>
            <p:ph idx="1"/>
          </p:nvPr>
        </p:nvSpPr>
        <p:spPr/>
        <p:txBody>
          <a:bodyPr>
            <a:normAutofit fontScale="55000" lnSpcReduction="20000"/>
          </a:bodyPr>
          <a:lstStyle/>
          <a:p>
            <a:r>
              <a:rPr lang="en-US" dirty="0"/>
              <a:t>Theorem 7 (Completeness) If </a:t>
            </a:r>
            <a:r>
              <a:rPr lang="en-US" dirty="0" err="1"/>
              <a:t>Γ</a:t>
            </a:r>
            <a:r>
              <a:rPr lang="en-US" dirty="0"/>
              <a:t> `HM e : </a:t>
            </a:r>
            <a:r>
              <a:rPr lang="en-US" dirty="0" err="1"/>
              <a:t>τ</a:t>
            </a:r>
            <a:r>
              <a:rPr lang="en-US" dirty="0"/>
              <a:t> then A, C `BU e : </a:t>
            </a:r>
            <a:r>
              <a:rPr lang="en-US" dirty="0" err="1"/>
              <a:t>τ</a:t>
            </a:r>
            <a:r>
              <a:rPr lang="en-US" dirty="0"/>
              <a:t> 0 and there exists an S such that • S satisfies C • S satisfies A ¹ </a:t>
            </a:r>
            <a:r>
              <a:rPr lang="en-US" dirty="0" err="1"/>
              <a:t>Γ</a:t>
            </a:r>
            <a:r>
              <a:rPr lang="en-US" dirty="0"/>
              <a:t> • </a:t>
            </a:r>
            <a:r>
              <a:rPr lang="en-US" dirty="0" err="1"/>
              <a:t>Sτ</a:t>
            </a:r>
            <a:r>
              <a:rPr lang="en-US" dirty="0"/>
              <a:t> = </a:t>
            </a:r>
            <a:r>
              <a:rPr lang="en-US" dirty="0" err="1"/>
              <a:t>Sτ</a:t>
            </a:r>
            <a:r>
              <a:rPr lang="en-US" dirty="0"/>
              <a:t> 0 Proof Consider the collection of well-typed expressions under a type environment </a:t>
            </a:r>
            <a:r>
              <a:rPr lang="en-US" dirty="0" err="1"/>
              <a:t>Γ</a:t>
            </a:r>
            <a:r>
              <a:rPr lang="en-US" dirty="0"/>
              <a:t>. For such an expression e, we can construct a derivation tree, where the type </a:t>
            </a:r>
            <a:r>
              <a:rPr lang="en-US" dirty="0" err="1"/>
              <a:t>τ</a:t>
            </a:r>
            <a:r>
              <a:rPr lang="en-US" dirty="0"/>
              <a:t> in the root of the tree is an instance of the (unique) principle type scheme for the expression. Decorating the expression according to the Bottom-Up rules, we obtain the judgement A, C `BU e : </a:t>
            </a:r>
            <a:r>
              <a:rPr lang="en-US" dirty="0" err="1"/>
              <a:t>τ</a:t>
            </a:r>
            <a:r>
              <a:rPr lang="en-US" dirty="0"/>
              <a:t> 0 for some </a:t>
            </a:r>
            <a:r>
              <a:rPr lang="en-US" dirty="0" err="1"/>
              <a:t>τ</a:t>
            </a:r>
            <a:r>
              <a:rPr lang="en-US" dirty="0"/>
              <a:t> 0 . The types </a:t>
            </a:r>
            <a:r>
              <a:rPr lang="en-US" dirty="0" err="1"/>
              <a:t>τ</a:t>
            </a:r>
            <a:r>
              <a:rPr lang="en-US" dirty="0"/>
              <a:t> and </a:t>
            </a:r>
            <a:r>
              <a:rPr lang="en-US" dirty="0" err="1"/>
              <a:t>τ</a:t>
            </a:r>
            <a:r>
              <a:rPr lang="en-US" dirty="0"/>
              <a:t> 0 are independent; </a:t>
            </a:r>
            <a:r>
              <a:rPr lang="en-US" dirty="0" err="1"/>
              <a:t>τ</a:t>
            </a:r>
            <a:r>
              <a:rPr lang="en-US" dirty="0"/>
              <a:t> is derived with </a:t>
            </a:r>
            <a:r>
              <a:rPr lang="en-US" dirty="0" err="1"/>
              <a:t>Hindley</a:t>
            </a:r>
            <a:r>
              <a:rPr lang="en-US" dirty="0"/>
              <a:t>-Milner, whereas a substitution that satisfies each constraint in C still has to be applied to </a:t>
            </a:r>
            <a:r>
              <a:rPr lang="en-US" dirty="0" err="1"/>
              <a:t>τ</a:t>
            </a:r>
            <a:r>
              <a:rPr lang="en-US" dirty="0"/>
              <a:t> 0 . In our proof, the substitution S also bridges the gap between the fact that </a:t>
            </a:r>
            <a:r>
              <a:rPr lang="en-US" dirty="0" err="1"/>
              <a:t>Sτ</a:t>
            </a:r>
            <a:r>
              <a:rPr lang="en-US" dirty="0"/>
              <a:t> 0 is the principal type scheme of e, whereas this is not necessarily the case for </a:t>
            </a:r>
            <a:r>
              <a:rPr lang="en-US" dirty="0" err="1"/>
              <a:t>τ</a:t>
            </a:r>
            <a:r>
              <a:rPr lang="en-US" dirty="0"/>
              <a:t> in the </a:t>
            </a:r>
            <a:r>
              <a:rPr lang="en-US" dirty="0" err="1"/>
              <a:t>Hindley</a:t>
            </a:r>
            <a:r>
              <a:rPr lang="en-US" dirty="0"/>
              <a:t>-Milner derivation. The proof proceeds by induction on the structure of the expressions. Our induction hypothesis is somewhat stronger than the statement of the theorem. The condition that S satisfies A ¹ </a:t>
            </a:r>
            <a:r>
              <a:rPr lang="en-US" dirty="0" err="1"/>
              <a:t>Γ</a:t>
            </a:r>
            <a:r>
              <a:rPr lang="en-US" dirty="0"/>
              <a:t> is in fact [ ] satisfies (SA) ¹ </a:t>
            </a:r>
            <a:r>
              <a:rPr lang="en-US" dirty="0" err="1"/>
              <a:t>Γ</a:t>
            </a:r>
            <a:r>
              <a:rPr lang="en-US" dirty="0"/>
              <a:t>, in other words, S is not allowed to modify </a:t>
            </a:r>
            <a:r>
              <a:rPr lang="en-US" dirty="0" err="1"/>
              <a:t>Γ</a:t>
            </a:r>
            <a:r>
              <a:rPr lang="en-US" dirty="0"/>
              <a:t>. The third condition similarly becomes </a:t>
            </a:r>
            <a:r>
              <a:rPr lang="en-US" dirty="0" err="1"/>
              <a:t>τ</a:t>
            </a:r>
            <a:r>
              <a:rPr lang="en-US" dirty="0"/>
              <a:t> = </a:t>
            </a:r>
            <a:r>
              <a:rPr lang="en-US" dirty="0" err="1"/>
              <a:t>Sτ</a:t>
            </a:r>
            <a:r>
              <a:rPr lang="en-US" dirty="0"/>
              <a:t> 0 . This simplifies the proof. If the expression is a single variable x, then the substitution that satisfies the three conditions can be constructed in a straightforward way. Choose S to be [β 7→ </a:t>
            </a:r>
            <a:r>
              <a:rPr lang="en-US" dirty="0" err="1"/>
              <a:t>τ</a:t>
            </a:r>
            <a:r>
              <a:rPr lang="en-US" dirty="0"/>
              <a:t> ], where β is the fresh type variable assigned to x by the Bottom-Up rules, and </a:t>
            </a:r>
            <a:r>
              <a:rPr lang="en-US" dirty="0" err="1"/>
              <a:t>τ</a:t>
            </a:r>
            <a:r>
              <a:rPr lang="en-US" dirty="0"/>
              <a:t> is the type that is returned by the </a:t>
            </a:r>
            <a:r>
              <a:rPr lang="en-US" dirty="0" err="1"/>
              <a:t>Hindley</a:t>
            </a:r>
            <a:r>
              <a:rPr lang="en-US" dirty="0"/>
              <a:t>-Milner rules, and which therefore is an instance of the type scheme that is provided by </a:t>
            </a:r>
            <a:r>
              <a:rPr lang="en-US" dirty="0" err="1"/>
              <a:t>Γ</a:t>
            </a:r>
            <a:r>
              <a:rPr lang="en-US" dirty="0"/>
              <a:t> for x. Clearly, S satisfies the empty constraint set, S satisfies {x:β} ¹ </a:t>
            </a:r>
            <a:r>
              <a:rPr lang="en-US" dirty="0" err="1"/>
              <a:t>Γ</a:t>
            </a:r>
            <a:r>
              <a:rPr lang="en-US" dirty="0"/>
              <a:t>, and Sβ = </a:t>
            </a:r>
            <a:r>
              <a:rPr lang="en-US" dirty="0" err="1"/>
              <a:t>τ</a:t>
            </a:r>
            <a:r>
              <a:rPr lang="en-US" dirty="0"/>
              <a:t> . A substitution for an application is constructed by composing the substitutions of the two subexpressions, and additionally map the fresh type variable β to the range of the function type that was derived for the function expression. The domains of the substitutions are independent because the type variables mentioned in the two subtrees are disjoint. The fresh type variable β in the Bottom-Up rule for lambda abstractions is used to unify several type variables that were assigned to the occurrences of the abstracted variable in the scope of the lambda. Substitution S maps this type variable to the type τ1, which was assigned to the variable x and used to extend </a:t>
            </a:r>
            <a:r>
              <a:rPr lang="en-US" dirty="0" err="1"/>
              <a:t>Γ</a:t>
            </a:r>
            <a:r>
              <a:rPr lang="en-US" dirty="0"/>
              <a:t>. For the other type variables we will use the substitution obtained by induction. Because S satisfies A¹{x : τ1}, S also satisfies {</a:t>
            </a:r>
            <a:r>
              <a:rPr lang="en-US" dirty="0" err="1"/>
              <a:t>τ</a:t>
            </a:r>
            <a:r>
              <a:rPr lang="en-US" dirty="0"/>
              <a:t> 0 ≡ β | x: </a:t>
            </a:r>
            <a:r>
              <a:rPr lang="en-US" dirty="0" err="1"/>
              <a:t>τ</a:t>
            </a:r>
            <a:r>
              <a:rPr lang="en-US" dirty="0"/>
              <a:t> 0 ∈ A}. It is sufficient to combine the two substitutions that can be obtained from the declaration and the body, also because no fresh type variables are introduced. The only interesting condition to verify for this composed substitution S is to check whether S satisfies the created implicit instance constraints. The induction hypothesis results in S satisfies A2 ¹ {x : generalize(</a:t>
            </a:r>
            <a:r>
              <a:rPr lang="en-US" dirty="0" err="1"/>
              <a:t>Γ</a:t>
            </a:r>
            <a:r>
              <a:rPr lang="en-US" dirty="0"/>
              <a:t>, τ1)} for the body, and </a:t>
            </a:r>
            <a:r>
              <a:rPr lang="en-US" dirty="0" err="1"/>
              <a:t>Sτ</a:t>
            </a:r>
            <a:r>
              <a:rPr lang="en-US" dirty="0"/>
              <a:t> 0 1 = τ1 for the declaration. Because generalizing over SΓ and SM is equivalent (Lemma 5), we get that S satisfies {</a:t>
            </a:r>
            <a:r>
              <a:rPr lang="en-US" dirty="0" err="1"/>
              <a:t>τ</a:t>
            </a:r>
            <a:r>
              <a:rPr lang="en-US" dirty="0"/>
              <a:t> 0 ¹ generalize(SM, </a:t>
            </a:r>
            <a:r>
              <a:rPr lang="en-US" dirty="0" err="1"/>
              <a:t>Sτ</a:t>
            </a:r>
            <a:r>
              <a:rPr lang="en-US" dirty="0"/>
              <a:t> 0 1) | x: </a:t>
            </a:r>
            <a:r>
              <a:rPr lang="en-US" dirty="0" err="1"/>
              <a:t>τ</a:t>
            </a:r>
            <a:r>
              <a:rPr lang="en-US" dirty="0"/>
              <a:t> 0 ∈ A2}. Applying Property (3) results in satisfaction of {</a:t>
            </a:r>
            <a:r>
              <a:rPr lang="en-US" dirty="0" err="1"/>
              <a:t>τ</a:t>
            </a:r>
            <a:r>
              <a:rPr lang="en-US" dirty="0"/>
              <a:t> 0 ≤M </a:t>
            </a:r>
            <a:r>
              <a:rPr lang="en-US" dirty="0" err="1"/>
              <a:t>τ</a:t>
            </a:r>
            <a:r>
              <a:rPr lang="en-US" dirty="0"/>
              <a:t> 0 1 | x: </a:t>
            </a:r>
            <a:r>
              <a:rPr lang="en-US" dirty="0" err="1"/>
              <a:t>τ</a:t>
            </a:r>
            <a:r>
              <a:rPr lang="en-US" dirty="0"/>
              <a:t> 0 ∈ A2} by S. We conclude that if </a:t>
            </a:r>
            <a:r>
              <a:rPr lang="en-US" dirty="0" err="1"/>
              <a:t>Γ</a:t>
            </a:r>
            <a:r>
              <a:rPr lang="en-US" dirty="0"/>
              <a:t> `HM e : </a:t>
            </a:r>
            <a:r>
              <a:rPr lang="en-US" dirty="0" err="1"/>
              <a:t>τ</a:t>
            </a:r>
            <a:r>
              <a:rPr lang="en-US" dirty="0"/>
              <a:t> is derivable, then </a:t>
            </a:r>
            <a:r>
              <a:rPr lang="en-US" dirty="0" err="1"/>
              <a:t>InferType</a:t>
            </a:r>
            <a:r>
              <a:rPr lang="en-US" dirty="0"/>
              <a:t>(</a:t>
            </a:r>
            <a:r>
              <a:rPr lang="en-US" dirty="0" err="1"/>
              <a:t>Γ</a:t>
            </a:r>
            <a:r>
              <a:rPr lang="en-US" dirty="0"/>
              <a:t>, e) returns the most general type for expression e under type environment </a:t>
            </a:r>
            <a:r>
              <a:rPr lang="en-US" dirty="0" err="1"/>
              <a:t>Γ</a:t>
            </a:r>
            <a:r>
              <a:rPr lang="en-US" dirty="0" smtClean="0"/>
              <a:t>.</a:t>
            </a:r>
          </a:p>
          <a:p>
            <a:endParaRPr lang="en-US" dirty="0"/>
          </a:p>
        </p:txBody>
      </p:sp>
    </p:spTree>
    <p:extLst>
      <p:ext uri="{BB962C8B-B14F-4D97-AF65-F5344CB8AC3E}">
        <p14:creationId xmlns:p14="http://schemas.microsoft.com/office/powerpoint/2010/main" val="750992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Bi-Directional Type Checking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66838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 of the Diagonal Argument</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26</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366" y="1646238"/>
            <a:ext cx="2451100" cy="3810000"/>
          </a:xfrm>
          <a:prstGeom prst="rect">
            <a:avLst/>
          </a:prstGeom>
        </p:spPr>
      </p:pic>
      <p:sp>
        <p:nvSpPr>
          <p:cNvPr id="10" name="TextBox 9"/>
          <p:cNvSpPr txBox="1"/>
          <p:nvPr/>
        </p:nvSpPr>
        <p:spPr>
          <a:xfrm>
            <a:off x="4591878" y="2067338"/>
            <a:ext cx="6042992" cy="1754326"/>
          </a:xfrm>
          <a:prstGeom prst="rect">
            <a:avLst/>
          </a:prstGeom>
          <a:noFill/>
        </p:spPr>
        <p:txBody>
          <a:bodyPr wrap="square" rtlCol="0">
            <a:spAutoFit/>
          </a:bodyPr>
          <a:lstStyle/>
          <a:p>
            <a:pPr marL="285750" indent="-285750">
              <a:buFont typeface="Arial" charset="0"/>
              <a:buChar char="•"/>
            </a:pPr>
            <a:r>
              <a:rPr lang="en-US" dirty="0" smtClean="0"/>
              <a:t>History of the </a:t>
            </a:r>
            <a:r>
              <a:rPr lang="en-US" dirty="0" err="1" smtClean="0"/>
              <a:t>Digonal</a:t>
            </a:r>
            <a:r>
              <a:rPr lang="en-US" dirty="0" smtClean="0"/>
              <a:t> Argument</a:t>
            </a:r>
          </a:p>
          <a:p>
            <a:pPr marL="285750" indent="-285750">
              <a:buFont typeface="Arial" charset="0"/>
              <a:buChar char="•"/>
            </a:pPr>
            <a:r>
              <a:rPr lang="en-US" dirty="0" err="1" smtClean="0"/>
              <a:t>Gregor</a:t>
            </a:r>
            <a:r>
              <a:rPr lang="en-US" dirty="0" smtClean="0"/>
              <a:t> Cantor (1888)</a:t>
            </a:r>
          </a:p>
          <a:p>
            <a:pPr marL="285750" indent="-285750">
              <a:buFont typeface="Arial" charset="0"/>
              <a:buChar char="•"/>
            </a:pPr>
            <a:endParaRPr lang="en-US" dirty="0"/>
          </a:p>
          <a:p>
            <a:pPr marL="285750" indent="-285750">
              <a:buFont typeface="Arial" charset="0"/>
              <a:buChar char="•"/>
            </a:pPr>
            <a:r>
              <a:rPr lang="en-US" dirty="0" smtClean="0"/>
              <a:t>Turing</a:t>
            </a:r>
          </a:p>
          <a:p>
            <a:pPr marL="285750" indent="-285750">
              <a:buFont typeface="Arial" charset="0"/>
              <a:buChar char="•"/>
            </a:pPr>
            <a:r>
              <a:rPr lang="en-US" dirty="0" err="1" smtClean="0"/>
              <a:t>Godel</a:t>
            </a:r>
            <a:endParaRPr lang="en-US" dirty="0" smtClean="0"/>
          </a:p>
          <a:p>
            <a:pPr marL="285750" indent="-285750">
              <a:buFont typeface="Arial" charset="0"/>
              <a:buChar char="•"/>
            </a:pPr>
            <a:r>
              <a:rPr lang="en-US" dirty="0" smtClean="0"/>
              <a:t>Significance of the proof</a:t>
            </a:r>
            <a:endParaRPr lang="en-US" dirty="0"/>
          </a:p>
        </p:txBody>
      </p:sp>
    </p:spTree>
    <p:extLst>
      <p:ext uri="{BB962C8B-B14F-4D97-AF65-F5344CB8AC3E}">
        <p14:creationId xmlns:p14="http://schemas.microsoft.com/office/powerpoint/2010/main" val="1227618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Static type checking for Turing-complete languages is inherently conservative. That is, if a type system is both </a:t>
            </a:r>
            <a:r>
              <a:rPr lang="en-US" i="1" dirty="0"/>
              <a:t>sound</a:t>
            </a:r>
            <a:r>
              <a:rPr lang="en-US" dirty="0"/>
              <a:t> (meaning that it rejects all incorrect programs) and </a:t>
            </a:r>
            <a:r>
              <a:rPr lang="en-US" i="1" dirty="0"/>
              <a:t>decidable</a:t>
            </a:r>
            <a:r>
              <a:rPr lang="en-US" dirty="0"/>
              <a:t> (meaning that it is possible to write an algorithm that determines whether a program is well-typed), then it must be </a:t>
            </a:r>
            <a:r>
              <a:rPr lang="en-US" i="1" dirty="0"/>
              <a:t>incomplete</a:t>
            </a:r>
            <a:r>
              <a:rPr lang="en-US" dirty="0"/>
              <a:t> (meaning there are correct programs, which are also rejected, even though they do not encounter runtime errors).</a:t>
            </a:r>
            <a:r>
              <a:rPr lang="en-US" baseline="30000" dirty="0">
                <a:hlinkClick r:id="rId2"/>
              </a:rPr>
              <a:t>[6]</a:t>
            </a:r>
            <a:r>
              <a:rPr lang="en-US" dirty="0"/>
              <a:t> For example, consider a program containing the code:</a:t>
            </a:r>
          </a:p>
          <a:p>
            <a:r>
              <a:rPr lang="en-US" dirty="0"/>
              <a:t>if &lt;complex test&gt; then &lt;do something&gt; else &lt;signal that there is a type error&gt;</a:t>
            </a:r>
          </a:p>
          <a:p>
            <a:r>
              <a:rPr lang="en-US" dirty="0"/>
              <a:t>Even if the expression &lt;complex test&gt; always evaluates to true at run-time, most type checkers will reject the program as ill-typed, because it is difficult (if not impossible) for a static analyzer to determine that the else branch will not be taken.</a:t>
            </a:r>
            <a:r>
              <a:rPr lang="en-US" baseline="30000" dirty="0">
                <a:hlinkClick r:id="rId3"/>
              </a:rPr>
              <a:t>[7]</a:t>
            </a:r>
            <a:r>
              <a:rPr lang="en-US" dirty="0"/>
              <a:t> Conversely, a static type checker will quickly detect type errors in rarely used code paths. Without static type checking, even </a:t>
            </a:r>
            <a:r>
              <a:rPr lang="en-US" dirty="0">
                <a:hlinkClick r:id="rId4" tooltip="Code coverage"/>
              </a:rPr>
              <a:t>code coverage</a:t>
            </a:r>
            <a:r>
              <a:rPr lang="en-US" dirty="0"/>
              <a:t> tests with 100% coverage may be unable to find such type errors. The tests may fail to detect such type errors, because the combination of all places where values are created and all places where a certain value is used must be taken into account.</a:t>
            </a:r>
          </a:p>
          <a:p>
            <a:endParaRPr lang="en-US" dirty="0"/>
          </a:p>
        </p:txBody>
      </p:sp>
    </p:spTree>
    <p:extLst>
      <p:ext uri="{BB962C8B-B14F-4D97-AF65-F5344CB8AC3E}">
        <p14:creationId xmlns:p14="http://schemas.microsoft.com/office/powerpoint/2010/main" val="1875113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28</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0"/>
            <a:ext cx="10058400" cy="6716337"/>
          </a:xfrm>
          <a:prstGeom prst="rect">
            <a:avLst/>
          </a:prstGeom>
        </p:spPr>
      </p:pic>
    </p:spTree>
    <p:extLst>
      <p:ext uri="{BB962C8B-B14F-4D97-AF65-F5344CB8AC3E}">
        <p14:creationId xmlns:p14="http://schemas.microsoft.com/office/powerpoint/2010/main" val="495471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Cantor’s World </a:t>
            </a:r>
            <a:r>
              <a:rPr lang="en-US" dirty="0" err="1" smtClean="0"/>
              <a:t>Impleneted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4906" y="1443577"/>
            <a:ext cx="6901116" cy="5414423"/>
          </a:xfrm>
        </p:spPr>
      </p:pic>
    </p:spTree>
    <p:extLst>
      <p:ext uri="{BB962C8B-B14F-4D97-AF65-F5344CB8AC3E}">
        <p14:creationId xmlns:p14="http://schemas.microsoft.com/office/powerpoint/2010/main" val="1801110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verpass Mono" charset="0"/>
                <a:ea typeface="Overpass Mono" charset="0"/>
                <a:cs typeface="Overpass Mono" charset="0"/>
              </a:rPr>
              <a:t>Diagonal Argument </a:t>
            </a:r>
            <a:r>
              <a:rPr lang="en-US" dirty="0" smtClean="0">
                <a:latin typeface="Overpass Mono" charset="0"/>
                <a:ea typeface="Overpass Mono" charset="0"/>
                <a:cs typeface="Overpass Mono" charset="0"/>
              </a:rPr>
              <a:t>visualized Part 1</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30</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700" y="2359303"/>
            <a:ext cx="8610600" cy="2997200"/>
          </a:xfrm>
          <a:prstGeom prst="rect">
            <a:avLst/>
          </a:prstGeom>
        </p:spPr>
      </p:pic>
    </p:spTree>
    <p:extLst>
      <p:ext uri="{BB962C8B-B14F-4D97-AF65-F5344CB8AC3E}">
        <p14:creationId xmlns:p14="http://schemas.microsoft.com/office/powerpoint/2010/main" val="1755064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verpass Mono" charset="0"/>
                <a:ea typeface="Overpass Mono" charset="0"/>
                <a:cs typeface="Overpass Mono" charset="0"/>
              </a:rPr>
              <a:t>Table of Contents</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latin typeface="Overpass Mono" charset="0"/>
                <a:ea typeface="Overpass Mono" charset="0"/>
                <a:cs typeface="Overpass Mono" charset="0"/>
              </a:rPr>
              <a:t>About me</a:t>
            </a:r>
          </a:p>
          <a:p>
            <a:pPr marL="0" indent="0">
              <a:buClr>
                <a:srgbClr val="FF0000"/>
              </a:buClr>
              <a:buNone/>
            </a:pPr>
            <a:r>
              <a:rPr lang="en-US" dirty="0" smtClean="0">
                <a:solidFill>
                  <a:srgbClr val="FF0000"/>
                </a:solidFill>
                <a:latin typeface="Overpass Mono" charset="0"/>
                <a:ea typeface="Overpass Mono" charset="0"/>
                <a:cs typeface="Overpass Mono" charset="0"/>
              </a:rPr>
              <a:t>01. </a:t>
            </a:r>
            <a:r>
              <a:rPr lang="en-US" dirty="0" smtClean="0">
                <a:latin typeface="Overpass Mono" charset="0"/>
                <a:ea typeface="Overpass Mono" charset="0"/>
                <a:cs typeface="Overpass Mono" charset="0"/>
              </a:rPr>
              <a:t>What is a Programming Language</a:t>
            </a:r>
          </a:p>
          <a:p>
            <a:pPr marL="0" indent="0">
              <a:buNone/>
            </a:pPr>
            <a:r>
              <a:rPr lang="en-US" dirty="0" smtClean="0">
                <a:solidFill>
                  <a:srgbClr val="FF0000"/>
                </a:solidFill>
                <a:latin typeface="Overpass Mono" charset="0"/>
                <a:ea typeface="Overpass Mono" charset="0"/>
                <a:cs typeface="Overpass Mono" charset="0"/>
              </a:rPr>
              <a:t>02. </a:t>
            </a:r>
            <a:r>
              <a:rPr lang="en-US" dirty="0" smtClean="0">
                <a:latin typeface="Overpass Mono" charset="0"/>
                <a:ea typeface="Overpass Mono" charset="0"/>
                <a:cs typeface="Overpass Mono" charset="0"/>
              </a:rPr>
              <a:t>What is a Type</a:t>
            </a:r>
          </a:p>
          <a:p>
            <a:pPr marL="0" indent="0">
              <a:buNone/>
            </a:pPr>
            <a:r>
              <a:rPr lang="en-US" dirty="0" smtClean="0">
                <a:solidFill>
                  <a:srgbClr val="FF0000"/>
                </a:solidFill>
                <a:latin typeface="Overpass Mono" charset="0"/>
                <a:ea typeface="Overpass Mono" charset="0"/>
                <a:cs typeface="Overpass Mono" charset="0"/>
              </a:rPr>
              <a:t>03. </a:t>
            </a:r>
            <a:r>
              <a:rPr lang="en-US" dirty="0" smtClean="0">
                <a:latin typeface="Overpass Mono" charset="0"/>
                <a:ea typeface="Overpass Mono" charset="0"/>
                <a:cs typeface="Overpass Mono" charset="0"/>
              </a:rPr>
              <a:t>What is a Statically Typed Programming Language</a:t>
            </a:r>
          </a:p>
          <a:p>
            <a:pPr marL="0" indent="0">
              <a:buNone/>
            </a:pPr>
            <a:r>
              <a:rPr lang="en-US" dirty="0">
                <a:solidFill>
                  <a:srgbClr val="FF0000"/>
                </a:solidFill>
                <a:latin typeface="Overpass Mono" charset="0"/>
                <a:ea typeface="Overpass Mono" charset="0"/>
                <a:cs typeface="Overpass Mono" charset="0"/>
              </a:rPr>
              <a:t>0</a:t>
            </a:r>
            <a:r>
              <a:rPr lang="en-US" dirty="0" smtClean="0">
                <a:solidFill>
                  <a:srgbClr val="FF0000"/>
                </a:solidFill>
                <a:latin typeface="Overpass Mono" charset="0"/>
                <a:ea typeface="Overpass Mono" charset="0"/>
                <a:cs typeface="Overpass Mono" charset="0"/>
              </a:rPr>
              <a:t>4. </a:t>
            </a:r>
            <a:r>
              <a:rPr lang="en-US" dirty="0" smtClean="0">
                <a:latin typeface="Overpass Mono" charset="0"/>
                <a:ea typeface="Overpass Mono" charset="0"/>
                <a:cs typeface="Overpass Mono" charset="0"/>
              </a:rPr>
              <a:t>Static Typing vs Dynamic Typing</a:t>
            </a:r>
          </a:p>
          <a:p>
            <a:pPr marL="0" indent="0">
              <a:buNone/>
            </a:pPr>
            <a:r>
              <a:rPr lang="en-US" dirty="0" smtClean="0">
                <a:solidFill>
                  <a:srgbClr val="FF0000"/>
                </a:solidFill>
                <a:latin typeface="Overpass Mono" charset="0"/>
                <a:ea typeface="Overpass Mono" charset="0"/>
                <a:cs typeface="Overpass Mono" charset="0"/>
              </a:rPr>
              <a:t>05.</a:t>
            </a:r>
            <a:r>
              <a:rPr lang="en-US" dirty="0" smtClean="0">
                <a:latin typeface="Overpass Mono" charset="0"/>
                <a:ea typeface="Overpass Mono" charset="0"/>
                <a:cs typeface="Overpass Mono" charset="0"/>
              </a:rPr>
              <a:t> What should you care</a:t>
            </a:r>
          </a:p>
          <a:p>
            <a:pPr marL="0" indent="0">
              <a:buNone/>
            </a:pPr>
            <a:r>
              <a:rPr lang="en-US" dirty="0" smtClean="0">
                <a:solidFill>
                  <a:srgbClr val="FF0000"/>
                </a:solidFill>
                <a:latin typeface="Overpass Mono" charset="0"/>
                <a:ea typeface="Overpass Mono" charset="0"/>
                <a:cs typeface="Overpass Mono" charset="0"/>
              </a:rPr>
              <a:t>06. </a:t>
            </a:r>
            <a:r>
              <a:rPr lang="en-US" dirty="0" smtClean="0">
                <a:latin typeface="Overpass Mono" charset="0"/>
                <a:ea typeface="Overpass Mono" charset="0"/>
                <a:cs typeface="Overpass Mono" charset="0"/>
              </a:rPr>
              <a:t>Advantages </a:t>
            </a:r>
            <a:r>
              <a:rPr lang="en-US" dirty="0" smtClean="0">
                <a:latin typeface="Overpass Mono" charset="0"/>
                <a:ea typeface="Overpass Mono" charset="0"/>
                <a:cs typeface="Overpass Mono" charset="0"/>
              </a:rPr>
              <a:t>and Disadvantages of Statically Typed Programming Languages</a:t>
            </a:r>
          </a:p>
          <a:p>
            <a:pPr marL="0" indent="0">
              <a:buNone/>
            </a:pPr>
            <a:r>
              <a:rPr lang="en-US" dirty="0" smtClean="0">
                <a:solidFill>
                  <a:srgbClr val="FF0000"/>
                </a:solidFill>
                <a:latin typeface="Overpass Mono" charset="0"/>
                <a:ea typeface="Overpass Mono" charset="0"/>
                <a:cs typeface="Overpass Mono" charset="0"/>
              </a:rPr>
              <a:t>07. </a:t>
            </a:r>
            <a:r>
              <a:rPr lang="en-US" dirty="0" smtClean="0">
                <a:latin typeface="Overpass Mono" charset="0"/>
                <a:ea typeface="Overpass Mono" charset="0"/>
                <a:cs typeface="Overpass Mono" charset="0"/>
              </a:rPr>
              <a:t>What </a:t>
            </a:r>
            <a:r>
              <a:rPr lang="en-US" dirty="0">
                <a:latin typeface="Overpass Mono" charset="0"/>
                <a:ea typeface="Overpass Mono" charset="0"/>
                <a:cs typeface="Overpass Mono" charset="0"/>
              </a:rPr>
              <a:t>is Type </a:t>
            </a:r>
            <a:r>
              <a:rPr lang="en-US" dirty="0" smtClean="0">
                <a:latin typeface="Overpass Mono" charset="0"/>
                <a:ea typeface="Overpass Mono" charset="0"/>
                <a:cs typeface="Overpass Mono" charset="0"/>
              </a:rPr>
              <a:t>Checking</a:t>
            </a:r>
          </a:p>
          <a:p>
            <a:pPr marL="0" indent="0">
              <a:buNone/>
            </a:pPr>
            <a:r>
              <a:rPr lang="en-US" dirty="0" smtClean="0">
                <a:solidFill>
                  <a:srgbClr val="FF0000"/>
                </a:solidFill>
                <a:latin typeface="Overpass Mono" charset="0"/>
                <a:ea typeface="Overpass Mono" charset="0"/>
                <a:cs typeface="Overpass Mono" charset="0"/>
              </a:rPr>
              <a:t>08. </a:t>
            </a:r>
            <a:r>
              <a:rPr lang="en-US" dirty="0" smtClean="0">
                <a:latin typeface="Overpass Mono" charset="0"/>
                <a:ea typeface="Overpass Mono" charset="0"/>
                <a:cs typeface="Overpass Mono" charset="0"/>
              </a:rPr>
              <a:t>The </a:t>
            </a:r>
            <a:r>
              <a:rPr lang="en-US" dirty="0" err="1" smtClean="0">
                <a:latin typeface="Overpass Mono" charset="0"/>
                <a:ea typeface="Overpass Mono" charset="0"/>
                <a:cs typeface="Overpass Mono" charset="0"/>
              </a:rPr>
              <a:t>Hindley</a:t>
            </a:r>
            <a:r>
              <a:rPr lang="en-US" dirty="0" smtClean="0">
                <a:latin typeface="Overpass Mono" charset="0"/>
                <a:ea typeface="Overpass Mono" charset="0"/>
                <a:cs typeface="Overpass Mono" charset="0"/>
              </a:rPr>
              <a:t> Miller Type System</a:t>
            </a:r>
          </a:p>
          <a:p>
            <a:pPr marL="0" indent="0">
              <a:buNone/>
            </a:pPr>
            <a:r>
              <a:rPr lang="en-US" dirty="0" smtClean="0">
                <a:solidFill>
                  <a:srgbClr val="FF0000"/>
                </a:solidFill>
                <a:latin typeface="Overpass Mono" charset="0"/>
                <a:ea typeface="Overpass Mono" charset="0"/>
                <a:cs typeface="Overpass Mono" charset="0"/>
              </a:rPr>
              <a:t>09. </a:t>
            </a:r>
            <a:r>
              <a:rPr lang="en-US" dirty="0" smtClean="0">
                <a:latin typeface="Overpass Mono" charset="0"/>
                <a:ea typeface="Overpass Mono" charset="0"/>
                <a:cs typeface="Overpass Mono" charset="0"/>
              </a:rPr>
              <a:t>The Rules of Algorithm W</a:t>
            </a:r>
          </a:p>
          <a:p>
            <a:pPr marL="0" indent="0">
              <a:buNone/>
            </a:pPr>
            <a:r>
              <a:rPr lang="en-US" dirty="0" smtClean="0">
                <a:solidFill>
                  <a:srgbClr val="FF0000"/>
                </a:solidFill>
                <a:latin typeface="Overpass Mono" charset="0"/>
                <a:ea typeface="Overpass Mono" charset="0"/>
                <a:cs typeface="Overpass Mono" charset="0"/>
              </a:rPr>
              <a:t>10. </a:t>
            </a:r>
            <a:r>
              <a:rPr lang="en-US" dirty="0" smtClean="0">
                <a:latin typeface="Overpass Mono" charset="0"/>
                <a:ea typeface="Overpass Mono" charset="0"/>
                <a:cs typeface="Overpass Mono" charset="0"/>
              </a:rPr>
              <a:t>Unification</a:t>
            </a:r>
          </a:p>
          <a:p>
            <a:pPr marL="0" indent="0">
              <a:buNone/>
            </a:pPr>
            <a:r>
              <a:rPr lang="en-US" dirty="0" smtClean="0">
                <a:solidFill>
                  <a:srgbClr val="FF0000"/>
                </a:solidFill>
                <a:latin typeface="Overpass Mono" charset="0"/>
                <a:ea typeface="Overpass Mono" charset="0"/>
                <a:cs typeface="Overpass Mono" charset="0"/>
              </a:rPr>
              <a:t>11. </a:t>
            </a:r>
            <a:r>
              <a:rPr lang="en-US" dirty="0" smtClean="0">
                <a:latin typeface="Overpass Mono" charset="0"/>
                <a:ea typeface="Overpass Mono" charset="0"/>
                <a:cs typeface="Overpass Mono" charset="0"/>
              </a:rPr>
              <a:t>Proof of Completeness</a:t>
            </a:r>
          </a:p>
          <a:p>
            <a:pPr marL="0" indent="0">
              <a:buNone/>
            </a:pPr>
            <a:r>
              <a:rPr lang="en-US" dirty="0" smtClean="0">
                <a:solidFill>
                  <a:srgbClr val="FF0000"/>
                </a:solidFill>
                <a:latin typeface="Overpass Mono" charset="0"/>
                <a:ea typeface="Overpass Mono" charset="0"/>
                <a:cs typeface="Overpass Mono" charset="0"/>
              </a:rPr>
              <a:t>12. </a:t>
            </a:r>
            <a:r>
              <a:rPr lang="en-US" dirty="0" smtClean="0">
                <a:latin typeface="Overpass Mono" charset="0"/>
                <a:ea typeface="Overpass Mono" charset="0"/>
                <a:cs typeface="Overpass Mono" charset="0"/>
              </a:rPr>
              <a:t>Proof of Soundness</a:t>
            </a:r>
          </a:p>
          <a:p>
            <a:pPr marL="0" indent="0">
              <a:buNone/>
            </a:pPr>
            <a:r>
              <a:rPr lang="en-US" dirty="0" smtClean="0">
                <a:solidFill>
                  <a:srgbClr val="FF0000"/>
                </a:solidFill>
                <a:latin typeface="Overpass Mono" charset="0"/>
                <a:ea typeface="Overpass Mono" charset="0"/>
                <a:cs typeface="Overpass Mono" charset="0"/>
              </a:rPr>
              <a:t>13.</a:t>
            </a:r>
            <a:r>
              <a:rPr lang="en-US" dirty="0" smtClean="0">
                <a:latin typeface="Overpass Mono" charset="0"/>
                <a:ea typeface="Overpass Mono" charset="0"/>
                <a:cs typeface="Overpass Mono" charset="0"/>
              </a:rPr>
              <a:t> The Diagonal Argument</a:t>
            </a:r>
          </a:p>
          <a:p>
            <a:endParaRPr lang="en-US" dirty="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364" y="4239833"/>
            <a:ext cx="4154557" cy="2336938"/>
          </a:xfrm>
          <a:prstGeom prst="rect">
            <a:avLst/>
          </a:prstGeom>
        </p:spPr>
      </p:pic>
    </p:spTree>
    <p:extLst>
      <p:ext uri="{BB962C8B-B14F-4D97-AF65-F5344CB8AC3E}">
        <p14:creationId xmlns:p14="http://schemas.microsoft.com/office/powerpoint/2010/main" val="757992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verpass Mono" charset="0"/>
                <a:ea typeface="Overpass Mono" charset="0"/>
                <a:cs typeface="Overpass Mono" charset="0"/>
              </a:rPr>
              <a:t>Loeb Theorem Part 2</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31</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688" y="1646238"/>
            <a:ext cx="4872010" cy="169586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8590" y="1646238"/>
            <a:ext cx="4872010" cy="169586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688" y="3387586"/>
            <a:ext cx="4872010" cy="169586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3387586"/>
            <a:ext cx="4872010" cy="169586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9990" y="1624256"/>
            <a:ext cx="4872010" cy="1695862"/>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3385" y="3387586"/>
            <a:ext cx="4872010" cy="1695862"/>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688" y="5179602"/>
            <a:ext cx="4872010" cy="1695862"/>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5275756"/>
            <a:ext cx="4872010" cy="1695862"/>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3385" y="5243460"/>
            <a:ext cx="4872010" cy="1695862"/>
          </a:xfrm>
          <a:prstGeom prst="rect">
            <a:avLst/>
          </a:prstGeom>
        </p:spPr>
      </p:pic>
    </p:spTree>
    <p:extLst>
      <p:ext uri="{BB962C8B-B14F-4D97-AF65-F5344CB8AC3E}">
        <p14:creationId xmlns:p14="http://schemas.microsoft.com/office/powerpoint/2010/main" val="798797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12334" y="109537"/>
            <a:ext cx="10515600" cy="1325563"/>
          </a:xfrm>
        </p:spPr>
        <p:txBody>
          <a:bodyPr/>
          <a:lstStyle/>
          <a:p>
            <a:r>
              <a:rPr lang="en-US" dirty="0" smtClean="0"/>
              <a:t>Has this proof been explored before</a:t>
            </a:r>
            <a:r>
              <a:rPr lang="mr-IN" dirty="0" smtClean="0"/>
              <a:t>…</a:t>
            </a:r>
            <a:r>
              <a:rPr lang="en-US" dirty="0" smtClean="0"/>
              <a:t> yes</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32</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467" y="1317181"/>
            <a:ext cx="8678333" cy="5794819"/>
          </a:xfrm>
          <a:prstGeom prst="rect">
            <a:avLst/>
          </a:prstGeom>
        </p:spPr>
      </p:pic>
    </p:spTree>
    <p:extLst>
      <p:ext uri="{BB962C8B-B14F-4D97-AF65-F5344CB8AC3E}">
        <p14:creationId xmlns:p14="http://schemas.microsoft.com/office/powerpoint/2010/main" val="1783135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the proof in the previous paper</a:t>
            </a:r>
            <a:endParaRPr lang="en-US" dirty="0"/>
          </a:p>
        </p:txBody>
      </p:sp>
      <p:sp>
        <p:nvSpPr>
          <p:cNvPr id="3" name="Content Placeholder 2"/>
          <p:cNvSpPr>
            <a:spLocks noGrp="1"/>
          </p:cNvSpPr>
          <p:nvPr>
            <p:ph idx="1"/>
          </p:nvPr>
        </p:nvSpPr>
        <p:spPr/>
        <p:txBody>
          <a:bodyPr/>
          <a:lstStyle/>
          <a:p>
            <a:r>
              <a:rPr lang="en-US" dirty="0" smtClean="0"/>
              <a:t>J.B. Well’s approach to proving </a:t>
            </a:r>
            <a:r>
              <a:rPr lang="en-US" dirty="0" err="1" smtClean="0"/>
              <a:t>Undecidability</a:t>
            </a:r>
            <a:endParaRPr lang="en-US" dirty="0"/>
          </a:p>
        </p:txBody>
      </p:sp>
    </p:spTree>
    <p:extLst>
      <p:ext uri="{BB962C8B-B14F-4D97-AF65-F5344CB8AC3E}">
        <p14:creationId xmlns:p14="http://schemas.microsoft.com/office/powerpoint/2010/main" val="1874631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8000" b="-10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References</a:t>
            </a:r>
            <a:endParaRPr lang="en-US" dirty="0">
              <a:solidFill>
                <a:schemeClr val="bg1"/>
              </a:solidFill>
            </a:endParaRPr>
          </a:p>
        </p:txBody>
      </p:sp>
      <p:sp>
        <p:nvSpPr>
          <p:cNvPr id="3" name="Content Placeholder 2"/>
          <p:cNvSpPr>
            <a:spLocks noGrp="1"/>
          </p:cNvSpPr>
          <p:nvPr>
            <p:ph idx="1"/>
          </p:nvPr>
        </p:nvSpPr>
        <p:spPr>
          <a:xfrm>
            <a:off x="838200" y="1690688"/>
            <a:ext cx="10515600" cy="4486275"/>
          </a:xfrm>
        </p:spPr>
        <p:txBody>
          <a:bodyPr>
            <a:normAutofit fontScale="70000" lnSpcReduction="20000"/>
          </a:bodyPr>
          <a:lstStyle/>
          <a:p>
            <a:r>
              <a:rPr lang="en-US" dirty="0" smtClean="0">
                <a:solidFill>
                  <a:schemeClr val="bg1"/>
                </a:solidFill>
              </a:rPr>
              <a:t>Milner</a:t>
            </a:r>
            <a:r>
              <a:rPr lang="en-US" dirty="0">
                <a:solidFill>
                  <a:schemeClr val="bg1"/>
                </a:solidFill>
              </a:rPr>
              <a:t>, Robin (1978). "A Theory of Type Polymorphism in Programming". Journal of Computer and System Sciences. 17 (3): 348–374. </a:t>
            </a:r>
            <a:r>
              <a:rPr lang="en-US" dirty="0" err="1">
                <a:solidFill>
                  <a:schemeClr val="bg1"/>
                </a:solidFill>
              </a:rPr>
              <a:t>CiteSeerX</a:t>
            </a:r>
            <a:r>
              <a:rPr lang="en-US" dirty="0">
                <a:solidFill>
                  <a:schemeClr val="bg1"/>
                </a:solidFill>
              </a:rPr>
              <a:t> 10.1.1.67.5276. doi:10.1016/0022-0000(78)90014-4</a:t>
            </a:r>
          </a:p>
          <a:p>
            <a:r>
              <a:rPr lang="en-US" dirty="0" err="1" smtClean="0">
                <a:solidFill>
                  <a:schemeClr val="bg1"/>
                </a:solidFill>
              </a:rPr>
              <a:t>Damas</a:t>
            </a:r>
            <a:r>
              <a:rPr lang="en-US" dirty="0">
                <a:solidFill>
                  <a:schemeClr val="bg1"/>
                </a:solidFill>
              </a:rPr>
              <a:t>, Luis; Milner, Robin (1982). Principal type-schemes for functional programs (PDF). 9th Symposium on Principles of programming languages (POPL'82). ACM. pp. 207–212.</a:t>
            </a:r>
          </a:p>
          <a:p>
            <a:r>
              <a:rPr lang="en-US" dirty="0" smtClean="0">
                <a:solidFill>
                  <a:schemeClr val="bg1"/>
                </a:solidFill>
              </a:rPr>
              <a:t>J</a:t>
            </a:r>
            <a:r>
              <a:rPr lang="en-US" dirty="0">
                <a:solidFill>
                  <a:schemeClr val="bg1"/>
                </a:solidFill>
              </a:rPr>
              <a:t>. B. Wells. "</a:t>
            </a:r>
            <a:r>
              <a:rPr lang="en-US" dirty="0" err="1">
                <a:solidFill>
                  <a:schemeClr val="bg1"/>
                </a:solidFill>
              </a:rPr>
              <a:t>Typability</a:t>
            </a:r>
            <a:r>
              <a:rPr lang="en-US" dirty="0">
                <a:solidFill>
                  <a:schemeClr val="bg1"/>
                </a:solidFill>
              </a:rPr>
              <a:t> and type checking in the second-order lambda-calculus are equivalent and undecidable." In Proceedings of the 9th Annual IEEE Symposium on Logic in Computer Science (LICS), pages 176–185, 1994.</a:t>
            </a:r>
          </a:p>
          <a:p>
            <a:r>
              <a:rPr lang="en-US" dirty="0" smtClean="0">
                <a:solidFill>
                  <a:schemeClr val="bg1"/>
                </a:solidFill>
              </a:rPr>
              <a:t>Vaughan</a:t>
            </a:r>
            <a:r>
              <a:rPr lang="en-US" dirty="0">
                <a:solidFill>
                  <a:schemeClr val="bg1"/>
                </a:solidFill>
              </a:rPr>
              <a:t>, Jeff (July 23, 2008) [May 5, 2005]. "A proof of correctness for the </a:t>
            </a:r>
            <a:r>
              <a:rPr lang="en-US" dirty="0" err="1">
                <a:solidFill>
                  <a:schemeClr val="bg1"/>
                </a:solidFill>
              </a:rPr>
              <a:t>Hindley</a:t>
            </a:r>
            <a:r>
              <a:rPr lang="en-US" dirty="0">
                <a:solidFill>
                  <a:schemeClr val="bg1"/>
                </a:solidFill>
              </a:rPr>
              <a:t>–Milner type inference algorithm" (PDF). Archived from the original (PDF) on 2012-03-24.</a:t>
            </a:r>
          </a:p>
          <a:p>
            <a:r>
              <a:rPr lang="en-US" dirty="0" err="1" smtClean="0">
                <a:solidFill>
                  <a:schemeClr val="bg1"/>
                </a:solidFill>
              </a:rPr>
              <a:t>Dunfield</a:t>
            </a:r>
            <a:r>
              <a:rPr lang="en-US" dirty="0">
                <a:solidFill>
                  <a:schemeClr val="bg1"/>
                </a:solidFill>
              </a:rPr>
              <a:t>, J. &amp; </a:t>
            </a:r>
            <a:r>
              <a:rPr lang="en-US" dirty="0" err="1">
                <a:solidFill>
                  <a:schemeClr val="bg1"/>
                </a:solidFill>
              </a:rPr>
              <a:t>Krishnaswami</a:t>
            </a:r>
            <a:r>
              <a:rPr lang="en-US" dirty="0">
                <a:solidFill>
                  <a:schemeClr val="bg1"/>
                </a:solidFill>
              </a:rPr>
              <a:t>, N. R. (2013) Complete and easy bidirectional </a:t>
            </a:r>
            <a:r>
              <a:rPr lang="en-US" dirty="0" err="1">
                <a:solidFill>
                  <a:schemeClr val="bg1"/>
                </a:solidFill>
              </a:rPr>
              <a:t>typechecking</a:t>
            </a:r>
            <a:r>
              <a:rPr lang="en-US" dirty="0">
                <a:solidFill>
                  <a:schemeClr val="bg1"/>
                </a:solidFill>
              </a:rPr>
              <a:t> for higher-rank polymorphism. In International Conference on Functional Programming (ICFP). </a:t>
            </a:r>
            <a:r>
              <a:rPr lang="en-US" dirty="0" err="1">
                <a:solidFill>
                  <a:schemeClr val="bg1"/>
                </a:solidFill>
              </a:rPr>
              <a:t>arXiv</a:t>
            </a:r>
            <a:r>
              <a:rPr lang="en-US" dirty="0">
                <a:solidFill>
                  <a:schemeClr val="bg1"/>
                </a:solidFill>
              </a:rPr>
              <a:t>: 1306.6032 [</a:t>
            </a:r>
            <a:r>
              <a:rPr lang="en-US" dirty="0" err="1">
                <a:solidFill>
                  <a:schemeClr val="bg1"/>
                </a:solidFill>
              </a:rPr>
              <a:t>cs.PL</a:t>
            </a:r>
            <a:r>
              <a:rPr lang="en-US" dirty="0">
                <a:solidFill>
                  <a:schemeClr val="bg1"/>
                </a:solidFill>
              </a:rPr>
              <a:t>].</a:t>
            </a:r>
          </a:p>
          <a:p>
            <a:r>
              <a:rPr lang="en-US" dirty="0" err="1" smtClean="0">
                <a:solidFill>
                  <a:schemeClr val="bg1"/>
                </a:solidFill>
              </a:rPr>
              <a:t>Doets</a:t>
            </a:r>
            <a:r>
              <a:rPr lang="en-US" dirty="0">
                <a:solidFill>
                  <a:schemeClr val="bg1"/>
                </a:solidFill>
              </a:rPr>
              <a:t>, </a:t>
            </a:r>
            <a:r>
              <a:rPr lang="en-US" dirty="0" err="1">
                <a:solidFill>
                  <a:schemeClr val="bg1"/>
                </a:solidFill>
              </a:rPr>
              <a:t>Kees</a:t>
            </a:r>
            <a:r>
              <a:rPr lang="en-US" dirty="0">
                <a:solidFill>
                  <a:schemeClr val="bg1"/>
                </a:solidFill>
              </a:rPr>
              <a:t> and Jan van </a:t>
            </a:r>
            <a:r>
              <a:rPr lang="en-US" dirty="0" err="1">
                <a:solidFill>
                  <a:schemeClr val="bg1"/>
                </a:solidFill>
              </a:rPr>
              <a:t>Eijk</a:t>
            </a:r>
            <a:r>
              <a:rPr lang="en-US" dirty="0">
                <a:solidFill>
                  <a:schemeClr val="bg1"/>
                </a:solidFill>
              </a:rPr>
              <a:t>, 2004, The Haskell Road to Logic, </a:t>
            </a:r>
            <a:r>
              <a:rPr lang="en-US" dirty="0" err="1">
                <a:solidFill>
                  <a:schemeClr val="bg1"/>
                </a:solidFill>
              </a:rPr>
              <a:t>Maths</a:t>
            </a:r>
            <a:r>
              <a:rPr lang="en-US" dirty="0">
                <a:solidFill>
                  <a:schemeClr val="bg1"/>
                </a:solidFill>
              </a:rPr>
              <a:t> and Programming, London: College Publications.</a:t>
            </a:r>
          </a:p>
          <a:p>
            <a:r>
              <a:rPr lang="en-US" dirty="0" smtClean="0">
                <a:solidFill>
                  <a:schemeClr val="bg1"/>
                </a:solidFill>
              </a:rPr>
              <a:t>Jones</a:t>
            </a:r>
            <a:r>
              <a:rPr lang="en-US" dirty="0">
                <a:solidFill>
                  <a:schemeClr val="bg1"/>
                </a:solidFill>
              </a:rPr>
              <a:t>, M. (1999). Typing Haskell in Haskell. In (Meijer, 1999). Available at ftp://</a:t>
            </a:r>
            <a:r>
              <a:rPr lang="en-US" dirty="0" err="1">
                <a:solidFill>
                  <a:schemeClr val="bg1"/>
                </a:solidFill>
              </a:rPr>
              <a:t>ftp.cs.uu.nl</a:t>
            </a:r>
            <a:r>
              <a:rPr lang="en-US" dirty="0">
                <a:solidFill>
                  <a:schemeClr val="bg1"/>
                </a:solidFill>
              </a:rPr>
              <a:t>/pub/RUU/CS/</a:t>
            </a:r>
            <a:r>
              <a:rPr lang="en-US" dirty="0" err="1">
                <a:solidFill>
                  <a:schemeClr val="bg1"/>
                </a:solidFill>
              </a:rPr>
              <a:t>techreps</a:t>
            </a:r>
            <a:r>
              <a:rPr lang="en-US" dirty="0">
                <a:solidFill>
                  <a:schemeClr val="bg1"/>
                </a:solidFill>
              </a:rPr>
              <a:t>/CS-1999/1999-28.pdf</a:t>
            </a:r>
            <a:endParaRPr lang="en-US" dirty="0" smtClean="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716097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References</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solidFill>
              </a:rPr>
              <a:t>Martin </a:t>
            </a:r>
            <a:r>
              <a:rPr lang="en-US" dirty="0" err="1">
                <a:solidFill>
                  <a:schemeClr val="bg1"/>
                </a:solidFill>
              </a:rPr>
              <a:t>Grabmüller</a:t>
            </a:r>
            <a:r>
              <a:rPr lang="en-US" dirty="0">
                <a:solidFill>
                  <a:schemeClr val="bg1"/>
                </a:solidFill>
              </a:rPr>
              <a:t>. </a:t>
            </a:r>
            <a:r>
              <a:rPr lang="en-US" dirty="0">
                <a:solidFill>
                  <a:schemeClr val="bg1"/>
                </a:solidFill>
                <a:hlinkClick r:id="rId3"/>
              </a:rPr>
              <a:t>Algorithm W Step by </a:t>
            </a:r>
            <a:r>
              <a:rPr lang="en-US" dirty="0" smtClean="0">
                <a:solidFill>
                  <a:schemeClr val="bg1"/>
                </a:solidFill>
                <a:hlinkClick r:id="rId3"/>
              </a:rPr>
              <a:t>Step</a:t>
            </a:r>
            <a:endParaRPr lang="en-US" dirty="0" smtClean="0">
              <a:solidFill>
                <a:schemeClr val="bg1"/>
              </a:solidFill>
            </a:endParaRPr>
          </a:p>
          <a:p>
            <a:r>
              <a:rPr lang="en-US" dirty="0">
                <a:solidFill>
                  <a:schemeClr val="bg1"/>
                </a:solidFill>
              </a:rPr>
              <a:t>Gödel, K., 1931, “</a:t>
            </a:r>
            <a:r>
              <a:rPr lang="en-US" dirty="0" err="1">
                <a:solidFill>
                  <a:schemeClr val="bg1"/>
                </a:solidFill>
              </a:rPr>
              <a:t>Über</a:t>
            </a:r>
            <a:r>
              <a:rPr lang="en-US" dirty="0">
                <a:solidFill>
                  <a:schemeClr val="bg1"/>
                </a:solidFill>
              </a:rPr>
              <a:t> formal </a:t>
            </a:r>
            <a:r>
              <a:rPr lang="en-US" dirty="0" err="1">
                <a:solidFill>
                  <a:schemeClr val="bg1"/>
                </a:solidFill>
              </a:rPr>
              <a:t>unentscheidbare</a:t>
            </a:r>
            <a:r>
              <a:rPr lang="en-US" dirty="0">
                <a:solidFill>
                  <a:schemeClr val="bg1"/>
                </a:solidFill>
              </a:rPr>
              <a:t> </a:t>
            </a:r>
            <a:r>
              <a:rPr lang="en-US" dirty="0" err="1">
                <a:solidFill>
                  <a:schemeClr val="bg1"/>
                </a:solidFill>
              </a:rPr>
              <a:t>Sätze</a:t>
            </a:r>
            <a:r>
              <a:rPr lang="en-US" dirty="0">
                <a:solidFill>
                  <a:schemeClr val="bg1"/>
                </a:solidFill>
              </a:rPr>
              <a:t> der Principia Mathematica und </a:t>
            </a:r>
            <a:r>
              <a:rPr lang="en-US" dirty="0" err="1">
                <a:solidFill>
                  <a:schemeClr val="bg1"/>
                </a:solidFill>
              </a:rPr>
              <a:t>verwandter</a:t>
            </a:r>
            <a:r>
              <a:rPr lang="en-US" dirty="0">
                <a:solidFill>
                  <a:schemeClr val="bg1"/>
                </a:solidFill>
              </a:rPr>
              <a:t> </a:t>
            </a:r>
            <a:r>
              <a:rPr lang="en-US" dirty="0" err="1">
                <a:solidFill>
                  <a:schemeClr val="bg1"/>
                </a:solidFill>
              </a:rPr>
              <a:t>Systeme</a:t>
            </a:r>
            <a:r>
              <a:rPr lang="en-US" dirty="0">
                <a:solidFill>
                  <a:schemeClr val="bg1"/>
                </a:solidFill>
              </a:rPr>
              <a:t> I,” </a:t>
            </a:r>
            <a:r>
              <a:rPr lang="en-US" i="1" dirty="0" err="1">
                <a:solidFill>
                  <a:schemeClr val="bg1"/>
                </a:solidFill>
              </a:rPr>
              <a:t>Monatshefte</a:t>
            </a:r>
            <a:r>
              <a:rPr lang="en-US" i="1" dirty="0">
                <a:solidFill>
                  <a:schemeClr val="bg1"/>
                </a:solidFill>
              </a:rPr>
              <a:t> </a:t>
            </a:r>
            <a:r>
              <a:rPr lang="en-US" i="1" dirty="0" err="1">
                <a:solidFill>
                  <a:schemeClr val="bg1"/>
                </a:solidFill>
              </a:rPr>
              <a:t>für</a:t>
            </a:r>
            <a:r>
              <a:rPr lang="en-US" i="1" dirty="0">
                <a:solidFill>
                  <a:schemeClr val="bg1"/>
                </a:solidFill>
              </a:rPr>
              <a:t> </a:t>
            </a:r>
            <a:r>
              <a:rPr lang="en-US" i="1" dirty="0" err="1">
                <a:solidFill>
                  <a:schemeClr val="bg1"/>
                </a:solidFill>
              </a:rPr>
              <a:t>Mathematik</a:t>
            </a:r>
            <a:r>
              <a:rPr lang="en-US" i="1" dirty="0">
                <a:solidFill>
                  <a:schemeClr val="bg1"/>
                </a:solidFill>
              </a:rPr>
              <a:t> </a:t>
            </a:r>
            <a:r>
              <a:rPr lang="en-US" i="1" dirty="0" err="1">
                <a:solidFill>
                  <a:schemeClr val="bg1"/>
                </a:solidFill>
              </a:rPr>
              <a:t>Physik</a:t>
            </a:r>
            <a:r>
              <a:rPr lang="en-US" dirty="0">
                <a:solidFill>
                  <a:schemeClr val="bg1"/>
                </a:solidFill>
              </a:rPr>
              <a:t>, 38: 173–198. English translation in van </a:t>
            </a:r>
            <a:r>
              <a:rPr lang="en-US" dirty="0" err="1">
                <a:solidFill>
                  <a:schemeClr val="bg1"/>
                </a:solidFill>
              </a:rPr>
              <a:t>Heijenoort</a:t>
            </a:r>
            <a:r>
              <a:rPr lang="en-US" dirty="0">
                <a:solidFill>
                  <a:schemeClr val="bg1"/>
                </a:solidFill>
              </a:rPr>
              <a:t> 1967, 596–616, and in Gödel 1986, 144–195</a:t>
            </a:r>
            <a:r>
              <a:rPr lang="en-US" dirty="0" smtClean="0">
                <a:solidFill>
                  <a:schemeClr val="bg1"/>
                </a:solidFill>
              </a:rPr>
              <a:t>.</a:t>
            </a:r>
          </a:p>
          <a:p>
            <a:r>
              <a:rPr lang="en-US" dirty="0" smtClean="0">
                <a:solidFill>
                  <a:schemeClr val="bg1"/>
                </a:solidFill>
              </a:rPr>
              <a:t>Turing</a:t>
            </a:r>
            <a:r>
              <a:rPr lang="en-US" dirty="0">
                <a:solidFill>
                  <a:schemeClr val="bg1"/>
                </a:solidFill>
              </a:rPr>
              <a:t>, Alan (1936). On Computable Numbers, with an Application to the </a:t>
            </a:r>
            <a:r>
              <a:rPr lang="en-US" dirty="0" err="1">
                <a:solidFill>
                  <a:schemeClr val="bg1"/>
                </a:solidFill>
              </a:rPr>
              <a:t>Entscheidungsproblem</a:t>
            </a:r>
            <a:r>
              <a:rPr lang="en-US" dirty="0">
                <a:solidFill>
                  <a:schemeClr val="bg1"/>
                </a:solidFill>
              </a:rPr>
              <a:t>. _Proceedings of the London Mathematical Society_ 42 (1):230-265. </a:t>
            </a:r>
            <a:endParaRPr lang="en-US" dirty="0" smtClean="0">
              <a:solidFill>
                <a:schemeClr val="bg1"/>
              </a:solidFill>
            </a:endParaRPr>
          </a:p>
          <a:p>
            <a:r>
              <a:rPr lang="en-US" dirty="0">
                <a:solidFill>
                  <a:schemeClr val="bg1"/>
                </a:solidFill>
              </a:rPr>
              <a:t>Generalizing </a:t>
            </a:r>
            <a:r>
              <a:rPr lang="en-US" dirty="0" err="1">
                <a:solidFill>
                  <a:schemeClr val="bg1"/>
                </a:solidFill>
              </a:rPr>
              <a:t>Hindley</a:t>
            </a:r>
            <a:r>
              <a:rPr lang="en-US" dirty="0">
                <a:solidFill>
                  <a:schemeClr val="bg1"/>
                </a:solidFill>
              </a:rPr>
              <a:t>-Milner Type Inference Algorithms</a:t>
            </a:r>
            <a:endParaRPr lang="en-US" dirty="0" smtClean="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0911126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program written in </a:t>
            </a:r>
            <a:r>
              <a:rPr lang="en-US" dirty="0" err="1" smtClean="0"/>
              <a:t>PureScript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13185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Overpass Mono" charset="0"/>
                <a:ea typeface="Overpass Mono" charset="0"/>
                <a:cs typeface="Overpass Mono" charset="0"/>
              </a:rPr>
              <a:t>What is a Programming Language</a:t>
            </a:r>
            <a:br>
              <a:rPr lang="en-US" dirty="0" smtClean="0">
                <a:latin typeface="Overpass Mono" charset="0"/>
                <a:ea typeface="Overpass Mono" charset="0"/>
                <a:cs typeface="Overpass Mono" charset="0"/>
              </a:rPr>
            </a:br>
            <a:r>
              <a:rPr lang="en-US" sz="2200" dirty="0" smtClean="0">
                <a:latin typeface="Overpass Mono" charset="0"/>
                <a:ea typeface="Overpass Mono" charset="0"/>
                <a:cs typeface="Overpass Mono" charset="0"/>
              </a:rPr>
              <a:t>( aka </a:t>
            </a:r>
            <a:r>
              <a:rPr lang="en-US" sz="2200" dirty="0" smtClean="0">
                <a:latin typeface="Overpass Mono" charset="0"/>
                <a:ea typeface="Overpass Mono" charset="0"/>
                <a:cs typeface="Overpass Mono" charset="0"/>
              </a:rPr>
              <a:t>the beginning of the </a:t>
            </a:r>
            <a:r>
              <a:rPr lang="en-US" sz="2200" dirty="0" smtClean="0">
                <a:latin typeface="Overpass Mono" charset="0"/>
                <a:ea typeface="Overpass Mono" charset="0"/>
                <a:cs typeface="Overpass Mono" charset="0"/>
              </a:rPr>
              <a:t>Universe ) </a:t>
            </a:r>
            <a:endParaRPr lang="en-US" sz="2200" dirty="0">
              <a:latin typeface="Overpass Mono" charset="0"/>
              <a:ea typeface="Overpass Mono" charset="0"/>
              <a:cs typeface="Overpass Mono"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5739" y="1825625"/>
            <a:ext cx="10658061" cy="4793836"/>
          </a:xfrm>
        </p:spPr>
      </p:pic>
    </p:spTree>
    <p:extLst>
      <p:ext uri="{BB962C8B-B14F-4D97-AF65-F5344CB8AC3E}">
        <p14:creationId xmlns:p14="http://schemas.microsoft.com/office/powerpoint/2010/main" val="622695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verpass Mono" charset="0"/>
                <a:ea typeface="Overpass Mono" charset="0"/>
                <a:cs typeface="Overpass Mono" charset="0"/>
              </a:rPr>
              <a:t>What is a Type</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Overpass Mono" charset="0"/>
                <a:ea typeface="Overpass Mono" charset="0"/>
                <a:cs typeface="Overpass Mono" charset="0"/>
              </a:rPr>
              <a:t>A Type is something that is something indefinitely within your programming language throughout both the compile time and run time of your application/program. </a:t>
            </a:r>
          </a:p>
          <a:p>
            <a:endParaRPr lang="en-US" dirty="0">
              <a:latin typeface="Overpass Mono" charset="0"/>
              <a:ea typeface="Overpass Mono" charset="0"/>
              <a:cs typeface="Overpass Mono" charset="0"/>
            </a:endParaRPr>
          </a:p>
          <a:p>
            <a:pPr marL="0" indent="0">
              <a:buNone/>
            </a:pPr>
            <a:r>
              <a:rPr lang="en-US" dirty="0" smtClean="0">
                <a:latin typeface="Overpass Mono" charset="0"/>
                <a:ea typeface="Overpass Mono" charset="0"/>
                <a:cs typeface="Overpass Mono" charset="0"/>
              </a:rPr>
              <a:t>Examples of </a:t>
            </a:r>
            <a:r>
              <a:rPr lang="en-US" dirty="0" smtClean="0">
                <a:latin typeface="Overpass Mono" charset="0"/>
                <a:ea typeface="Overpass Mono" charset="0"/>
                <a:cs typeface="Overpass Mono" charset="0"/>
              </a:rPr>
              <a:t>types </a:t>
            </a:r>
            <a:r>
              <a:rPr lang="en-US" dirty="0">
                <a:latin typeface="Overpass Mono" charset="0"/>
                <a:ea typeface="Overpass Mono" charset="0"/>
                <a:cs typeface="Overpass Mono" charset="0"/>
              </a:rPr>
              <a:t>i</a:t>
            </a:r>
            <a:r>
              <a:rPr lang="en-US" dirty="0" smtClean="0">
                <a:latin typeface="Overpass Mono" charset="0"/>
                <a:ea typeface="Overpass Mono" charset="0"/>
                <a:cs typeface="Overpass Mono" charset="0"/>
              </a:rPr>
              <a:t>nclude</a:t>
            </a:r>
            <a:r>
              <a:rPr lang="en-US" dirty="0" smtClean="0">
                <a:latin typeface="Overpass Mono" charset="0"/>
                <a:ea typeface="Overpass Mono" charset="0"/>
                <a:cs typeface="Overpass Mono" charset="0"/>
              </a:rPr>
              <a:t>:</a:t>
            </a:r>
          </a:p>
          <a:p>
            <a:pPr marL="0" indent="0">
              <a:buNone/>
            </a:pPr>
            <a:r>
              <a:rPr lang="en-US" dirty="0" smtClean="0">
                <a:latin typeface="Overpass Mono" charset="0"/>
                <a:ea typeface="Overpass Mono" charset="0"/>
                <a:cs typeface="Overpass Mono" charset="0"/>
              </a:rPr>
              <a:t>(Primitive Types) Strings, Chars, </a:t>
            </a:r>
            <a:r>
              <a:rPr lang="en-US" dirty="0" smtClean="0">
                <a:latin typeface="Overpass Mono" charset="0"/>
                <a:ea typeface="Overpass Mono" charset="0"/>
                <a:cs typeface="Overpass Mono" charset="0"/>
              </a:rPr>
              <a:t>Floats</a:t>
            </a:r>
            <a:r>
              <a:rPr lang="mr-IN" dirty="0" smtClean="0">
                <a:latin typeface="Overpass Mono" charset="0"/>
                <a:ea typeface="Overpass Mono" charset="0"/>
                <a:cs typeface="Overpass Mono" charset="0"/>
              </a:rPr>
              <a:t>…</a:t>
            </a:r>
            <a:endParaRPr lang="en-US" dirty="0" smtClean="0">
              <a:latin typeface="Overpass Mono" charset="0"/>
              <a:ea typeface="Overpass Mono" charset="0"/>
              <a:cs typeface="Overpass Mono" charset="0"/>
            </a:endParaRPr>
          </a:p>
          <a:p>
            <a:pPr marL="0" indent="0">
              <a:buNone/>
            </a:pPr>
            <a:r>
              <a:rPr lang="en-US" dirty="0" smtClean="0">
                <a:latin typeface="Overpass Mono" charset="0"/>
                <a:ea typeface="Overpass Mono" charset="0"/>
                <a:cs typeface="Overpass Mono" charset="0"/>
              </a:rPr>
              <a:t>(Complex Types) Objects, Array, Classes, Type </a:t>
            </a:r>
            <a:r>
              <a:rPr lang="en-US" dirty="0" smtClean="0">
                <a:latin typeface="Overpass Mono" charset="0"/>
                <a:ea typeface="Overpass Mono" charset="0"/>
                <a:cs typeface="Overpass Mono" charset="0"/>
              </a:rPr>
              <a:t>Classes</a:t>
            </a:r>
            <a:r>
              <a:rPr lang="mr-IN" dirty="0" smtClean="0">
                <a:latin typeface="Overpass Mono" charset="0"/>
                <a:ea typeface="Overpass Mono" charset="0"/>
                <a:cs typeface="Overpass Mono" charset="0"/>
              </a:rPr>
              <a:t>…</a:t>
            </a:r>
            <a:endParaRPr lang="en-US" dirty="0" smtClean="0">
              <a:latin typeface="Overpass Mono" charset="0"/>
              <a:ea typeface="Overpass Mono" charset="0"/>
              <a:cs typeface="Overpass Mono" charset="0"/>
            </a:endParaRPr>
          </a:p>
          <a:p>
            <a:pPr marL="0" indent="0">
              <a:buNone/>
            </a:pPr>
            <a:endParaRPr lang="en-US" dirty="0">
              <a:latin typeface="Overpass Mono" charset="0"/>
              <a:ea typeface="Overpass Mono" charset="0"/>
              <a:cs typeface="Overpass Mono" charset="0"/>
            </a:endParaRPr>
          </a:p>
          <a:p>
            <a:pPr marL="0" indent="0">
              <a:buNone/>
            </a:pPr>
            <a:r>
              <a:rPr lang="en-US" dirty="0" smtClean="0">
                <a:latin typeface="Overpass Mono" charset="0"/>
                <a:ea typeface="Overpass Mono" charset="0"/>
                <a:cs typeface="Overpass Mono" charset="0"/>
              </a:rPr>
              <a:t>Higher Ranked Polymorphism or Rank-N-Types</a:t>
            </a:r>
            <a:endParaRPr lang="en-US" dirty="0">
              <a:latin typeface="Overpass Mono" charset="0"/>
              <a:ea typeface="Overpass Mono" charset="0"/>
              <a:cs typeface="Overpass Mono" charset="0"/>
            </a:endParaRPr>
          </a:p>
        </p:txBody>
      </p:sp>
    </p:spTree>
    <p:extLst>
      <p:ext uri="{BB962C8B-B14F-4D97-AF65-F5344CB8AC3E}">
        <p14:creationId xmlns:p14="http://schemas.microsoft.com/office/powerpoint/2010/main" val="173218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verpass Mono" charset="0"/>
                <a:ea typeface="Overpass Mono" charset="0"/>
                <a:cs typeface="Overpass Mono" charset="0"/>
              </a:rPr>
              <a:t>Static Type Checking</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p:txBody>
          <a:bodyPr>
            <a:normAutofit lnSpcReduction="10000"/>
          </a:bodyPr>
          <a:lstStyle/>
          <a:p>
            <a:r>
              <a:rPr lang="en-US" dirty="0">
                <a:latin typeface="Overpass Mono" charset="0"/>
                <a:ea typeface="Overpass Mono" charset="0"/>
                <a:cs typeface="Overpass Mono" charset="0"/>
              </a:rPr>
              <a:t>Let’s start with what is Type </a:t>
            </a:r>
            <a:r>
              <a:rPr lang="en-US" dirty="0" smtClean="0">
                <a:latin typeface="Overpass Mono" charset="0"/>
                <a:ea typeface="Overpass Mono" charset="0"/>
                <a:cs typeface="Overpass Mono" charset="0"/>
              </a:rPr>
              <a:t>Checking</a:t>
            </a:r>
          </a:p>
          <a:p>
            <a:r>
              <a:rPr lang="en-US" dirty="0" smtClean="0">
                <a:latin typeface="Overpass Mono" charset="0"/>
                <a:ea typeface="Overpass Mono" charset="0"/>
                <a:cs typeface="Overpass Mono" charset="0"/>
              </a:rPr>
              <a:t>What is a Statically Typed Programming Language</a:t>
            </a:r>
            <a:endParaRPr lang="en-US" dirty="0">
              <a:latin typeface="Overpass Mono" charset="0"/>
              <a:ea typeface="Overpass Mono" charset="0"/>
              <a:cs typeface="Overpass Mono" charset="0"/>
            </a:endParaRPr>
          </a:p>
          <a:p>
            <a:endParaRPr lang="en-US" dirty="0">
              <a:latin typeface="Overpass Mono" charset="0"/>
              <a:ea typeface="Overpass Mono" charset="0"/>
              <a:cs typeface="Overpass Mono" charset="0"/>
            </a:endParaRPr>
          </a:p>
          <a:p>
            <a:pPr marL="0" indent="0">
              <a:buNone/>
            </a:pPr>
            <a:r>
              <a:rPr lang="en-US" dirty="0" smtClean="0">
                <a:latin typeface="Overpass Mono" charset="0"/>
                <a:ea typeface="Overpass Mono" charset="0"/>
                <a:cs typeface="Overpass Mono" charset="0"/>
              </a:rPr>
              <a:t>Static </a:t>
            </a:r>
            <a:r>
              <a:rPr lang="en-US" dirty="0">
                <a:latin typeface="Overpass Mono" charset="0"/>
                <a:ea typeface="Overpass Mono" charset="0"/>
                <a:cs typeface="Overpass Mono" charset="0"/>
              </a:rPr>
              <a:t>type checking is the process of verifying the </a:t>
            </a:r>
            <a:r>
              <a:rPr lang="en-US" dirty="0">
                <a:latin typeface="Overpass Mono" charset="0"/>
                <a:ea typeface="Overpass Mono" charset="0"/>
                <a:cs typeface="Overpass Mono" charset="0"/>
                <a:hlinkClick r:id="rId3" tooltip="Type safety"/>
              </a:rPr>
              <a:t>type safety</a:t>
            </a:r>
            <a:r>
              <a:rPr lang="en-US" dirty="0">
                <a:latin typeface="Overpass Mono" charset="0"/>
                <a:ea typeface="Overpass Mono" charset="0"/>
                <a:cs typeface="Overpass Mono" charset="0"/>
              </a:rPr>
              <a:t> of a program based on analysis of a program's text (source code). If a program passes a static type checker, then the program is guaranteed to satisfy some set of type safety properties for all possible inputs.</a:t>
            </a:r>
          </a:p>
        </p:txBody>
      </p:sp>
      <p:sp>
        <p:nvSpPr>
          <p:cNvPr id="4" name="Slide Number Placeholder 3"/>
          <p:cNvSpPr>
            <a:spLocks noGrp="1"/>
          </p:cNvSpPr>
          <p:nvPr>
            <p:ph type="sldNum" sz="quarter" idx="12"/>
          </p:nvPr>
        </p:nvSpPr>
        <p:spPr/>
        <p:txBody>
          <a:bodyPr/>
          <a:lstStyle/>
          <a:p>
            <a:fld id="{0AA1573F-8A70-3048-8CDE-BD6505795BEA}" type="slidenum">
              <a:rPr lang="en-US" smtClean="0"/>
              <a:t>7</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2077682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Overpass Mono" charset="0"/>
                <a:ea typeface="Overpass Mono" charset="0"/>
                <a:cs typeface="Overpass Mono" charset="0"/>
              </a:rPr>
              <a:t>What is a statically typed programming language (vs a dynamically typed language)</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p:txBody>
          <a:bodyPr>
            <a:normAutofit fontScale="47500" lnSpcReduction="20000"/>
          </a:bodyPr>
          <a:lstStyle/>
          <a:p>
            <a:r>
              <a:rPr lang="en-US" dirty="0" smtClean="0">
                <a:latin typeface="Overpass Mono" charset="0"/>
                <a:ea typeface="Overpass Mono" charset="0"/>
                <a:cs typeface="Overpass Mono" charset="0"/>
              </a:rPr>
              <a:t>Loose typing</a:t>
            </a:r>
          </a:p>
          <a:p>
            <a:r>
              <a:rPr lang="en-US" dirty="0" smtClean="0">
                <a:latin typeface="Overpass Mono" charset="0"/>
                <a:ea typeface="Overpass Mono" charset="0"/>
                <a:cs typeface="Overpass Mono" charset="0"/>
              </a:rPr>
              <a:t>Strong typing</a:t>
            </a:r>
          </a:p>
          <a:p>
            <a:r>
              <a:rPr lang="en-US" dirty="0">
                <a:latin typeface="Overpass Mono" charset="0"/>
                <a:ea typeface="Overpass Mono" charset="0"/>
                <a:cs typeface="Overpass Mono" charset="0"/>
              </a:rPr>
              <a:t>Languages are often colloquially referred to as </a:t>
            </a:r>
            <a:r>
              <a:rPr lang="en-US" i="1" dirty="0">
                <a:latin typeface="Overpass Mono" charset="0"/>
                <a:ea typeface="Overpass Mono" charset="0"/>
                <a:cs typeface="Overpass Mono" charset="0"/>
              </a:rPr>
              <a:t>strongly typed</a:t>
            </a:r>
            <a:r>
              <a:rPr lang="en-US" dirty="0">
                <a:latin typeface="Overpass Mono" charset="0"/>
                <a:ea typeface="Overpass Mono" charset="0"/>
                <a:cs typeface="Overpass Mono" charset="0"/>
              </a:rPr>
              <a:t> or </a:t>
            </a:r>
            <a:r>
              <a:rPr lang="en-US" i="1" dirty="0">
                <a:latin typeface="Overpass Mono" charset="0"/>
                <a:ea typeface="Overpass Mono" charset="0"/>
                <a:cs typeface="Overpass Mono" charset="0"/>
              </a:rPr>
              <a:t>weakly typed</a:t>
            </a:r>
            <a:r>
              <a:rPr lang="en-US" dirty="0">
                <a:latin typeface="Overpass Mono" charset="0"/>
                <a:ea typeface="Overpass Mono" charset="0"/>
                <a:cs typeface="Overpass Mono" charset="0"/>
              </a:rPr>
              <a:t>. In fact, there is no universally accepted definition of what these terms mean. In general, there are more precise terms to represent the differences between type systems that lead people to call them "strong" or "weak</a:t>
            </a:r>
            <a:r>
              <a:rPr lang="en-US" dirty="0" smtClean="0">
                <a:latin typeface="Overpass Mono" charset="0"/>
                <a:ea typeface="Overpass Mono" charset="0"/>
                <a:cs typeface="Overpass Mono" charset="0"/>
              </a:rPr>
              <a:t>".</a:t>
            </a:r>
          </a:p>
          <a:p>
            <a:endParaRPr lang="en-US" dirty="0">
              <a:latin typeface="Overpass Mono" charset="0"/>
              <a:ea typeface="Overpass Mono" charset="0"/>
              <a:cs typeface="Overpass Mono" charset="0"/>
            </a:endParaRPr>
          </a:p>
          <a:p>
            <a:r>
              <a:rPr lang="en-US" dirty="0" smtClean="0">
                <a:latin typeface="Overpass Mono" charset="0"/>
                <a:ea typeface="Overpass Mono" charset="0"/>
                <a:cs typeface="Overpass Mono" charset="0"/>
              </a:rPr>
              <a:t>1) Static Type Checking</a:t>
            </a:r>
          </a:p>
          <a:p>
            <a:r>
              <a:rPr lang="en-US" dirty="0" smtClean="0">
                <a:latin typeface="Overpass Mono" charset="0"/>
                <a:ea typeface="Overpass Mono" charset="0"/>
                <a:cs typeface="Overpass Mono" charset="0"/>
              </a:rPr>
              <a:t>2) Dynamic Type Checking</a:t>
            </a:r>
          </a:p>
          <a:p>
            <a:endParaRPr lang="en-US" dirty="0">
              <a:latin typeface="Overpass Mono" charset="0"/>
              <a:ea typeface="Overpass Mono" charset="0"/>
              <a:cs typeface="Overpass Mono" charset="0"/>
            </a:endParaRPr>
          </a:p>
          <a:p>
            <a:r>
              <a:rPr lang="en-US" dirty="0">
                <a:latin typeface="Overpass Mono" charset="0"/>
                <a:ea typeface="Overpass Mono" charset="0"/>
                <a:cs typeface="Overpass Mono" charset="0"/>
              </a:rPr>
              <a:t>Dynamic type checking is the process of verifying the type safety of a program at runtime. Implementations of dynamically type-checked languages generally associate each runtime object with a </a:t>
            </a:r>
            <a:r>
              <a:rPr lang="en-US" i="1" dirty="0">
                <a:latin typeface="Overpass Mono" charset="0"/>
                <a:ea typeface="Overpass Mono" charset="0"/>
                <a:cs typeface="Overpass Mono" charset="0"/>
              </a:rPr>
              <a:t>type tag</a:t>
            </a:r>
            <a:r>
              <a:rPr lang="en-US" dirty="0">
                <a:latin typeface="Overpass Mono" charset="0"/>
                <a:ea typeface="Overpass Mono" charset="0"/>
                <a:cs typeface="Overpass Mono" charset="0"/>
              </a:rPr>
              <a:t> (i.e., a reference to a type) containing its type information. This runtime type information (RTTI) can also be used to implement </a:t>
            </a:r>
            <a:r>
              <a:rPr lang="en-US" dirty="0">
                <a:latin typeface="Overpass Mono" charset="0"/>
                <a:ea typeface="Overpass Mono" charset="0"/>
                <a:cs typeface="Overpass Mono" charset="0"/>
                <a:hlinkClick r:id="rId2" tooltip="Dynamic dispatch"/>
              </a:rPr>
              <a:t>dynamic dispatch</a:t>
            </a:r>
            <a:r>
              <a:rPr lang="en-US" dirty="0">
                <a:latin typeface="Overpass Mono" charset="0"/>
                <a:ea typeface="Overpass Mono" charset="0"/>
                <a:cs typeface="Overpass Mono" charset="0"/>
              </a:rPr>
              <a:t>, </a:t>
            </a:r>
            <a:r>
              <a:rPr lang="en-US" dirty="0">
                <a:latin typeface="Overpass Mono" charset="0"/>
                <a:ea typeface="Overpass Mono" charset="0"/>
                <a:cs typeface="Overpass Mono" charset="0"/>
                <a:hlinkClick r:id="rId3" tooltip="Late binding"/>
              </a:rPr>
              <a:t>late binding</a:t>
            </a:r>
            <a:r>
              <a:rPr lang="en-US" dirty="0">
                <a:latin typeface="Overpass Mono" charset="0"/>
                <a:ea typeface="Overpass Mono" charset="0"/>
                <a:cs typeface="Overpass Mono" charset="0"/>
              </a:rPr>
              <a:t>, </a:t>
            </a:r>
            <a:r>
              <a:rPr lang="en-US" dirty="0">
                <a:latin typeface="Overpass Mono" charset="0"/>
                <a:ea typeface="Overpass Mono" charset="0"/>
                <a:cs typeface="Overpass Mono" charset="0"/>
                <a:hlinkClick r:id="rId4" tooltip="Downcasting"/>
              </a:rPr>
              <a:t>downcasting</a:t>
            </a:r>
            <a:r>
              <a:rPr lang="en-US" dirty="0">
                <a:latin typeface="Overpass Mono" charset="0"/>
                <a:ea typeface="Overpass Mono" charset="0"/>
                <a:cs typeface="Overpass Mono" charset="0"/>
              </a:rPr>
              <a:t>, </a:t>
            </a:r>
            <a:r>
              <a:rPr lang="en-US" dirty="0">
                <a:latin typeface="Overpass Mono" charset="0"/>
                <a:ea typeface="Overpass Mono" charset="0"/>
                <a:cs typeface="Overpass Mono" charset="0"/>
                <a:hlinkClick r:id="rId5" tooltip="Reflection (computer programming)"/>
              </a:rPr>
              <a:t>reflection</a:t>
            </a:r>
            <a:r>
              <a:rPr lang="en-US" dirty="0">
                <a:latin typeface="Overpass Mono" charset="0"/>
                <a:ea typeface="Overpass Mono" charset="0"/>
                <a:cs typeface="Overpass Mono" charset="0"/>
              </a:rPr>
              <a:t>, and similar features.</a:t>
            </a:r>
          </a:p>
          <a:p>
            <a:r>
              <a:rPr lang="en-US" dirty="0">
                <a:latin typeface="Overpass Mono" charset="0"/>
                <a:ea typeface="Overpass Mono" charset="0"/>
                <a:cs typeface="Overpass Mono" charset="0"/>
              </a:rPr>
              <a:t>Most type-safe languages include some form of dynamic type checking, even if they also have a static type checker.</a:t>
            </a:r>
            <a:r>
              <a:rPr lang="en-US" baseline="30000" dirty="0">
                <a:latin typeface="Overpass Mono" charset="0"/>
                <a:ea typeface="Overpass Mono" charset="0"/>
                <a:cs typeface="Overpass Mono" charset="0"/>
              </a:rPr>
              <a:t>[</a:t>
            </a:r>
            <a:r>
              <a:rPr lang="en-US" i="1" baseline="30000" dirty="0">
                <a:latin typeface="Overpass Mono" charset="0"/>
                <a:ea typeface="Overpass Mono" charset="0"/>
                <a:cs typeface="Overpass Mono" charset="0"/>
                <a:hlinkClick r:id="rId6" tooltip="Wikipedia:Citation needed"/>
              </a:rPr>
              <a:t>citation needed</a:t>
            </a:r>
            <a:r>
              <a:rPr lang="en-US" baseline="30000" dirty="0">
                <a:latin typeface="Overpass Mono" charset="0"/>
                <a:ea typeface="Overpass Mono" charset="0"/>
                <a:cs typeface="Overpass Mono" charset="0"/>
              </a:rPr>
              <a:t>]</a:t>
            </a:r>
            <a:r>
              <a:rPr lang="en-US" dirty="0">
                <a:latin typeface="Overpass Mono" charset="0"/>
                <a:ea typeface="Overpass Mono" charset="0"/>
                <a:cs typeface="Overpass Mono" charset="0"/>
              </a:rPr>
              <a:t> The reason for this is that many useful features or properties are difficult or impossible to verify statically. For example, suppose that a program defines two types, A and B, where B is a subtype of A. If the program tries to convert a value of type A to type B, which is known as </a:t>
            </a:r>
            <a:r>
              <a:rPr lang="en-US" dirty="0">
                <a:latin typeface="Overpass Mono" charset="0"/>
                <a:ea typeface="Overpass Mono" charset="0"/>
                <a:cs typeface="Overpass Mono" charset="0"/>
                <a:hlinkClick r:id="rId4" tooltip="Downcasting"/>
              </a:rPr>
              <a:t>downcasting</a:t>
            </a:r>
            <a:r>
              <a:rPr lang="en-US" dirty="0">
                <a:latin typeface="Overpass Mono" charset="0"/>
                <a:ea typeface="Overpass Mono" charset="0"/>
                <a:cs typeface="Overpass Mono" charset="0"/>
              </a:rPr>
              <a:t>, then the operation is legal only if the value being converted is actually a value of type B. Thus, a dynamic check is needed to verify that the operation is safe. This requirement is one of the criticisms of </a:t>
            </a:r>
            <a:r>
              <a:rPr lang="en-US" dirty="0" err="1">
                <a:latin typeface="Overpass Mono" charset="0"/>
                <a:ea typeface="Overpass Mono" charset="0"/>
                <a:cs typeface="Overpass Mono" charset="0"/>
              </a:rPr>
              <a:t>downcasting</a:t>
            </a:r>
            <a:r>
              <a:rPr lang="en-US" dirty="0">
                <a:latin typeface="Overpass Mono" charset="0"/>
                <a:ea typeface="Overpass Mono" charset="0"/>
                <a:cs typeface="Overpass Mono" charset="0"/>
              </a:rPr>
              <a:t>.</a:t>
            </a:r>
          </a:p>
          <a:p>
            <a:endParaRPr lang="en-US" dirty="0">
              <a:latin typeface="Overpass Mono" charset="0"/>
              <a:ea typeface="Overpass Mono" charset="0"/>
              <a:cs typeface="Overpass Mono" charset="0"/>
            </a:endParaRPr>
          </a:p>
        </p:txBody>
      </p:sp>
    </p:spTree>
    <p:extLst>
      <p:ext uri="{BB962C8B-B14F-4D97-AF65-F5344CB8AC3E}">
        <p14:creationId xmlns:p14="http://schemas.microsoft.com/office/powerpoint/2010/main" val="1333917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verpass Mono" charset="0"/>
                <a:ea typeface="Overpass Mono" charset="0"/>
                <a:cs typeface="Overpass Mono" charset="0"/>
              </a:rPr>
              <a:t>Why </a:t>
            </a:r>
            <a:r>
              <a:rPr lang="en-US" dirty="0" smtClean="0">
                <a:latin typeface="Overpass Mono" charset="0"/>
                <a:ea typeface="Overpass Mono" charset="0"/>
                <a:cs typeface="Overpass Mono" charset="0"/>
              </a:rPr>
              <a:t>should </a:t>
            </a:r>
            <a:r>
              <a:rPr lang="en-US" dirty="0" smtClean="0">
                <a:latin typeface="Overpass Mono" charset="0"/>
                <a:ea typeface="Overpass Mono" charset="0"/>
                <a:cs typeface="Overpass Mono" charset="0"/>
              </a:rPr>
              <a:t>you</a:t>
            </a:r>
            <a:br>
              <a:rPr lang="en-US" dirty="0" smtClean="0">
                <a:latin typeface="Overpass Mono" charset="0"/>
                <a:ea typeface="Overpass Mono" charset="0"/>
                <a:cs typeface="Overpass Mono" charset="0"/>
              </a:rPr>
            </a:br>
            <a:r>
              <a:rPr lang="en-US" dirty="0" smtClean="0">
                <a:latin typeface="Overpass Mono" charset="0"/>
                <a:ea typeface="Overpass Mono" charset="0"/>
                <a:cs typeface="Overpass Mono" charset="0"/>
              </a:rPr>
              <a:t>care</a:t>
            </a:r>
            <a:r>
              <a:rPr lang="en-US" dirty="0" smtClean="0">
                <a:latin typeface="Overpass Mono" charset="0"/>
                <a:ea typeface="Overpass Mono" charset="0"/>
                <a:cs typeface="Overpass Mono" charset="0"/>
              </a:rPr>
              <a:t>?</a:t>
            </a:r>
            <a:endParaRPr lang="en-US" dirty="0">
              <a:latin typeface="Overpass Mono" charset="0"/>
              <a:ea typeface="Overpass Mono" charset="0"/>
              <a:cs typeface="Overpass Mono"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3900" y="365125"/>
            <a:ext cx="4180810" cy="5580615"/>
          </a:xfrm>
        </p:spPr>
      </p:pic>
      <p:sp>
        <p:nvSpPr>
          <p:cNvPr id="5" name="TextBox 4"/>
          <p:cNvSpPr txBox="1"/>
          <p:nvPr/>
        </p:nvSpPr>
        <p:spPr>
          <a:xfrm>
            <a:off x="596348" y="5744817"/>
            <a:ext cx="10992678" cy="646331"/>
          </a:xfrm>
          <a:prstGeom prst="rect">
            <a:avLst/>
          </a:prstGeom>
          <a:noFill/>
        </p:spPr>
        <p:txBody>
          <a:bodyPr wrap="square" rtlCol="0">
            <a:spAutoFit/>
          </a:bodyPr>
          <a:lstStyle/>
          <a:p>
            <a:r>
              <a:rPr lang="en-US" dirty="0" smtClean="0">
                <a:latin typeface="Overpass Mono" charset="0"/>
                <a:ea typeface="Overpass Mono" charset="0"/>
                <a:cs typeface="Overpass Mono" charset="0"/>
              </a:rPr>
              <a:t>Basically, the difference between static typing and dynamic typing is the difference between whether you know what you are doing or not.</a:t>
            </a:r>
            <a:endParaRPr lang="en-US" dirty="0">
              <a:latin typeface="Overpass Mono" charset="0"/>
              <a:ea typeface="Overpass Mono" charset="0"/>
              <a:cs typeface="Overpass Mono" charset="0"/>
            </a:endParaRPr>
          </a:p>
        </p:txBody>
      </p:sp>
    </p:spTree>
    <p:extLst>
      <p:ext uri="{BB962C8B-B14F-4D97-AF65-F5344CB8AC3E}">
        <p14:creationId xmlns:p14="http://schemas.microsoft.com/office/powerpoint/2010/main" val="1859734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365125"/>
            <a:ext cx="10515600" cy="5811838"/>
          </a:xfrm>
        </p:spPr>
        <p:txBody>
          <a:bodyPr/>
          <a:lstStyle/>
          <a:p>
            <a:r>
              <a:rPr lang="en-US" dirty="0" smtClean="0">
                <a:latin typeface="Overpass Mono" charset="0"/>
                <a:ea typeface="Overpass Mono" charset="0"/>
                <a:cs typeface="Overpass Mono" charset="0"/>
              </a:rPr>
              <a:t>But Ultimately, programming is a zero sum game. You couldn’t know what a program will do at runtime absolutely in either case so you can reason just as much that is doesn’t matter.</a:t>
            </a:r>
            <a:endParaRPr lang="en-US" dirty="0">
              <a:latin typeface="Overpass Mono" charset="0"/>
              <a:ea typeface="Overpass Mono" charset="0"/>
              <a:cs typeface="Overpass Mono"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6487" y="1859030"/>
            <a:ext cx="7315200" cy="4810125"/>
          </a:xfrm>
          <a:prstGeom prst="rect">
            <a:avLst/>
          </a:prstGeom>
        </p:spPr>
      </p:pic>
    </p:spTree>
    <p:extLst>
      <p:ext uri="{BB962C8B-B14F-4D97-AF65-F5344CB8AC3E}">
        <p14:creationId xmlns:p14="http://schemas.microsoft.com/office/powerpoint/2010/main" val="1982052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77905</TotalTime>
  <Words>3342</Words>
  <Application>Microsoft Macintosh PowerPoint</Application>
  <PresentationFormat>Widescreen</PresentationFormat>
  <Paragraphs>160</Paragraphs>
  <Slides>35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Calibri</vt:lpstr>
      <vt:lpstr>Calibri Light</vt:lpstr>
      <vt:lpstr>Cambria Math</vt:lpstr>
      <vt:lpstr>Mangal</vt:lpstr>
      <vt:lpstr>Overpass Mono</vt:lpstr>
      <vt:lpstr>Arial</vt:lpstr>
      <vt:lpstr>Office Theme</vt:lpstr>
      <vt:lpstr>The Diagonal Argument and Algorithm W</vt:lpstr>
      <vt:lpstr>My Background</vt:lpstr>
      <vt:lpstr>Table of Contents</vt:lpstr>
      <vt:lpstr>What is a Programming Language ( aka the beginning of the Universe ) </vt:lpstr>
      <vt:lpstr>What is a Type</vt:lpstr>
      <vt:lpstr>Static Type Checking</vt:lpstr>
      <vt:lpstr>What is a statically typed programming language (vs a dynamically typed language)</vt:lpstr>
      <vt:lpstr>Why should you care?</vt:lpstr>
      <vt:lpstr>PowerPoint Presentation</vt:lpstr>
      <vt:lpstr>The Practical Disadvantages of Using Statically Typed Programming languages</vt:lpstr>
      <vt:lpstr>What is Type Checking</vt:lpstr>
      <vt:lpstr>What is the Hindley Miller Type System</vt:lpstr>
      <vt:lpstr>The basics of PureScript</vt:lpstr>
      <vt:lpstr>TypeCheck.ps</vt:lpstr>
      <vt:lpstr>Type Checking in GHC core</vt:lpstr>
      <vt:lpstr>The Rules of Algorithm W</vt:lpstr>
      <vt:lpstr>PowerPoint Presentation</vt:lpstr>
      <vt:lpstr>PowerPoint Presentation</vt:lpstr>
      <vt:lpstr>PowerPoint Presentation</vt:lpstr>
      <vt:lpstr>PowerPoint Presentation</vt:lpstr>
      <vt:lpstr>Unitification (pesudo code)</vt:lpstr>
      <vt:lpstr>Proof of Soundness</vt:lpstr>
      <vt:lpstr>Proof of Completeness</vt:lpstr>
      <vt:lpstr>What is Bi-Directional Type Checking</vt:lpstr>
      <vt:lpstr>The Basics of the Diagonal Argument</vt:lpstr>
      <vt:lpstr>PowerPoint Presentation</vt:lpstr>
      <vt:lpstr>PowerPoint Presentation</vt:lpstr>
      <vt:lpstr>Cantor’s World Impleneted</vt:lpstr>
      <vt:lpstr>Diagonal Argument visualized Part 1</vt:lpstr>
      <vt:lpstr>Loeb Theorem Part 2</vt:lpstr>
      <vt:lpstr>Has this proof been explored before… yes</vt:lpstr>
      <vt:lpstr>Explain the proof in the previous paper</vt:lpstr>
      <vt:lpstr>References</vt:lpstr>
      <vt:lpstr>References</vt:lpstr>
      <vt:lpstr>An example program written in PureScript</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Diagonal Argument and Algorithm W</dc:title>
  <dc:creator>Sean Westfall</dc:creator>
  <cp:lastModifiedBy>Sean Westfall</cp:lastModifiedBy>
  <cp:revision>46</cp:revision>
  <dcterms:created xsi:type="dcterms:W3CDTF">2019-03-03T08:38:59Z</dcterms:created>
  <dcterms:modified xsi:type="dcterms:W3CDTF">2019-05-16T01:59:15Z</dcterms:modified>
</cp:coreProperties>
</file>