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69" r:id="rId18"/>
    <p:sldId id="287" r:id="rId19"/>
    <p:sldId id="288" r:id="rId20"/>
    <p:sldId id="289" r:id="rId21"/>
    <p:sldId id="290" r:id="rId22"/>
    <p:sldId id="264" r:id="rId23"/>
    <p:sldId id="274" r:id="rId24"/>
    <p:sldId id="275" r:id="rId25"/>
    <p:sldId id="281" r:id="rId26"/>
    <p:sldId id="265" r:id="rId27"/>
    <p:sldId id="283" r:id="rId28"/>
    <p:sldId id="268" r:id="rId29"/>
    <p:sldId id="280" r:id="rId30"/>
    <p:sldId id="266" r:id="rId31"/>
    <p:sldId id="295" r:id="rId32"/>
    <p:sldId id="267" r:id="rId33"/>
    <p:sldId id="273" r:id="rId34"/>
    <p:sldId id="259" r:id="rId35"/>
    <p:sldId id="294"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96"/>
    <p:restoredTop sz="94609"/>
  </p:normalViewPr>
  <p:slideViewPr>
    <p:cSldViewPr snapToGrid="0" snapToObjects="1">
      <p:cViewPr>
        <p:scale>
          <a:sx n="65" d="100"/>
          <a:sy n="65" d="100"/>
        </p:scale>
        <p:origin x="72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46268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 Id="rId3" Type="http://schemas.openxmlformats.org/officeDocument/2006/relationships/hyperlink" Target="http://gizmodo.com/heck-yes-the-first-free-wireless-plan-is-finally-here-142956659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latin typeface="Overpass Mono" charset="0"/>
                <a:ea typeface="Overpass Mono" charset="0"/>
                <a:cs typeface="Overpass Mono" charset="0"/>
              </a:rPr>
              <a:t>The Diagonal Argument and Algorithm W</a:t>
            </a:r>
            <a:endParaRPr lang="en-US" dirty="0">
              <a:solidFill>
                <a:schemeClr val="bg1"/>
              </a:solidFill>
              <a:effectLst>
                <a:outerShdw blurRad="50800" dist="50800" dir="5400000" algn="ctr" rotWithShape="0">
                  <a:srgbClr val="000000"/>
                </a:outerShdw>
              </a:effectLst>
              <a:latin typeface="Overpass Mono" charset="0"/>
              <a:ea typeface="Overpass Mono" charset="0"/>
              <a:cs typeface="Overpass Mono" charset="0"/>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latin typeface="Overpass Mono" charset="0"/>
                <a:ea typeface="Overpass Mono" charset="0"/>
                <a:cs typeface="Overpass Mono" charset="0"/>
              </a:rPr>
              <a:t>S e a n  W e s t f a l l</a:t>
            </a:r>
          </a:p>
          <a:p>
            <a:endParaRPr lang="en-US" dirty="0">
              <a:solidFill>
                <a:schemeClr val="bg1"/>
              </a:solidFill>
              <a:latin typeface="Overpass Mono" charset="0"/>
              <a:ea typeface="Overpass Mono" charset="0"/>
              <a:cs typeface="Overpass Mono" charset="0"/>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The Practical Disadvantages of Using Statically Typed Programming languages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a:xfrm>
            <a:off x="838200" y="2166729"/>
            <a:ext cx="10515600" cy="4010233"/>
          </a:xfrm>
        </p:spPr>
        <p:txBody>
          <a:bodyPr>
            <a:normAutofit fontScale="85000" lnSpcReduction="10000"/>
          </a:bodyPr>
          <a:lstStyle/>
          <a:p>
            <a:pPr marL="0" indent="0">
              <a:buNone/>
            </a:pPr>
            <a:r>
              <a:rPr lang="en-US" dirty="0" smtClean="0">
                <a:latin typeface="Overpass Mono" charset="0"/>
                <a:ea typeface="Overpass Mono" charset="0"/>
                <a:cs typeface="Overpass Mono" charset="0"/>
              </a:rPr>
              <a:t>Advantages</a:t>
            </a:r>
          </a:p>
          <a:p>
            <a:r>
              <a:rPr lang="en-US" dirty="0" smtClean="0">
                <a:latin typeface="Overpass Mono" charset="0"/>
                <a:ea typeface="Overpass Mono" charset="0"/>
                <a:cs typeface="Overpass Mono" charset="0"/>
              </a:rPr>
              <a:t>You don’t need as many unit tests and functional tests if you use type checking, since errors are removed at compile time.</a:t>
            </a:r>
          </a:p>
          <a:p>
            <a:r>
              <a:rPr lang="en-US" dirty="0" smtClean="0">
                <a:latin typeface="Overpass Mono" charset="0"/>
                <a:ea typeface="Overpass Mono" charset="0"/>
                <a:cs typeface="Overpass Mono" charset="0"/>
              </a:rPr>
              <a:t>The Type Checker goes through all your dependencies and makes sure it works in an intended way, so it’s possible to know something about your dependences</a:t>
            </a:r>
          </a:p>
          <a:p>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Disadvantages</a:t>
            </a:r>
          </a:p>
          <a:p>
            <a:r>
              <a:rPr lang="en-US" dirty="0">
                <a:latin typeface="Overpass Mono" charset="0"/>
                <a:ea typeface="Overpass Mono" charset="0"/>
                <a:cs typeface="Overpass Mono" charset="0"/>
              </a:rPr>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basics of </a:t>
            </a:r>
            <a:r>
              <a:rPr lang="en-US" dirty="0" err="1" smtClean="0">
                <a:solidFill>
                  <a:schemeClr val="bg1"/>
                </a:solidFill>
              </a:rPr>
              <a:t>PureScript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My Background</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Overpass Mono" charset="0"/>
                <a:ea typeface="Overpass Mono" charset="0"/>
                <a:cs typeface="Overpass Mono" charset="0"/>
              </a:rPr>
              <a:t>My Name is Sean </a:t>
            </a:r>
            <a:r>
              <a:rPr lang="en-US" dirty="0" smtClean="0">
                <a:latin typeface="Overpass Mono" charset="0"/>
                <a:ea typeface="Overpass Mono" charset="0"/>
                <a:cs typeface="Overpass Mono" charset="0"/>
              </a:rPr>
              <a:t>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I have a degree in Computer Science from Loyola University Chicago.</a:t>
            </a:r>
          </a:p>
          <a:p>
            <a:r>
              <a:rPr lang="en-US" dirty="0" smtClean="0">
                <a:latin typeface="Overpass Mono" charset="0"/>
                <a:ea typeface="Overpass Mono" charset="0"/>
                <a:cs typeface="Overpass Mono" charset="0"/>
              </a:rPr>
              <a:t>I am doing this because I am just interested in Computer Science and functional programming.</a:t>
            </a:r>
          </a:p>
          <a:p>
            <a:endParaRPr lang="en-US" dirty="0">
              <a:latin typeface="Overpass Mono" charset="0"/>
              <a:ea typeface="Overpass Mono" charset="0"/>
              <a:cs typeface="Overpass Mono" charset="0"/>
            </a:endParaRPr>
          </a:p>
          <a:p>
            <a:r>
              <a:rPr lang="en-US" dirty="0" err="1" smtClean="0">
                <a:latin typeface="Overpass Mono" charset="0"/>
                <a:ea typeface="Overpass Mono" charset="0"/>
                <a:cs typeface="Overpass Mono" charset="0"/>
              </a:rPr>
              <a:t>Github</a:t>
            </a:r>
            <a:r>
              <a:rPr lang="en-US" dirty="0" smtClean="0">
                <a:latin typeface="Overpass Mono" charset="0"/>
                <a:ea typeface="Overpass Mono" charset="0"/>
                <a:cs typeface="Overpass Mono" charset="0"/>
              </a:rPr>
              <a:t>: </a:t>
            </a:r>
            <a:r>
              <a:rPr lang="en-US" dirty="0">
                <a:latin typeface="Overpass Mono" charset="0"/>
                <a:ea typeface="Overpass Mono" charset="0"/>
                <a:cs typeface="Overpass Mono" charset="0"/>
                <a:hlinkClick r:id="rId3"/>
              </a:rPr>
              <a:t>https://</a:t>
            </a:r>
            <a:r>
              <a:rPr lang="en-US" dirty="0" smtClean="0">
                <a:latin typeface="Overpass Mono" charset="0"/>
                <a:ea typeface="Overpass Mono" charset="0"/>
                <a:cs typeface="Overpass Mono" charset="0"/>
                <a:hlinkClick r:id="rId3"/>
              </a:rPr>
              <a:t>github.com/seanwestfall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Twitter: </a:t>
            </a:r>
            <a:r>
              <a:rPr lang="en-US" dirty="0">
                <a:latin typeface="Overpass Mono" charset="0"/>
                <a:ea typeface="Overpass Mono" charset="0"/>
                <a:cs typeface="Overpass Mono" charset="0"/>
                <a:hlinkClick r:id="rId4"/>
              </a:rPr>
              <a:t>https://</a:t>
            </a:r>
            <a:r>
              <a:rPr lang="en-US" dirty="0" smtClean="0">
                <a:latin typeface="Overpass Mono" charset="0"/>
                <a:ea typeface="Overpass Mono" charset="0"/>
                <a:cs typeface="Overpass Mono" charset="0"/>
                <a:hlinkClick r:id="rId4"/>
              </a:rPr>
              <a:t>twitter.com/alphonse86</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Personal Website: </a:t>
            </a:r>
            <a:r>
              <a:rPr lang="en-US" dirty="0" err="1" smtClean="0">
                <a:latin typeface="Overpass Mono" charset="0"/>
                <a:ea typeface="Overpass Mono" charset="0"/>
                <a:cs typeface="Overpass Mono" charset="0"/>
              </a:rPr>
              <a:t>fieldsofgoldfi.sh</a:t>
            </a:r>
            <a:endParaRPr lang="en-US" dirty="0" smtClean="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r>
              <a:rPr lang="en-US" b="1" u="sng" dirty="0" smtClean="0">
                <a:latin typeface="Overpass Mono" charset="0"/>
                <a:ea typeface="Overpass Mono" charset="0"/>
                <a:cs typeface="Overpass Mono" charset="0"/>
              </a:rPr>
              <a:t>I do not use any of this at work, nor would I recommend it.</a:t>
            </a:r>
            <a:endParaRPr lang="en-US" b="1" u="sng" dirty="0">
              <a:latin typeface="Overpass Mono" charset="0"/>
              <a:ea typeface="Overpass Mono" charset="0"/>
              <a:cs typeface="Overpass Mono" charset="0"/>
            </a:endParaRPr>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Table of Contents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Overpass Mono" charset="0"/>
                <a:ea typeface="Overpass Mono" charset="0"/>
                <a:cs typeface="Overpass Mono" charset="0"/>
              </a:rPr>
              <a:t>About me</a:t>
            </a:r>
          </a:p>
          <a:p>
            <a:pPr marL="0" indent="0">
              <a:buClr>
                <a:srgbClr val="FF0000"/>
              </a:buClr>
              <a:buNone/>
            </a:pPr>
            <a:r>
              <a:rPr lang="en-US" dirty="0" smtClean="0">
                <a:solidFill>
                  <a:srgbClr val="FF0000"/>
                </a:solidFill>
                <a:latin typeface="Overpass Mono" charset="0"/>
                <a:ea typeface="Overpass Mono" charset="0"/>
                <a:cs typeface="Overpass Mono" charset="0"/>
              </a:rPr>
              <a:t>01. </a:t>
            </a:r>
            <a:r>
              <a:rPr lang="en-US" dirty="0" smtClean="0">
                <a:latin typeface="Overpass Mono" charset="0"/>
                <a:ea typeface="Overpass Mono" charset="0"/>
                <a:cs typeface="Overpass Mono" charset="0"/>
              </a:rPr>
              <a:t>What is a Programming Language</a:t>
            </a:r>
          </a:p>
          <a:p>
            <a:pPr marL="0" indent="0">
              <a:buNone/>
            </a:pPr>
            <a:r>
              <a:rPr lang="en-US" dirty="0" smtClean="0">
                <a:solidFill>
                  <a:srgbClr val="FF0000"/>
                </a:solidFill>
                <a:latin typeface="Overpass Mono" charset="0"/>
                <a:ea typeface="Overpass Mono" charset="0"/>
                <a:cs typeface="Overpass Mono" charset="0"/>
              </a:rPr>
              <a:t>02. </a:t>
            </a:r>
            <a:r>
              <a:rPr lang="en-US" dirty="0" smtClean="0">
                <a:latin typeface="Overpass Mono" charset="0"/>
                <a:ea typeface="Overpass Mono" charset="0"/>
                <a:cs typeface="Overpass Mono" charset="0"/>
              </a:rPr>
              <a:t>What is a Type</a:t>
            </a:r>
          </a:p>
          <a:p>
            <a:pPr marL="0" indent="0">
              <a:buNone/>
            </a:pPr>
            <a:r>
              <a:rPr lang="en-US" dirty="0" smtClean="0">
                <a:solidFill>
                  <a:srgbClr val="FF0000"/>
                </a:solidFill>
                <a:latin typeface="Overpass Mono" charset="0"/>
                <a:ea typeface="Overpass Mono" charset="0"/>
                <a:cs typeface="Overpass Mono" charset="0"/>
              </a:rPr>
              <a:t>03. </a:t>
            </a:r>
            <a:r>
              <a:rPr lang="en-US" dirty="0" smtClean="0">
                <a:latin typeface="Overpass Mono" charset="0"/>
                <a:ea typeface="Overpass Mono" charset="0"/>
                <a:cs typeface="Overpass Mono" charset="0"/>
              </a:rPr>
              <a:t>What is a Statically Typed Programming Language</a:t>
            </a:r>
          </a:p>
          <a:p>
            <a:pPr marL="0" indent="0">
              <a:buNone/>
            </a:pPr>
            <a:r>
              <a:rPr lang="en-US" dirty="0">
                <a:solidFill>
                  <a:srgbClr val="FF0000"/>
                </a:solidFill>
                <a:latin typeface="Overpass Mono" charset="0"/>
                <a:ea typeface="Overpass Mono" charset="0"/>
                <a:cs typeface="Overpass Mono" charset="0"/>
              </a:rPr>
              <a:t>0</a:t>
            </a:r>
            <a:r>
              <a:rPr lang="en-US" dirty="0" smtClean="0">
                <a:solidFill>
                  <a:srgbClr val="FF0000"/>
                </a:solidFill>
                <a:latin typeface="Overpass Mono" charset="0"/>
                <a:ea typeface="Overpass Mono" charset="0"/>
                <a:cs typeface="Overpass Mono" charset="0"/>
              </a:rPr>
              <a:t>4. </a:t>
            </a:r>
            <a:r>
              <a:rPr lang="en-US" dirty="0" smtClean="0">
                <a:latin typeface="Overpass Mono" charset="0"/>
                <a:ea typeface="Overpass Mono" charset="0"/>
                <a:cs typeface="Overpass Mono" charset="0"/>
              </a:rPr>
              <a:t>Static Typing vs Dynamic Typing</a:t>
            </a:r>
          </a:p>
          <a:p>
            <a:pPr marL="0" indent="0">
              <a:buNone/>
            </a:pPr>
            <a:r>
              <a:rPr lang="en-US" dirty="0" smtClean="0">
                <a:solidFill>
                  <a:srgbClr val="FF0000"/>
                </a:solidFill>
                <a:latin typeface="Overpass Mono" charset="0"/>
                <a:ea typeface="Overpass Mono" charset="0"/>
                <a:cs typeface="Overpass Mono" charset="0"/>
              </a:rPr>
              <a:t>05.</a:t>
            </a:r>
            <a:r>
              <a:rPr lang="en-US" dirty="0" smtClean="0">
                <a:latin typeface="Overpass Mono" charset="0"/>
                <a:ea typeface="Overpass Mono" charset="0"/>
                <a:cs typeface="Overpass Mono" charset="0"/>
              </a:rPr>
              <a:t> What should you care</a:t>
            </a:r>
          </a:p>
          <a:p>
            <a:pPr marL="0" indent="0">
              <a:buNone/>
            </a:pPr>
            <a:r>
              <a:rPr lang="en-US" dirty="0" smtClean="0">
                <a:solidFill>
                  <a:srgbClr val="FF0000"/>
                </a:solidFill>
                <a:latin typeface="Overpass Mono" charset="0"/>
                <a:ea typeface="Overpass Mono" charset="0"/>
                <a:cs typeface="Overpass Mono" charset="0"/>
              </a:rPr>
              <a:t>06. </a:t>
            </a:r>
            <a:r>
              <a:rPr lang="en-US" dirty="0" smtClean="0">
                <a:latin typeface="Overpass Mono" charset="0"/>
                <a:ea typeface="Overpass Mono" charset="0"/>
                <a:cs typeface="Overpass Mono" charset="0"/>
              </a:rPr>
              <a:t>Advantages </a:t>
            </a:r>
            <a:r>
              <a:rPr lang="en-US" dirty="0" smtClean="0">
                <a:latin typeface="Overpass Mono" charset="0"/>
                <a:ea typeface="Overpass Mono" charset="0"/>
                <a:cs typeface="Overpass Mono" charset="0"/>
              </a:rPr>
              <a:t>and Disadvantages of Statically Typed Programming Languages</a:t>
            </a:r>
          </a:p>
          <a:p>
            <a:pPr marL="0" indent="0">
              <a:buNone/>
            </a:pPr>
            <a:r>
              <a:rPr lang="en-US" dirty="0" smtClean="0">
                <a:solidFill>
                  <a:srgbClr val="FF0000"/>
                </a:solidFill>
                <a:latin typeface="Overpass Mono" charset="0"/>
                <a:ea typeface="Overpass Mono" charset="0"/>
                <a:cs typeface="Overpass Mono" charset="0"/>
              </a:rPr>
              <a:t>07. </a:t>
            </a:r>
            <a:r>
              <a:rPr lang="en-US" dirty="0" smtClean="0">
                <a:latin typeface="Overpass Mono" charset="0"/>
                <a:ea typeface="Overpass Mono" charset="0"/>
                <a:cs typeface="Overpass Mono" charset="0"/>
              </a:rPr>
              <a:t>What </a:t>
            </a:r>
            <a:r>
              <a:rPr lang="en-US" dirty="0">
                <a:latin typeface="Overpass Mono" charset="0"/>
                <a:ea typeface="Overpass Mono" charset="0"/>
                <a:cs typeface="Overpass Mono" charset="0"/>
              </a:rPr>
              <a:t>is Type </a:t>
            </a:r>
            <a:r>
              <a:rPr lang="en-US" dirty="0" smtClean="0">
                <a:latin typeface="Overpass Mono" charset="0"/>
                <a:ea typeface="Overpass Mono" charset="0"/>
                <a:cs typeface="Overpass Mono" charset="0"/>
              </a:rPr>
              <a:t>Checking</a:t>
            </a:r>
          </a:p>
          <a:p>
            <a:pPr marL="0" indent="0">
              <a:buNone/>
            </a:pPr>
            <a:r>
              <a:rPr lang="en-US" dirty="0" smtClean="0">
                <a:solidFill>
                  <a:srgbClr val="FF0000"/>
                </a:solidFill>
                <a:latin typeface="Overpass Mono" charset="0"/>
                <a:ea typeface="Overpass Mono" charset="0"/>
                <a:cs typeface="Overpass Mono" charset="0"/>
              </a:rPr>
              <a:t>08. </a:t>
            </a:r>
            <a:r>
              <a:rPr lang="en-US" dirty="0" smtClean="0">
                <a:latin typeface="Overpass Mono" charset="0"/>
                <a:ea typeface="Overpass Mono" charset="0"/>
                <a:cs typeface="Overpass Mono" charset="0"/>
              </a:rPr>
              <a:t>The </a:t>
            </a:r>
            <a:r>
              <a:rPr lang="en-US" dirty="0" err="1" smtClean="0">
                <a:latin typeface="Overpass Mono" charset="0"/>
                <a:ea typeface="Overpass Mono" charset="0"/>
                <a:cs typeface="Overpass Mono" charset="0"/>
              </a:rPr>
              <a:t>Hindley</a:t>
            </a:r>
            <a:r>
              <a:rPr lang="en-US" dirty="0" smtClean="0">
                <a:latin typeface="Overpass Mono" charset="0"/>
                <a:ea typeface="Overpass Mono" charset="0"/>
                <a:cs typeface="Overpass Mono" charset="0"/>
              </a:rPr>
              <a:t> Miller Type System</a:t>
            </a:r>
          </a:p>
          <a:p>
            <a:pPr marL="0" indent="0">
              <a:buNone/>
            </a:pPr>
            <a:r>
              <a:rPr lang="en-US" dirty="0" smtClean="0">
                <a:solidFill>
                  <a:srgbClr val="FF0000"/>
                </a:solidFill>
                <a:latin typeface="Overpass Mono" charset="0"/>
                <a:ea typeface="Overpass Mono" charset="0"/>
                <a:cs typeface="Overpass Mono" charset="0"/>
              </a:rPr>
              <a:t>09. </a:t>
            </a:r>
            <a:r>
              <a:rPr lang="en-US" dirty="0" smtClean="0">
                <a:latin typeface="Overpass Mono" charset="0"/>
                <a:ea typeface="Overpass Mono" charset="0"/>
                <a:cs typeface="Overpass Mono" charset="0"/>
              </a:rPr>
              <a:t>The Rules of Algorithm W</a:t>
            </a:r>
          </a:p>
          <a:p>
            <a:pPr marL="0" indent="0">
              <a:buNone/>
            </a:pPr>
            <a:r>
              <a:rPr lang="en-US" dirty="0" smtClean="0">
                <a:solidFill>
                  <a:srgbClr val="FF0000"/>
                </a:solidFill>
                <a:latin typeface="Overpass Mono" charset="0"/>
                <a:ea typeface="Overpass Mono" charset="0"/>
                <a:cs typeface="Overpass Mono" charset="0"/>
              </a:rPr>
              <a:t>10. </a:t>
            </a:r>
            <a:r>
              <a:rPr lang="en-US" dirty="0" smtClean="0">
                <a:latin typeface="Overpass Mono" charset="0"/>
                <a:ea typeface="Overpass Mono" charset="0"/>
                <a:cs typeface="Overpass Mono" charset="0"/>
              </a:rPr>
              <a:t>Unification</a:t>
            </a:r>
          </a:p>
          <a:p>
            <a:pPr marL="0" indent="0">
              <a:buNone/>
            </a:pPr>
            <a:r>
              <a:rPr lang="en-US" dirty="0" smtClean="0">
                <a:solidFill>
                  <a:srgbClr val="FF0000"/>
                </a:solidFill>
                <a:latin typeface="Overpass Mono" charset="0"/>
                <a:ea typeface="Overpass Mono" charset="0"/>
                <a:cs typeface="Overpass Mono" charset="0"/>
              </a:rPr>
              <a:t>11. </a:t>
            </a:r>
            <a:r>
              <a:rPr lang="en-US" dirty="0" smtClean="0">
                <a:latin typeface="Overpass Mono" charset="0"/>
                <a:ea typeface="Overpass Mono" charset="0"/>
                <a:cs typeface="Overpass Mono" charset="0"/>
              </a:rPr>
              <a:t>Proof of Completeness</a:t>
            </a:r>
          </a:p>
          <a:p>
            <a:pPr marL="0" indent="0">
              <a:buNone/>
            </a:pPr>
            <a:r>
              <a:rPr lang="en-US" dirty="0" smtClean="0">
                <a:solidFill>
                  <a:srgbClr val="FF0000"/>
                </a:solidFill>
                <a:latin typeface="Overpass Mono" charset="0"/>
                <a:ea typeface="Overpass Mono" charset="0"/>
                <a:cs typeface="Overpass Mono" charset="0"/>
              </a:rPr>
              <a:t>12. </a:t>
            </a:r>
            <a:r>
              <a:rPr lang="en-US" dirty="0" smtClean="0">
                <a:latin typeface="Overpass Mono" charset="0"/>
                <a:ea typeface="Overpass Mono" charset="0"/>
                <a:cs typeface="Overpass Mono" charset="0"/>
              </a:rPr>
              <a:t>Proof of Soundness</a:t>
            </a:r>
          </a:p>
          <a:p>
            <a:pPr marL="0" indent="0">
              <a:buNone/>
            </a:pPr>
            <a:r>
              <a:rPr lang="en-US" dirty="0" smtClean="0">
                <a:solidFill>
                  <a:srgbClr val="FF0000"/>
                </a:solidFill>
                <a:latin typeface="Overpass Mono" charset="0"/>
                <a:ea typeface="Overpass Mono" charset="0"/>
                <a:cs typeface="Overpass Mono" charset="0"/>
              </a:rPr>
              <a:t>13.</a:t>
            </a:r>
            <a:r>
              <a:rPr lang="en-US" dirty="0" smtClean="0">
                <a:latin typeface="Overpass Mono" charset="0"/>
                <a:ea typeface="Overpass Mono" charset="0"/>
                <a:cs typeface="Overpass Mono" charset="0"/>
              </a:rPr>
              <a:t> 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239833"/>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Diagonal Argument </a:t>
            </a:r>
            <a:r>
              <a:rPr lang="en-US" dirty="0" smtClean="0">
                <a:latin typeface="Overpass Mono" charset="0"/>
                <a:ea typeface="Overpass Mono" charset="0"/>
                <a:cs typeface="Overpass Mono" charset="0"/>
              </a:rPr>
              <a:t>visualized Part 1</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Loeb Theorem Part 2</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1646238"/>
            <a:ext cx="4872010" cy="16958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90" y="1646238"/>
            <a:ext cx="4872010" cy="16958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3387586"/>
            <a:ext cx="4872010" cy="16958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87586"/>
            <a:ext cx="4872010" cy="16958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990" y="1624256"/>
            <a:ext cx="4872010" cy="16958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3387586"/>
            <a:ext cx="4872010" cy="169586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5179602"/>
            <a:ext cx="4872010" cy="169586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5275756"/>
            <a:ext cx="4872010" cy="169586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5243460"/>
            <a:ext cx="4872010" cy="1695862"/>
          </a:xfrm>
          <a:prstGeom prst="rect">
            <a:avLst/>
          </a:prstGeom>
        </p:spPr>
      </p:pic>
    </p:spTree>
    <p:extLst>
      <p:ext uri="{BB962C8B-B14F-4D97-AF65-F5344CB8AC3E}">
        <p14:creationId xmlns:p14="http://schemas.microsoft.com/office/powerpoint/2010/main" val="798797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1112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Programming Language</a:t>
            </a:r>
            <a:br>
              <a:rPr lang="en-US" dirty="0" smtClean="0">
                <a:latin typeface="Overpass Mono" charset="0"/>
                <a:ea typeface="Overpass Mono" charset="0"/>
                <a:cs typeface="Overpass Mono" charset="0"/>
              </a:rPr>
            </a:br>
            <a:r>
              <a:rPr lang="en-US" sz="2200" dirty="0" smtClean="0">
                <a:latin typeface="Overpass Mono" charset="0"/>
                <a:ea typeface="Overpass Mono" charset="0"/>
                <a:cs typeface="Overpass Mono" charset="0"/>
              </a:rPr>
              <a:t>( aka </a:t>
            </a:r>
            <a:r>
              <a:rPr lang="en-US" sz="2200" dirty="0" smtClean="0">
                <a:latin typeface="Overpass Mono" charset="0"/>
                <a:ea typeface="Overpass Mono" charset="0"/>
                <a:cs typeface="Overpass Mono" charset="0"/>
              </a:rPr>
              <a:t>the beginning of the </a:t>
            </a:r>
            <a:r>
              <a:rPr lang="en-US" sz="2200" dirty="0" smtClean="0">
                <a:latin typeface="Overpass Mono" charset="0"/>
                <a:ea typeface="Overpass Mono" charset="0"/>
                <a:cs typeface="Overpass Mono" charset="0"/>
              </a:rPr>
              <a:t>Universe ) </a:t>
            </a:r>
            <a:endParaRPr lang="en-US" sz="2200" dirty="0">
              <a:latin typeface="Overpass Mono" charset="0"/>
              <a:ea typeface="Overpass Mono" charset="0"/>
              <a:cs typeface="Overpass Mono"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What is a Type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Overpass Mono" charset="0"/>
                <a:ea typeface="Overpass Mono" charset="0"/>
                <a:cs typeface="Overpass Mono" charset="0"/>
              </a:rPr>
              <a:t>A Type is something that is something indefinitely within your programming language throughout both the compile time and run time of your application/program. </a:t>
            </a: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Examples of </a:t>
            </a:r>
            <a:r>
              <a:rPr lang="en-US" dirty="0" smtClean="0">
                <a:latin typeface="Overpass Mono" charset="0"/>
                <a:ea typeface="Overpass Mono" charset="0"/>
                <a:cs typeface="Overpass Mono" charset="0"/>
              </a:rPr>
              <a:t>types </a:t>
            </a:r>
            <a:r>
              <a:rPr lang="en-US" dirty="0">
                <a:latin typeface="Overpass Mono" charset="0"/>
                <a:ea typeface="Overpass Mono" charset="0"/>
                <a:cs typeface="Overpass Mono" charset="0"/>
              </a:rPr>
              <a:t>i</a:t>
            </a:r>
            <a:r>
              <a:rPr lang="en-US" dirty="0" smtClean="0">
                <a:latin typeface="Overpass Mono" charset="0"/>
                <a:ea typeface="Overpass Mono" charset="0"/>
                <a:cs typeface="Overpass Mono" charset="0"/>
              </a:rPr>
              <a:t>nclude</a:t>
            </a:r>
            <a:r>
              <a:rPr lang="en-US" dirty="0" smtClean="0">
                <a:latin typeface="Overpass Mono" charset="0"/>
                <a:ea typeface="Overpass Mono" charset="0"/>
                <a:cs typeface="Overpass Mono" charset="0"/>
              </a:rPr>
              <a:t>:</a:t>
            </a:r>
          </a:p>
          <a:p>
            <a:pPr marL="0" indent="0">
              <a:buNone/>
            </a:pPr>
            <a:r>
              <a:rPr lang="en-US" dirty="0" smtClean="0">
                <a:latin typeface="Overpass Mono" charset="0"/>
                <a:ea typeface="Overpass Mono" charset="0"/>
                <a:cs typeface="Overpass Mono" charset="0"/>
              </a:rPr>
              <a:t>(Primitive Types) Strings, Chars, </a:t>
            </a:r>
            <a:r>
              <a:rPr lang="en-US" dirty="0" smtClean="0">
                <a:latin typeface="Overpass Mono" charset="0"/>
                <a:ea typeface="Overpass Mono" charset="0"/>
                <a:cs typeface="Overpass Mono" charset="0"/>
              </a:rPr>
              <a:t>Floats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(Complex Types) Objects, Array, Classes, Type </a:t>
            </a:r>
            <a:r>
              <a:rPr lang="en-US" dirty="0" smtClean="0">
                <a:latin typeface="Overpass Mono" charset="0"/>
                <a:ea typeface="Overpass Mono" charset="0"/>
                <a:cs typeface="Overpass Mono" charset="0"/>
              </a:rPr>
              <a:t>Classes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Higher Ranked Polymorphism or Rank-N-Types</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Static Type Checking</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lnSpcReduction="10000"/>
          </a:bodyPr>
          <a:lstStyle/>
          <a:p>
            <a:r>
              <a:rPr lang="en-US" dirty="0">
                <a:latin typeface="Overpass Mono" charset="0"/>
                <a:ea typeface="Overpass Mono" charset="0"/>
                <a:cs typeface="Overpass Mono" charset="0"/>
              </a:rPr>
              <a:t>Let’s start with what is Type </a:t>
            </a:r>
            <a:r>
              <a:rPr lang="en-US" dirty="0" smtClean="0">
                <a:latin typeface="Overpass Mono" charset="0"/>
                <a:ea typeface="Overpass Mono" charset="0"/>
                <a:cs typeface="Overpass Mono" charset="0"/>
              </a:rPr>
              <a:t>Checking</a:t>
            </a:r>
          </a:p>
          <a:p>
            <a:r>
              <a:rPr lang="en-US" dirty="0" smtClean="0">
                <a:latin typeface="Overpass Mono" charset="0"/>
                <a:ea typeface="Overpass Mono" charset="0"/>
                <a:cs typeface="Overpass Mono" charset="0"/>
              </a:rPr>
              <a:t>What is a Statically Typed Programming Language</a:t>
            </a:r>
            <a:endParaRPr lang="en-US" dirty="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Static </a:t>
            </a:r>
            <a:r>
              <a:rPr lang="en-US" dirty="0">
                <a:latin typeface="Overpass Mono" charset="0"/>
                <a:ea typeface="Overpass Mono" charset="0"/>
                <a:cs typeface="Overpass Mono" charset="0"/>
              </a:rPr>
              <a:t>type checking is the process of verifying the </a:t>
            </a:r>
            <a:r>
              <a:rPr lang="en-US" dirty="0">
                <a:latin typeface="Overpass Mono" charset="0"/>
                <a:ea typeface="Overpass Mono" charset="0"/>
                <a:cs typeface="Overpass Mono" charset="0"/>
                <a:hlinkClick r:id="rId3" tooltip="Type safety"/>
              </a:rPr>
              <a:t>type safety</a:t>
            </a:r>
            <a:r>
              <a:rPr lang="en-US" dirty="0">
                <a:latin typeface="Overpass Mono" charset="0"/>
                <a:ea typeface="Overpass Mono" charset="0"/>
                <a:cs typeface="Overpass Mono" charset="0"/>
              </a:rPr>
              <a:t> of a program based on analysis of a program's text (source code). If a program passes a static type checker, then the program is guaranteed to satisfy some set of type safety properties for all possible inputs.</a:t>
            </a:r>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statically typed programming language (vs a dynamically typed language)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47500" lnSpcReduction="20000"/>
          </a:bodyPr>
          <a:lstStyle/>
          <a:p>
            <a:r>
              <a:rPr lang="en-US" dirty="0" smtClean="0">
                <a:latin typeface="Overpass Mono" charset="0"/>
                <a:ea typeface="Overpass Mono" charset="0"/>
                <a:cs typeface="Overpass Mono" charset="0"/>
              </a:rPr>
              <a:t>Loose typing</a:t>
            </a:r>
          </a:p>
          <a:p>
            <a:r>
              <a:rPr lang="en-US" dirty="0" smtClean="0">
                <a:latin typeface="Overpass Mono" charset="0"/>
                <a:ea typeface="Overpass Mono" charset="0"/>
                <a:cs typeface="Overpass Mono" charset="0"/>
              </a:rPr>
              <a:t>Strong typing</a:t>
            </a:r>
          </a:p>
          <a:p>
            <a:r>
              <a:rPr lang="en-US" dirty="0">
                <a:latin typeface="Overpass Mono" charset="0"/>
                <a:ea typeface="Overpass Mono" charset="0"/>
                <a:cs typeface="Overpass Mono" charset="0"/>
              </a:rPr>
              <a:t>Languages are often colloquially referred to as </a:t>
            </a:r>
            <a:r>
              <a:rPr lang="en-US" i="1" dirty="0">
                <a:latin typeface="Overpass Mono" charset="0"/>
                <a:ea typeface="Overpass Mono" charset="0"/>
                <a:cs typeface="Overpass Mono" charset="0"/>
              </a:rPr>
              <a:t>strongly typed</a:t>
            </a:r>
            <a:r>
              <a:rPr lang="en-US" dirty="0">
                <a:latin typeface="Overpass Mono" charset="0"/>
                <a:ea typeface="Overpass Mono" charset="0"/>
                <a:cs typeface="Overpass Mono" charset="0"/>
              </a:rPr>
              <a:t> or </a:t>
            </a:r>
            <a:r>
              <a:rPr lang="en-US" i="1" dirty="0">
                <a:latin typeface="Overpass Mono" charset="0"/>
                <a:ea typeface="Overpass Mono" charset="0"/>
                <a:cs typeface="Overpass Mono" charset="0"/>
              </a:rPr>
              <a:t>weakly typed</a:t>
            </a:r>
            <a:r>
              <a:rPr lang="en-US" dirty="0">
                <a:latin typeface="Overpass Mono" charset="0"/>
                <a:ea typeface="Overpass Mono" charset="0"/>
                <a:cs typeface="Overpass Mono" charset="0"/>
              </a:rPr>
              <a:t>. In fact, there is no universally accepted definition of what these terms mean. In general, there are more precise terms to represent the differences between type systems that lead people to call them "strong" or "weak</a:t>
            </a:r>
            <a:r>
              <a:rPr lang="en-US" dirty="0" smtClean="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a:p>
            <a:r>
              <a:rPr lang="en-US" dirty="0" smtClean="0">
                <a:latin typeface="Overpass Mono" charset="0"/>
                <a:ea typeface="Overpass Mono" charset="0"/>
                <a:cs typeface="Overpass Mono" charset="0"/>
              </a:rPr>
              <a:t>1) Static Type Checking</a:t>
            </a:r>
          </a:p>
          <a:p>
            <a:r>
              <a:rPr lang="en-US" dirty="0" smtClean="0">
                <a:latin typeface="Overpass Mono" charset="0"/>
                <a:ea typeface="Overpass Mono" charset="0"/>
                <a:cs typeface="Overpass Mono" charset="0"/>
              </a:rPr>
              <a:t>2) Dynamic Type Checking</a:t>
            </a:r>
          </a:p>
          <a:p>
            <a:endParaRPr lang="en-US" dirty="0">
              <a:latin typeface="Overpass Mono" charset="0"/>
              <a:ea typeface="Overpass Mono" charset="0"/>
              <a:cs typeface="Overpass Mono" charset="0"/>
            </a:endParaRPr>
          </a:p>
          <a:p>
            <a:r>
              <a:rPr lang="en-US" dirty="0">
                <a:latin typeface="Overpass Mono" charset="0"/>
                <a:ea typeface="Overpass Mono" charset="0"/>
                <a:cs typeface="Overpass Mono" charset="0"/>
              </a:rPr>
              <a:t>Dynamic type checking is the process of verifying the type safety of a program at runtime. Implementations of dynamically type-checked languages generally associate each runtime object with a </a:t>
            </a:r>
            <a:r>
              <a:rPr lang="en-US" i="1" dirty="0">
                <a:latin typeface="Overpass Mono" charset="0"/>
                <a:ea typeface="Overpass Mono" charset="0"/>
                <a:cs typeface="Overpass Mono" charset="0"/>
              </a:rPr>
              <a:t>type tag</a:t>
            </a:r>
            <a:r>
              <a:rPr lang="en-US" dirty="0">
                <a:latin typeface="Overpass Mono" charset="0"/>
                <a:ea typeface="Overpass Mono" charset="0"/>
                <a:cs typeface="Overpass Mono" charset="0"/>
              </a:rPr>
              <a:t> (i.e., a reference to a type) containing its type information. This runtime type information (RTTI) can also be used to implement </a:t>
            </a:r>
            <a:r>
              <a:rPr lang="en-US" dirty="0">
                <a:latin typeface="Overpass Mono" charset="0"/>
                <a:ea typeface="Overpass Mono" charset="0"/>
                <a:cs typeface="Overpass Mono" charset="0"/>
                <a:hlinkClick r:id="rId2" tooltip="Dynamic dispatch"/>
              </a:rPr>
              <a:t>dynamic dispatch</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3" tooltip="Late binding"/>
              </a:rPr>
              <a:t>late binding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5" tooltip="Reflection (computer programming)"/>
              </a:rPr>
              <a:t>reflection</a:t>
            </a:r>
            <a:r>
              <a:rPr lang="en-US" dirty="0">
                <a:latin typeface="Overpass Mono" charset="0"/>
                <a:ea typeface="Overpass Mono" charset="0"/>
                <a:cs typeface="Overpass Mono" charset="0"/>
              </a:rPr>
              <a:t>, and similar features.</a:t>
            </a:r>
          </a:p>
          <a:p>
            <a:r>
              <a:rPr lang="en-US" dirty="0">
                <a:latin typeface="Overpass Mono" charset="0"/>
                <a:ea typeface="Overpass Mono" charset="0"/>
                <a:cs typeface="Overpass Mono" charset="0"/>
              </a:rPr>
              <a:t>Most type-safe languages include some form of dynamic type checking, even if they also have a static type checker.</a:t>
            </a:r>
            <a:r>
              <a:rPr lang="en-US" baseline="30000" dirty="0">
                <a:latin typeface="Overpass Mono" charset="0"/>
                <a:ea typeface="Overpass Mono" charset="0"/>
                <a:cs typeface="Overpass Mono" charset="0"/>
              </a:rPr>
              <a:t>[</a:t>
            </a:r>
            <a:r>
              <a:rPr lang="en-US" i="1" baseline="30000" dirty="0">
                <a:latin typeface="Overpass Mono" charset="0"/>
                <a:ea typeface="Overpass Mono" charset="0"/>
                <a:cs typeface="Overpass Mono" charset="0"/>
                <a:hlinkClick r:id="rId6" tooltip="Wikipedia:Citation needed"/>
              </a:rPr>
              <a:t>citation needed</a:t>
            </a:r>
            <a:r>
              <a:rPr lang="en-US" baseline="30000" dirty="0">
                <a:latin typeface="Overpass Mono" charset="0"/>
                <a:ea typeface="Overpass Mono" charset="0"/>
                <a:cs typeface="Overpass Mono" charset="0"/>
              </a:rPr>
              <a:t>]</a:t>
            </a:r>
            <a:r>
              <a:rPr lang="en-US" dirty="0">
                <a:latin typeface="Overpass Mono" charset="0"/>
                <a:ea typeface="Overpass Mono" charset="0"/>
                <a:cs typeface="Overpass Mono" charset="0"/>
              </a:rPr>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then the operation is legal only if the value being converted is actually a value of type B. Thus, a dynamic check is needed to verify that the operation is safe. This requirement is one of the criticisms of </a:t>
            </a:r>
            <a:r>
              <a:rPr lang="en-US" dirty="0" err="1">
                <a:latin typeface="Overpass Mono" charset="0"/>
                <a:ea typeface="Overpass Mono" charset="0"/>
                <a:cs typeface="Overpass Mono" charset="0"/>
              </a:rPr>
              <a:t>downcasting</a:t>
            </a:r>
            <a:r>
              <a:rPr lang="en-US" dirty="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Why </a:t>
            </a:r>
            <a:r>
              <a:rPr lang="en-US" dirty="0" smtClean="0">
                <a:latin typeface="Overpass Mono" charset="0"/>
                <a:ea typeface="Overpass Mono" charset="0"/>
                <a:cs typeface="Overpass Mono" charset="0"/>
              </a:rPr>
              <a:t>should </a:t>
            </a:r>
            <a:r>
              <a:rPr lang="en-US" dirty="0" smtClean="0">
                <a:latin typeface="Overpass Mono" charset="0"/>
                <a:ea typeface="Overpass Mono" charset="0"/>
                <a:cs typeface="Overpass Mono" charset="0"/>
              </a:rPr>
              <a:t>you</a:t>
            </a:r>
            <a:br>
              <a:rPr lang="en-US" dirty="0" smtClean="0">
                <a:latin typeface="Overpass Mono" charset="0"/>
                <a:ea typeface="Overpass Mono" charset="0"/>
                <a:cs typeface="Overpass Mono" charset="0"/>
              </a:rPr>
            </a:br>
            <a:r>
              <a:rPr lang="en-US" dirty="0" smtClean="0">
                <a:latin typeface="Overpass Mono" charset="0"/>
                <a:ea typeface="Overpass Mono" charset="0"/>
                <a:cs typeface="Overpass Mono" charset="0"/>
              </a:rPr>
              <a:t>care</a:t>
            </a:r>
            <a:r>
              <a:rPr lang="en-US" dirty="0" smtClean="0">
                <a:latin typeface="Overpass Mono" charset="0"/>
                <a:ea typeface="Overpass Mono" charset="0"/>
                <a:cs typeface="Overpass Mono" charset="0"/>
              </a:rPr>
              <a:t>?</a:t>
            </a:r>
            <a:endParaRPr lang="en-US" dirty="0">
              <a:latin typeface="Overpass Mono" charset="0"/>
              <a:ea typeface="Overpass Mono" charset="0"/>
              <a:cs typeface="Overpass Mono"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00" y="365125"/>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latin typeface="Overpass Mono" charset="0"/>
                <a:ea typeface="Overpass Mono" charset="0"/>
                <a:cs typeface="Overpass Mono" charset="0"/>
              </a:rPr>
              <a:t>Basically, the difference between static typing and dynamic typing is the difference between whether you know what you are doing or not.</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latin typeface="Overpass Mono" charset="0"/>
                <a:ea typeface="Overpass Mono" charset="0"/>
                <a:cs typeface="Overpass Mono" charset="0"/>
              </a:rPr>
              <a:t>But Ultimately, programming is a zero sum game. You couldn’t know what a program will do at runtime absolutely in either case so you can reason just as much that is doesn’t matter.</a:t>
            </a:r>
            <a:endParaRPr lang="en-US" dirty="0">
              <a:latin typeface="Overpass Mono" charset="0"/>
              <a:ea typeface="Overpass Mono" charset="0"/>
              <a:cs typeface="Overpass Mon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73421</TotalTime>
  <Words>740</Words>
  <Application>Microsoft Macintosh PowerPoint</Application>
  <PresentationFormat>Widescreen</PresentationFormat>
  <Paragraphs>136</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Calibri Light</vt:lpstr>
      <vt:lpstr>Mangal</vt:lpstr>
      <vt:lpstr>Overpass Mono</vt:lpstr>
      <vt:lpstr>Arial</vt:lpstr>
      <vt:lpstr>Office Theme</vt:lpstr>
      <vt:lpstr>The Diagonal Argument and Algorithm W</vt:lpstr>
      <vt:lpstr>My Background</vt:lpstr>
      <vt:lpstr>Table of Contents</vt:lpstr>
      <vt:lpstr>What is a Programming Language ( aka the beginning of the Universe ) </vt:lpstr>
      <vt:lpstr>What is a Type</vt:lpstr>
      <vt:lpstr>Static Type Checking</vt:lpstr>
      <vt:lpstr>What is a statically typed programming language (vs a dynamically typed language)</vt:lpstr>
      <vt:lpstr>Why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 Part 1</vt:lpstr>
      <vt:lpstr>Loeb Theorem Part 2</vt:lpstr>
      <vt:lpstr>Has this proof been explored before… yes</vt:lpstr>
      <vt:lpstr>Explain the proof in the previous paper</vt:lpstr>
      <vt:lpstr>References</vt:lpstr>
      <vt:lpstr>PowerPoint Presentation</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35</cp:revision>
  <dcterms:created xsi:type="dcterms:W3CDTF">2019-03-03T08:38:59Z</dcterms:created>
  <dcterms:modified xsi:type="dcterms:W3CDTF">2019-05-12T23:14:50Z</dcterms:modified>
</cp:coreProperties>
</file>