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Lst>
  <p:sldSz cy="6858000" cx="9144000"/>
  <p:notesSz cx="6858000" cy="9144000"/>
  <p:embeddedFontLst>
    <p:embeddedFont>
      <p:font typeface="Helvetica Neue"/>
      <p:regular r:id="rId117"/>
      <p:bold r:id="rId118"/>
      <p:italic r:id="rId119"/>
      <p:boldItalic r:id="rId120"/>
    </p:embeddedFont>
    <p:embeddedFont>
      <p:font typeface="Century Gothic"/>
      <p:regular r:id="rId121"/>
      <p:bold r:id="rId122"/>
      <p:italic r:id="rId123"/>
      <p:boldItalic r:id="rId1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BB855B-23E5-43B3-8E9E-652C9E05ABBC}">
  <a:tblStyle styleId="{D4BB855B-23E5-43B3-8E9E-652C9E05ABB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121" Type="http://schemas.openxmlformats.org/officeDocument/2006/relationships/font" Target="fonts/CenturyGothic-regular.fntdata"/><Relationship Id="rId25" Type="http://schemas.openxmlformats.org/officeDocument/2006/relationships/slide" Target="slides/slide19.xml"/><Relationship Id="rId120" Type="http://schemas.openxmlformats.org/officeDocument/2006/relationships/font" Target="fonts/HelveticaNeue-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24" Type="http://schemas.openxmlformats.org/officeDocument/2006/relationships/font" Target="fonts/CenturyGothic-boldItalic.fntdata"/><Relationship Id="rId123" Type="http://schemas.openxmlformats.org/officeDocument/2006/relationships/font" Target="fonts/CenturyGothic-italic.fntdata"/><Relationship Id="rId122" Type="http://schemas.openxmlformats.org/officeDocument/2006/relationships/font" Target="fonts/CenturyGothic-bold.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font" Target="fonts/HelveticaNeue-bold.fntdata"/><Relationship Id="rId117" Type="http://schemas.openxmlformats.org/officeDocument/2006/relationships/font" Target="fonts/HelveticaNeue-regular.fntdata"/><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font" Target="fonts/HelveticaNeue-italic.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5" name="Google Shape;16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p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59" name="Google Shape;1459;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0" name="Google Shape;1460;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p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73" name="Google Shape;1473;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4" name="Google Shape;1474;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p10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7" name="Google Shape;1487;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8" name="Google Shape;1488;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p1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8" name="Google Shape;1498;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9" name="Google Shape;1499;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p1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08" name="Google Shape;1508;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09" name="Google Shape;1509;p104: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1 min</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p1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18" name="Google Shape;1518;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19" name="Google Shape;1519;p105: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p1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6" name="Google Shape;1526;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27" name="Google Shape;1527;p10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2" name="Shape 1532"/>
        <p:cNvGrpSpPr/>
        <p:nvPr/>
      </p:nvGrpSpPr>
      <p:grpSpPr>
        <a:xfrm>
          <a:off x="0" y="0"/>
          <a:ext cx="0" cy="0"/>
          <a:chOff x="0" y="0"/>
          <a:chExt cx="0" cy="0"/>
        </a:xfrm>
      </p:grpSpPr>
      <p:sp>
        <p:nvSpPr>
          <p:cNvPr id="1533" name="Google Shape;1533;p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34" name="Google Shape;1534;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35" name="Google Shape;1535;p10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And some versions of the gnu tools, instead of using like “mov -0x4(%ebp)” will show it as “mov 0xFFFFFFFC(%ebp)”</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US">
                <a:latin typeface="Arial"/>
                <a:ea typeface="Arial"/>
                <a:cs typeface="Arial"/>
                <a:sym typeface="Arial"/>
              </a:rPr>
              <a:t>Some more links talking about the differences</a:t>
            </a:r>
            <a:endParaRPr/>
          </a:p>
          <a:p>
            <a:pPr indent="0" lvl="0" marL="0" rtl="0" algn="l">
              <a:spcBef>
                <a:spcPts val="0"/>
              </a:spcBef>
              <a:spcAft>
                <a:spcPts val="0"/>
              </a:spcAft>
              <a:buNone/>
            </a:pPr>
            <a:r>
              <a:rPr lang="en-US">
                <a:latin typeface="Arial"/>
                <a:ea typeface="Arial"/>
                <a:cs typeface="Arial"/>
                <a:sym typeface="Arial"/>
              </a:rPr>
              <a:t>http://www.w00w00.org/files/articles/att-vs-intel.txt &lt;- haxors ;)</a:t>
            </a:r>
            <a:endParaRPr/>
          </a:p>
          <a:p>
            <a:pPr indent="0" lvl="0" marL="0" rtl="0" algn="l">
              <a:spcBef>
                <a:spcPts val="0"/>
              </a:spcBef>
              <a:spcAft>
                <a:spcPts val="0"/>
              </a:spcAft>
              <a:buNone/>
            </a:pPr>
            <a:r>
              <a:rPr lang="en-US">
                <a:latin typeface="Arial"/>
                <a:ea typeface="Arial"/>
                <a:cs typeface="Arial"/>
                <a:sym typeface="Arial"/>
              </a:rPr>
              <a:t>http://en.wikipedia.org/wiki/X86_assembly_language</a:t>
            </a:r>
            <a:endParaRPr/>
          </a:p>
          <a:p>
            <a:pPr indent="0" lvl="0" marL="0" rtl="0" algn="l">
              <a:spcBef>
                <a:spcPts val="0"/>
              </a:spcBef>
              <a:spcAft>
                <a:spcPts val="0"/>
              </a:spcAft>
              <a:buNone/>
            </a:pPr>
            <a:r>
              <a:rPr lang="en-US">
                <a:latin typeface="Arial"/>
                <a:ea typeface="Arial"/>
                <a:cs typeface="Arial"/>
                <a:sym typeface="Arial"/>
              </a:rPr>
              <a:t>http://sig9.com/articles/att-syntax</a:t>
            </a:r>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p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2" name="Google Shape;1542;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9" name="Google Shape;1549;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0" name="Google Shape;1550;p1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p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7" name="Google Shape;1557;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0" name="Google Shape;18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3" name="Google Shape;203;p14: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 name="Google Shape;22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7" name="Google Shape;227;p1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4" name="Google Shape;27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2" name="Google Shape;28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1" name="Google Shape;29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0" name="Google Shape;300;p2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7" name="Google Shape;30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8" name="Google Shape;308;p23: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5" name="Google Shape;31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4" name="Google Shape;32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5" name="Google Shape;33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3" name="Google Shape;34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4" name="Google Shape;344;p2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9" name="Google Shape;35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7" name="Google Shape;36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5" name="Google Shape;37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Will always be a DWORD because we will be running the processor in 32bit mode, and the instruction for a 16 bit push is the same as the one for a 32bit push. The processor just interprets the size based on the mode it is currently running in.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4" name="Google Shape;38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2" name="Google Shape;41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3" name="Google Shape;413;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1" name="Google Shape;42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9" name="Google Shape;44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7" name="Google Shape;45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8" name="Google Shape;45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Colon notation means the full value is represented by the concatenation of the two values.</a:t>
            </a:r>
            <a:endParaRPr/>
          </a:p>
          <a:p>
            <a:pPr indent="0" lvl="0" marL="0" rtl="0" algn="l">
              <a:spcBef>
                <a:spcPts val="0"/>
              </a:spcBef>
              <a:spcAft>
                <a:spcPts val="0"/>
              </a:spcAft>
              <a:buNone/>
            </a:pPr>
            <a:r>
              <a:rPr lang="en-US">
                <a:latin typeface="Arial"/>
                <a:ea typeface="Arial"/>
                <a:cs typeface="Arial"/>
                <a:sym typeface="Arial"/>
              </a:rPr>
              <a:t>If edx = 0x11112222 and eax = 0x33334444, then edx:eax is the quadword 0x1111222233334444</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5" name="Google Shape;46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6" name="Google Shape;46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Colon notation means the full value is represented by the concatenation of the two values.</a:t>
            </a:r>
            <a:endParaRPr/>
          </a:p>
          <a:p>
            <a:pPr indent="0" lvl="0" marL="0" rtl="0" algn="l">
              <a:spcBef>
                <a:spcPts val="0"/>
              </a:spcBef>
              <a:spcAft>
                <a:spcPts val="0"/>
              </a:spcAft>
              <a:buNone/>
            </a:pPr>
            <a:r>
              <a:rPr lang="en-US">
                <a:latin typeface="Arial"/>
                <a:ea typeface="Arial"/>
                <a:cs typeface="Arial"/>
                <a:sym typeface="Arial"/>
              </a:rPr>
              <a:t>If edx = 0x11112222 and eax = 0x33334444, then edx:eax is the quadword 0x1111222233334444</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3" name="Google Shape;47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4" name="Google Shape;47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2" name="Google Shape;48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3" name="Google Shape;483;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 name="Google Shape;1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2 min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2" name="Google Shape;49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3" name="Google Shape;493;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9" name="Google Shape;57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80" name="Google Shape;580;p4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5" name="Google Shape;60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06" name="Google Shape;606;p49: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1" name="Google Shape;12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5" name="Google Shape;61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16" name="Google Shape;616;p50: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6" name="Google Shape;63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37" name="Google Shape;637;p5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5" name="Google Shape;65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56" name="Google Shape;656;p5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4" name="Google Shape;67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75" name="Google Shape;675;p53: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3" name="Google Shape;69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94" name="Google Shape;694;p54: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2" name="Google Shape;71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13" name="Google Shape;713;p55: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1" name="Google Shape;73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32" name="Google Shape;732;p5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5" name="Google Shape;75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56" name="Google Shape;756;p5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74" name="Google Shape;77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75" name="Google Shape;775;p58: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93" name="Google Shape;79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94" name="Google Shape;794;p59: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9" name="Google Shape;1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2" name="Google Shape;81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13" name="Google Shape;813;p60: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31" name="Google Shape;83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32" name="Google Shape;832;p6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50" name="Google Shape;85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51" name="Google Shape;851;p6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70" name="Google Shape;870;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1" name="Google Shape;871;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78" name="Google Shape;878;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79" name="Google Shape;879;p64: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7" name="Google Shape;887;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88" name="Google Shape;888;p65: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6" name="Google Shape;896;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7" name="Google Shape;897;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05" name="Google Shape;905;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6" name="Google Shape;906;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6" name="Google Shape;91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17" name="Google Shape;917;p68: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Talk about how this is like speaking a new language, and right now we're at the stage where we're literally just sounding out characters. As you get more experienced, eventually your eyes are able to pull out strings of words without needing to thing about the characters. But for now, we do this example and sound it all out together.</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8" name="Google Shape;93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39" name="Google Shape;939;p69: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8" name="Google Shape;13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9" name="Google Shape;959;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60" name="Google Shape;960;p70: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81" name="Google Shape;981;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82" name="Google Shape;982;p7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3" name="Google Shape;1003;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04" name="Google Shape;1004;p7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5" name="Google Shape;102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26" name="Google Shape;1026;p73: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7" name="Google Shape;1047;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48" name="Google Shape;1048;p74: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9" name="Google Shape;1069;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70" name="Google Shape;1070;p75: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1" name="Google Shape;1091;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92" name="Google Shape;1092;p7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2" name="Google Shape;1112;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13" name="Google Shape;1113;p7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3" name="Google Shape;1133;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34" name="Google Shape;1134;p78: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5" name="Google Shape;1155;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56" name="Google Shape;1156;p79: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7" name="Google Shape;14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77" name="Google Shape;1177;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78" name="Google Shape;1178;p80: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98" name="Google Shape;1198;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99" name="Google Shape;1199;p8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p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19" name="Google Shape;1219;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20" name="Google Shape;1220;p8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p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0" name="Google Shape;1240;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41" name="Google Shape;1241;p83: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p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61" name="Google Shape;1261;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62" name="Google Shape;1262;p84: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p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2" name="Google Shape;1282;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83" name="Google Shape;1283;p85: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p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90" name="Google Shape;1290;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91" name="Google Shape;1291;p8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p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99" name="Google Shape;1299;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00" name="Google Shape;1300;p8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p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13" name="Google Shape;1313;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14" name="Google Shape;1314;p88: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22" name="Google Shape;1322;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23" name="Google Shape;1323;p89: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6" name="Google Shape;15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p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0" name="Google Shape;1330;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31" name="Google Shape;1331;p90: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p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8" name="Google Shape;1338;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39" name="Google Shape;1339;p9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p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47" name="Google Shape;1347;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48" name="Google Shape;1348;p9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p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6" name="Google Shape;1356;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57" name="Google Shape;1357;p93: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p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70" name="Google Shape;1370;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71" name="Google Shape;1371;p94: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p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1" name="Google Shape;1391;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92" name="Google Shape;1392;p95: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p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4" name="Google Shape;1404;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05" name="Google Shape;1405;p9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p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17" name="Google Shape;1417;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18" name="Google Shape;1418;p9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p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33" name="Google Shape;1433;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34" name="Google Shape;1434;p98: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p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48" name="Google Shape;1448;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49" name="Google Shape;1449;p99: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4000"/>
              <a:buFont typeface="Calibri"/>
              <a:buNone/>
              <a:defRPr>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3200"/>
              <a:buNone/>
              <a:defRPr>
                <a:solidFill>
                  <a:schemeClr val="lt1"/>
                </a:solidFill>
                <a:latin typeface="Calibri"/>
                <a:ea typeface="Calibri"/>
                <a:cs typeface="Calibri"/>
                <a:sym typeface="Calibri"/>
              </a:defRPr>
            </a:lvl1pPr>
            <a:lvl2pPr lvl="1" algn="ctr">
              <a:spcBef>
                <a:spcPts val="560"/>
              </a:spcBef>
              <a:spcAft>
                <a:spcPts val="0"/>
              </a:spcAft>
              <a:buSzPts val="2800"/>
              <a:buNone/>
              <a:defRPr>
                <a:solidFill>
                  <a:srgbClr val="888888"/>
                </a:solidFill>
              </a:defRPr>
            </a:lvl2pPr>
            <a:lvl3pPr lvl="2" algn="ctr">
              <a:spcBef>
                <a:spcPts val="480"/>
              </a:spcBef>
              <a:spcAft>
                <a:spcPts val="0"/>
              </a:spcAft>
              <a:buSzPts val="2400"/>
              <a:buNone/>
              <a:defRPr>
                <a:solidFill>
                  <a:srgbClr val="888888"/>
                </a:solidFill>
              </a:defRPr>
            </a:lvl3pPr>
            <a:lvl4pPr lvl="3" algn="ctr">
              <a:spcBef>
                <a:spcPts val="400"/>
              </a:spcBef>
              <a:spcAft>
                <a:spcPts val="0"/>
              </a:spcAft>
              <a:buSzPts val="2000"/>
              <a:buNone/>
              <a:defRPr>
                <a:solidFill>
                  <a:srgbClr val="888888"/>
                </a:solidFill>
              </a:defRPr>
            </a:lvl4pPr>
            <a:lvl5pPr lvl="4" algn="ctr">
              <a:spcBef>
                <a:spcPts val="4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dk1"/>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4000"/>
              <a:buFont typeface="Calibri"/>
              <a:buNone/>
              <a:defRPr sz="40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FF0000"/>
              </a:buClr>
              <a:buSzPts val="3200"/>
              <a:buChar char="•"/>
              <a:defRPr>
                <a:solidFill>
                  <a:schemeClr val="lt1"/>
                </a:solidFill>
                <a:latin typeface="Calibri"/>
                <a:ea typeface="Calibri"/>
                <a:cs typeface="Calibri"/>
                <a:sym typeface="Calibri"/>
              </a:defRPr>
            </a:lvl1pPr>
            <a:lvl2pPr indent="-406400" lvl="1" marL="914400" algn="l">
              <a:spcBef>
                <a:spcPts val="560"/>
              </a:spcBef>
              <a:spcAft>
                <a:spcPts val="0"/>
              </a:spcAft>
              <a:buClr>
                <a:srgbClr val="FF0000"/>
              </a:buClr>
              <a:buSzPts val="2800"/>
              <a:buChar char="–"/>
              <a:defRPr>
                <a:solidFill>
                  <a:schemeClr val="lt1"/>
                </a:solidFill>
                <a:latin typeface="Calibri"/>
                <a:ea typeface="Calibri"/>
                <a:cs typeface="Calibri"/>
                <a:sym typeface="Calibri"/>
              </a:defRPr>
            </a:lvl2pPr>
            <a:lvl3pPr indent="-381000" lvl="2" marL="1371600" algn="l">
              <a:spcBef>
                <a:spcPts val="480"/>
              </a:spcBef>
              <a:spcAft>
                <a:spcPts val="0"/>
              </a:spcAft>
              <a:buClr>
                <a:srgbClr val="FF0000"/>
              </a:buClr>
              <a:buSzPts val="2400"/>
              <a:buChar char="•"/>
              <a:defRPr>
                <a:solidFill>
                  <a:schemeClr val="lt1"/>
                </a:solidFill>
                <a:latin typeface="Calibri"/>
                <a:ea typeface="Calibri"/>
                <a:cs typeface="Calibri"/>
                <a:sym typeface="Calibri"/>
              </a:defRPr>
            </a:lvl3pPr>
            <a:lvl4pPr indent="-355600" lvl="3" marL="1828800" algn="l">
              <a:spcBef>
                <a:spcPts val="400"/>
              </a:spcBef>
              <a:spcAft>
                <a:spcPts val="0"/>
              </a:spcAft>
              <a:buClr>
                <a:srgbClr val="FF0000"/>
              </a:buClr>
              <a:buSzPts val="2000"/>
              <a:buChar char="–"/>
              <a:defRPr>
                <a:solidFill>
                  <a:schemeClr val="lt1"/>
                </a:solidFill>
                <a:latin typeface="Calibri"/>
                <a:ea typeface="Calibri"/>
                <a:cs typeface="Calibri"/>
                <a:sym typeface="Calibri"/>
              </a:defRPr>
            </a:lvl4pPr>
            <a:lvl5pPr indent="-355600" lvl="4" marL="2286000" algn="l">
              <a:spcBef>
                <a:spcPts val="400"/>
              </a:spcBef>
              <a:spcAft>
                <a:spcPts val="0"/>
              </a:spcAft>
              <a:buClr>
                <a:srgbClr val="FF0000"/>
              </a:buClr>
              <a:buSzPts val="2000"/>
              <a:buChar char="»"/>
              <a:defRPr>
                <a:solidFill>
                  <a:schemeClr val="lt1"/>
                </a:solidFill>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nvSpPr>
        <p:spPr>
          <a:xfrm>
            <a:off x="6705600" y="6416675"/>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26" name="Google Shape;26;p3"/>
          <p:cNvSpPr txBox="1"/>
          <p:nvPr/>
        </p:nvSpPr>
        <p:spPr>
          <a:xfrm>
            <a:off x="3276600" y="6416675"/>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@OpenSecurityTraining</a:t>
            </a:r>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1"/>
              </a:buClr>
              <a:buSzPts val="4000"/>
              <a:buFont typeface="Calibri"/>
              <a:buNone/>
              <a:defRPr b="1"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chemeClr val="lt1"/>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40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solidFill>
                  <a:schemeClr val="lt1"/>
                </a:solidFill>
              </a:defRPr>
            </a:lvl1pPr>
            <a:lvl2pPr indent="-381000" lvl="1" marL="914400" algn="l">
              <a:spcBef>
                <a:spcPts val="480"/>
              </a:spcBef>
              <a:spcAft>
                <a:spcPts val="0"/>
              </a:spcAft>
              <a:buSzPts val="2400"/>
              <a:buChar char="–"/>
              <a:defRPr sz="2400">
                <a:solidFill>
                  <a:schemeClr val="lt1"/>
                </a:solidFill>
              </a:defRPr>
            </a:lvl2pPr>
            <a:lvl3pPr indent="-355600" lvl="2" marL="1371600" algn="l">
              <a:spcBef>
                <a:spcPts val="400"/>
              </a:spcBef>
              <a:spcAft>
                <a:spcPts val="0"/>
              </a:spcAft>
              <a:buSzPts val="2000"/>
              <a:buChar char="•"/>
              <a:defRPr sz="2000">
                <a:solidFill>
                  <a:schemeClr val="lt1"/>
                </a:solidFill>
              </a:defRPr>
            </a:lvl3pPr>
            <a:lvl4pPr indent="-342900" lvl="3" marL="1828800" algn="l">
              <a:spcBef>
                <a:spcPts val="360"/>
              </a:spcBef>
              <a:spcAft>
                <a:spcPts val="0"/>
              </a:spcAft>
              <a:buSzPts val="1800"/>
              <a:buChar char="–"/>
              <a:defRPr sz="1800">
                <a:solidFill>
                  <a:schemeClr val="lt1"/>
                </a:solidFill>
              </a:defRPr>
            </a:lvl4pPr>
            <a:lvl5pPr indent="-342900" lvl="4" marL="2286000" algn="l">
              <a:spcBef>
                <a:spcPts val="360"/>
              </a:spcBef>
              <a:spcAft>
                <a:spcPts val="0"/>
              </a:spcAft>
              <a:buSzPts val="1800"/>
              <a:buChar char="»"/>
              <a:defRPr sz="1800">
                <a:solidFill>
                  <a:schemeClr val="lt1"/>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solidFill>
                  <a:schemeClr val="lt1"/>
                </a:solidFill>
              </a:defRPr>
            </a:lvl1pPr>
            <a:lvl2pPr indent="-381000" lvl="1" marL="914400" algn="l">
              <a:spcBef>
                <a:spcPts val="480"/>
              </a:spcBef>
              <a:spcAft>
                <a:spcPts val="0"/>
              </a:spcAft>
              <a:buSzPts val="2400"/>
              <a:buChar char="–"/>
              <a:defRPr sz="2400">
                <a:solidFill>
                  <a:schemeClr val="lt1"/>
                </a:solidFill>
              </a:defRPr>
            </a:lvl2pPr>
            <a:lvl3pPr indent="-355600" lvl="2" marL="1371600" algn="l">
              <a:spcBef>
                <a:spcPts val="400"/>
              </a:spcBef>
              <a:spcAft>
                <a:spcPts val="0"/>
              </a:spcAft>
              <a:buSzPts val="2000"/>
              <a:buChar char="•"/>
              <a:defRPr sz="2000">
                <a:solidFill>
                  <a:schemeClr val="lt1"/>
                </a:solidFill>
              </a:defRPr>
            </a:lvl3pPr>
            <a:lvl4pPr indent="-342900" lvl="3" marL="1828800" algn="l">
              <a:spcBef>
                <a:spcPts val="360"/>
              </a:spcBef>
              <a:spcAft>
                <a:spcPts val="0"/>
              </a:spcAft>
              <a:buSzPts val="1800"/>
              <a:buChar char="–"/>
              <a:defRPr sz="1800">
                <a:solidFill>
                  <a:schemeClr val="lt1"/>
                </a:solidFill>
              </a:defRPr>
            </a:lvl4pPr>
            <a:lvl5pPr indent="-342900" lvl="4" marL="2286000" algn="l">
              <a:spcBef>
                <a:spcPts val="360"/>
              </a:spcBef>
              <a:spcAft>
                <a:spcPts val="0"/>
              </a:spcAft>
              <a:buSzPts val="1800"/>
              <a:buChar char="»"/>
              <a:defRPr sz="1800">
                <a:solidFill>
                  <a:schemeClr val="lt1"/>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4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40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000"/>
              <a:buFont typeface="Calibri"/>
              <a:buNone/>
              <a:defRPr b="1"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solidFill>
                  <a:schemeClr val="lt1"/>
                </a:solidFill>
              </a:defRPr>
            </a:lvl1pPr>
            <a:lvl2pPr indent="-406400" lvl="1" marL="914400" algn="l">
              <a:spcBef>
                <a:spcPts val="560"/>
              </a:spcBef>
              <a:spcAft>
                <a:spcPts val="0"/>
              </a:spcAft>
              <a:buSzPts val="2800"/>
              <a:buChar char="–"/>
              <a:defRPr sz="2800">
                <a:solidFill>
                  <a:schemeClr val="lt1"/>
                </a:solidFill>
              </a:defRPr>
            </a:lvl2pPr>
            <a:lvl3pPr indent="-381000" lvl="2" marL="1371600" algn="l">
              <a:spcBef>
                <a:spcPts val="480"/>
              </a:spcBef>
              <a:spcAft>
                <a:spcPts val="0"/>
              </a:spcAft>
              <a:buSzPts val="2400"/>
              <a:buChar char="•"/>
              <a:defRPr sz="2400">
                <a:solidFill>
                  <a:schemeClr val="lt1"/>
                </a:solidFill>
              </a:defRPr>
            </a:lvl3pPr>
            <a:lvl4pPr indent="-355600" lvl="3" marL="1828800" algn="l">
              <a:spcBef>
                <a:spcPts val="400"/>
              </a:spcBef>
              <a:spcAft>
                <a:spcPts val="0"/>
              </a:spcAft>
              <a:buSzPts val="2000"/>
              <a:buChar char="–"/>
              <a:defRPr sz="2000">
                <a:solidFill>
                  <a:schemeClr val="lt1"/>
                </a:solidFill>
              </a:defRPr>
            </a:lvl4pPr>
            <a:lvl5pPr indent="-355600" lvl="4" marL="2286000" algn="l">
              <a:spcBef>
                <a:spcPts val="400"/>
              </a:spcBef>
              <a:spcAft>
                <a:spcPts val="0"/>
              </a:spcAft>
              <a:buSzPts val="2000"/>
              <a:buChar char="»"/>
              <a:defRPr sz="2000">
                <a:solidFill>
                  <a:schemeClr val="lt1"/>
                </a:solidFill>
              </a:defRPr>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solidFill>
                  <a:schemeClr val="lt1"/>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FF0000"/>
              </a:buClr>
              <a:buSzPts val="3200"/>
              <a:buFont typeface="Arial"/>
              <a:buNone/>
              <a:defRPr b="0" i="0" sz="3200" u="none" cap="none" strike="noStrike">
                <a:solidFill>
                  <a:schemeClr val="lt1"/>
                </a:solidFill>
                <a:latin typeface="Calibri"/>
                <a:ea typeface="Calibri"/>
                <a:cs typeface="Calibri"/>
                <a:sym typeface="Calibri"/>
              </a:defRPr>
            </a:lvl1pPr>
            <a:lvl2pPr lvl="1" marR="0" rtl="0" algn="l">
              <a:spcBef>
                <a:spcPts val="560"/>
              </a:spcBef>
              <a:spcAft>
                <a:spcPts val="0"/>
              </a:spcAft>
              <a:buClr>
                <a:srgbClr val="FF0000"/>
              </a:buClr>
              <a:buSzPts val="2800"/>
              <a:buFont typeface="Arial"/>
              <a:buNone/>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rgbClr val="FF0000"/>
              </a:buClr>
              <a:buSzPts val="2400"/>
              <a:buFont typeface="Arial"/>
              <a:buNone/>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rgbClr val="FF0000"/>
              </a:buClr>
              <a:buSzPts val="2000"/>
              <a:buFont typeface="Arial"/>
              <a:buNone/>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rgbClr val="FF0000"/>
              </a:buClr>
              <a:buSzPts val="2000"/>
              <a:buFont typeface="Arial"/>
              <a:buNone/>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lt1"/>
              </a:buClr>
              <a:buSzPts val="4000"/>
              <a:buFont typeface="Calibri"/>
              <a:buNone/>
              <a:defRPr b="1" i="0" sz="4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FF0000"/>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rgbClr val="FF0000"/>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rgbClr val="FF0000"/>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rgbClr val="FF0000"/>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rgbClr val="FF0000"/>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blackhat.com/presentations/bh-usa-06/BH-US-06-Bilar.pdf"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hyperlink" Target="http://www.opensecuritytraining.info/IntroX86.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4.jpg"/><Relationship Id="rId6" Type="http://schemas.openxmlformats.org/officeDocument/2006/relationships/image" Target="../media/image2.jpg"/><Relationship Id="rId7" Type="http://schemas.openxmlformats.org/officeDocument/2006/relationships/image" Target="../media/image6.jpg"/><Relationship Id="rId8" Type="http://schemas.openxmlformats.org/officeDocument/2006/relationships/image" Target="../media/image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en.wikipedia.org/wiki/X86_calling_conventions" TargetMode="External"/><Relationship Id="rId4" Type="http://schemas.openxmlformats.org/officeDocument/2006/relationships/hyperlink" Target="http://www.programmersheaven.com/2/Calling-convention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800"/>
              <a:buFont typeface="Calibri"/>
              <a:buNone/>
            </a:pPr>
            <a:r>
              <a:rPr b="1" lang="en-US" sz="4800">
                <a:solidFill>
                  <a:schemeClr val="lt1"/>
                </a:solidFill>
              </a:rPr>
              <a:t>Offensive Security &amp; Reverse Engineering (OSRE)</a:t>
            </a:r>
            <a:endParaRPr/>
          </a:p>
        </p:txBody>
      </p:sp>
      <p:sp>
        <p:nvSpPr>
          <p:cNvPr id="89" name="Google Shape;89;p13"/>
          <p:cNvSpPr txBox="1"/>
          <p:nvPr>
            <p:ph idx="1" type="subTitle"/>
          </p:nvPr>
        </p:nvSpPr>
        <p:spPr>
          <a:xfrm>
            <a:off x="1371600" y="3886200"/>
            <a:ext cx="6400800" cy="1981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600"/>
              <a:buNone/>
            </a:pPr>
            <a:r>
              <a:t/>
            </a:r>
            <a:endParaRPr sz="2600"/>
          </a:p>
          <a:p>
            <a:pPr indent="0" lvl="0" marL="0" rtl="0" algn="ctr">
              <a:spcBef>
                <a:spcPts val="780"/>
              </a:spcBef>
              <a:spcAft>
                <a:spcPts val="0"/>
              </a:spcAft>
              <a:buSzPts val="3900"/>
              <a:buNone/>
            </a:pPr>
            <a:r>
              <a:rPr b="1" i="1" lang="en-US" sz="3900">
                <a:solidFill>
                  <a:schemeClr val="lt1"/>
                </a:solidFill>
              </a:rPr>
              <a:t>Ali Hadi</a:t>
            </a:r>
            <a:endParaRPr/>
          </a:p>
        </p:txBody>
      </p:sp>
      <p:cxnSp>
        <p:nvCxnSpPr>
          <p:cNvPr id="90" name="Google Shape;90;p13"/>
          <p:cNvCxnSpPr/>
          <p:nvPr/>
        </p:nvCxnSpPr>
        <p:spPr>
          <a:xfrm>
            <a:off x="533400" y="37338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Instructions Needed</a:t>
            </a:r>
            <a:endParaRPr/>
          </a:p>
        </p:txBody>
      </p:sp>
      <p:sp>
        <p:nvSpPr>
          <p:cNvPr id="169" name="Google Shape;169;p22"/>
          <p:cNvSpPr txBox="1"/>
          <p:nvPr>
            <p:ph idx="1" type="body"/>
          </p:nvPr>
        </p:nvSpPr>
        <p:spPr>
          <a:xfrm>
            <a:off x="304800" y="1676400"/>
            <a:ext cx="83820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By one measure, only </a:t>
            </a:r>
            <a:r>
              <a:rPr lang="en-US" sz="2400">
                <a:solidFill>
                  <a:srgbClr val="FFFF00"/>
                </a:solidFill>
              </a:rPr>
              <a:t>14</a:t>
            </a:r>
            <a:r>
              <a:rPr lang="en-US" sz="2400"/>
              <a:t> assembly instructions account for 90% of code!</a:t>
            </a:r>
            <a:endParaRPr/>
          </a:p>
          <a:p>
            <a:pPr indent="-285750" lvl="1" marL="742950" rtl="0" algn="l">
              <a:lnSpc>
                <a:spcPct val="90000"/>
              </a:lnSpc>
              <a:spcBef>
                <a:spcPts val="320"/>
              </a:spcBef>
              <a:spcAft>
                <a:spcPts val="0"/>
              </a:spcAft>
              <a:buSzPts val="1600"/>
              <a:buChar char="–"/>
            </a:pPr>
            <a:r>
              <a:rPr lang="en-US" sz="1600" u="sng">
                <a:solidFill>
                  <a:schemeClr val="hlink"/>
                </a:solidFill>
                <a:hlinkClick r:id="rId3"/>
              </a:rPr>
              <a:t>http://www.blackhat.com/presentations/bh-usa-06/BH-US-06-Bilar.pdf</a:t>
            </a:r>
            <a:endParaRPr sz="2400"/>
          </a:p>
          <a:p>
            <a:pPr indent="-342900" lvl="0" marL="342900" rtl="0" algn="l">
              <a:lnSpc>
                <a:spcPct val="90000"/>
              </a:lnSpc>
              <a:spcBef>
                <a:spcPts val="480"/>
              </a:spcBef>
              <a:spcAft>
                <a:spcPts val="0"/>
              </a:spcAft>
              <a:buSzPts val="2400"/>
              <a:buChar char="•"/>
            </a:pPr>
            <a:r>
              <a:rPr lang="en-US" sz="2400"/>
              <a:t>Knowing about 20-30 (not counting variations) is good enough that you will have the check the manual very infrequently</a:t>
            </a:r>
            <a:endParaRPr/>
          </a:p>
          <a:p>
            <a:pPr indent="-342900" lvl="0" marL="342900" rtl="0" algn="l">
              <a:lnSpc>
                <a:spcPct val="90000"/>
              </a:lnSpc>
              <a:spcBef>
                <a:spcPts val="480"/>
              </a:spcBef>
              <a:spcAft>
                <a:spcPts val="0"/>
              </a:spcAft>
              <a:buSzPts val="2400"/>
              <a:buChar char="•"/>
            </a:pPr>
            <a:r>
              <a:rPr lang="en-US" sz="2400"/>
              <a:t>You've already seen </a:t>
            </a:r>
            <a:r>
              <a:rPr lang="en-US" sz="2400">
                <a:solidFill>
                  <a:srgbClr val="00B0F0"/>
                </a:solidFill>
              </a:rPr>
              <a:t>11</a:t>
            </a:r>
            <a:r>
              <a:rPr lang="en-US" sz="2400"/>
              <a:t> instructions, just in the hello world variations!</a:t>
            </a:r>
            <a:endParaRPr sz="2400"/>
          </a:p>
        </p:txBody>
      </p:sp>
      <p:cxnSp>
        <p:nvCxnSpPr>
          <p:cNvPr id="170" name="Google Shape;170;p22"/>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1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3959"/>
              <a:buFont typeface="Calibri"/>
              <a:buNone/>
            </a:pPr>
            <a:r>
              <a:rPr lang="en-US" sz="3959">
                <a:solidFill>
                  <a:srgbClr val="FFC000"/>
                </a:solidFill>
              </a:rPr>
              <a:t>SHL</a:t>
            </a:r>
            <a:br>
              <a:rPr lang="en-US" sz="3600"/>
            </a:br>
            <a:r>
              <a:rPr lang="en-US" sz="3600">
                <a:latin typeface="Helvetica Neue"/>
                <a:ea typeface="Helvetica Neue"/>
                <a:cs typeface="Helvetica Neue"/>
                <a:sym typeface="Helvetica Neue"/>
              </a:rPr>
              <a:t>Shift Logical Left</a:t>
            </a:r>
            <a:endParaRPr/>
          </a:p>
        </p:txBody>
      </p:sp>
      <p:sp>
        <p:nvSpPr>
          <p:cNvPr id="1463" name="Google Shape;1463;p112"/>
          <p:cNvSpPr txBox="1"/>
          <p:nvPr>
            <p:ph idx="1" type="body"/>
          </p:nvPr>
        </p:nvSpPr>
        <p:spPr>
          <a:xfrm>
            <a:off x="533400" y="1676400"/>
            <a:ext cx="8077200" cy="3429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000"/>
              <a:buChar char="•"/>
            </a:pPr>
            <a:r>
              <a:rPr lang="en-US" sz="2000"/>
              <a:t>Can be explicitly used with the C “</a:t>
            </a:r>
            <a:r>
              <a:rPr lang="en-US" sz="2000">
                <a:solidFill>
                  <a:srgbClr val="FFFF00"/>
                </a:solidFill>
              </a:rPr>
              <a:t>&lt;&lt;</a:t>
            </a:r>
            <a:r>
              <a:rPr lang="en-US" sz="2000"/>
              <a:t>” operator</a:t>
            </a:r>
            <a:endParaRPr/>
          </a:p>
          <a:p>
            <a:pPr indent="-342900" lvl="0" marL="342900" rtl="0" algn="l">
              <a:lnSpc>
                <a:spcPct val="90000"/>
              </a:lnSpc>
              <a:spcBef>
                <a:spcPts val="400"/>
              </a:spcBef>
              <a:spcAft>
                <a:spcPts val="0"/>
              </a:spcAft>
              <a:buSzPts val="2000"/>
              <a:buChar char="•"/>
            </a:pPr>
            <a:r>
              <a:rPr lang="en-US" sz="2000"/>
              <a:t>First operand (source and destination) operand is an r/m32</a:t>
            </a:r>
            <a:endParaRPr/>
          </a:p>
          <a:p>
            <a:pPr indent="-342900" lvl="0" marL="342900" rtl="0" algn="l">
              <a:lnSpc>
                <a:spcPct val="90000"/>
              </a:lnSpc>
              <a:spcBef>
                <a:spcPts val="400"/>
              </a:spcBef>
              <a:spcAft>
                <a:spcPts val="0"/>
              </a:spcAft>
              <a:buSzPts val="2000"/>
              <a:buChar char="•"/>
            </a:pPr>
            <a:r>
              <a:rPr lang="en-US" sz="2000"/>
              <a:t>Second operand is either CL (lowest byte of ECX), or a 1 byte immediate. The 2nd operand is the number of places to shift.</a:t>
            </a:r>
            <a:endParaRPr/>
          </a:p>
          <a:p>
            <a:pPr indent="-342900" lvl="0" marL="342900" rtl="0" algn="l">
              <a:lnSpc>
                <a:spcPct val="90000"/>
              </a:lnSpc>
              <a:spcBef>
                <a:spcPts val="400"/>
              </a:spcBef>
              <a:spcAft>
                <a:spcPts val="0"/>
              </a:spcAft>
              <a:buSzPts val="2000"/>
              <a:buChar char="•"/>
            </a:pPr>
            <a:r>
              <a:rPr lang="en-US" sz="2000"/>
              <a:t>It </a:t>
            </a:r>
            <a:r>
              <a:rPr b="1" lang="en-US" sz="2000">
                <a:solidFill>
                  <a:srgbClr val="FFFF00"/>
                </a:solidFill>
              </a:rPr>
              <a:t>multiplies</a:t>
            </a:r>
            <a:r>
              <a:rPr lang="en-US" sz="2000"/>
              <a:t> the register by 2 for each place the value is shifted. More efficient than a multiply instruction.</a:t>
            </a:r>
            <a:endParaRPr/>
          </a:p>
          <a:p>
            <a:pPr indent="-342900" lvl="0" marL="342900" rtl="0" algn="l">
              <a:lnSpc>
                <a:spcPct val="90000"/>
              </a:lnSpc>
              <a:spcBef>
                <a:spcPts val="400"/>
              </a:spcBef>
              <a:spcAft>
                <a:spcPts val="0"/>
              </a:spcAft>
              <a:buSzPts val="2000"/>
              <a:buChar char="•"/>
            </a:pPr>
            <a:r>
              <a:rPr lang="en-US" sz="2000"/>
              <a:t>Bits shifted off the left hand side are “shifted into” (set) the carry flag (</a:t>
            </a:r>
            <a:r>
              <a:rPr lang="en-US" sz="2000">
                <a:solidFill>
                  <a:srgbClr val="FFFF00"/>
                </a:solidFill>
              </a:rPr>
              <a:t>CF</a:t>
            </a:r>
            <a:r>
              <a:rPr lang="en-US" sz="2000"/>
              <a:t>)</a:t>
            </a:r>
            <a:endParaRPr/>
          </a:p>
          <a:p>
            <a:pPr indent="-342900" lvl="0" marL="342900" rtl="0" algn="l">
              <a:lnSpc>
                <a:spcPct val="90000"/>
              </a:lnSpc>
              <a:spcBef>
                <a:spcPts val="400"/>
              </a:spcBef>
              <a:spcAft>
                <a:spcPts val="0"/>
              </a:spcAft>
              <a:buSzPts val="2000"/>
              <a:buChar char="•"/>
            </a:pPr>
            <a:r>
              <a:rPr lang="en-US" sz="2000"/>
              <a:t>For purposes of determining if the </a:t>
            </a:r>
            <a:r>
              <a:rPr lang="en-US" sz="2000">
                <a:solidFill>
                  <a:srgbClr val="FFFF00"/>
                </a:solidFill>
              </a:rPr>
              <a:t>CF</a:t>
            </a:r>
            <a:r>
              <a:rPr lang="en-US" sz="2000"/>
              <a:t> is set at the end, think of it as n independent 1 bit shifts.</a:t>
            </a:r>
            <a:endParaRPr/>
          </a:p>
        </p:txBody>
      </p:sp>
      <p:graphicFrame>
        <p:nvGraphicFramePr>
          <p:cNvPr id="1464" name="Google Shape;1464;p112"/>
          <p:cNvGraphicFramePr/>
          <p:nvPr/>
        </p:nvGraphicFramePr>
        <p:xfrm>
          <a:off x="838200" y="5671066"/>
          <a:ext cx="3000000" cy="3000000"/>
        </p:xfrm>
        <a:graphic>
          <a:graphicData uri="http://schemas.openxmlformats.org/drawingml/2006/table">
            <a:tbl>
              <a:tblPr>
                <a:noFill/>
                <a:tableStyleId>{D4BB855B-23E5-43B3-8E9E-652C9E05ABBC}</a:tableStyleId>
              </a:tblPr>
              <a:tblGrid>
                <a:gridCol w="838200"/>
                <a:gridCol w="2895600"/>
              </a:tblGrid>
              <a:tr h="334975">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lt1"/>
                        </a:solidFill>
                        <a:latin typeface="Arial"/>
                        <a:ea typeface="Arial"/>
                        <a:cs typeface="Arial"/>
                        <a:sym typeface="Arial"/>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00110011b (cl - 0x33)</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result</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11001100b (cl - 0xCC) CF = 0</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465" name="Google Shape;1465;p112"/>
          <p:cNvSpPr/>
          <p:nvPr/>
        </p:nvSpPr>
        <p:spPr>
          <a:xfrm>
            <a:off x="1073497" y="5181600"/>
            <a:ext cx="880369" cy="3693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Calibri"/>
                <a:ea typeface="Calibri"/>
                <a:cs typeface="Calibri"/>
                <a:sym typeface="Calibri"/>
              </a:rPr>
              <a:t>shl cl, 2</a:t>
            </a:r>
            <a:endParaRPr/>
          </a:p>
        </p:txBody>
      </p:sp>
      <p:sp>
        <p:nvSpPr>
          <p:cNvPr id="1466" name="Google Shape;1466;p112"/>
          <p:cNvSpPr/>
          <p:nvPr/>
        </p:nvSpPr>
        <p:spPr>
          <a:xfrm>
            <a:off x="152400" y="76200"/>
            <a:ext cx="685800" cy="6858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18</a:t>
            </a:r>
            <a:endParaRPr/>
          </a:p>
        </p:txBody>
      </p:sp>
      <p:graphicFrame>
        <p:nvGraphicFramePr>
          <p:cNvPr id="1467" name="Google Shape;1467;p112"/>
          <p:cNvGraphicFramePr/>
          <p:nvPr/>
        </p:nvGraphicFramePr>
        <p:xfrm>
          <a:off x="5029200" y="5671066"/>
          <a:ext cx="3000000" cy="3000000"/>
        </p:xfrm>
        <a:graphic>
          <a:graphicData uri="http://schemas.openxmlformats.org/drawingml/2006/table">
            <a:tbl>
              <a:tblPr>
                <a:noFill/>
                <a:tableStyleId>{D4BB855B-23E5-43B3-8E9E-652C9E05ABBC}</a:tableStyleId>
              </a:tblPr>
              <a:tblGrid>
                <a:gridCol w="685800"/>
                <a:gridCol w="2971800"/>
              </a:tblGrid>
              <a:tr h="334975">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lt1"/>
                        </a:solidFill>
                        <a:latin typeface="Calibri"/>
                        <a:ea typeface="Calibri"/>
                        <a:cs typeface="Calibri"/>
                        <a:sym typeface="Calibri"/>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Calibri"/>
                        <a:buNone/>
                      </a:pPr>
                      <a:r>
                        <a:rPr lang="en-US" sz="1600" u="none" cap="none" strike="noStrike">
                          <a:solidFill>
                            <a:schemeClr val="lt1"/>
                          </a:solidFill>
                          <a:latin typeface="Calibri"/>
                          <a:ea typeface="Calibri"/>
                          <a:cs typeface="Calibri"/>
                          <a:sym typeface="Calibri"/>
                        </a:rPr>
                        <a:t>00110011b (cl - 0x33)</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result</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10011000b (cl - 0x98) CF = 1</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468" name="Google Shape;1468;p112"/>
          <p:cNvSpPr/>
          <p:nvPr/>
        </p:nvSpPr>
        <p:spPr>
          <a:xfrm>
            <a:off x="5203378" y="5181600"/>
            <a:ext cx="880369" cy="3693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Calibri"/>
                <a:ea typeface="Calibri"/>
                <a:cs typeface="Calibri"/>
                <a:sym typeface="Calibri"/>
              </a:rPr>
              <a:t>shl cl, 3</a:t>
            </a:r>
            <a:endParaRPr/>
          </a:p>
        </p:txBody>
      </p:sp>
      <p:sp>
        <p:nvSpPr>
          <p:cNvPr id="1469" name="Google Shape;1469;p112"/>
          <p:cNvSpPr txBox="1"/>
          <p:nvPr/>
        </p:nvSpPr>
        <p:spPr>
          <a:xfrm>
            <a:off x="7226300" y="0"/>
            <a:ext cx="1917700" cy="461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Book p. 224</a:t>
            </a:r>
            <a:endParaRPr/>
          </a:p>
        </p:txBody>
      </p:sp>
      <p:cxnSp>
        <p:nvCxnSpPr>
          <p:cNvPr id="1470" name="Google Shape;1470;p112"/>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1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3959"/>
              <a:buFont typeface="Calibri"/>
              <a:buNone/>
            </a:pPr>
            <a:r>
              <a:rPr lang="en-US" sz="3959">
                <a:solidFill>
                  <a:srgbClr val="FFC000"/>
                </a:solidFill>
              </a:rPr>
              <a:t>SHR</a:t>
            </a:r>
            <a:br>
              <a:rPr lang="en-US" sz="3600"/>
            </a:br>
            <a:r>
              <a:rPr lang="en-US" sz="3600">
                <a:latin typeface="Helvetica Neue"/>
                <a:ea typeface="Helvetica Neue"/>
                <a:cs typeface="Helvetica Neue"/>
                <a:sym typeface="Helvetica Neue"/>
              </a:rPr>
              <a:t>Shift Logical Right</a:t>
            </a:r>
            <a:endParaRPr/>
          </a:p>
        </p:txBody>
      </p:sp>
      <p:sp>
        <p:nvSpPr>
          <p:cNvPr id="1477" name="Google Shape;1477;p113"/>
          <p:cNvSpPr txBox="1"/>
          <p:nvPr>
            <p:ph idx="1" type="body"/>
          </p:nvPr>
        </p:nvSpPr>
        <p:spPr>
          <a:xfrm>
            <a:off x="533400" y="1676400"/>
            <a:ext cx="8077200" cy="3048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000"/>
              <a:buChar char="•"/>
            </a:pPr>
            <a:r>
              <a:rPr lang="en-US" sz="2000"/>
              <a:t>Can be explicitly used with the C “</a:t>
            </a:r>
            <a:r>
              <a:rPr lang="en-US" sz="2000">
                <a:solidFill>
                  <a:srgbClr val="FFFF00"/>
                </a:solidFill>
              </a:rPr>
              <a:t>&gt;&gt;</a:t>
            </a:r>
            <a:r>
              <a:rPr lang="en-US" sz="2000"/>
              <a:t>” operator</a:t>
            </a:r>
            <a:endParaRPr/>
          </a:p>
          <a:p>
            <a:pPr indent="-342900" lvl="0" marL="342900" rtl="0" algn="l">
              <a:lnSpc>
                <a:spcPct val="80000"/>
              </a:lnSpc>
              <a:spcBef>
                <a:spcPts val="400"/>
              </a:spcBef>
              <a:spcAft>
                <a:spcPts val="0"/>
              </a:spcAft>
              <a:buSzPts val="2000"/>
              <a:buChar char="•"/>
            </a:pPr>
            <a:r>
              <a:rPr lang="en-US" sz="2000"/>
              <a:t>First operand (source and destination) operand is an r/m32</a:t>
            </a:r>
            <a:endParaRPr/>
          </a:p>
          <a:p>
            <a:pPr indent="-342900" lvl="0" marL="342900" rtl="0" algn="l">
              <a:lnSpc>
                <a:spcPct val="80000"/>
              </a:lnSpc>
              <a:spcBef>
                <a:spcPts val="400"/>
              </a:spcBef>
              <a:spcAft>
                <a:spcPts val="0"/>
              </a:spcAft>
              <a:buSzPts val="2000"/>
              <a:buChar char="•"/>
            </a:pPr>
            <a:r>
              <a:rPr lang="en-US" sz="2000"/>
              <a:t>Second operand is either cl (lowest byte of ecx), or a 1 byte immediate. The 2nd operand is the number of places to shift.</a:t>
            </a:r>
            <a:endParaRPr/>
          </a:p>
          <a:p>
            <a:pPr indent="-342900" lvl="0" marL="342900" rtl="0" algn="l">
              <a:lnSpc>
                <a:spcPct val="80000"/>
              </a:lnSpc>
              <a:spcBef>
                <a:spcPts val="400"/>
              </a:spcBef>
              <a:spcAft>
                <a:spcPts val="0"/>
              </a:spcAft>
              <a:buSzPts val="2000"/>
              <a:buChar char="•"/>
            </a:pPr>
            <a:r>
              <a:rPr lang="en-US" sz="2000"/>
              <a:t>It </a:t>
            </a:r>
            <a:r>
              <a:rPr b="1" lang="en-US" sz="2000">
                <a:solidFill>
                  <a:srgbClr val="FFFF00"/>
                </a:solidFill>
              </a:rPr>
              <a:t>divides</a:t>
            </a:r>
            <a:r>
              <a:rPr lang="en-US" sz="2000"/>
              <a:t> the register by 2 for each place the value is shifted. More efficient than a multiply instruction.</a:t>
            </a:r>
            <a:endParaRPr/>
          </a:p>
          <a:p>
            <a:pPr indent="-342900" lvl="0" marL="342900" rtl="0" algn="l">
              <a:lnSpc>
                <a:spcPct val="80000"/>
              </a:lnSpc>
              <a:spcBef>
                <a:spcPts val="400"/>
              </a:spcBef>
              <a:spcAft>
                <a:spcPts val="0"/>
              </a:spcAft>
              <a:buSzPts val="2000"/>
              <a:buChar char="•"/>
            </a:pPr>
            <a:r>
              <a:rPr lang="en-US" sz="2000"/>
              <a:t>Bits shifted off the right hand side are “shifted into” (set) the carry flag (</a:t>
            </a:r>
            <a:r>
              <a:rPr lang="en-US" sz="2000">
                <a:solidFill>
                  <a:srgbClr val="FFFF00"/>
                </a:solidFill>
              </a:rPr>
              <a:t>CF</a:t>
            </a:r>
            <a:r>
              <a:rPr lang="en-US" sz="2000"/>
              <a:t>)</a:t>
            </a:r>
            <a:endParaRPr/>
          </a:p>
          <a:p>
            <a:pPr indent="-342900" lvl="0" marL="342900" rtl="0" algn="l">
              <a:lnSpc>
                <a:spcPct val="80000"/>
              </a:lnSpc>
              <a:spcBef>
                <a:spcPts val="400"/>
              </a:spcBef>
              <a:spcAft>
                <a:spcPts val="0"/>
              </a:spcAft>
              <a:buSzPts val="2000"/>
              <a:buChar char="•"/>
            </a:pPr>
            <a:r>
              <a:rPr lang="en-US" sz="2000"/>
              <a:t>For purposes of determining if the </a:t>
            </a:r>
            <a:r>
              <a:rPr lang="en-US" sz="2000">
                <a:solidFill>
                  <a:srgbClr val="FFFF00"/>
                </a:solidFill>
              </a:rPr>
              <a:t>CF</a:t>
            </a:r>
            <a:r>
              <a:rPr lang="en-US" sz="2000"/>
              <a:t> is set at the end, think of it as n independent 1 bit shifts.</a:t>
            </a:r>
            <a:endParaRPr/>
          </a:p>
        </p:txBody>
      </p:sp>
      <p:sp>
        <p:nvSpPr>
          <p:cNvPr id="1478" name="Google Shape;1478;p113"/>
          <p:cNvSpPr/>
          <p:nvPr/>
        </p:nvSpPr>
        <p:spPr>
          <a:xfrm>
            <a:off x="152400" y="76200"/>
            <a:ext cx="685800" cy="6858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19</a:t>
            </a:r>
            <a:endParaRPr/>
          </a:p>
        </p:txBody>
      </p:sp>
      <p:graphicFrame>
        <p:nvGraphicFramePr>
          <p:cNvPr id="1479" name="Google Shape;1479;p113"/>
          <p:cNvGraphicFramePr/>
          <p:nvPr/>
        </p:nvGraphicFramePr>
        <p:xfrm>
          <a:off x="914400" y="5594866"/>
          <a:ext cx="3000000" cy="3000000"/>
        </p:xfrm>
        <a:graphic>
          <a:graphicData uri="http://schemas.openxmlformats.org/drawingml/2006/table">
            <a:tbl>
              <a:tblPr>
                <a:noFill/>
                <a:tableStyleId>{D4BB855B-23E5-43B3-8E9E-652C9E05ABBC}</a:tableStyleId>
              </a:tblPr>
              <a:tblGrid>
                <a:gridCol w="762000"/>
                <a:gridCol w="2894025"/>
              </a:tblGrid>
              <a:tr h="334975">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lt1"/>
                        </a:solidFill>
                        <a:latin typeface="Arial"/>
                        <a:ea typeface="Arial"/>
                        <a:cs typeface="Arial"/>
                        <a:sym typeface="Arial"/>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00110011b (cl - 0x33)</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result</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00001100b (cl - 0x0C) CF = 1</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480" name="Google Shape;1480;p113"/>
          <p:cNvSpPr/>
          <p:nvPr/>
        </p:nvSpPr>
        <p:spPr>
          <a:xfrm>
            <a:off x="1135277" y="5105400"/>
            <a:ext cx="907621" cy="3693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Calibri"/>
                <a:ea typeface="Calibri"/>
                <a:cs typeface="Calibri"/>
                <a:sym typeface="Calibri"/>
              </a:rPr>
              <a:t>shr cl, 2</a:t>
            </a:r>
            <a:endParaRPr/>
          </a:p>
        </p:txBody>
      </p:sp>
      <p:graphicFrame>
        <p:nvGraphicFramePr>
          <p:cNvPr id="1481" name="Google Shape;1481;p113"/>
          <p:cNvGraphicFramePr/>
          <p:nvPr/>
        </p:nvGraphicFramePr>
        <p:xfrm>
          <a:off x="5030788" y="5594866"/>
          <a:ext cx="3000000" cy="3000000"/>
        </p:xfrm>
        <a:graphic>
          <a:graphicData uri="http://schemas.openxmlformats.org/drawingml/2006/table">
            <a:tbl>
              <a:tblPr>
                <a:noFill/>
                <a:tableStyleId>{D4BB855B-23E5-43B3-8E9E-652C9E05ABBC}</a:tableStyleId>
              </a:tblPr>
              <a:tblGrid>
                <a:gridCol w="762000"/>
                <a:gridCol w="2894000"/>
              </a:tblGrid>
              <a:tr h="334975">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lt1"/>
                        </a:solidFill>
                        <a:latin typeface="Arial"/>
                        <a:ea typeface="Arial"/>
                        <a:cs typeface="Arial"/>
                        <a:sym typeface="Arial"/>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00110011b (cl - 0x33)</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result</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00000110b (cl - 0x06) CF = 0</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482" name="Google Shape;1482;p113"/>
          <p:cNvSpPr/>
          <p:nvPr/>
        </p:nvSpPr>
        <p:spPr>
          <a:xfrm>
            <a:off x="5251664" y="5105400"/>
            <a:ext cx="907621" cy="3693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Calibri"/>
                <a:ea typeface="Calibri"/>
                <a:cs typeface="Calibri"/>
                <a:sym typeface="Calibri"/>
              </a:rPr>
              <a:t>shr cl, 3</a:t>
            </a:r>
            <a:endParaRPr/>
          </a:p>
        </p:txBody>
      </p:sp>
      <p:sp>
        <p:nvSpPr>
          <p:cNvPr id="1483" name="Google Shape;1483;p113"/>
          <p:cNvSpPr txBox="1"/>
          <p:nvPr/>
        </p:nvSpPr>
        <p:spPr>
          <a:xfrm>
            <a:off x="7226300" y="0"/>
            <a:ext cx="1917700" cy="461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Book p. 225</a:t>
            </a:r>
            <a:endParaRPr/>
          </a:p>
        </p:txBody>
      </p:sp>
      <p:cxnSp>
        <p:nvCxnSpPr>
          <p:cNvPr id="1484" name="Google Shape;1484;p113"/>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1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Example6.c</a:t>
            </a:r>
            <a:endParaRPr/>
          </a:p>
        </p:txBody>
      </p:sp>
      <p:sp>
        <p:nvSpPr>
          <p:cNvPr id="1491" name="Google Shape;1491;p114"/>
          <p:cNvSpPr/>
          <p:nvPr/>
        </p:nvSpPr>
        <p:spPr>
          <a:xfrm>
            <a:off x="0" y="1905000"/>
            <a:ext cx="4271963" cy="37861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//Multiply and divide transformations</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//New instructions: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//shl - Shift Left, shr - Shift Right</a:t>
            </a:r>
            <a:endParaRPr/>
          </a:p>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int main(){</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unsigned int a, b, c;</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a = 0x40;</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b = a * 8;</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c = b / 16;</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return c;</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a:t>
            </a:r>
            <a:endParaRPr/>
          </a:p>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p:txBody>
      </p:sp>
      <p:sp>
        <p:nvSpPr>
          <p:cNvPr id="1492" name="Google Shape;1492;p114"/>
          <p:cNvSpPr/>
          <p:nvPr/>
        </p:nvSpPr>
        <p:spPr>
          <a:xfrm>
            <a:off x="4608513" y="1905000"/>
            <a:ext cx="3885038" cy="47089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main:</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push        ebp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mov         ebp,esp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sub         esp,0Ch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mov         dword ptr [ebp-4],40h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mov         eax,dword ptr [ebp-4] </a:t>
            </a:r>
            <a:endParaRPr/>
          </a:p>
          <a:p>
            <a:pPr indent="0" lvl="0" marL="0" marR="0" rtl="0" algn="l">
              <a:spcBef>
                <a:spcPts val="0"/>
              </a:spcBef>
              <a:spcAft>
                <a:spcPts val="0"/>
              </a:spcAft>
              <a:buNone/>
            </a:pPr>
            <a:r>
              <a:rPr lang="en-US" sz="2000">
                <a:solidFill>
                  <a:srgbClr val="FF0000"/>
                </a:solidFill>
                <a:latin typeface="Calibri"/>
                <a:ea typeface="Calibri"/>
                <a:cs typeface="Calibri"/>
                <a:sym typeface="Calibri"/>
              </a:rPr>
              <a:t>  </a:t>
            </a:r>
            <a:r>
              <a:rPr lang="en-US" sz="2000">
                <a:solidFill>
                  <a:srgbClr val="FFFF00"/>
                </a:solidFill>
                <a:latin typeface="Calibri"/>
                <a:ea typeface="Calibri"/>
                <a:cs typeface="Calibri"/>
                <a:sym typeface="Calibri"/>
              </a:rPr>
              <a:t>shl         eax,3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mov         dword ptr [ebp-8],eax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mov         ecx,dword ptr [ebp-8] </a:t>
            </a:r>
            <a:endParaRPr/>
          </a:p>
          <a:p>
            <a:pPr indent="0" lvl="0" marL="0" marR="0" rtl="0" algn="l">
              <a:spcBef>
                <a:spcPts val="0"/>
              </a:spcBef>
              <a:spcAft>
                <a:spcPts val="0"/>
              </a:spcAft>
              <a:buNone/>
            </a:pPr>
            <a:r>
              <a:rPr lang="en-US" sz="2000">
                <a:solidFill>
                  <a:srgbClr val="FFFF00"/>
                </a:solidFill>
                <a:latin typeface="Calibri"/>
                <a:ea typeface="Calibri"/>
                <a:cs typeface="Calibri"/>
                <a:sym typeface="Calibri"/>
              </a:rPr>
              <a:t>  shr         ecx,4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mov         dword ptr [ebp-0Ch],ecx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mov         eax,dword ptr [ebp-0Ch]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mov         esp,ebp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pop         ebp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ret </a:t>
            </a:r>
            <a:endParaRPr/>
          </a:p>
        </p:txBody>
      </p:sp>
      <p:sp>
        <p:nvSpPr>
          <p:cNvPr id="1493" name="Google Shape;1493;p114"/>
          <p:cNvSpPr/>
          <p:nvPr/>
        </p:nvSpPr>
        <p:spPr>
          <a:xfrm>
            <a:off x="4343400" y="3733800"/>
            <a:ext cx="381000" cy="381000"/>
          </a:xfrm>
          <a:prstGeom prst="star5">
            <a:avLst>
              <a:gd fmla="val 19098" name="adj"/>
              <a:gd fmla="val 105146" name="hf"/>
              <a:gd fmla="val 110557" name="vf"/>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494" name="Google Shape;1494;p114"/>
          <p:cNvSpPr/>
          <p:nvPr/>
        </p:nvSpPr>
        <p:spPr>
          <a:xfrm>
            <a:off x="4343400" y="4648200"/>
            <a:ext cx="381000" cy="381000"/>
          </a:xfrm>
          <a:prstGeom prst="star5">
            <a:avLst>
              <a:gd fmla="val 19098" name="adj"/>
              <a:gd fmla="val 105146" name="hf"/>
              <a:gd fmla="val 110557" name="vf"/>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cxnSp>
        <p:nvCxnSpPr>
          <p:cNvPr id="1495" name="Google Shape;1495;p114"/>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sp>
        <p:nvSpPr>
          <p:cNvPr id="1501" name="Google Shape;1501;p115"/>
          <p:cNvSpPr/>
          <p:nvPr/>
        </p:nvSpPr>
        <p:spPr>
          <a:xfrm>
            <a:off x="609600" y="1947862"/>
            <a:ext cx="7924800"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1026EE94  mov        eax,dword ptr [ebp+8] </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1026EE97  pop         esi  </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1026EE98  pop         edi  </a:t>
            </a:r>
            <a:endParaRPr/>
          </a:p>
          <a:p>
            <a:pPr indent="0" lvl="0" marL="0" marR="0" rtl="0" algn="l">
              <a:spcBef>
                <a:spcPts val="0"/>
              </a:spcBef>
              <a:spcAft>
                <a:spcPts val="0"/>
              </a:spcAft>
              <a:buNone/>
            </a:pPr>
            <a:r>
              <a:rPr lang="en-US" sz="2400">
                <a:solidFill>
                  <a:srgbClr val="FFFF00"/>
                </a:solidFill>
                <a:latin typeface="Calibri"/>
                <a:ea typeface="Calibri"/>
                <a:cs typeface="Calibri"/>
                <a:sym typeface="Calibri"/>
              </a:rPr>
              <a:t>1026EE99  leave            </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1026EE9A  ret </a:t>
            </a:r>
            <a:endParaRPr/>
          </a:p>
        </p:txBody>
      </p:sp>
      <p:sp>
        <p:nvSpPr>
          <p:cNvPr id="1502" name="Google Shape;1502;p11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3959"/>
              <a:buFont typeface="Calibri"/>
              <a:buNone/>
            </a:pPr>
            <a:r>
              <a:rPr lang="en-US" sz="3959">
                <a:solidFill>
                  <a:srgbClr val="FFC000"/>
                </a:solidFill>
              </a:rPr>
              <a:t>LEAVE</a:t>
            </a:r>
            <a:br>
              <a:rPr lang="en-US" sz="3600"/>
            </a:br>
            <a:r>
              <a:rPr lang="en-US" sz="3600"/>
              <a:t>High Level Procedure Exit</a:t>
            </a:r>
            <a:endParaRPr/>
          </a:p>
        </p:txBody>
      </p:sp>
      <p:sp>
        <p:nvSpPr>
          <p:cNvPr id="1503" name="Google Shape;1503;p115"/>
          <p:cNvSpPr/>
          <p:nvPr/>
        </p:nvSpPr>
        <p:spPr>
          <a:xfrm>
            <a:off x="685800" y="4572000"/>
            <a:ext cx="7848600" cy="1569660"/>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rgbClr val="FF0000"/>
              </a:buClr>
              <a:buSzPts val="2400"/>
              <a:buFont typeface="Calibri"/>
              <a:buChar char="•"/>
            </a:pPr>
            <a:r>
              <a:rPr lang="en-US" sz="2400">
                <a:solidFill>
                  <a:schemeClr val="lt1"/>
                </a:solidFill>
                <a:latin typeface="Calibri"/>
                <a:ea typeface="Calibri"/>
                <a:cs typeface="Calibri"/>
                <a:sym typeface="Calibri"/>
              </a:rPr>
              <a:t> “Set ESP to EBP, then pop EBP”</a:t>
            </a:r>
            <a:endParaRPr sz="2400">
              <a:solidFill>
                <a:schemeClr val="lt1"/>
              </a:solidFill>
              <a:latin typeface="Calibri"/>
              <a:ea typeface="Calibri"/>
              <a:cs typeface="Calibri"/>
              <a:sym typeface="Calibri"/>
            </a:endParaRPr>
          </a:p>
          <a:p>
            <a:pPr indent="-152400" lvl="0" marL="0" marR="0" rtl="0" algn="l">
              <a:spcBef>
                <a:spcPts val="0"/>
              </a:spcBef>
              <a:spcAft>
                <a:spcPts val="0"/>
              </a:spcAft>
              <a:buClr>
                <a:srgbClr val="FF0000"/>
              </a:buClr>
              <a:buSzPts val="2400"/>
              <a:buFont typeface="Calibri"/>
              <a:buChar char="•"/>
            </a:pPr>
            <a:r>
              <a:rPr lang="en-US" sz="2400">
                <a:solidFill>
                  <a:schemeClr val="lt1"/>
                </a:solidFill>
                <a:latin typeface="Calibri"/>
                <a:ea typeface="Calibri"/>
                <a:cs typeface="Calibri"/>
                <a:sym typeface="Calibri"/>
              </a:rPr>
              <a:t> That’s all :)</a:t>
            </a:r>
            <a:endParaRPr/>
          </a:p>
          <a:p>
            <a:pPr indent="-152400" lvl="0" marL="0" marR="0" rtl="0" algn="l">
              <a:spcBef>
                <a:spcPts val="0"/>
              </a:spcBef>
              <a:spcAft>
                <a:spcPts val="0"/>
              </a:spcAft>
              <a:buClr>
                <a:srgbClr val="FF0000"/>
              </a:buClr>
              <a:buSzPts val="2400"/>
              <a:buFont typeface="Calibri"/>
              <a:buChar char="•"/>
            </a:pPr>
            <a:r>
              <a:rPr lang="en-US" sz="2400">
                <a:solidFill>
                  <a:schemeClr val="lt1"/>
                </a:solidFill>
                <a:latin typeface="Calibri"/>
                <a:ea typeface="Calibri"/>
                <a:cs typeface="Calibri"/>
                <a:sym typeface="Calibri"/>
              </a:rPr>
              <a:t> Then why haven’t we seen it elsewhere already?</a:t>
            </a:r>
            <a:endParaRPr/>
          </a:p>
          <a:p>
            <a:pPr indent="-152400" lvl="0" marL="0" marR="0" rtl="0" algn="l">
              <a:spcBef>
                <a:spcPts val="0"/>
              </a:spcBef>
              <a:spcAft>
                <a:spcPts val="0"/>
              </a:spcAft>
              <a:buClr>
                <a:srgbClr val="FF0000"/>
              </a:buClr>
              <a:buSzPts val="2400"/>
              <a:buFont typeface="Calibri"/>
              <a:buChar char="•"/>
            </a:pPr>
            <a:r>
              <a:rPr lang="en-US" sz="2400">
                <a:solidFill>
                  <a:schemeClr val="lt1"/>
                </a:solidFill>
                <a:latin typeface="Calibri"/>
                <a:ea typeface="Calibri"/>
                <a:cs typeface="Calibri"/>
                <a:sym typeface="Calibri"/>
              </a:rPr>
              <a:t> Depends on compiler and options</a:t>
            </a:r>
            <a:endParaRPr/>
          </a:p>
        </p:txBody>
      </p:sp>
      <p:sp>
        <p:nvSpPr>
          <p:cNvPr id="1504" name="Google Shape;1504;p115"/>
          <p:cNvSpPr/>
          <p:nvPr/>
        </p:nvSpPr>
        <p:spPr>
          <a:xfrm>
            <a:off x="152400" y="76200"/>
            <a:ext cx="685800" cy="6858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20</a:t>
            </a:r>
            <a:endParaRPr/>
          </a:p>
        </p:txBody>
      </p:sp>
      <p:cxnSp>
        <p:nvCxnSpPr>
          <p:cNvPr id="1505" name="Google Shape;1505;p115"/>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1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Back to Hello World</a:t>
            </a:r>
            <a:endParaRPr/>
          </a:p>
        </p:txBody>
      </p:sp>
      <p:sp>
        <p:nvSpPr>
          <p:cNvPr id="1512" name="Google Shape;1512;p1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Font typeface="Calibri"/>
              <a:buNone/>
            </a:pPr>
            <a:r>
              <a:rPr lang="en-US" sz="1600"/>
              <a:t>.text:00401730 main</a:t>
            </a:r>
            <a:endParaRPr/>
          </a:p>
          <a:p>
            <a:pPr indent="-342900" lvl="0" marL="342900" rtl="0" algn="l">
              <a:spcBef>
                <a:spcPts val="320"/>
              </a:spcBef>
              <a:spcAft>
                <a:spcPts val="0"/>
              </a:spcAft>
              <a:buSzPts val="1600"/>
              <a:buFont typeface="Calibri"/>
              <a:buNone/>
            </a:pPr>
            <a:r>
              <a:rPr lang="en-US" sz="1600"/>
              <a:t>.text:00401730                 push    ebp</a:t>
            </a:r>
            <a:endParaRPr sz="1600"/>
          </a:p>
          <a:p>
            <a:pPr indent="-342900" lvl="0" marL="342900" rtl="0" algn="l">
              <a:spcBef>
                <a:spcPts val="320"/>
              </a:spcBef>
              <a:spcAft>
                <a:spcPts val="0"/>
              </a:spcAft>
              <a:buSzPts val="1600"/>
              <a:buFont typeface="Calibri"/>
              <a:buNone/>
            </a:pPr>
            <a:r>
              <a:rPr lang="en-US" sz="1600"/>
              <a:t>.text:00401731                 mov     ebp, esp</a:t>
            </a:r>
            <a:endParaRPr sz="1600"/>
          </a:p>
          <a:p>
            <a:pPr indent="-342900" lvl="0" marL="342900" rtl="0" algn="l">
              <a:spcBef>
                <a:spcPts val="320"/>
              </a:spcBef>
              <a:spcAft>
                <a:spcPts val="0"/>
              </a:spcAft>
              <a:buSzPts val="1600"/>
              <a:buFont typeface="Calibri"/>
              <a:buNone/>
            </a:pPr>
            <a:r>
              <a:rPr lang="en-US" sz="1600"/>
              <a:t>.text:00401733                 push    offset aHelloWorld ; "Hello world\n“</a:t>
            </a:r>
            <a:endParaRPr sz="1600"/>
          </a:p>
          <a:p>
            <a:pPr indent="-342900" lvl="0" marL="342900" rtl="0" algn="l">
              <a:spcBef>
                <a:spcPts val="320"/>
              </a:spcBef>
              <a:spcAft>
                <a:spcPts val="0"/>
              </a:spcAft>
              <a:buSzPts val="1600"/>
              <a:buFont typeface="Calibri"/>
              <a:buNone/>
            </a:pPr>
            <a:r>
              <a:rPr lang="en-US" sz="1600"/>
              <a:t>.text:00401738                 call    ds:__imp__printf</a:t>
            </a:r>
            <a:endParaRPr sz="1600"/>
          </a:p>
          <a:p>
            <a:pPr indent="-342900" lvl="0" marL="342900" rtl="0" algn="l">
              <a:spcBef>
                <a:spcPts val="320"/>
              </a:spcBef>
              <a:spcAft>
                <a:spcPts val="0"/>
              </a:spcAft>
              <a:buSzPts val="1600"/>
              <a:buFont typeface="Calibri"/>
              <a:buNone/>
            </a:pPr>
            <a:r>
              <a:rPr lang="en-US" sz="1600"/>
              <a:t>.text:0040173E                 add     esp, 4</a:t>
            </a:r>
            <a:endParaRPr/>
          </a:p>
          <a:p>
            <a:pPr indent="-342900" lvl="0" marL="342900" rtl="0" algn="l">
              <a:spcBef>
                <a:spcPts val="320"/>
              </a:spcBef>
              <a:spcAft>
                <a:spcPts val="0"/>
              </a:spcAft>
              <a:buSzPts val="1600"/>
              <a:buFont typeface="Calibri"/>
              <a:buNone/>
            </a:pPr>
            <a:r>
              <a:rPr lang="en-US" sz="1600"/>
              <a:t>.text:00401741                 mov     eax, 1234h</a:t>
            </a:r>
            <a:endParaRPr/>
          </a:p>
          <a:p>
            <a:pPr indent="-342900" lvl="0" marL="342900" rtl="0" algn="l">
              <a:spcBef>
                <a:spcPts val="320"/>
              </a:spcBef>
              <a:spcAft>
                <a:spcPts val="0"/>
              </a:spcAft>
              <a:buSzPts val="1600"/>
              <a:buFont typeface="Calibri"/>
              <a:buNone/>
            </a:pPr>
            <a:r>
              <a:rPr lang="en-US" sz="1600"/>
              <a:t>.text:00401746                 pop     ebp</a:t>
            </a:r>
            <a:endParaRPr sz="1600"/>
          </a:p>
          <a:p>
            <a:pPr indent="-342900" lvl="0" marL="342900" rtl="0" algn="l">
              <a:spcBef>
                <a:spcPts val="320"/>
              </a:spcBef>
              <a:spcAft>
                <a:spcPts val="0"/>
              </a:spcAft>
              <a:buSzPts val="1600"/>
              <a:buFont typeface="Calibri"/>
              <a:buNone/>
            </a:pPr>
            <a:r>
              <a:rPr lang="en-US" sz="1600"/>
              <a:t>.text:00401747                 retn</a:t>
            </a:r>
            <a:endParaRPr sz="1600"/>
          </a:p>
        </p:txBody>
      </p:sp>
      <p:sp>
        <p:nvSpPr>
          <p:cNvPr id="1513" name="Google Shape;1513;p116"/>
          <p:cNvSpPr txBox="1"/>
          <p:nvPr/>
        </p:nvSpPr>
        <p:spPr>
          <a:xfrm>
            <a:off x="559416" y="5486400"/>
            <a:ext cx="8198206"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FFFF00"/>
                </a:solidFill>
                <a:latin typeface="Calibri"/>
                <a:ea typeface="Calibri"/>
                <a:cs typeface="Calibri"/>
                <a:sym typeface="Calibri"/>
              </a:rPr>
              <a:t>Windows Visual C++ 2005, /GS (buffer overflow protection) option turned off</a:t>
            </a:r>
            <a:endParaRPr/>
          </a:p>
          <a:p>
            <a:pPr indent="0" lvl="0" marL="0" marR="0" rtl="0" algn="ctr">
              <a:spcBef>
                <a:spcPts val="0"/>
              </a:spcBef>
              <a:spcAft>
                <a:spcPts val="0"/>
              </a:spcAft>
              <a:buNone/>
            </a:pPr>
            <a:r>
              <a:rPr lang="en-US" sz="2000">
                <a:solidFill>
                  <a:srgbClr val="FFFF00"/>
                </a:solidFill>
                <a:latin typeface="Calibri"/>
                <a:ea typeface="Calibri"/>
                <a:cs typeface="Calibri"/>
                <a:sym typeface="Calibri"/>
              </a:rPr>
              <a:t>Disassembled with IDA Pro 4.9 Free Version</a:t>
            </a:r>
            <a:endParaRPr sz="1800">
              <a:solidFill>
                <a:srgbClr val="FFFF00"/>
              </a:solidFill>
              <a:latin typeface="Calibri"/>
              <a:ea typeface="Calibri"/>
              <a:cs typeface="Calibri"/>
              <a:sym typeface="Calibri"/>
            </a:endParaRPr>
          </a:p>
        </p:txBody>
      </p:sp>
      <p:sp>
        <p:nvSpPr>
          <p:cNvPr id="1514" name="Google Shape;1514;p116"/>
          <p:cNvSpPr/>
          <p:nvPr/>
        </p:nvSpPr>
        <p:spPr>
          <a:xfrm>
            <a:off x="1584332" y="4464280"/>
            <a:ext cx="6666569" cy="5847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3200">
                <a:solidFill>
                  <a:schemeClr val="accent5"/>
                </a:solidFill>
                <a:latin typeface="Calibri"/>
                <a:ea typeface="Calibri"/>
                <a:cs typeface="Calibri"/>
                <a:sym typeface="Calibri"/>
              </a:rPr>
              <a:t>Are we all comfortable with this now?</a:t>
            </a:r>
            <a:endParaRPr/>
          </a:p>
        </p:txBody>
      </p:sp>
      <p:cxnSp>
        <p:nvCxnSpPr>
          <p:cNvPr id="1515" name="Google Shape;1515;p116"/>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1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Instructions we now know(20)</a:t>
            </a:r>
            <a:endParaRPr/>
          </a:p>
        </p:txBody>
      </p:sp>
      <p:sp>
        <p:nvSpPr>
          <p:cNvPr id="1522" name="Google Shape;1522;p1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000"/>
              <a:buChar char="•"/>
            </a:pPr>
            <a:r>
              <a:rPr lang="en-US" sz="2000"/>
              <a:t>NOP</a:t>
            </a:r>
            <a:endParaRPr/>
          </a:p>
          <a:p>
            <a:pPr indent="-342900" lvl="0" marL="342900" rtl="0" algn="l">
              <a:lnSpc>
                <a:spcPct val="90000"/>
              </a:lnSpc>
              <a:spcBef>
                <a:spcPts val="400"/>
              </a:spcBef>
              <a:spcAft>
                <a:spcPts val="0"/>
              </a:spcAft>
              <a:buSzPts val="2000"/>
              <a:buChar char="•"/>
            </a:pPr>
            <a:r>
              <a:rPr lang="en-US" sz="2000"/>
              <a:t>PUSH/POP</a:t>
            </a:r>
            <a:endParaRPr/>
          </a:p>
          <a:p>
            <a:pPr indent="-342900" lvl="0" marL="342900" rtl="0" algn="l">
              <a:lnSpc>
                <a:spcPct val="90000"/>
              </a:lnSpc>
              <a:spcBef>
                <a:spcPts val="400"/>
              </a:spcBef>
              <a:spcAft>
                <a:spcPts val="0"/>
              </a:spcAft>
              <a:buSzPts val="2000"/>
              <a:buChar char="•"/>
            </a:pPr>
            <a:r>
              <a:rPr lang="en-US" sz="2000"/>
              <a:t>CALL/RET</a:t>
            </a:r>
            <a:endParaRPr/>
          </a:p>
          <a:p>
            <a:pPr indent="-342900" lvl="0" marL="342900" rtl="0" algn="l">
              <a:lnSpc>
                <a:spcPct val="90000"/>
              </a:lnSpc>
              <a:spcBef>
                <a:spcPts val="400"/>
              </a:spcBef>
              <a:spcAft>
                <a:spcPts val="0"/>
              </a:spcAft>
              <a:buSzPts val="2000"/>
              <a:buChar char="•"/>
            </a:pPr>
            <a:r>
              <a:rPr lang="en-US" sz="2000"/>
              <a:t>MOV/LEA</a:t>
            </a:r>
            <a:endParaRPr/>
          </a:p>
          <a:p>
            <a:pPr indent="-342900" lvl="0" marL="342900" rtl="0" algn="l">
              <a:lnSpc>
                <a:spcPct val="90000"/>
              </a:lnSpc>
              <a:spcBef>
                <a:spcPts val="400"/>
              </a:spcBef>
              <a:spcAft>
                <a:spcPts val="0"/>
              </a:spcAft>
              <a:buSzPts val="2000"/>
              <a:buChar char="•"/>
            </a:pPr>
            <a:r>
              <a:rPr lang="en-US" sz="2000"/>
              <a:t>ADD/SUB</a:t>
            </a:r>
            <a:endParaRPr/>
          </a:p>
          <a:p>
            <a:pPr indent="-342900" lvl="0" marL="342900" rtl="0" algn="l">
              <a:lnSpc>
                <a:spcPct val="90000"/>
              </a:lnSpc>
              <a:spcBef>
                <a:spcPts val="400"/>
              </a:spcBef>
              <a:spcAft>
                <a:spcPts val="0"/>
              </a:spcAft>
              <a:buSzPts val="2000"/>
              <a:buChar char="•"/>
            </a:pPr>
            <a:r>
              <a:rPr lang="en-US" sz="2000"/>
              <a:t>JMP/Jcc</a:t>
            </a:r>
            <a:endParaRPr sz="2000"/>
          </a:p>
          <a:p>
            <a:pPr indent="-342900" lvl="0" marL="342900" rtl="0" algn="l">
              <a:lnSpc>
                <a:spcPct val="90000"/>
              </a:lnSpc>
              <a:spcBef>
                <a:spcPts val="400"/>
              </a:spcBef>
              <a:spcAft>
                <a:spcPts val="0"/>
              </a:spcAft>
              <a:buSzPts val="2000"/>
              <a:buChar char="•"/>
            </a:pPr>
            <a:r>
              <a:rPr lang="en-US" sz="2000"/>
              <a:t>CMP/TEST</a:t>
            </a:r>
            <a:endParaRPr/>
          </a:p>
          <a:p>
            <a:pPr indent="-342900" lvl="0" marL="342900" rtl="0" algn="l">
              <a:lnSpc>
                <a:spcPct val="90000"/>
              </a:lnSpc>
              <a:spcBef>
                <a:spcPts val="400"/>
              </a:spcBef>
              <a:spcAft>
                <a:spcPts val="0"/>
              </a:spcAft>
              <a:buSzPts val="2000"/>
              <a:buChar char="•"/>
            </a:pPr>
            <a:r>
              <a:rPr lang="en-US" sz="2000"/>
              <a:t>AND/OR/XOR/NOT</a:t>
            </a:r>
            <a:endParaRPr/>
          </a:p>
          <a:p>
            <a:pPr indent="-342900" lvl="0" marL="342900" rtl="0" algn="l">
              <a:lnSpc>
                <a:spcPct val="90000"/>
              </a:lnSpc>
              <a:spcBef>
                <a:spcPts val="400"/>
              </a:spcBef>
              <a:spcAft>
                <a:spcPts val="0"/>
              </a:spcAft>
              <a:buSzPts val="2000"/>
              <a:buChar char="•"/>
            </a:pPr>
            <a:r>
              <a:rPr lang="en-US" sz="2000"/>
              <a:t>SHR/SHL</a:t>
            </a:r>
            <a:endParaRPr/>
          </a:p>
          <a:p>
            <a:pPr indent="-342900" lvl="0" marL="342900" rtl="0" algn="l">
              <a:lnSpc>
                <a:spcPct val="90000"/>
              </a:lnSpc>
              <a:spcBef>
                <a:spcPts val="400"/>
              </a:spcBef>
              <a:spcAft>
                <a:spcPts val="0"/>
              </a:spcAft>
              <a:buSzPts val="2000"/>
              <a:buChar char="•"/>
            </a:pPr>
            <a:r>
              <a:rPr lang="en-US" sz="2000"/>
              <a:t>LEAVE</a:t>
            </a:r>
            <a:endParaRPr/>
          </a:p>
        </p:txBody>
      </p:sp>
      <p:cxnSp>
        <p:nvCxnSpPr>
          <p:cNvPr id="1523" name="Google Shape;1523;p117"/>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1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Intel vs. AT&amp;T Syntax</a:t>
            </a:r>
            <a:endParaRPr/>
          </a:p>
        </p:txBody>
      </p:sp>
      <p:sp>
        <p:nvSpPr>
          <p:cNvPr id="1530" name="Google Shape;1530;p1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solidFill>
                  <a:srgbClr val="FFFF00"/>
                </a:solidFill>
              </a:rPr>
              <a:t>Intel</a:t>
            </a:r>
            <a:r>
              <a:rPr lang="en-US" sz="2400"/>
              <a:t>: Destination &lt;- Source(s)</a:t>
            </a:r>
            <a:endParaRPr/>
          </a:p>
          <a:p>
            <a:pPr indent="-285750" lvl="1" marL="742950" rtl="0" algn="l">
              <a:lnSpc>
                <a:spcPct val="90000"/>
              </a:lnSpc>
              <a:spcBef>
                <a:spcPts val="400"/>
              </a:spcBef>
              <a:spcAft>
                <a:spcPts val="0"/>
              </a:spcAft>
              <a:buSzPts val="2000"/>
              <a:buChar char="–"/>
            </a:pPr>
            <a:r>
              <a:rPr lang="en-US" sz="2000"/>
              <a:t>Windows. Think algebra or C: y = 2x + 1;</a:t>
            </a:r>
            <a:endParaRPr/>
          </a:p>
          <a:p>
            <a:pPr indent="-285750" lvl="1" marL="742950" rtl="0" algn="l">
              <a:lnSpc>
                <a:spcPct val="90000"/>
              </a:lnSpc>
              <a:spcBef>
                <a:spcPts val="400"/>
              </a:spcBef>
              <a:spcAft>
                <a:spcPts val="0"/>
              </a:spcAft>
              <a:buSzPts val="2000"/>
              <a:buChar char="–"/>
            </a:pPr>
            <a:r>
              <a:rPr lang="en-US" sz="2000"/>
              <a:t>mov   ebp, esp</a:t>
            </a:r>
            <a:endParaRPr sz="2000"/>
          </a:p>
          <a:p>
            <a:pPr indent="-285750" lvl="1" marL="742950" rtl="0" algn="l">
              <a:lnSpc>
                <a:spcPct val="90000"/>
              </a:lnSpc>
              <a:spcBef>
                <a:spcPts val="400"/>
              </a:spcBef>
              <a:spcAft>
                <a:spcPts val="0"/>
              </a:spcAft>
              <a:buSzPts val="2000"/>
              <a:buChar char="–"/>
            </a:pPr>
            <a:r>
              <a:rPr lang="en-US" sz="2000"/>
              <a:t>add    esp, 0x14 ; (esp = esp + 0x14)</a:t>
            </a:r>
            <a:endParaRPr/>
          </a:p>
          <a:p>
            <a:pPr indent="-342900" lvl="0" marL="342900" rtl="0" algn="l">
              <a:lnSpc>
                <a:spcPct val="90000"/>
              </a:lnSpc>
              <a:spcBef>
                <a:spcPts val="480"/>
              </a:spcBef>
              <a:spcAft>
                <a:spcPts val="0"/>
              </a:spcAft>
              <a:buSzPts val="2400"/>
              <a:buChar char="•"/>
            </a:pPr>
            <a:r>
              <a:rPr lang="en-US" sz="2400">
                <a:solidFill>
                  <a:srgbClr val="FFFF00"/>
                </a:solidFill>
              </a:rPr>
              <a:t>AT&amp;T</a:t>
            </a:r>
            <a:r>
              <a:rPr lang="en-US" sz="2400"/>
              <a:t>: Source(s) -&gt; Destination</a:t>
            </a:r>
            <a:endParaRPr/>
          </a:p>
          <a:p>
            <a:pPr indent="-285750" lvl="1" marL="742950" rtl="0" algn="l">
              <a:lnSpc>
                <a:spcPct val="90000"/>
              </a:lnSpc>
              <a:spcBef>
                <a:spcPts val="400"/>
              </a:spcBef>
              <a:spcAft>
                <a:spcPts val="0"/>
              </a:spcAft>
              <a:buSzPts val="2000"/>
              <a:buChar char="–"/>
            </a:pPr>
            <a:r>
              <a:rPr lang="en-US" sz="2000"/>
              <a:t>*nix/GNU. Think elementary school: 1 + 2 = 3</a:t>
            </a:r>
            <a:endParaRPr/>
          </a:p>
          <a:p>
            <a:pPr indent="-285750" lvl="1" marL="742950" rtl="0" algn="l">
              <a:lnSpc>
                <a:spcPct val="90000"/>
              </a:lnSpc>
              <a:spcBef>
                <a:spcPts val="400"/>
              </a:spcBef>
              <a:spcAft>
                <a:spcPts val="0"/>
              </a:spcAft>
              <a:buSzPts val="2000"/>
              <a:buChar char="–"/>
            </a:pPr>
            <a:r>
              <a:rPr lang="en-US" sz="2000"/>
              <a:t>mov  %esp, %ebp</a:t>
            </a:r>
            <a:endParaRPr sz="2000"/>
          </a:p>
          <a:p>
            <a:pPr indent="-285750" lvl="1" marL="742950" rtl="0" algn="l">
              <a:lnSpc>
                <a:spcPct val="90000"/>
              </a:lnSpc>
              <a:spcBef>
                <a:spcPts val="400"/>
              </a:spcBef>
              <a:spcAft>
                <a:spcPts val="0"/>
              </a:spcAft>
              <a:buSzPts val="2000"/>
              <a:buChar char="–"/>
            </a:pPr>
            <a:r>
              <a:rPr lang="en-US" sz="2000"/>
              <a:t>add   $0x14,%esp</a:t>
            </a:r>
            <a:endParaRPr/>
          </a:p>
          <a:p>
            <a:pPr indent="-285750" lvl="1" marL="742950" rtl="0" algn="l">
              <a:lnSpc>
                <a:spcPct val="90000"/>
              </a:lnSpc>
              <a:spcBef>
                <a:spcPts val="400"/>
              </a:spcBef>
              <a:spcAft>
                <a:spcPts val="0"/>
              </a:spcAft>
              <a:buSzPts val="2000"/>
              <a:buChar char="–"/>
            </a:pPr>
            <a:r>
              <a:rPr lang="en-US" sz="2000"/>
              <a:t>So registers get a </a:t>
            </a:r>
            <a:r>
              <a:rPr lang="en-US" sz="2000">
                <a:solidFill>
                  <a:srgbClr val="FFFF00"/>
                </a:solidFill>
              </a:rPr>
              <a:t>%</a:t>
            </a:r>
            <a:r>
              <a:rPr lang="en-US" sz="2000"/>
              <a:t> prefix and immediates get a </a:t>
            </a:r>
            <a:r>
              <a:rPr lang="en-US" sz="2000">
                <a:solidFill>
                  <a:srgbClr val="FFFF00"/>
                </a:solidFill>
              </a:rPr>
              <a:t>$</a:t>
            </a:r>
            <a:endParaRPr/>
          </a:p>
          <a:p>
            <a:pPr indent="-342900" lvl="0" marL="342900" rtl="0" algn="l">
              <a:lnSpc>
                <a:spcPct val="90000"/>
              </a:lnSpc>
              <a:spcBef>
                <a:spcPts val="480"/>
              </a:spcBef>
              <a:spcAft>
                <a:spcPts val="0"/>
              </a:spcAft>
              <a:buSzPts val="2400"/>
              <a:buChar char="•"/>
            </a:pPr>
            <a:r>
              <a:rPr lang="en-US" sz="2400"/>
              <a:t>Important to know both, so you can read documents in either format</a:t>
            </a:r>
            <a:endParaRPr/>
          </a:p>
          <a:p>
            <a:pPr indent="-285750" lvl="1" marL="742950" rtl="0" algn="l">
              <a:lnSpc>
                <a:spcPct val="90000"/>
              </a:lnSpc>
              <a:spcBef>
                <a:spcPts val="400"/>
              </a:spcBef>
              <a:spcAft>
                <a:spcPts val="0"/>
              </a:spcAft>
              <a:buSzPts val="2000"/>
              <a:buChar char="–"/>
            </a:pPr>
            <a:r>
              <a:rPr i="1" lang="en-US" sz="2000"/>
              <a:t>We will use Intel syntax</a:t>
            </a:r>
            <a:endParaRPr/>
          </a:p>
        </p:txBody>
      </p:sp>
      <p:cxnSp>
        <p:nvCxnSpPr>
          <p:cNvPr id="1531" name="Google Shape;1531;p118"/>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1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Intel vs AT&amp;T Syntax – Cont.</a:t>
            </a:r>
            <a:endParaRPr/>
          </a:p>
        </p:txBody>
      </p:sp>
      <p:sp>
        <p:nvSpPr>
          <p:cNvPr id="1538" name="Google Shape;1538;p119"/>
          <p:cNvSpPr txBox="1"/>
          <p:nvPr>
            <p:ph idx="1" type="body"/>
          </p:nvPr>
        </p:nvSpPr>
        <p:spPr>
          <a:xfrm>
            <a:off x="533400" y="16002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IMO the hardest-to-read difference is for r/m32 values</a:t>
            </a:r>
            <a:endParaRPr/>
          </a:p>
          <a:p>
            <a:pPr indent="-342900" lvl="0" marL="342900" rtl="0" algn="l">
              <a:lnSpc>
                <a:spcPct val="90000"/>
              </a:lnSpc>
              <a:spcBef>
                <a:spcPts val="480"/>
              </a:spcBef>
              <a:spcAft>
                <a:spcPts val="0"/>
              </a:spcAft>
              <a:buSzPts val="2400"/>
              <a:buChar char="•"/>
            </a:pPr>
            <a:r>
              <a:rPr lang="en-US" sz="2400"/>
              <a:t>For intel it’s expressed as </a:t>
            </a:r>
            <a:endParaRPr/>
          </a:p>
          <a:p>
            <a:pPr indent="-285750" lvl="1" marL="742950" rtl="0" algn="l">
              <a:lnSpc>
                <a:spcPct val="90000"/>
              </a:lnSpc>
              <a:spcBef>
                <a:spcPts val="400"/>
              </a:spcBef>
              <a:spcAft>
                <a:spcPts val="0"/>
              </a:spcAft>
              <a:buSzPts val="2000"/>
              <a:buFont typeface="Courier"/>
              <a:buNone/>
            </a:pPr>
            <a:r>
              <a:rPr lang="en-US" sz="2000">
                <a:solidFill>
                  <a:srgbClr val="FFFF00"/>
                </a:solidFill>
                <a:latin typeface="Courier"/>
                <a:ea typeface="Courier"/>
                <a:cs typeface="Courier"/>
                <a:sym typeface="Courier"/>
              </a:rPr>
              <a:t>[base + index*scale + disp]</a:t>
            </a:r>
            <a:endParaRPr/>
          </a:p>
          <a:p>
            <a:pPr indent="-342900" lvl="0" marL="342900" rtl="0" algn="l">
              <a:lnSpc>
                <a:spcPct val="90000"/>
              </a:lnSpc>
              <a:spcBef>
                <a:spcPts val="480"/>
              </a:spcBef>
              <a:spcAft>
                <a:spcPts val="0"/>
              </a:spcAft>
              <a:buSzPts val="2400"/>
              <a:buChar char="•"/>
            </a:pPr>
            <a:r>
              <a:rPr lang="en-US" sz="2400"/>
              <a:t>For AT&amp;T it’s expressed as </a:t>
            </a:r>
            <a:endParaRPr sz="2400">
              <a:latin typeface="Courier"/>
              <a:ea typeface="Courier"/>
              <a:cs typeface="Courier"/>
              <a:sym typeface="Courier"/>
            </a:endParaRPr>
          </a:p>
          <a:p>
            <a:pPr indent="-285750" lvl="1" marL="742950" rtl="0" algn="l">
              <a:lnSpc>
                <a:spcPct val="90000"/>
              </a:lnSpc>
              <a:spcBef>
                <a:spcPts val="400"/>
              </a:spcBef>
              <a:spcAft>
                <a:spcPts val="0"/>
              </a:spcAft>
              <a:buSzPts val="2000"/>
              <a:buFont typeface="Courier"/>
              <a:buNone/>
            </a:pPr>
            <a:r>
              <a:rPr lang="en-US" sz="2000">
                <a:solidFill>
                  <a:srgbClr val="FFFF00"/>
                </a:solidFill>
                <a:latin typeface="Courier"/>
                <a:ea typeface="Courier"/>
                <a:cs typeface="Courier"/>
                <a:sym typeface="Courier"/>
              </a:rPr>
              <a:t>disp(base, index, scale)</a:t>
            </a:r>
            <a:endParaRPr/>
          </a:p>
          <a:p>
            <a:pPr indent="-342900" lvl="0" marL="342900" rtl="0" algn="l">
              <a:lnSpc>
                <a:spcPct val="90000"/>
              </a:lnSpc>
              <a:spcBef>
                <a:spcPts val="480"/>
              </a:spcBef>
              <a:spcAft>
                <a:spcPts val="0"/>
              </a:spcAft>
              <a:buSzPts val="2400"/>
              <a:buChar char="•"/>
            </a:pPr>
            <a:r>
              <a:rPr lang="en-US" sz="2400"/>
              <a:t>Examples:</a:t>
            </a:r>
            <a:endParaRPr/>
          </a:p>
          <a:p>
            <a:pPr indent="-285750" lvl="1" marL="742950" rtl="0" algn="l">
              <a:lnSpc>
                <a:spcPct val="90000"/>
              </a:lnSpc>
              <a:spcBef>
                <a:spcPts val="400"/>
              </a:spcBef>
              <a:spcAft>
                <a:spcPts val="0"/>
              </a:spcAft>
              <a:buSzPts val="2000"/>
              <a:buChar char="–"/>
            </a:pPr>
            <a:r>
              <a:rPr lang="en-US" sz="2000"/>
              <a:t>call   DWORD PTR [ebx+esi*4-0xe8]</a:t>
            </a:r>
            <a:endParaRPr/>
          </a:p>
          <a:p>
            <a:pPr indent="-285750" lvl="1" marL="742950" rtl="0" algn="l">
              <a:lnSpc>
                <a:spcPct val="90000"/>
              </a:lnSpc>
              <a:spcBef>
                <a:spcPts val="400"/>
              </a:spcBef>
              <a:spcAft>
                <a:spcPts val="0"/>
              </a:spcAft>
              <a:buSzPts val="2000"/>
              <a:buChar char="–"/>
            </a:pPr>
            <a:r>
              <a:rPr lang="en-US" sz="2000"/>
              <a:t>call   *-0xe8(%ebx,%esi,4)</a:t>
            </a:r>
            <a:endParaRPr/>
          </a:p>
          <a:p>
            <a:pPr indent="-285750" lvl="1" marL="742950" rtl="0" algn="l">
              <a:lnSpc>
                <a:spcPct val="90000"/>
              </a:lnSpc>
              <a:spcBef>
                <a:spcPts val="400"/>
              </a:spcBef>
              <a:spcAft>
                <a:spcPts val="0"/>
              </a:spcAft>
              <a:buSzPts val="2000"/>
              <a:buNone/>
            </a:pPr>
            <a:r>
              <a:t/>
            </a:r>
            <a:endParaRPr sz="2000"/>
          </a:p>
          <a:p>
            <a:pPr indent="-285750" lvl="1" marL="742950" rtl="0" algn="l">
              <a:lnSpc>
                <a:spcPct val="90000"/>
              </a:lnSpc>
              <a:spcBef>
                <a:spcPts val="400"/>
              </a:spcBef>
              <a:spcAft>
                <a:spcPts val="0"/>
              </a:spcAft>
              <a:buSzPts val="2000"/>
              <a:buChar char="–"/>
            </a:pPr>
            <a:r>
              <a:rPr lang="en-US" sz="2000"/>
              <a:t>mov    eax, DWORD PTR [ebp+0x8]</a:t>
            </a:r>
            <a:endParaRPr/>
          </a:p>
          <a:p>
            <a:pPr indent="-285750" lvl="1" marL="742950" rtl="0" algn="l">
              <a:lnSpc>
                <a:spcPct val="90000"/>
              </a:lnSpc>
              <a:spcBef>
                <a:spcPts val="400"/>
              </a:spcBef>
              <a:spcAft>
                <a:spcPts val="0"/>
              </a:spcAft>
              <a:buSzPts val="2000"/>
              <a:buChar char="–"/>
            </a:pPr>
            <a:r>
              <a:rPr lang="en-US" sz="2000"/>
              <a:t>mov    0x8(%ebp), %eax</a:t>
            </a:r>
            <a:endParaRPr sz="2000"/>
          </a:p>
          <a:p>
            <a:pPr indent="-158750" lvl="1" marL="742950" rtl="0" algn="l">
              <a:lnSpc>
                <a:spcPct val="90000"/>
              </a:lnSpc>
              <a:spcBef>
                <a:spcPts val="400"/>
              </a:spcBef>
              <a:spcAft>
                <a:spcPts val="0"/>
              </a:spcAft>
              <a:buSzPts val="2000"/>
              <a:buNone/>
            </a:pPr>
            <a:r>
              <a:t/>
            </a:r>
            <a:endParaRPr sz="2000"/>
          </a:p>
          <a:p>
            <a:pPr indent="-285750" lvl="1" marL="742950" rtl="0" algn="l">
              <a:lnSpc>
                <a:spcPct val="90000"/>
              </a:lnSpc>
              <a:spcBef>
                <a:spcPts val="400"/>
              </a:spcBef>
              <a:spcAft>
                <a:spcPts val="0"/>
              </a:spcAft>
              <a:buSzPts val="2000"/>
              <a:buChar char="–"/>
            </a:pPr>
            <a:r>
              <a:rPr lang="en-US" sz="2000"/>
              <a:t>lea    eax, [ebx-0xe8]</a:t>
            </a:r>
            <a:endParaRPr/>
          </a:p>
          <a:p>
            <a:pPr indent="-285750" lvl="1" marL="742950" rtl="0" algn="l">
              <a:lnSpc>
                <a:spcPct val="90000"/>
              </a:lnSpc>
              <a:spcBef>
                <a:spcPts val="400"/>
              </a:spcBef>
              <a:spcAft>
                <a:spcPts val="0"/>
              </a:spcAft>
              <a:buSzPts val="2000"/>
              <a:buChar char="–"/>
            </a:pPr>
            <a:r>
              <a:rPr lang="en-US" sz="2000"/>
              <a:t>lea    -0xe8(%ebx), %eax</a:t>
            </a:r>
            <a:endParaRPr sz="2000"/>
          </a:p>
        </p:txBody>
      </p:sp>
      <p:cxnSp>
        <p:nvCxnSpPr>
          <p:cNvPr id="1539" name="Google Shape;1539;p119"/>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1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Intel vs AT&amp;T Syntax – Cont.</a:t>
            </a:r>
            <a:endParaRPr/>
          </a:p>
        </p:txBody>
      </p:sp>
      <p:sp>
        <p:nvSpPr>
          <p:cNvPr id="1545" name="Google Shape;1545;p1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For instructions which can operate on different sizes, the mnemonic will have an indicator of the size.</a:t>
            </a:r>
            <a:endParaRPr/>
          </a:p>
          <a:p>
            <a:pPr indent="-285750" lvl="1" marL="742950" rtl="0" algn="l">
              <a:spcBef>
                <a:spcPts val="400"/>
              </a:spcBef>
              <a:spcAft>
                <a:spcPts val="0"/>
              </a:spcAft>
              <a:buSzPts val="2000"/>
              <a:buChar char="–"/>
            </a:pPr>
            <a:r>
              <a:rPr lang="en-US" sz="2000">
                <a:solidFill>
                  <a:srgbClr val="FFFF00"/>
                </a:solidFill>
              </a:rPr>
              <a:t>movb</a:t>
            </a:r>
            <a:r>
              <a:rPr lang="en-US" sz="2000"/>
              <a:t> - operates on bytes</a:t>
            </a:r>
            <a:endParaRPr/>
          </a:p>
          <a:p>
            <a:pPr indent="-285750" lvl="1" marL="742950" rtl="0" algn="l">
              <a:spcBef>
                <a:spcPts val="400"/>
              </a:spcBef>
              <a:spcAft>
                <a:spcPts val="0"/>
              </a:spcAft>
              <a:buSzPts val="2000"/>
              <a:buChar char="–"/>
            </a:pPr>
            <a:r>
              <a:rPr lang="en-US" sz="2000">
                <a:solidFill>
                  <a:srgbClr val="FFFF00"/>
                </a:solidFill>
              </a:rPr>
              <a:t>mov</a:t>
            </a:r>
            <a:r>
              <a:rPr lang="en-US" sz="2000"/>
              <a:t>/</a:t>
            </a:r>
            <a:r>
              <a:rPr lang="en-US" sz="2000">
                <a:solidFill>
                  <a:srgbClr val="FFFF00"/>
                </a:solidFill>
              </a:rPr>
              <a:t>movw </a:t>
            </a:r>
            <a:r>
              <a:rPr lang="en-US" sz="2000"/>
              <a:t>- operates on word (2 bytes)</a:t>
            </a:r>
            <a:endParaRPr/>
          </a:p>
          <a:p>
            <a:pPr indent="-285750" lvl="1" marL="742950" rtl="0" algn="l">
              <a:spcBef>
                <a:spcPts val="400"/>
              </a:spcBef>
              <a:spcAft>
                <a:spcPts val="0"/>
              </a:spcAft>
              <a:buSzPts val="2000"/>
              <a:buChar char="–"/>
            </a:pPr>
            <a:r>
              <a:rPr lang="en-US" sz="2000">
                <a:solidFill>
                  <a:srgbClr val="FFFF00"/>
                </a:solidFill>
              </a:rPr>
              <a:t>movl</a:t>
            </a:r>
            <a:r>
              <a:rPr lang="en-US" sz="2000"/>
              <a:t> - operates on “long” (dword) (4 bytes)</a:t>
            </a:r>
            <a:endParaRPr/>
          </a:p>
          <a:p>
            <a:pPr indent="-342900" lvl="0" marL="342900" rtl="0" algn="l">
              <a:spcBef>
                <a:spcPts val="480"/>
              </a:spcBef>
              <a:spcAft>
                <a:spcPts val="0"/>
              </a:spcAft>
              <a:buSzPts val="2400"/>
              <a:buChar char="•"/>
            </a:pPr>
            <a:r>
              <a:rPr lang="en-US" sz="2400"/>
              <a:t>Intel does indicate size with things like “</a:t>
            </a:r>
            <a:r>
              <a:rPr lang="en-US" sz="2400">
                <a:solidFill>
                  <a:srgbClr val="00B0F0"/>
                </a:solidFill>
              </a:rPr>
              <a:t>mov dword ptr [eax]</a:t>
            </a:r>
            <a:r>
              <a:rPr lang="en-US" sz="2400"/>
              <a:t>, but it’s just not in the actual mnemonic of the instruction</a:t>
            </a:r>
            <a:endParaRPr sz="2400"/>
          </a:p>
        </p:txBody>
      </p:sp>
      <p:cxnSp>
        <p:nvCxnSpPr>
          <p:cNvPr id="1546" name="Google Shape;1546;p120"/>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1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b="1" lang="en-US" sz="4000">
                <a:solidFill>
                  <a:schemeClr val="lt1"/>
                </a:solidFill>
                <a:latin typeface="Calibri"/>
                <a:ea typeface="Calibri"/>
                <a:cs typeface="Calibri"/>
                <a:sym typeface="Calibri"/>
              </a:rPr>
              <a:t>SUMMARY</a:t>
            </a:r>
            <a:endParaRPr/>
          </a:p>
        </p:txBody>
      </p:sp>
      <p:sp>
        <p:nvSpPr>
          <p:cNvPr id="1553" name="Google Shape;1553;p121"/>
          <p:cNvSpPr txBox="1"/>
          <p:nvPr>
            <p:ph idx="1" type="body"/>
          </p:nvPr>
        </p:nvSpPr>
        <p:spPr>
          <a:xfrm>
            <a:off x="533400" y="1676400"/>
            <a:ext cx="80772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000"/>
              <a:buChar char="•"/>
            </a:pPr>
            <a:r>
              <a:rPr lang="en-US" sz="2000">
                <a:latin typeface="Calibri"/>
                <a:ea typeface="Calibri"/>
                <a:cs typeface="Calibri"/>
                <a:sym typeface="Calibri"/>
              </a:rPr>
              <a:t>Learned about the basic hardware registers and how they’re used</a:t>
            </a:r>
            <a:endParaRPr/>
          </a:p>
          <a:p>
            <a:pPr indent="-342900" lvl="0" marL="342900" rtl="0" algn="l">
              <a:lnSpc>
                <a:spcPct val="90000"/>
              </a:lnSpc>
              <a:spcBef>
                <a:spcPts val="400"/>
              </a:spcBef>
              <a:spcAft>
                <a:spcPts val="0"/>
              </a:spcAft>
              <a:buSzPts val="2000"/>
              <a:buChar char="•"/>
            </a:pPr>
            <a:r>
              <a:rPr lang="en-US" sz="2000">
                <a:latin typeface="Calibri"/>
                <a:ea typeface="Calibri"/>
                <a:cs typeface="Calibri"/>
                <a:sym typeface="Calibri"/>
              </a:rPr>
              <a:t>Learned about how the stack is used</a:t>
            </a:r>
            <a:endParaRPr/>
          </a:p>
          <a:p>
            <a:pPr indent="-342900" lvl="0" marL="342900" rtl="0" algn="l">
              <a:lnSpc>
                <a:spcPct val="90000"/>
              </a:lnSpc>
              <a:spcBef>
                <a:spcPts val="400"/>
              </a:spcBef>
              <a:spcAft>
                <a:spcPts val="0"/>
              </a:spcAft>
              <a:buSzPts val="2000"/>
              <a:buChar char="•"/>
            </a:pPr>
            <a:r>
              <a:rPr lang="en-US" sz="2000">
                <a:latin typeface="Calibri"/>
                <a:ea typeface="Calibri"/>
                <a:cs typeface="Calibri"/>
                <a:sym typeface="Calibri"/>
              </a:rPr>
              <a:t>Saw how C code translates to assembly</a:t>
            </a:r>
            <a:endParaRPr/>
          </a:p>
          <a:p>
            <a:pPr indent="-342900" lvl="0" marL="342900" rtl="0" algn="l">
              <a:lnSpc>
                <a:spcPct val="90000"/>
              </a:lnSpc>
              <a:spcBef>
                <a:spcPts val="400"/>
              </a:spcBef>
              <a:spcAft>
                <a:spcPts val="0"/>
              </a:spcAft>
              <a:buSzPts val="2000"/>
              <a:buChar char="•"/>
            </a:pPr>
            <a:r>
              <a:rPr lang="en-US" sz="2000">
                <a:latin typeface="Calibri"/>
                <a:ea typeface="Calibri"/>
                <a:cs typeface="Calibri"/>
                <a:sym typeface="Calibri"/>
              </a:rPr>
              <a:t>Learned basic usage of compilers, disassemblers, and debuggers so that assembly can easily be explored</a:t>
            </a:r>
            <a:endParaRPr/>
          </a:p>
          <a:p>
            <a:pPr indent="-342900" lvl="0" marL="342900" rtl="0" algn="l">
              <a:lnSpc>
                <a:spcPct val="90000"/>
              </a:lnSpc>
              <a:spcBef>
                <a:spcPts val="400"/>
              </a:spcBef>
              <a:spcAft>
                <a:spcPts val="0"/>
              </a:spcAft>
              <a:buSzPts val="2000"/>
              <a:buChar char="•"/>
            </a:pPr>
            <a:r>
              <a:rPr lang="en-US" sz="2000">
                <a:latin typeface="Calibri"/>
                <a:ea typeface="Calibri"/>
                <a:cs typeface="Calibri"/>
                <a:sym typeface="Calibri"/>
              </a:rPr>
              <a:t>Learned about Intel vs AT&amp;T asm syntax</a:t>
            </a:r>
            <a:endParaRPr/>
          </a:p>
        </p:txBody>
      </p:sp>
      <p:cxnSp>
        <p:nvCxnSpPr>
          <p:cNvPr id="1554" name="Google Shape;1554;p121"/>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400"/>
              <a:buFont typeface="Calibri"/>
              <a:buNone/>
            </a:pPr>
            <a:r>
              <a:rPr b="1" lang="en-US" sz="4400">
                <a:solidFill>
                  <a:schemeClr val="lt1"/>
                </a:solidFill>
              </a:rPr>
              <a:t>Refresher(s)</a:t>
            </a:r>
            <a:endParaRPr/>
          </a:p>
        </p:txBody>
      </p:sp>
      <p:sp>
        <p:nvSpPr>
          <p:cNvPr id="176" name="Google Shape;176;p23"/>
          <p:cNvSpPr txBox="1"/>
          <p:nvPr>
            <p:ph idx="1" type="subTitle"/>
          </p:nvPr>
        </p:nvSpPr>
        <p:spPr>
          <a:xfrm>
            <a:off x="838200" y="3886200"/>
            <a:ext cx="7467600" cy="175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i="1" lang="en-US" sz="2800">
                <a:solidFill>
                  <a:srgbClr val="BFBFBF"/>
                </a:solidFill>
              </a:rPr>
              <a:t>let’s remember some basics …</a:t>
            </a:r>
            <a:endParaRPr b="1" i="1" sz="2800">
              <a:solidFill>
                <a:srgbClr val="BFBFBF"/>
              </a:solidFill>
            </a:endParaRPr>
          </a:p>
        </p:txBody>
      </p:sp>
      <p:cxnSp>
        <p:nvCxnSpPr>
          <p:cNvPr id="177" name="Google Shape;177;p23"/>
          <p:cNvCxnSpPr/>
          <p:nvPr/>
        </p:nvCxnSpPr>
        <p:spPr>
          <a:xfrm>
            <a:off x="533400" y="37338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1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b="1" lang="en-US" sz="4000">
                <a:solidFill>
                  <a:schemeClr val="lt1"/>
                </a:solidFill>
                <a:latin typeface="Calibri"/>
                <a:ea typeface="Calibri"/>
                <a:cs typeface="Calibri"/>
                <a:sym typeface="Calibri"/>
              </a:rPr>
              <a:t>References</a:t>
            </a:r>
            <a:endParaRPr/>
          </a:p>
        </p:txBody>
      </p:sp>
      <p:sp>
        <p:nvSpPr>
          <p:cNvPr id="1560" name="Google Shape;1560;p122"/>
          <p:cNvSpPr txBox="1"/>
          <p:nvPr>
            <p:ph idx="1" type="body"/>
          </p:nvPr>
        </p:nvSpPr>
        <p:spPr>
          <a:xfrm>
            <a:off x="533400" y="1676400"/>
            <a:ext cx="80772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000"/>
              <a:buChar char="•"/>
            </a:pPr>
            <a:r>
              <a:rPr lang="en-US" sz="2000">
                <a:latin typeface="Calibri"/>
                <a:ea typeface="Calibri"/>
                <a:cs typeface="Calibri"/>
                <a:sym typeface="Calibri"/>
              </a:rPr>
              <a:t>Open Security Training, Introductory Intel x86: (Architecture, Assembly, Applications, &amp; Alliteration) by Xeno Kovah, </a:t>
            </a:r>
            <a:r>
              <a:rPr lang="en-US" sz="2000" u="sng">
                <a:solidFill>
                  <a:schemeClr val="hlink"/>
                </a:solidFill>
                <a:latin typeface="Calibri"/>
                <a:ea typeface="Calibri"/>
                <a:cs typeface="Calibri"/>
                <a:sym typeface="Calibri"/>
                <a:hlinkClick r:id="rId3"/>
              </a:rPr>
              <a:t>http://www.opensecuritytraining.info/IntroX86.html</a:t>
            </a:r>
            <a:endParaRPr sz="2000">
              <a:latin typeface="Calibri"/>
              <a:ea typeface="Calibri"/>
              <a:cs typeface="Calibri"/>
              <a:sym typeface="Calibri"/>
            </a:endParaRPr>
          </a:p>
          <a:p>
            <a:pPr indent="-342900" lvl="0" marL="342900" rtl="0" algn="l">
              <a:lnSpc>
                <a:spcPct val="90000"/>
              </a:lnSpc>
              <a:spcBef>
                <a:spcPts val="400"/>
              </a:spcBef>
              <a:spcAft>
                <a:spcPts val="0"/>
              </a:spcAft>
              <a:buSzPts val="2000"/>
              <a:buChar char="•"/>
            </a:pPr>
            <a:r>
              <a:rPr lang="en-US" sz="2000">
                <a:latin typeface="Calibri"/>
                <a:ea typeface="Calibri"/>
                <a:cs typeface="Calibri"/>
                <a:sym typeface="Calibri"/>
              </a:rPr>
              <a:t>Professional Assembly Language by Blum</a:t>
            </a:r>
            <a:endParaRPr/>
          </a:p>
        </p:txBody>
      </p:sp>
      <p:cxnSp>
        <p:nvCxnSpPr>
          <p:cNvPr id="1561" name="Google Shape;1561;p122"/>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Data Types</a:t>
            </a:r>
            <a:endParaRPr/>
          </a:p>
        </p:txBody>
      </p:sp>
      <p:grpSp>
        <p:nvGrpSpPr>
          <p:cNvPr id="184" name="Google Shape;184;p24"/>
          <p:cNvGrpSpPr/>
          <p:nvPr/>
        </p:nvGrpSpPr>
        <p:grpSpPr>
          <a:xfrm>
            <a:off x="457200" y="1676400"/>
            <a:ext cx="8305800" cy="4648200"/>
            <a:chOff x="890588" y="2133600"/>
            <a:chExt cx="7427912" cy="4216400"/>
          </a:xfrm>
        </p:grpSpPr>
        <p:pic>
          <p:nvPicPr>
            <p:cNvPr descr="FundamentalDataTypes" id="185" name="Google Shape;185;p24"/>
            <p:cNvPicPr preferRelativeResize="0"/>
            <p:nvPr/>
          </p:nvPicPr>
          <p:blipFill rotWithShape="1">
            <a:blip r:embed="rId3">
              <a:alphaModFix/>
            </a:blip>
            <a:srcRect b="0" l="0" r="0" t="0"/>
            <a:stretch/>
          </p:blipFill>
          <p:spPr>
            <a:xfrm>
              <a:off x="914400" y="2133600"/>
              <a:ext cx="7404100" cy="4216400"/>
            </a:xfrm>
            <a:prstGeom prst="rect">
              <a:avLst/>
            </a:prstGeom>
            <a:noFill/>
            <a:ln>
              <a:noFill/>
            </a:ln>
          </p:spPr>
        </p:pic>
        <p:sp>
          <p:nvSpPr>
            <p:cNvPr id="186" name="Google Shape;186;p24"/>
            <p:cNvSpPr txBox="1"/>
            <p:nvPr/>
          </p:nvSpPr>
          <p:spPr>
            <a:xfrm>
              <a:off x="4953000" y="2514600"/>
              <a:ext cx="150495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 C: char</a:t>
              </a:r>
              <a:endParaRPr/>
            </a:p>
          </p:txBody>
        </p:sp>
        <p:sp>
          <p:nvSpPr>
            <p:cNvPr id="187" name="Google Shape;187;p24"/>
            <p:cNvSpPr txBox="1"/>
            <p:nvPr/>
          </p:nvSpPr>
          <p:spPr>
            <a:xfrm>
              <a:off x="5233988" y="3200400"/>
              <a:ext cx="862012"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short</a:t>
              </a:r>
              <a:endParaRPr/>
            </a:p>
          </p:txBody>
        </p:sp>
        <p:sp>
          <p:nvSpPr>
            <p:cNvPr id="188" name="Google Shape;188;p24"/>
            <p:cNvSpPr txBox="1"/>
            <p:nvPr/>
          </p:nvSpPr>
          <p:spPr>
            <a:xfrm>
              <a:off x="4243388" y="3886200"/>
              <a:ext cx="1166812"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int/long</a:t>
              </a:r>
              <a:endParaRPr/>
            </a:p>
          </p:txBody>
        </p:sp>
        <p:sp>
          <p:nvSpPr>
            <p:cNvPr id="189" name="Google Shape;189;p24"/>
            <p:cNvSpPr txBox="1"/>
            <p:nvPr/>
          </p:nvSpPr>
          <p:spPr>
            <a:xfrm>
              <a:off x="1617663" y="4572000"/>
              <a:ext cx="2420937"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double/long long</a:t>
              </a:r>
              <a:endParaRPr/>
            </a:p>
          </p:txBody>
        </p:sp>
        <p:sp>
          <p:nvSpPr>
            <p:cNvPr id="190" name="Google Shape;190;p24"/>
            <p:cNvSpPr txBox="1"/>
            <p:nvPr/>
          </p:nvSpPr>
          <p:spPr>
            <a:xfrm>
              <a:off x="890588" y="5257800"/>
              <a:ext cx="1930400"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long double?</a:t>
              </a:r>
              <a:endParaRPr/>
            </a:p>
          </p:txBody>
        </p:sp>
      </p:grpSp>
      <p:cxnSp>
        <p:nvCxnSpPr>
          <p:cNvPr id="191" name="Google Shape;191;p24"/>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457200" y="228600"/>
            <a:ext cx="8153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Decimal, Binary, Hexidecimal</a:t>
            </a:r>
            <a:endParaRPr/>
          </a:p>
        </p:txBody>
      </p:sp>
      <p:graphicFrame>
        <p:nvGraphicFramePr>
          <p:cNvPr id="198" name="Google Shape;198;p25"/>
          <p:cNvGraphicFramePr/>
          <p:nvPr/>
        </p:nvGraphicFramePr>
        <p:xfrm>
          <a:off x="1143000" y="1676400"/>
          <a:ext cx="3000000" cy="3000000"/>
        </p:xfrm>
        <a:graphic>
          <a:graphicData uri="http://schemas.openxmlformats.org/drawingml/2006/table">
            <a:tbl>
              <a:tblPr>
                <a:noFill/>
                <a:tableStyleId>{D4BB855B-23E5-43B3-8E9E-652C9E05ABBC}</a:tableStyleId>
              </a:tblPr>
              <a:tblGrid>
                <a:gridCol w="2286000"/>
                <a:gridCol w="2286000"/>
                <a:gridCol w="2286000"/>
              </a:tblGrid>
              <a:tr h="274350">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Decimal (base 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Binary (base 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Hex (base 16)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350">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0000b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0x00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350">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0001b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0x01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350">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0010b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0x02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350">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0011b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0x03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350">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0100b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0x04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350">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0101b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0x05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350">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0110b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0x06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350">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0111b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0x07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350">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1000b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0x08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350">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1001b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0x09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350">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1010b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0x0A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350">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11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1011b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0x0B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350">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12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1100b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0x0C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350">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13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1101b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0x0D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350">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14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1110b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0x0E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4350">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15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1111b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0x0F</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199" name="Google Shape;199;p25"/>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Negative Numbers</a:t>
            </a:r>
            <a:endParaRPr/>
          </a:p>
        </p:txBody>
      </p:sp>
      <p:sp>
        <p:nvSpPr>
          <p:cNvPr id="206" name="Google Shape;206;p26"/>
          <p:cNvSpPr txBox="1"/>
          <p:nvPr>
            <p:ph idx="1" type="body"/>
          </p:nvPr>
        </p:nvSpPr>
        <p:spPr>
          <a:xfrm>
            <a:off x="533400" y="1600200"/>
            <a:ext cx="80010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000"/>
              <a:buChar char="•"/>
            </a:pPr>
            <a:r>
              <a:rPr lang="en-US" sz="2000"/>
              <a:t>“one's complement” = flip all bits. 0-&gt;1, 1-&gt;0</a:t>
            </a:r>
            <a:endParaRPr/>
          </a:p>
          <a:p>
            <a:pPr indent="-342900" lvl="0" marL="342900" rtl="0" algn="l">
              <a:lnSpc>
                <a:spcPct val="80000"/>
              </a:lnSpc>
              <a:spcBef>
                <a:spcPts val="400"/>
              </a:spcBef>
              <a:spcAft>
                <a:spcPts val="0"/>
              </a:spcAft>
              <a:buSzPts val="2000"/>
              <a:buChar char="•"/>
            </a:pPr>
            <a:r>
              <a:rPr lang="en-US" sz="2000"/>
              <a:t>“two's complement” = one's complement + 1</a:t>
            </a:r>
            <a:endParaRPr/>
          </a:p>
          <a:p>
            <a:pPr indent="-342900" lvl="0" marL="342900" rtl="0" algn="l">
              <a:lnSpc>
                <a:spcPct val="80000"/>
              </a:lnSpc>
              <a:spcBef>
                <a:spcPts val="400"/>
              </a:spcBef>
              <a:spcAft>
                <a:spcPts val="0"/>
              </a:spcAft>
              <a:buSzPts val="2000"/>
              <a:buChar char="•"/>
            </a:pPr>
            <a:r>
              <a:rPr lang="en-US" sz="2000"/>
              <a:t>Negative numbers are defined as the “two's complement” of the positive number</a:t>
            </a:r>
            <a:endParaRPr/>
          </a:p>
          <a:p>
            <a:pPr indent="-228600" lvl="0" marL="342900" rtl="0" algn="l">
              <a:lnSpc>
                <a:spcPct val="80000"/>
              </a:lnSpc>
              <a:spcBef>
                <a:spcPts val="360"/>
              </a:spcBef>
              <a:spcAft>
                <a:spcPts val="0"/>
              </a:spcAft>
              <a:buSzPts val="1800"/>
              <a:buNone/>
            </a:pPr>
            <a:r>
              <a:t/>
            </a:r>
            <a:endParaRPr sz="1800"/>
          </a:p>
          <a:p>
            <a:pPr indent="-228600" lvl="0" marL="342900" rtl="0" algn="l">
              <a:lnSpc>
                <a:spcPct val="80000"/>
              </a:lnSpc>
              <a:spcBef>
                <a:spcPts val="360"/>
              </a:spcBef>
              <a:spcAft>
                <a:spcPts val="0"/>
              </a:spcAft>
              <a:buSzPts val="1800"/>
              <a:buNone/>
            </a:pPr>
            <a:r>
              <a:t/>
            </a:r>
            <a:endParaRPr sz="1800"/>
          </a:p>
          <a:p>
            <a:pPr indent="-228600" lvl="0" marL="342900" rtl="0" algn="l">
              <a:lnSpc>
                <a:spcPct val="80000"/>
              </a:lnSpc>
              <a:spcBef>
                <a:spcPts val="360"/>
              </a:spcBef>
              <a:spcAft>
                <a:spcPts val="0"/>
              </a:spcAft>
              <a:buSzPts val="1800"/>
              <a:buNone/>
            </a:pPr>
            <a:r>
              <a:t/>
            </a:r>
            <a:endParaRPr sz="1800"/>
          </a:p>
          <a:p>
            <a:pPr indent="-190500" lvl="0" marL="342900" rtl="0" algn="l">
              <a:lnSpc>
                <a:spcPct val="80000"/>
              </a:lnSpc>
              <a:spcBef>
                <a:spcPts val="480"/>
              </a:spcBef>
              <a:spcAft>
                <a:spcPts val="0"/>
              </a:spcAft>
              <a:buSzPts val="2400"/>
              <a:buNone/>
            </a:pPr>
            <a:r>
              <a:t/>
            </a:r>
            <a:endParaRPr sz="2400"/>
          </a:p>
          <a:p>
            <a:pPr indent="-190500" lvl="0" marL="342900" rtl="0" algn="l">
              <a:lnSpc>
                <a:spcPct val="80000"/>
              </a:lnSpc>
              <a:spcBef>
                <a:spcPts val="480"/>
              </a:spcBef>
              <a:spcAft>
                <a:spcPts val="0"/>
              </a:spcAft>
              <a:buSzPts val="2400"/>
              <a:buNone/>
            </a:pPr>
            <a:r>
              <a:t/>
            </a:r>
            <a:endParaRPr sz="2400"/>
          </a:p>
          <a:p>
            <a:pPr indent="-190500" lvl="0" marL="342900" rtl="0" algn="l">
              <a:lnSpc>
                <a:spcPct val="80000"/>
              </a:lnSpc>
              <a:spcBef>
                <a:spcPts val="480"/>
              </a:spcBef>
              <a:spcAft>
                <a:spcPts val="0"/>
              </a:spcAft>
              <a:buSzPts val="2400"/>
              <a:buNone/>
            </a:pPr>
            <a:r>
              <a:t/>
            </a:r>
            <a:endParaRPr sz="2400"/>
          </a:p>
          <a:p>
            <a:pPr indent="-190500" lvl="0" marL="342900" rtl="0" algn="l">
              <a:lnSpc>
                <a:spcPct val="80000"/>
              </a:lnSpc>
              <a:spcBef>
                <a:spcPts val="480"/>
              </a:spcBef>
              <a:spcAft>
                <a:spcPts val="0"/>
              </a:spcAft>
              <a:buSzPts val="2400"/>
              <a:buNone/>
            </a:pPr>
            <a:r>
              <a:t/>
            </a:r>
            <a:endParaRPr sz="2400"/>
          </a:p>
          <a:p>
            <a:pPr indent="-342900" lvl="0" marL="342900" rtl="0" algn="l">
              <a:lnSpc>
                <a:spcPct val="80000"/>
              </a:lnSpc>
              <a:spcBef>
                <a:spcPts val="400"/>
              </a:spcBef>
              <a:spcAft>
                <a:spcPts val="0"/>
              </a:spcAft>
              <a:buSzPts val="2000"/>
              <a:buChar char="•"/>
            </a:pPr>
            <a:r>
              <a:rPr lang="en-US" sz="2000"/>
              <a:t>0x01 to 0x7F positive byte, 0x80 to 0xFF negative byte</a:t>
            </a:r>
            <a:endParaRPr/>
          </a:p>
          <a:p>
            <a:pPr indent="-342900" lvl="0" marL="342900" rtl="0" algn="l">
              <a:lnSpc>
                <a:spcPct val="80000"/>
              </a:lnSpc>
              <a:spcBef>
                <a:spcPts val="400"/>
              </a:spcBef>
              <a:spcAft>
                <a:spcPts val="0"/>
              </a:spcAft>
              <a:buSzPts val="2000"/>
              <a:buChar char="•"/>
            </a:pPr>
            <a:r>
              <a:rPr lang="en-US" sz="2000"/>
              <a:t>0x00000001 to 0x7FFFFFFF positive dword</a:t>
            </a:r>
            <a:endParaRPr sz="2000"/>
          </a:p>
          <a:p>
            <a:pPr indent="-342900" lvl="0" marL="342900" rtl="0" algn="l">
              <a:lnSpc>
                <a:spcPct val="80000"/>
              </a:lnSpc>
              <a:spcBef>
                <a:spcPts val="400"/>
              </a:spcBef>
              <a:spcAft>
                <a:spcPts val="0"/>
              </a:spcAft>
              <a:buSzPts val="2000"/>
              <a:buChar char="•"/>
            </a:pPr>
            <a:r>
              <a:rPr lang="en-US" sz="2000"/>
              <a:t>0x80000000 to 0xFFFFFFFF negative dword</a:t>
            </a:r>
            <a:endParaRPr sz="2000"/>
          </a:p>
        </p:txBody>
      </p:sp>
      <p:graphicFrame>
        <p:nvGraphicFramePr>
          <p:cNvPr id="207" name="Google Shape;207;p26"/>
          <p:cNvGraphicFramePr/>
          <p:nvPr/>
        </p:nvGraphicFramePr>
        <p:xfrm>
          <a:off x="762000" y="2971800"/>
          <a:ext cx="3000000" cy="3000000"/>
        </p:xfrm>
        <a:graphic>
          <a:graphicData uri="http://schemas.openxmlformats.org/drawingml/2006/table">
            <a:tbl>
              <a:tblPr>
                <a:noFill/>
                <a:tableStyleId>{D4BB855B-23E5-43B3-8E9E-652C9E05ABBC}</a:tableStyleId>
              </a:tblPr>
              <a:tblGrid>
                <a:gridCol w="2438400"/>
                <a:gridCol w="2438400"/>
                <a:gridCol w="2971800"/>
              </a:tblGrid>
              <a:tr h="381000">
                <a:tc>
                  <a:txBody>
                    <a:bodyPr/>
                    <a:lstStyle/>
                    <a:p>
                      <a:pPr indent="0" lvl="0" marL="0" marR="0" rtl="0" algn="l">
                        <a:lnSpc>
                          <a:spcPct val="100000"/>
                        </a:lnSpc>
                        <a:spcBef>
                          <a:spcPts val="0"/>
                        </a:spcBef>
                        <a:spcAft>
                          <a:spcPts val="0"/>
                        </a:spcAft>
                        <a:buClr>
                          <a:srgbClr val="FFFF00"/>
                        </a:buClr>
                        <a:buSzPts val="2000"/>
                        <a:buFont typeface="Arial"/>
                        <a:buNone/>
                      </a:pPr>
                      <a:r>
                        <a:rPr b="0" i="0" lang="en-US" sz="2000" u="none" cap="none" strike="noStrike">
                          <a:solidFill>
                            <a:srgbClr val="FFFF00"/>
                          </a:solidFill>
                          <a:latin typeface="Arial"/>
                          <a:ea typeface="Arial"/>
                          <a:cs typeface="Arial"/>
                          <a:sym typeface="Arial"/>
                        </a:rPr>
                        <a:t>Number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00"/>
                        </a:buClr>
                        <a:buSzPts val="2000"/>
                        <a:buFont typeface="Arial"/>
                        <a:buNone/>
                      </a:pPr>
                      <a:r>
                        <a:rPr b="0" i="0" lang="en-US" sz="2000" u="none" cap="none" strike="noStrike">
                          <a:solidFill>
                            <a:srgbClr val="FFFF00"/>
                          </a:solidFill>
                          <a:latin typeface="Arial"/>
                          <a:ea typeface="Arial"/>
                          <a:cs typeface="Arial"/>
                          <a:sym typeface="Arial"/>
                        </a:rPr>
                        <a:t>One's Comp.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00"/>
                        </a:buClr>
                        <a:buSzPts val="2000"/>
                        <a:buFont typeface="Arial"/>
                        <a:buNone/>
                      </a:pPr>
                      <a:r>
                        <a:rPr b="0" i="0" lang="en-US" sz="2000" u="none" cap="none" strike="noStrike">
                          <a:solidFill>
                            <a:srgbClr val="FFFF00"/>
                          </a:solidFill>
                          <a:latin typeface="Arial"/>
                          <a:ea typeface="Arial"/>
                          <a:cs typeface="Arial"/>
                          <a:sym typeface="Arial"/>
                        </a:rPr>
                        <a:t>Two's Comp. (negative)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FFFF00"/>
                        </a:buClr>
                        <a:buSzPts val="2000"/>
                        <a:buFont typeface="Arial"/>
                        <a:buNone/>
                      </a:pPr>
                      <a:r>
                        <a:rPr b="0" i="0" lang="en-US" sz="2000" u="none" cap="none" strike="noStrike">
                          <a:solidFill>
                            <a:srgbClr val="FFFF00"/>
                          </a:solidFill>
                          <a:latin typeface="Arial"/>
                          <a:ea typeface="Arial"/>
                          <a:cs typeface="Arial"/>
                          <a:sym typeface="Arial"/>
                        </a:rPr>
                        <a:t>00000001b : 0x01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00"/>
                        </a:buClr>
                        <a:buSzPts val="2000"/>
                        <a:buFont typeface="Arial"/>
                        <a:buNone/>
                      </a:pPr>
                      <a:r>
                        <a:rPr b="0" i="0" lang="en-US" sz="2000" u="none" cap="none" strike="noStrike">
                          <a:solidFill>
                            <a:srgbClr val="FFFF00"/>
                          </a:solidFill>
                          <a:latin typeface="Arial"/>
                          <a:ea typeface="Arial"/>
                          <a:cs typeface="Arial"/>
                          <a:sym typeface="Arial"/>
                        </a:rPr>
                        <a:t>11111110b : 0xFE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00"/>
                        </a:buClr>
                        <a:buSzPts val="2000"/>
                        <a:buFont typeface="Arial"/>
                        <a:buNone/>
                      </a:pPr>
                      <a:r>
                        <a:rPr b="0" i="0" lang="en-US" sz="2000" u="none" cap="none" strike="noStrike">
                          <a:solidFill>
                            <a:srgbClr val="FFFF00"/>
                          </a:solidFill>
                          <a:latin typeface="Arial"/>
                          <a:ea typeface="Arial"/>
                          <a:cs typeface="Arial"/>
                          <a:sym typeface="Arial"/>
                        </a:rPr>
                        <a:t>11111111b : 0xFF : -1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FFFF00"/>
                        </a:buClr>
                        <a:buSzPts val="2000"/>
                        <a:buFont typeface="Arial"/>
                        <a:buNone/>
                      </a:pPr>
                      <a:r>
                        <a:rPr b="0" i="0" lang="en-US" sz="2000" u="none" cap="none" strike="noStrike">
                          <a:solidFill>
                            <a:srgbClr val="FFFF00"/>
                          </a:solidFill>
                          <a:latin typeface="Arial"/>
                          <a:ea typeface="Arial"/>
                          <a:cs typeface="Arial"/>
                          <a:sym typeface="Arial"/>
                        </a:rPr>
                        <a:t>00000100b : 0x04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00"/>
                        </a:buClr>
                        <a:buSzPts val="2000"/>
                        <a:buFont typeface="Arial"/>
                        <a:buNone/>
                      </a:pPr>
                      <a:r>
                        <a:rPr b="0" i="0" lang="en-US" sz="2000" u="none" cap="none" strike="noStrike">
                          <a:solidFill>
                            <a:srgbClr val="FFFF00"/>
                          </a:solidFill>
                          <a:latin typeface="Arial"/>
                          <a:ea typeface="Arial"/>
                          <a:cs typeface="Arial"/>
                          <a:sym typeface="Arial"/>
                        </a:rPr>
                        <a:t>11111011b : 0xFB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00"/>
                        </a:buClr>
                        <a:buSzPts val="2000"/>
                        <a:buFont typeface="Arial"/>
                        <a:buNone/>
                      </a:pPr>
                      <a:r>
                        <a:rPr b="0" i="0" lang="en-US" sz="2000" u="none" cap="none" strike="noStrike">
                          <a:solidFill>
                            <a:srgbClr val="FFFF00"/>
                          </a:solidFill>
                          <a:latin typeface="Arial"/>
                          <a:ea typeface="Arial"/>
                          <a:cs typeface="Arial"/>
                          <a:sym typeface="Arial"/>
                        </a:rPr>
                        <a:t>11111100b : 0xFC : -4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FFFF00"/>
                        </a:buClr>
                        <a:buSzPts val="2000"/>
                        <a:buFont typeface="Arial"/>
                        <a:buNone/>
                      </a:pPr>
                      <a:r>
                        <a:rPr b="0" i="0" lang="en-US" sz="2000" u="none" cap="none" strike="noStrike">
                          <a:solidFill>
                            <a:srgbClr val="FFFF00"/>
                          </a:solidFill>
                          <a:latin typeface="Arial"/>
                          <a:ea typeface="Arial"/>
                          <a:cs typeface="Arial"/>
                          <a:sym typeface="Arial"/>
                        </a:rPr>
                        <a:t>00011010b : 0x1A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00"/>
                        </a:buClr>
                        <a:buSzPts val="2000"/>
                        <a:buFont typeface="Arial"/>
                        <a:buNone/>
                      </a:pPr>
                      <a:r>
                        <a:rPr b="0" i="0" lang="en-US" sz="2000" u="none" cap="none" strike="noStrike">
                          <a:solidFill>
                            <a:srgbClr val="FFFF00"/>
                          </a:solidFill>
                          <a:latin typeface="Arial"/>
                          <a:ea typeface="Arial"/>
                          <a:cs typeface="Arial"/>
                          <a:sym typeface="Arial"/>
                        </a:rPr>
                        <a:t>11100101b : 0xE5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00"/>
                        </a:buClr>
                        <a:buSzPts val="2000"/>
                        <a:buFont typeface="Arial"/>
                        <a:buNone/>
                      </a:pPr>
                      <a:r>
                        <a:rPr b="0" i="0" lang="en-US" sz="2000" u="none" cap="none" strike="noStrike">
                          <a:solidFill>
                            <a:srgbClr val="FFFF00"/>
                          </a:solidFill>
                          <a:latin typeface="Arial"/>
                          <a:ea typeface="Arial"/>
                          <a:cs typeface="Arial"/>
                          <a:sym typeface="Arial"/>
                        </a:rPr>
                        <a:t>11100110b : 0xE6 : -26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FFFF00"/>
                        </a:buClr>
                        <a:buSzPts val="2000"/>
                        <a:buFont typeface="Arial"/>
                        <a:buNone/>
                      </a:pPr>
                      <a:r>
                        <a:rPr b="0" i="0" lang="en-US" sz="2000" u="none" cap="none" strike="noStrike">
                          <a:solidFill>
                            <a:srgbClr val="FFFF00"/>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00"/>
                        </a:buClr>
                        <a:buSzPts val="2000"/>
                        <a:buFont typeface="Arial"/>
                        <a:buNone/>
                      </a:pPr>
                      <a:r>
                        <a:rPr b="0" i="0" lang="en-US" sz="2000" u="none" cap="none" strike="noStrike">
                          <a:solidFill>
                            <a:srgbClr val="FFFF00"/>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00"/>
                        </a:buClr>
                        <a:buSzPts val="2000"/>
                        <a:buFont typeface="Arial"/>
                        <a:buNone/>
                      </a:pPr>
                      <a:r>
                        <a:rPr b="0" i="0" lang="en-US" sz="2000" u="none" cap="none" strike="noStrike">
                          <a:solidFill>
                            <a:srgbClr val="FFFF00"/>
                          </a:solidFill>
                          <a:latin typeface="Arial"/>
                          <a:ea typeface="Arial"/>
                          <a:cs typeface="Arial"/>
                          <a:sym typeface="Arial"/>
                        </a:rPr>
                        <a:t>10110000b : 0xB0 :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208" name="Google Shape;208;p26"/>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Bookman Old Style"/>
              <a:buNone/>
            </a:pPr>
            <a:r>
              <a:rPr b="1" lang="en-US">
                <a:solidFill>
                  <a:schemeClr val="lt1"/>
                </a:solidFill>
                <a:latin typeface="Bookman Old Style"/>
                <a:ea typeface="Bookman Old Style"/>
                <a:cs typeface="Bookman Old Style"/>
                <a:sym typeface="Bookman Old Style"/>
              </a:rPr>
              <a:t>Architecture(s)</a:t>
            </a:r>
            <a:endParaRPr/>
          </a:p>
        </p:txBody>
      </p:sp>
      <p:sp>
        <p:nvSpPr>
          <p:cNvPr id="214" name="Google Shape;214;p27"/>
          <p:cNvSpPr txBox="1"/>
          <p:nvPr>
            <p:ph idx="1" type="subTitle"/>
          </p:nvPr>
        </p:nvSpPr>
        <p:spPr>
          <a:xfrm>
            <a:off x="838200" y="3886200"/>
            <a:ext cx="7467600" cy="175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i="1" lang="en-US" sz="2800">
                <a:solidFill>
                  <a:srgbClr val="BFBFBF"/>
                </a:solidFill>
              </a:rPr>
              <a:t>the machines world …</a:t>
            </a:r>
            <a:endParaRPr b="1" i="1" sz="2800">
              <a:solidFill>
                <a:srgbClr val="BFBFBF"/>
              </a:solidFill>
            </a:endParaRPr>
          </a:p>
        </p:txBody>
      </p:sp>
      <p:cxnSp>
        <p:nvCxnSpPr>
          <p:cNvPr id="215" name="Google Shape;215;p27"/>
          <p:cNvCxnSpPr/>
          <p:nvPr/>
        </p:nvCxnSpPr>
        <p:spPr>
          <a:xfrm>
            <a:off x="533400" y="37338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CISC vs. RISC</a:t>
            </a:r>
            <a:endParaRPr/>
          </a:p>
        </p:txBody>
      </p:sp>
      <p:sp>
        <p:nvSpPr>
          <p:cNvPr id="222" name="Google Shape;222;p28"/>
          <p:cNvSpPr txBox="1"/>
          <p:nvPr>
            <p:ph idx="1" type="body"/>
          </p:nvPr>
        </p:nvSpPr>
        <p:spPr>
          <a:xfrm>
            <a:off x="5334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600"/>
              <a:buChar char="•"/>
            </a:pPr>
            <a:r>
              <a:rPr lang="en-US" sz="2600"/>
              <a:t>Intel is </a:t>
            </a:r>
            <a:r>
              <a:rPr lang="en-US" sz="2600">
                <a:solidFill>
                  <a:srgbClr val="FFFF00"/>
                </a:solidFill>
              </a:rPr>
              <a:t>CISC</a:t>
            </a:r>
            <a:r>
              <a:rPr lang="en-US" sz="2600"/>
              <a:t> - </a:t>
            </a:r>
            <a:r>
              <a:rPr lang="en-US" sz="2600">
                <a:solidFill>
                  <a:srgbClr val="FFFF00"/>
                </a:solidFill>
              </a:rPr>
              <a:t>Complex Instruction Set Computer</a:t>
            </a:r>
            <a:endParaRPr/>
          </a:p>
          <a:p>
            <a:pPr indent="-285750" lvl="1" marL="742950" rtl="0" algn="l">
              <a:lnSpc>
                <a:spcPct val="90000"/>
              </a:lnSpc>
              <a:spcBef>
                <a:spcPts val="480"/>
              </a:spcBef>
              <a:spcAft>
                <a:spcPts val="0"/>
              </a:spcAft>
              <a:buSzPts val="2400"/>
              <a:buChar char="–"/>
            </a:pPr>
            <a:r>
              <a:rPr lang="en-US" sz="2400"/>
              <a:t>Many very special purpose instructions that you will never see, and a given compiler may never use</a:t>
            </a:r>
            <a:endParaRPr/>
          </a:p>
          <a:p>
            <a:pPr indent="-228600" lvl="2" marL="1143000" rtl="0" algn="l">
              <a:lnSpc>
                <a:spcPct val="90000"/>
              </a:lnSpc>
              <a:spcBef>
                <a:spcPts val="380"/>
              </a:spcBef>
              <a:spcAft>
                <a:spcPts val="0"/>
              </a:spcAft>
              <a:buSzPts val="1900"/>
              <a:buChar char="•"/>
            </a:pPr>
            <a:r>
              <a:rPr lang="en-US" sz="1900"/>
              <a:t>just need to know how to use the manual</a:t>
            </a:r>
            <a:endParaRPr/>
          </a:p>
          <a:p>
            <a:pPr indent="-285750" lvl="1" marL="742950" rtl="0" algn="l">
              <a:lnSpc>
                <a:spcPct val="90000"/>
              </a:lnSpc>
              <a:spcBef>
                <a:spcPts val="480"/>
              </a:spcBef>
              <a:spcAft>
                <a:spcPts val="0"/>
              </a:spcAft>
              <a:buSzPts val="2400"/>
              <a:buChar char="–"/>
            </a:pPr>
            <a:r>
              <a:rPr lang="en-US" sz="2400"/>
              <a:t>Variable-length instructions, between 1 and 16(?) bytes long.</a:t>
            </a:r>
            <a:endParaRPr/>
          </a:p>
          <a:p>
            <a:pPr indent="-228600" lvl="2" marL="1143000" rtl="0" algn="l">
              <a:lnSpc>
                <a:spcPct val="90000"/>
              </a:lnSpc>
              <a:spcBef>
                <a:spcPts val="380"/>
              </a:spcBef>
              <a:spcAft>
                <a:spcPts val="0"/>
              </a:spcAft>
              <a:buSzPts val="1900"/>
              <a:buChar char="•"/>
            </a:pPr>
            <a:r>
              <a:rPr lang="en-US" sz="1900"/>
              <a:t>16 is max len in theory, not sure in practice</a:t>
            </a:r>
            <a:endParaRPr/>
          </a:p>
          <a:p>
            <a:pPr indent="-342900" lvl="0" marL="342900" rtl="0" algn="l">
              <a:lnSpc>
                <a:spcPct val="90000"/>
              </a:lnSpc>
              <a:spcBef>
                <a:spcPts val="520"/>
              </a:spcBef>
              <a:spcAft>
                <a:spcPts val="0"/>
              </a:spcAft>
              <a:buSzPts val="2600"/>
              <a:buChar char="•"/>
            </a:pPr>
            <a:r>
              <a:rPr lang="en-US" sz="2600"/>
              <a:t>Other major architectures are typically </a:t>
            </a:r>
            <a:r>
              <a:rPr lang="en-US" sz="2600">
                <a:solidFill>
                  <a:srgbClr val="FFFF00"/>
                </a:solidFill>
              </a:rPr>
              <a:t>RISC</a:t>
            </a:r>
            <a:r>
              <a:rPr lang="en-US" sz="2600"/>
              <a:t> - </a:t>
            </a:r>
            <a:r>
              <a:rPr lang="en-US" sz="2600">
                <a:solidFill>
                  <a:srgbClr val="FFFF00"/>
                </a:solidFill>
              </a:rPr>
              <a:t>Reduced Instruction Set Computer</a:t>
            </a:r>
            <a:endParaRPr/>
          </a:p>
          <a:p>
            <a:pPr indent="-285750" lvl="1" marL="742950" rtl="0" algn="l">
              <a:lnSpc>
                <a:spcPct val="90000"/>
              </a:lnSpc>
              <a:spcBef>
                <a:spcPts val="480"/>
              </a:spcBef>
              <a:spcAft>
                <a:spcPts val="0"/>
              </a:spcAft>
              <a:buSzPts val="2400"/>
              <a:buChar char="–"/>
            </a:pPr>
            <a:r>
              <a:rPr lang="en-US" sz="2400"/>
              <a:t>Typically more registers, less and fixed-size instructions</a:t>
            </a:r>
            <a:endParaRPr/>
          </a:p>
          <a:p>
            <a:pPr indent="-285750" lvl="1" marL="742950" rtl="0" algn="l">
              <a:lnSpc>
                <a:spcPct val="90000"/>
              </a:lnSpc>
              <a:spcBef>
                <a:spcPts val="480"/>
              </a:spcBef>
              <a:spcAft>
                <a:spcPts val="0"/>
              </a:spcAft>
              <a:buSzPts val="2400"/>
              <a:buChar char="–"/>
            </a:pPr>
            <a:r>
              <a:rPr lang="en-US" sz="2400"/>
              <a:t>Examples: PowerPC, ARM, SPARC, MIPS</a:t>
            </a:r>
            <a:endParaRPr/>
          </a:p>
        </p:txBody>
      </p:sp>
      <p:cxnSp>
        <p:nvCxnSpPr>
          <p:cNvPr id="223" name="Google Shape;223;p28"/>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Endian</a:t>
            </a:r>
            <a:endParaRPr/>
          </a:p>
        </p:txBody>
      </p:sp>
      <p:sp>
        <p:nvSpPr>
          <p:cNvPr id="230" name="Google Shape;230;p29"/>
          <p:cNvSpPr txBox="1"/>
          <p:nvPr>
            <p:ph idx="1" type="body"/>
          </p:nvPr>
        </p:nvSpPr>
        <p:spPr>
          <a:xfrm>
            <a:off x="533400" y="16002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Endianness comes from Jonathan Swift's </a:t>
            </a:r>
            <a:r>
              <a:rPr i="1" lang="en-US" sz="2400"/>
              <a:t>Gulliver's Travels</a:t>
            </a:r>
            <a:r>
              <a:rPr lang="en-US" sz="2400"/>
              <a:t>. It doesn't matter which way you eat your eggs :)</a:t>
            </a:r>
            <a:endParaRPr/>
          </a:p>
          <a:p>
            <a:pPr indent="-342900" lvl="0" marL="342900" rtl="0" algn="l">
              <a:lnSpc>
                <a:spcPct val="90000"/>
              </a:lnSpc>
              <a:spcBef>
                <a:spcPts val="480"/>
              </a:spcBef>
              <a:spcAft>
                <a:spcPts val="0"/>
              </a:spcAft>
              <a:buSzPts val="2400"/>
              <a:buChar char="•"/>
            </a:pPr>
            <a:r>
              <a:rPr lang="en-US" sz="2400">
                <a:solidFill>
                  <a:srgbClr val="FFFF00"/>
                </a:solidFill>
              </a:rPr>
              <a:t>Little Endian </a:t>
            </a:r>
            <a:r>
              <a:rPr lang="en-US" sz="2400"/>
              <a:t>- 0x12345678 stored in RAM “little end” first. The least significant byte of a word or larger is stored in the lowest address. E.g. 0x78563412</a:t>
            </a:r>
            <a:endParaRPr/>
          </a:p>
          <a:p>
            <a:pPr indent="-285750" lvl="1" marL="742950" rtl="0" algn="l">
              <a:lnSpc>
                <a:spcPct val="90000"/>
              </a:lnSpc>
              <a:spcBef>
                <a:spcPts val="400"/>
              </a:spcBef>
              <a:spcAft>
                <a:spcPts val="0"/>
              </a:spcAft>
              <a:buSzPts val="2000"/>
              <a:buChar char="–"/>
            </a:pPr>
            <a:r>
              <a:rPr lang="en-US" sz="2000"/>
              <a:t>Intel is Little Endian</a:t>
            </a:r>
            <a:endParaRPr sz="2000"/>
          </a:p>
          <a:p>
            <a:pPr indent="-342900" lvl="0" marL="342900" rtl="0" algn="l">
              <a:lnSpc>
                <a:spcPct val="90000"/>
              </a:lnSpc>
              <a:spcBef>
                <a:spcPts val="480"/>
              </a:spcBef>
              <a:spcAft>
                <a:spcPts val="0"/>
              </a:spcAft>
              <a:buSzPts val="2400"/>
              <a:buChar char="•"/>
            </a:pPr>
            <a:r>
              <a:rPr lang="en-US" sz="2400">
                <a:solidFill>
                  <a:srgbClr val="FFFF00"/>
                </a:solidFill>
              </a:rPr>
              <a:t>Big Endian </a:t>
            </a:r>
            <a:r>
              <a:rPr lang="en-US" sz="2400"/>
              <a:t>- 0x12345678 stored as is.</a:t>
            </a:r>
            <a:endParaRPr/>
          </a:p>
          <a:p>
            <a:pPr indent="-285750" lvl="1" marL="742950" rtl="0" algn="l">
              <a:lnSpc>
                <a:spcPct val="90000"/>
              </a:lnSpc>
              <a:spcBef>
                <a:spcPts val="400"/>
              </a:spcBef>
              <a:spcAft>
                <a:spcPts val="0"/>
              </a:spcAft>
              <a:buSzPts val="2000"/>
              <a:buChar char="–"/>
            </a:pPr>
            <a:r>
              <a:rPr lang="en-US" sz="2000"/>
              <a:t>Network traffic is Big Endian</a:t>
            </a:r>
            <a:endParaRPr sz="2000"/>
          </a:p>
          <a:p>
            <a:pPr indent="-285750" lvl="1" marL="742950" rtl="0" algn="l">
              <a:lnSpc>
                <a:spcPct val="90000"/>
              </a:lnSpc>
              <a:spcBef>
                <a:spcPts val="400"/>
              </a:spcBef>
              <a:spcAft>
                <a:spcPts val="0"/>
              </a:spcAft>
              <a:buSzPts val="2000"/>
              <a:buChar char="–"/>
            </a:pPr>
            <a:r>
              <a:rPr lang="en-US" sz="2000"/>
              <a:t>Most  of the others you've heard of (PowerPC, ARM, SPARC, MIPS) is either Big Endian by default or can be configured as either (Bi-Endian)</a:t>
            </a:r>
            <a:endParaRPr sz="2000"/>
          </a:p>
        </p:txBody>
      </p:sp>
      <p:cxnSp>
        <p:nvCxnSpPr>
          <p:cNvPr id="231" name="Google Shape;231;p29"/>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Endianess Pictures</a:t>
            </a:r>
            <a:endParaRPr/>
          </a:p>
        </p:txBody>
      </p:sp>
      <p:sp>
        <p:nvSpPr>
          <p:cNvPr id="237" name="Google Shape;237;p30"/>
          <p:cNvSpPr/>
          <p:nvPr/>
        </p:nvSpPr>
        <p:spPr>
          <a:xfrm>
            <a:off x="529568" y="1107272"/>
            <a:ext cx="1744388" cy="9541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Big Endian</a:t>
            </a:r>
            <a:endParaRPr b="1" sz="2800">
              <a:solidFill>
                <a:schemeClr val="lt1"/>
              </a:solidFill>
              <a:latin typeface="Calibri"/>
              <a:ea typeface="Calibri"/>
              <a:cs typeface="Calibri"/>
              <a:sym typeface="Calibri"/>
            </a:endParaRPr>
          </a:p>
          <a:p>
            <a:pPr indent="0" lvl="0" marL="0" marR="0" rtl="0" algn="ctr">
              <a:spcBef>
                <a:spcPts val="0"/>
              </a:spcBef>
              <a:spcAft>
                <a:spcPts val="0"/>
              </a:spcAft>
              <a:buNone/>
            </a:pPr>
            <a:r>
              <a:rPr b="1" lang="en-US" sz="2800">
                <a:solidFill>
                  <a:schemeClr val="lt1"/>
                </a:solidFill>
                <a:latin typeface="Calibri"/>
                <a:ea typeface="Calibri"/>
                <a:cs typeface="Calibri"/>
                <a:sym typeface="Calibri"/>
              </a:rPr>
              <a:t>(Others)</a:t>
            </a:r>
            <a:endParaRPr/>
          </a:p>
        </p:txBody>
      </p:sp>
      <p:sp>
        <p:nvSpPr>
          <p:cNvPr id="238" name="Google Shape;238;p30"/>
          <p:cNvSpPr/>
          <p:nvPr/>
        </p:nvSpPr>
        <p:spPr>
          <a:xfrm>
            <a:off x="6692116" y="1107272"/>
            <a:ext cx="2039917" cy="95410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Little Endian</a:t>
            </a:r>
            <a:endParaRPr b="1" sz="2800">
              <a:solidFill>
                <a:schemeClr val="lt1"/>
              </a:solidFill>
              <a:latin typeface="Calibri"/>
              <a:ea typeface="Calibri"/>
              <a:cs typeface="Calibri"/>
              <a:sym typeface="Calibri"/>
            </a:endParaRPr>
          </a:p>
          <a:p>
            <a:pPr indent="0" lvl="0" marL="0" marR="0" rtl="0" algn="ctr">
              <a:spcBef>
                <a:spcPts val="0"/>
              </a:spcBef>
              <a:spcAft>
                <a:spcPts val="0"/>
              </a:spcAft>
              <a:buNone/>
            </a:pPr>
            <a:r>
              <a:rPr b="1" lang="en-US" sz="2800">
                <a:solidFill>
                  <a:schemeClr val="lt1"/>
                </a:solidFill>
                <a:latin typeface="Calibri"/>
                <a:ea typeface="Calibri"/>
                <a:cs typeface="Calibri"/>
                <a:sym typeface="Calibri"/>
              </a:rPr>
              <a:t>(Intel)</a:t>
            </a:r>
            <a:endParaRPr/>
          </a:p>
        </p:txBody>
      </p:sp>
      <p:sp>
        <p:nvSpPr>
          <p:cNvPr id="239" name="Google Shape;239;p30"/>
          <p:cNvSpPr/>
          <p:nvPr/>
        </p:nvSpPr>
        <p:spPr>
          <a:xfrm>
            <a:off x="718635" y="2252991"/>
            <a:ext cx="1358321" cy="5232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Register</a:t>
            </a:r>
            <a:endParaRPr/>
          </a:p>
        </p:txBody>
      </p:sp>
      <p:sp>
        <p:nvSpPr>
          <p:cNvPr id="240" name="Google Shape;240;p30"/>
          <p:cNvSpPr/>
          <p:nvPr/>
        </p:nvSpPr>
        <p:spPr>
          <a:xfrm>
            <a:off x="7067047" y="2296180"/>
            <a:ext cx="1358321" cy="5232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Register</a:t>
            </a:r>
            <a:endParaRPr/>
          </a:p>
        </p:txBody>
      </p:sp>
      <p:sp>
        <p:nvSpPr>
          <p:cNvPr id="241" name="Google Shape;241;p30"/>
          <p:cNvSpPr/>
          <p:nvPr/>
        </p:nvSpPr>
        <p:spPr>
          <a:xfrm>
            <a:off x="2438400" y="5867400"/>
            <a:ext cx="4267200" cy="46166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Low Memory Addresses</a:t>
            </a:r>
            <a:endParaRPr/>
          </a:p>
        </p:txBody>
      </p:sp>
      <p:graphicFrame>
        <p:nvGraphicFramePr>
          <p:cNvPr id="242" name="Google Shape;242;p30"/>
          <p:cNvGraphicFramePr/>
          <p:nvPr/>
        </p:nvGraphicFramePr>
        <p:xfrm>
          <a:off x="3048000" y="3581400"/>
          <a:ext cx="3000000" cy="3000000"/>
        </p:xfrm>
        <a:graphic>
          <a:graphicData uri="http://schemas.openxmlformats.org/drawingml/2006/table">
            <a:tbl>
              <a:tblPr>
                <a:noFill/>
                <a:tableStyleId>{D4BB855B-23E5-43B3-8E9E-652C9E05ABBC}</a:tableStyleId>
              </a:tblPr>
              <a:tblGrid>
                <a:gridCol w="685800"/>
              </a:tblGrid>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FA</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ED</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FE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43" name="Google Shape;243;p30"/>
          <p:cNvSpPr/>
          <p:nvPr/>
        </p:nvSpPr>
        <p:spPr>
          <a:xfrm>
            <a:off x="3352800" y="1367265"/>
            <a:ext cx="2133600" cy="83099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High Memory</a:t>
            </a:r>
            <a:endParaRPr/>
          </a:p>
          <a:p>
            <a:pPr indent="0" lvl="0" marL="0" marR="0" rtl="0" algn="ctr">
              <a:spcBef>
                <a:spcPts val="0"/>
              </a:spcBef>
              <a:spcAft>
                <a:spcPts val="0"/>
              </a:spcAft>
              <a:buNone/>
            </a:pPr>
            <a:r>
              <a:rPr lang="en-US" sz="2400">
                <a:solidFill>
                  <a:schemeClr val="lt1"/>
                </a:solidFill>
                <a:latin typeface="Calibri"/>
                <a:ea typeface="Calibri"/>
                <a:cs typeface="Calibri"/>
                <a:sym typeface="Calibri"/>
              </a:rPr>
              <a:t>Addresses</a:t>
            </a:r>
            <a:endParaRPr/>
          </a:p>
        </p:txBody>
      </p:sp>
      <p:graphicFrame>
        <p:nvGraphicFramePr>
          <p:cNvPr id="244" name="Google Shape;244;p30"/>
          <p:cNvGraphicFramePr/>
          <p:nvPr/>
        </p:nvGraphicFramePr>
        <p:xfrm>
          <a:off x="5257800" y="3581400"/>
          <a:ext cx="3000000" cy="3000000"/>
        </p:xfrm>
        <a:graphic>
          <a:graphicData uri="http://schemas.openxmlformats.org/drawingml/2006/table">
            <a:tbl>
              <a:tblPr>
                <a:noFill/>
                <a:tableStyleId>{D4BB855B-23E5-43B3-8E9E-652C9E05ABBC}</a:tableStyleId>
              </a:tblPr>
              <a:tblGrid>
                <a:gridCol w="685800"/>
              </a:tblGrid>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FE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ED</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FA</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45" name="Google Shape;245;p30"/>
          <p:cNvSpPr/>
          <p:nvPr/>
        </p:nvSpPr>
        <p:spPr>
          <a:xfrm>
            <a:off x="2057400" y="2743200"/>
            <a:ext cx="6858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CE</a:t>
            </a:r>
            <a:endParaRPr/>
          </a:p>
        </p:txBody>
      </p:sp>
      <p:sp>
        <p:nvSpPr>
          <p:cNvPr id="246" name="Google Shape;246;p30"/>
          <p:cNvSpPr/>
          <p:nvPr/>
        </p:nvSpPr>
        <p:spPr>
          <a:xfrm>
            <a:off x="1371600" y="2743200"/>
            <a:ext cx="6858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FA</a:t>
            </a:r>
            <a:endParaRPr/>
          </a:p>
        </p:txBody>
      </p:sp>
      <p:sp>
        <p:nvSpPr>
          <p:cNvPr id="247" name="Google Shape;247;p30"/>
          <p:cNvSpPr/>
          <p:nvPr/>
        </p:nvSpPr>
        <p:spPr>
          <a:xfrm>
            <a:off x="685800" y="2743200"/>
            <a:ext cx="6858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ED</a:t>
            </a:r>
            <a:endParaRPr/>
          </a:p>
        </p:txBody>
      </p:sp>
      <p:sp>
        <p:nvSpPr>
          <p:cNvPr id="248" name="Google Shape;248;p30"/>
          <p:cNvSpPr/>
          <p:nvPr/>
        </p:nvSpPr>
        <p:spPr>
          <a:xfrm>
            <a:off x="0" y="2743200"/>
            <a:ext cx="6858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FE</a:t>
            </a:r>
            <a:endParaRPr/>
          </a:p>
        </p:txBody>
      </p:sp>
      <p:sp>
        <p:nvSpPr>
          <p:cNvPr id="249" name="Google Shape;249;p30"/>
          <p:cNvSpPr/>
          <p:nvPr/>
        </p:nvSpPr>
        <p:spPr>
          <a:xfrm>
            <a:off x="8458200" y="2743200"/>
            <a:ext cx="6858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CE</a:t>
            </a:r>
            <a:endParaRPr/>
          </a:p>
        </p:txBody>
      </p:sp>
      <p:sp>
        <p:nvSpPr>
          <p:cNvPr id="250" name="Google Shape;250;p30"/>
          <p:cNvSpPr/>
          <p:nvPr/>
        </p:nvSpPr>
        <p:spPr>
          <a:xfrm>
            <a:off x="7772400" y="2743200"/>
            <a:ext cx="6858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FA</a:t>
            </a:r>
            <a:endParaRPr/>
          </a:p>
        </p:txBody>
      </p:sp>
      <p:sp>
        <p:nvSpPr>
          <p:cNvPr id="251" name="Google Shape;251;p30"/>
          <p:cNvSpPr/>
          <p:nvPr/>
        </p:nvSpPr>
        <p:spPr>
          <a:xfrm>
            <a:off x="7086600" y="2743200"/>
            <a:ext cx="6858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ED</a:t>
            </a:r>
            <a:endParaRPr/>
          </a:p>
        </p:txBody>
      </p:sp>
      <p:sp>
        <p:nvSpPr>
          <p:cNvPr id="252" name="Google Shape;252;p30"/>
          <p:cNvSpPr/>
          <p:nvPr/>
        </p:nvSpPr>
        <p:spPr>
          <a:xfrm>
            <a:off x="6400800" y="2743200"/>
            <a:ext cx="685800" cy="533400"/>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FE</a:t>
            </a:r>
            <a:endParaRPr/>
          </a:p>
        </p:txBody>
      </p:sp>
      <p:sp>
        <p:nvSpPr>
          <p:cNvPr id="253" name="Google Shape;253;p30"/>
          <p:cNvSpPr/>
          <p:nvPr/>
        </p:nvSpPr>
        <p:spPr>
          <a:xfrm>
            <a:off x="4180975" y="5210145"/>
            <a:ext cx="562976" cy="40011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accent5"/>
                </a:solidFill>
                <a:latin typeface="Calibri"/>
                <a:ea typeface="Calibri"/>
                <a:cs typeface="Calibri"/>
                <a:sym typeface="Calibri"/>
              </a:rPr>
              <a:t>0x0</a:t>
            </a:r>
            <a:endParaRPr/>
          </a:p>
        </p:txBody>
      </p:sp>
      <p:sp>
        <p:nvSpPr>
          <p:cNvPr id="254" name="Google Shape;254;p30"/>
          <p:cNvSpPr/>
          <p:nvPr/>
        </p:nvSpPr>
        <p:spPr>
          <a:xfrm>
            <a:off x="4180975" y="4676745"/>
            <a:ext cx="562976" cy="40011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accent5"/>
                </a:solidFill>
                <a:latin typeface="Calibri"/>
                <a:ea typeface="Calibri"/>
                <a:cs typeface="Calibri"/>
                <a:sym typeface="Calibri"/>
              </a:rPr>
              <a:t>0x1</a:t>
            </a:r>
            <a:endParaRPr/>
          </a:p>
        </p:txBody>
      </p:sp>
      <p:sp>
        <p:nvSpPr>
          <p:cNvPr id="255" name="Google Shape;255;p30"/>
          <p:cNvSpPr/>
          <p:nvPr/>
        </p:nvSpPr>
        <p:spPr>
          <a:xfrm>
            <a:off x="4180975" y="4143345"/>
            <a:ext cx="562976" cy="40011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accent5"/>
                </a:solidFill>
                <a:latin typeface="Calibri"/>
                <a:ea typeface="Calibri"/>
                <a:cs typeface="Calibri"/>
                <a:sym typeface="Calibri"/>
              </a:rPr>
              <a:t>0x2</a:t>
            </a:r>
            <a:endParaRPr/>
          </a:p>
        </p:txBody>
      </p:sp>
      <p:sp>
        <p:nvSpPr>
          <p:cNvPr id="256" name="Google Shape;256;p30"/>
          <p:cNvSpPr/>
          <p:nvPr/>
        </p:nvSpPr>
        <p:spPr>
          <a:xfrm>
            <a:off x="4195263" y="3609945"/>
            <a:ext cx="562976" cy="40011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accent5"/>
                </a:solidFill>
                <a:latin typeface="Calibri"/>
                <a:ea typeface="Calibri"/>
                <a:cs typeface="Calibri"/>
                <a:sym typeface="Calibri"/>
              </a:rPr>
              <a:t>0x3</a:t>
            </a:r>
            <a:endParaRPr/>
          </a:p>
        </p:txBody>
      </p:sp>
      <p:graphicFrame>
        <p:nvGraphicFramePr>
          <p:cNvPr id="257" name="Google Shape;257;p30"/>
          <p:cNvGraphicFramePr/>
          <p:nvPr/>
        </p:nvGraphicFramePr>
        <p:xfrm>
          <a:off x="3048000" y="2546350"/>
          <a:ext cx="3000000" cy="3000000"/>
        </p:xfrm>
        <a:graphic>
          <a:graphicData uri="http://schemas.openxmlformats.org/drawingml/2006/table">
            <a:tbl>
              <a:tblPr>
                <a:noFill/>
                <a:tableStyleId>{D4BB855B-23E5-43B3-8E9E-652C9E05ABBC}</a:tableStyleId>
              </a:tblPr>
              <a:tblGrid>
                <a:gridCol w="685800"/>
              </a:tblGrid>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00</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00</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58" name="Google Shape;258;p30"/>
          <p:cNvGraphicFramePr/>
          <p:nvPr/>
        </p:nvGraphicFramePr>
        <p:xfrm>
          <a:off x="5257800" y="2546350"/>
          <a:ext cx="3000000" cy="3000000"/>
        </p:xfrm>
        <a:graphic>
          <a:graphicData uri="http://schemas.openxmlformats.org/drawingml/2006/table">
            <a:tbl>
              <a:tblPr>
                <a:noFill/>
                <a:tableStyleId>{D4BB855B-23E5-43B3-8E9E-652C9E05ABBC}</a:tableStyleId>
              </a:tblPr>
              <a:tblGrid>
                <a:gridCol w="685800"/>
              </a:tblGrid>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00</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00</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59" name="Google Shape;259;p30"/>
          <p:cNvSpPr/>
          <p:nvPr/>
        </p:nvSpPr>
        <p:spPr>
          <a:xfrm>
            <a:off x="4180975" y="3076545"/>
            <a:ext cx="562976" cy="40011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accent5"/>
                </a:solidFill>
                <a:latin typeface="Calibri"/>
                <a:ea typeface="Calibri"/>
                <a:cs typeface="Calibri"/>
                <a:sym typeface="Calibri"/>
              </a:rPr>
              <a:t>0x4</a:t>
            </a:r>
            <a:endParaRPr/>
          </a:p>
        </p:txBody>
      </p:sp>
      <p:sp>
        <p:nvSpPr>
          <p:cNvPr id="260" name="Google Shape;260;p30"/>
          <p:cNvSpPr/>
          <p:nvPr/>
        </p:nvSpPr>
        <p:spPr>
          <a:xfrm>
            <a:off x="4184150" y="2619345"/>
            <a:ext cx="562976" cy="40011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accent5"/>
                </a:solidFill>
                <a:latin typeface="Calibri"/>
                <a:ea typeface="Calibri"/>
                <a:cs typeface="Calibri"/>
                <a:sym typeface="Calibri"/>
              </a:rPr>
              <a:t>0x5</a:t>
            </a:r>
            <a:endParaRPr/>
          </a:p>
        </p:txBody>
      </p:sp>
      <p:cxnSp>
        <p:nvCxnSpPr>
          <p:cNvPr id="261" name="Google Shape;261;p30"/>
          <p:cNvCxnSpPr/>
          <p:nvPr/>
        </p:nvCxnSpPr>
        <p:spPr>
          <a:xfrm rot="10800000">
            <a:off x="3352800" y="2133600"/>
            <a:ext cx="0" cy="381000"/>
          </a:xfrm>
          <a:prstGeom prst="straightConnector1">
            <a:avLst/>
          </a:prstGeom>
          <a:noFill/>
          <a:ln cap="flat" cmpd="sng" w="38100">
            <a:solidFill>
              <a:srgbClr val="FFFF00"/>
            </a:solidFill>
            <a:prstDash val="solid"/>
            <a:round/>
            <a:headEnd len="med" w="med" type="none"/>
            <a:tailEnd len="med" w="med" type="triangle"/>
          </a:ln>
        </p:spPr>
      </p:cxnSp>
      <p:cxnSp>
        <p:nvCxnSpPr>
          <p:cNvPr id="262" name="Google Shape;262;p30"/>
          <p:cNvCxnSpPr/>
          <p:nvPr/>
        </p:nvCxnSpPr>
        <p:spPr>
          <a:xfrm rot="10800000">
            <a:off x="5562600" y="2133600"/>
            <a:ext cx="0" cy="381000"/>
          </a:xfrm>
          <a:prstGeom prst="straightConnector1">
            <a:avLst/>
          </a:prstGeom>
          <a:noFill/>
          <a:ln cap="flat" cmpd="sng" w="38100">
            <a:solidFill>
              <a:srgbClr val="FFFF00"/>
            </a:solidFill>
            <a:prstDash val="solid"/>
            <a:round/>
            <a:headEnd len="med" w="med" type="none"/>
            <a:tailEnd len="med" w="med" type="triangle"/>
          </a:ln>
        </p:spPr>
      </p:cxnSp>
      <p:cxnSp>
        <p:nvCxnSpPr>
          <p:cNvPr id="263" name="Google Shape;263;p30"/>
          <p:cNvCxnSpPr>
            <a:stCxn id="245" idx="2"/>
          </p:cNvCxnSpPr>
          <p:nvPr/>
        </p:nvCxnSpPr>
        <p:spPr>
          <a:xfrm flipH="1" rot="-5400000">
            <a:off x="2449500" y="3227400"/>
            <a:ext cx="549300" cy="647700"/>
          </a:xfrm>
          <a:prstGeom prst="bentConnector2">
            <a:avLst/>
          </a:prstGeom>
          <a:noFill/>
          <a:ln cap="flat" cmpd="sng" w="28575">
            <a:solidFill>
              <a:srgbClr val="FFFF00"/>
            </a:solidFill>
            <a:prstDash val="solid"/>
            <a:miter lim="800000"/>
            <a:headEnd len="med" w="med" type="none"/>
            <a:tailEnd len="med" w="med" type="triangle"/>
          </a:ln>
        </p:spPr>
      </p:cxnSp>
      <p:cxnSp>
        <p:nvCxnSpPr>
          <p:cNvPr id="264" name="Google Shape;264;p30"/>
          <p:cNvCxnSpPr>
            <a:stCxn id="246" idx="2"/>
          </p:cNvCxnSpPr>
          <p:nvPr/>
        </p:nvCxnSpPr>
        <p:spPr>
          <a:xfrm flipH="1" rot="-5400000">
            <a:off x="1847850" y="3143250"/>
            <a:ext cx="1066800" cy="1333500"/>
          </a:xfrm>
          <a:prstGeom prst="bentConnector2">
            <a:avLst/>
          </a:prstGeom>
          <a:noFill/>
          <a:ln cap="flat" cmpd="sng" w="28575">
            <a:solidFill>
              <a:srgbClr val="FFFF00"/>
            </a:solidFill>
            <a:prstDash val="solid"/>
            <a:miter lim="800000"/>
            <a:headEnd len="med" w="med" type="none"/>
            <a:tailEnd len="med" w="med" type="triangle"/>
          </a:ln>
        </p:spPr>
      </p:cxnSp>
      <p:cxnSp>
        <p:nvCxnSpPr>
          <p:cNvPr id="265" name="Google Shape;265;p30"/>
          <p:cNvCxnSpPr>
            <a:stCxn id="248" idx="2"/>
          </p:cNvCxnSpPr>
          <p:nvPr/>
        </p:nvCxnSpPr>
        <p:spPr>
          <a:xfrm flipH="1" rot="-5400000">
            <a:off x="644550" y="2974950"/>
            <a:ext cx="2101800" cy="2705100"/>
          </a:xfrm>
          <a:prstGeom prst="bentConnector2">
            <a:avLst/>
          </a:prstGeom>
          <a:noFill/>
          <a:ln cap="flat" cmpd="sng" w="28575">
            <a:solidFill>
              <a:srgbClr val="FFFF00"/>
            </a:solidFill>
            <a:prstDash val="solid"/>
            <a:miter lim="800000"/>
            <a:headEnd len="med" w="med" type="none"/>
            <a:tailEnd len="med" w="med" type="triangle"/>
          </a:ln>
        </p:spPr>
      </p:cxnSp>
      <p:cxnSp>
        <p:nvCxnSpPr>
          <p:cNvPr id="266" name="Google Shape;266;p30"/>
          <p:cNvCxnSpPr>
            <a:stCxn id="247" idx="2"/>
          </p:cNvCxnSpPr>
          <p:nvPr/>
        </p:nvCxnSpPr>
        <p:spPr>
          <a:xfrm flipH="1" rot="-5400000">
            <a:off x="1246200" y="3059100"/>
            <a:ext cx="1584300" cy="2019300"/>
          </a:xfrm>
          <a:prstGeom prst="bentConnector2">
            <a:avLst/>
          </a:prstGeom>
          <a:noFill/>
          <a:ln cap="flat" cmpd="sng" w="28575">
            <a:solidFill>
              <a:srgbClr val="FFFF00"/>
            </a:solidFill>
            <a:prstDash val="solid"/>
            <a:miter lim="800000"/>
            <a:headEnd len="med" w="med" type="none"/>
            <a:tailEnd len="med" w="med" type="triangle"/>
          </a:ln>
        </p:spPr>
      </p:cxnSp>
      <p:cxnSp>
        <p:nvCxnSpPr>
          <p:cNvPr id="267" name="Google Shape;267;p30"/>
          <p:cNvCxnSpPr>
            <a:stCxn id="252" idx="2"/>
          </p:cNvCxnSpPr>
          <p:nvPr/>
        </p:nvCxnSpPr>
        <p:spPr>
          <a:xfrm rot="5400000">
            <a:off x="6069000" y="3151200"/>
            <a:ext cx="549300" cy="800100"/>
          </a:xfrm>
          <a:prstGeom prst="bentConnector2">
            <a:avLst/>
          </a:prstGeom>
          <a:noFill/>
          <a:ln cap="flat" cmpd="sng" w="28575">
            <a:solidFill>
              <a:srgbClr val="FFFF00"/>
            </a:solidFill>
            <a:prstDash val="solid"/>
            <a:miter lim="800000"/>
            <a:headEnd len="med" w="med" type="none"/>
            <a:tailEnd len="med" w="med" type="triangle"/>
          </a:ln>
        </p:spPr>
      </p:cxnSp>
      <p:cxnSp>
        <p:nvCxnSpPr>
          <p:cNvPr id="268" name="Google Shape;268;p30"/>
          <p:cNvCxnSpPr>
            <a:stCxn id="251" idx="2"/>
          </p:cNvCxnSpPr>
          <p:nvPr/>
        </p:nvCxnSpPr>
        <p:spPr>
          <a:xfrm rot="5400000">
            <a:off x="6153150" y="3067050"/>
            <a:ext cx="1066800" cy="1485900"/>
          </a:xfrm>
          <a:prstGeom prst="bentConnector2">
            <a:avLst/>
          </a:prstGeom>
          <a:noFill/>
          <a:ln cap="flat" cmpd="sng" w="28575">
            <a:solidFill>
              <a:srgbClr val="FFFF00"/>
            </a:solidFill>
            <a:prstDash val="solid"/>
            <a:miter lim="800000"/>
            <a:headEnd len="med" w="med" type="none"/>
            <a:tailEnd len="med" w="med" type="triangle"/>
          </a:ln>
        </p:spPr>
      </p:cxnSp>
      <p:cxnSp>
        <p:nvCxnSpPr>
          <p:cNvPr id="269" name="Google Shape;269;p30"/>
          <p:cNvCxnSpPr>
            <a:stCxn id="250" idx="2"/>
          </p:cNvCxnSpPr>
          <p:nvPr/>
        </p:nvCxnSpPr>
        <p:spPr>
          <a:xfrm rot="5400000">
            <a:off x="6237300" y="2982900"/>
            <a:ext cx="1584300" cy="2171700"/>
          </a:xfrm>
          <a:prstGeom prst="bentConnector2">
            <a:avLst/>
          </a:prstGeom>
          <a:noFill/>
          <a:ln cap="flat" cmpd="sng" w="28575">
            <a:solidFill>
              <a:srgbClr val="FFFF00"/>
            </a:solidFill>
            <a:prstDash val="solid"/>
            <a:miter lim="800000"/>
            <a:headEnd len="med" w="med" type="none"/>
            <a:tailEnd len="med" w="med" type="triangle"/>
          </a:ln>
        </p:spPr>
      </p:cxnSp>
      <p:cxnSp>
        <p:nvCxnSpPr>
          <p:cNvPr id="270" name="Google Shape;270;p30"/>
          <p:cNvCxnSpPr>
            <a:stCxn id="249" idx="2"/>
          </p:cNvCxnSpPr>
          <p:nvPr/>
        </p:nvCxnSpPr>
        <p:spPr>
          <a:xfrm rot="5400000">
            <a:off x="6321450" y="2898750"/>
            <a:ext cx="2101800" cy="2857500"/>
          </a:xfrm>
          <a:prstGeom prst="bentConnector2">
            <a:avLst/>
          </a:prstGeom>
          <a:noFill/>
          <a:ln cap="flat" cmpd="sng" w="28575">
            <a:solidFill>
              <a:srgbClr val="FFFF00"/>
            </a:solidFill>
            <a:prstDash val="solid"/>
            <a:miter lim="800000"/>
            <a:headEnd len="med" w="med" type="none"/>
            <a:tailEnd len="med" w="med" type="triangle"/>
          </a:ln>
        </p:spPr>
      </p:cxnSp>
      <p:cxnSp>
        <p:nvCxnSpPr>
          <p:cNvPr id="271" name="Google Shape;271;p30"/>
          <p:cNvCxnSpPr/>
          <p:nvPr/>
        </p:nvCxnSpPr>
        <p:spPr>
          <a:xfrm>
            <a:off x="533400" y="10668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Registers</a:t>
            </a:r>
            <a:endParaRPr/>
          </a:p>
        </p:txBody>
      </p:sp>
      <p:sp>
        <p:nvSpPr>
          <p:cNvPr id="278" name="Google Shape;278;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Registers are small memory storage areas built into the processor (still volatile memory)</a:t>
            </a:r>
            <a:endParaRPr/>
          </a:p>
          <a:p>
            <a:pPr indent="-342900" lvl="0" marL="342900" rtl="0" algn="l">
              <a:spcBef>
                <a:spcPts val="480"/>
              </a:spcBef>
              <a:spcAft>
                <a:spcPts val="0"/>
              </a:spcAft>
              <a:buSzPts val="2400"/>
              <a:buChar char="•"/>
            </a:pPr>
            <a:r>
              <a:rPr lang="en-US" sz="2400"/>
              <a:t>8 “general purpose” registers + the instruction pointer which points at the next instruction to execute</a:t>
            </a:r>
            <a:endParaRPr/>
          </a:p>
          <a:p>
            <a:pPr indent="-285750" lvl="1" marL="742950" rtl="0" algn="l">
              <a:spcBef>
                <a:spcPts val="400"/>
              </a:spcBef>
              <a:spcAft>
                <a:spcPts val="0"/>
              </a:spcAft>
              <a:buSzPts val="2000"/>
              <a:buChar char="–"/>
            </a:pPr>
            <a:r>
              <a:rPr lang="en-US" sz="2000"/>
              <a:t>But two of the 8 are not that general</a:t>
            </a:r>
            <a:endParaRPr/>
          </a:p>
          <a:p>
            <a:pPr indent="-342900" lvl="0" marL="342900" rtl="0" algn="l">
              <a:spcBef>
                <a:spcPts val="480"/>
              </a:spcBef>
              <a:spcAft>
                <a:spcPts val="0"/>
              </a:spcAft>
              <a:buSzPts val="2400"/>
              <a:buChar char="•"/>
            </a:pPr>
            <a:r>
              <a:rPr lang="en-US" sz="2400"/>
              <a:t>On x86-32, registers are 32 bits long</a:t>
            </a:r>
            <a:endParaRPr/>
          </a:p>
          <a:p>
            <a:pPr indent="-342900" lvl="0" marL="342900" rtl="0" algn="l">
              <a:spcBef>
                <a:spcPts val="480"/>
              </a:spcBef>
              <a:spcAft>
                <a:spcPts val="0"/>
              </a:spcAft>
              <a:buSzPts val="2400"/>
              <a:buChar char="•"/>
            </a:pPr>
            <a:r>
              <a:rPr lang="en-US" sz="2400"/>
              <a:t>On x86-64, they're 64 bits</a:t>
            </a:r>
            <a:endParaRPr sz="2400"/>
          </a:p>
        </p:txBody>
      </p:sp>
      <p:cxnSp>
        <p:nvCxnSpPr>
          <p:cNvPr id="279" name="Google Shape;279;p31"/>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400"/>
              <a:buFont typeface="Calibri"/>
              <a:buNone/>
            </a:pPr>
            <a:r>
              <a:rPr lang="en-US" sz="4400"/>
              <a:t>Intro. to x86 Assembly</a:t>
            </a:r>
            <a:br>
              <a:rPr lang="en-US" sz="4400"/>
            </a:br>
            <a:r>
              <a:rPr lang="en-US" sz="4400"/>
              <a:t>“Crash Course”</a:t>
            </a:r>
            <a:endParaRPr/>
          </a:p>
        </p:txBody>
      </p:sp>
      <p:sp>
        <p:nvSpPr>
          <p:cNvPr id="96" name="Google Shape;96;p14"/>
          <p:cNvSpPr txBox="1"/>
          <p:nvPr>
            <p:ph idx="1" type="subTitle"/>
          </p:nvPr>
        </p:nvSpPr>
        <p:spPr>
          <a:xfrm>
            <a:off x="838200" y="3886200"/>
            <a:ext cx="7467600" cy="175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400"/>
              <a:buNone/>
            </a:pPr>
            <a:r>
              <a:rPr i="1" lang="en-US" sz="2400">
                <a:solidFill>
                  <a:srgbClr val="BFBFBF"/>
                </a:solidFill>
              </a:rPr>
              <a:t>today’s lecture has been re-formatted from Xeno Kovah’s “Intro. to X86” course found at Open Security Training …</a:t>
            </a:r>
            <a:endParaRPr/>
          </a:p>
        </p:txBody>
      </p:sp>
      <p:cxnSp>
        <p:nvCxnSpPr>
          <p:cNvPr id="97" name="Google Shape;97;p14"/>
          <p:cNvCxnSpPr/>
          <p:nvPr/>
        </p:nvCxnSpPr>
        <p:spPr>
          <a:xfrm>
            <a:off x="533400" y="3733800"/>
            <a:ext cx="8046720" cy="0"/>
          </a:xfrm>
          <a:prstGeom prst="straightConnector1">
            <a:avLst/>
          </a:prstGeom>
          <a:noFill/>
          <a:ln cap="flat" cmpd="sng" w="63500">
            <a:solidFill>
              <a:srgbClr val="C00000"/>
            </a:solidFill>
            <a:prstDash val="solid"/>
            <a:round/>
            <a:headEnd len="sm" w="sm" type="none"/>
            <a:tailEnd len="sm" w="sm" type="none"/>
          </a:ln>
        </p:spPr>
      </p:cxnSp>
      <p:sp>
        <p:nvSpPr>
          <p:cNvPr id="98" name="Google Shape;98;p14"/>
          <p:cNvSpPr txBox="1"/>
          <p:nvPr/>
        </p:nvSpPr>
        <p:spPr>
          <a:xfrm>
            <a:off x="7391400" y="6172200"/>
            <a:ext cx="1600200" cy="533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2400" u="none" cap="none" strike="noStrike">
                <a:solidFill>
                  <a:srgbClr val="FFFF00"/>
                </a:solidFill>
                <a:latin typeface="Calibri"/>
                <a:ea typeface="Calibri"/>
                <a:cs typeface="Calibri"/>
                <a:sym typeface="Calibri"/>
              </a:rPr>
              <a:t>Module #2</a:t>
            </a:r>
            <a:endParaRPr b="1" i="0" sz="2400" u="none" cap="none" strike="noStrike">
              <a:solidFill>
                <a:srgbClr val="FFFF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Register Conventions</a:t>
            </a:r>
            <a:endParaRPr/>
          </a:p>
        </p:txBody>
      </p:sp>
      <p:sp>
        <p:nvSpPr>
          <p:cNvPr id="286" name="Google Shape;286;p32"/>
          <p:cNvSpPr txBox="1"/>
          <p:nvPr>
            <p:ph idx="1" type="body"/>
          </p:nvPr>
        </p:nvSpPr>
        <p:spPr>
          <a:xfrm>
            <a:off x="533400" y="1600200"/>
            <a:ext cx="8001000" cy="472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These are Intel's suggestions to compiler developers (and assembly handcoders). Registers don't have to be used these ways, but if you see them being used like this, you'll know why.</a:t>
            </a:r>
            <a:endParaRPr b="1" sz="2400"/>
          </a:p>
          <a:p>
            <a:pPr indent="-342900" lvl="0" marL="342900" rtl="0" algn="l">
              <a:spcBef>
                <a:spcPts val="480"/>
              </a:spcBef>
              <a:spcAft>
                <a:spcPts val="0"/>
              </a:spcAft>
              <a:buSzPts val="2400"/>
              <a:buChar char="•"/>
            </a:pPr>
            <a:r>
              <a:rPr b="1" lang="en-US" sz="2400">
                <a:solidFill>
                  <a:srgbClr val="FFFF00"/>
                </a:solidFill>
              </a:rPr>
              <a:t>EAX</a:t>
            </a:r>
            <a:r>
              <a:rPr lang="en-US" sz="2400"/>
              <a:t> - Stores function return values</a:t>
            </a:r>
            <a:endParaRPr/>
          </a:p>
          <a:p>
            <a:pPr indent="-342900" lvl="0" marL="342900" rtl="0" algn="l">
              <a:spcBef>
                <a:spcPts val="480"/>
              </a:spcBef>
              <a:spcAft>
                <a:spcPts val="0"/>
              </a:spcAft>
              <a:buSzPts val="2400"/>
              <a:buChar char="•"/>
            </a:pPr>
            <a:r>
              <a:rPr b="1" lang="en-US" sz="2400">
                <a:solidFill>
                  <a:srgbClr val="FFFF00"/>
                </a:solidFill>
              </a:rPr>
              <a:t>EBX</a:t>
            </a:r>
            <a:r>
              <a:rPr lang="en-US" sz="2400">
                <a:solidFill>
                  <a:srgbClr val="FF0000"/>
                </a:solidFill>
              </a:rPr>
              <a:t> </a:t>
            </a:r>
            <a:r>
              <a:rPr lang="en-US" sz="2400"/>
              <a:t>- Base pointer to the data section</a:t>
            </a:r>
            <a:endParaRPr/>
          </a:p>
          <a:p>
            <a:pPr indent="-342900" lvl="0" marL="342900" rtl="0" algn="l">
              <a:spcBef>
                <a:spcPts val="480"/>
              </a:spcBef>
              <a:spcAft>
                <a:spcPts val="0"/>
              </a:spcAft>
              <a:buSzPts val="2400"/>
              <a:buChar char="•"/>
            </a:pPr>
            <a:r>
              <a:rPr b="1" lang="en-US" sz="2400">
                <a:solidFill>
                  <a:srgbClr val="FFFF00"/>
                </a:solidFill>
              </a:rPr>
              <a:t>ECX</a:t>
            </a:r>
            <a:r>
              <a:rPr lang="en-US" sz="2400">
                <a:solidFill>
                  <a:srgbClr val="008000"/>
                </a:solidFill>
              </a:rPr>
              <a:t> </a:t>
            </a:r>
            <a:r>
              <a:rPr lang="en-US" sz="2400"/>
              <a:t>- Counter for string and loop operations</a:t>
            </a:r>
            <a:endParaRPr/>
          </a:p>
          <a:p>
            <a:pPr indent="-342900" lvl="0" marL="342900" rtl="0" algn="l">
              <a:spcBef>
                <a:spcPts val="480"/>
              </a:spcBef>
              <a:spcAft>
                <a:spcPts val="0"/>
              </a:spcAft>
              <a:buSzPts val="2400"/>
              <a:buChar char="•"/>
            </a:pPr>
            <a:r>
              <a:rPr b="1" lang="en-US" sz="2400">
                <a:solidFill>
                  <a:srgbClr val="FFFF00"/>
                </a:solidFill>
              </a:rPr>
              <a:t>EDX</a:t>
            </a:r>
            <a:r>
              <a:rPr lang="en-US" sz="2400">
                <a:solidFill>
                  <a:srgbClr val="FF0000"/>
                </a:solidFill>
              </a:rPr>
              <a:t> </a:t>
            </a:r>
            <a:r>
              <a:rPr lang="en-US" sz="2400"/>
              <a:t>- I/O pointer</a:t>
            </a:r>
            <a:endParaRPr sz="2800"/>
          </a:p>
        </p:txBody>
      </p:sp>
      <p:sp>
        <p:nvSpPr>
          <p:cNvPr id="287" name="Google Shape;287;p32"/>
          <p:cNvSpPr/>
          <p:nvPr/>
        </p:nvSpPr>
        <p:spPr>
          <a:xfrm>
            <a:off x="4465683" y="5943600"/>
            <a:ext cx="4144917" cy="30777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FFFF00"/>
                </a:solidFill>
                <a:latin typeface="Calibri"/>
                <a:ea typeface="Calibri"/>
                <a:cs typeface="Calibri"/>
                <a:sym typeface="Calibri"/>
              </a:rPr>
              <a:t>Intel Arch v1 Section 3.4.1 - General-Purpose Registers</a:t>
            </a:r>
            <a:endParaRPr/>
          </a:p>
        </p:txBody>
      </p:sp>
      <p:cxnSp>
        <p:nvCxnSpPr>
          <p:cNvPr id="288" name="Google Shape;288;p32"/>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Registers Conventions – Cont.</a:t>
            </a:r>
            <a:endParaRPr/>
          </a:p>
        </p:txBody>
      </p:sp>
      <p:sp>
        <p:nvSpPr>
          <p:cNvPr id="295" name="Google Shape;295;p33"/>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b="1" lang="en-US" sz="2400">
                <a:solidFill>
                  <a:srgbClr val="FFFF00"/>
                </a:solidFill>
              </a:rPr>
              <a:t>ESI</a:t>
            </a:r>
            <a:r>
              <a:rPr lang="en-US" sz="2400">
                <a:solidFill>
                  <a:srgbClr val="008000"/>
                </a:solidFill>
              </a:rPr>
              <a:t> </a:t>
            </a:r>
            <a:r>
              <a:rPr lang="en-US" sz="2400"/>
              <a:t>- Source pointer for string operations</a:t>
            </a:r>
            <a:endParaRPr/>
          </a:p>
          <a:p>
            <a:pPr indent="-342900" lvl="0" marL="342900" rtl="0" algn="l">
              <a:spcBef>
                <a:spcPts val="480"/>
              </a:spcBef>
              <a:spcAft>
                <a:spcPts val="0"/>
              </a:spcAft>
              <a:buSzPts val="2400"/>
              <a:buChar char="•"/>
            </a:pPr>
            <a:r>
              <a:rPr b="1" lang="en-US" sz="2400">
                <a:solidFill>
                  <a:srgbClr val="FFFF00"/>
                </a:solidFill>
              </a:rPr>
              <a:t>EDI</a:t>
            </a:r>
            <a:r>
              <a:rPr lang="en-US" sz="2400">
                <a:solidFill>
                  <a:srgbClr val="008000"/>
                </a:solidFill>
              </a:rPr>
              <a:t> </a:t>
            </a:r>
            <a:r>
              <a:rPr lang="en-US" sz="2400"/>
              <a:t>- Destination pointer for string operations</a:t>
            </a:r>
            <a:endParaRPr/>
          </a:p>
          <a:p>
            <a:pPr indent="-342900" lvl="0" marL="342900" rtl="0" algn="l">
              <a:spcBef>
                <a:spcPts val="480"/>
              </a:spcBef>
              <a:spcAft>
                <a:spcPts val="0"/>
              </a:spcAft>
              <a:buSzPts val="2400"/>
              <a:buChar char="•"/>
            </a:pPr>
            <a:r>
              <a:rPr b="1" lang="en-US" sz="2400">
                <a:solidFill>
                  <a:srgbClr val="FFFF00"/>
                </a:solidFill>
              </a:rPr>
              <a:t>ESP</a:t>
            </a:r>
            <a:r>
              <a:rPr lang="en-US" sz="2400">
                <a:solidFill>
                  <a:srgbClr val="008000"/>
                </a:solidFill>
              </a:rPr>
              <a:t> </a:t>
            </a:r>
            <a:r>
              <a:rPr lang="en-US" sz="2400"/>
              <a:t>- Stack pointer</a:t>
            </a:r>
            <a:endParaRPr/>
          </a:p>
          <a:p>
            <a:pPr indent="-342900" lvl="0" marL="342900" rtl="0" algn="l">
              <a:spcBef>
                <a:spcPts val="480"/>
              </a:spcBef>
              <a:spcAft>
                <a:spcPts val="0"/>
              </a:spcAft>
              <a:buSzPts val="2400"/>
              <a:buChar char="•"/>
            </a:pPr>
            <a:r>
              <a:rPr b="1" lang="en-US" sz="2400">
                <a:solidFill>
                  <a:srgbClr val="FFFF00"/>
                </a:solidFill>
              </a:rPr>
              <a:t>EBP</a:t>
            </a:r>
            <a:r>
              <a:rPr lang="en-US" sz="2400">
                <a:solidFill>
                  <a:srgbClr val="008000"/>
                </a:solidFill>
              </a:rPr>
              <a:t> </a:t>
            </a:r>
            <a:r>
              <a:rPr lang="en-US" sz="2400"/>
              <a:t>- Stack frame base pointer</a:t>
            </a:r>
            <a:endParaRPr/>
          </a:p>
          <a:p>
            <a:pPr indent="-342900" lvl="0" marL="342900" rtl="0" algn="l">
              <a:spcBef>
                <a:spcPts val="480"/>
              </a:spcBef>
              <a:spcAft>
                <a:spcPts val="0"/>
              </a:spcAft>
              <a:buSzPts val="2400"/>
              <a:buChar char="•"/>
            </a:pPr>
            <a:r>
              <a:rPr b="1" lang="en-US" sz="2400">
                <a:solidFill>
                  <a:srgbClr val="FFFF00"/>
                </a:solidFill>
              </a:rPr>
              <a:t>EIP</a:t>
            </a:r>
            <a:r>
              <a:rPr lang="en-US" sz="2400">
                <a:solidFill>
                  <a:srgbClr val="008000"/>
                </a:solidFill>
              </a:rPr>
              <a:t> </a:t>
            </a:r>
            <a:r>
              <a:rPr lang="en-US" sz="2400"/>
              <a:t>- Pointer to next instruction to execute (“instruction pointer”)</a:t>
            </a:r>
            <a:endParaRPr sz="2800"/>
          </a:p>
        </p:txBody>
      </p:sp>
      <p:cxnSp>
        <p:nvCxnSpPr>
          <p:cNvPr id="296" name="Google Shape;296;p33"/>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Registers Conventions – Cont.</a:t>
            </a:r>
            <a:endParaRPr/>
          </a:p>
        </p:txBody>
      </p:sp>
      <p:sp>
        <p:nvSpPr>
          <p:cNvPr id="303" name="Google Shape;303;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Caller-save registers - </a:t>
            </a:r>
            <a:r>
              <a:rPr lang="en-US" sz="2400">
                <a:solidFill>
                  <a:srgbClr val="FFFF00"/>
                </a:solidFill>
              </a:rPr>
              <a:t>EAX</a:t>
            </a:r>
            <a:r>
              <a:rPr lang="en-US" sz="2400"/>
              <a:t>, </a:t>
            </a:r>
            <a:r>
              <a:rPr lang="en-US" sz="2400">
                <a:solidFill>
                  <a:srgbClr val="FFFF00"/>
                </a:solidFill>
              </a:rPr>
              <a:t>EDX</a:t>
            </a:r>
            <a:r>
              <a:rPr lang="en-US" sz="2400"/>
              <a:t>, </a:t>
            </a:r>
            <a:r>
              <a:rPr lang="en-US" sz="2400">
                <a:solidFill>
                  <a:srgbClr val="FFFF00"/>
                </a:solidFill>
              </a:rPr>
              <a:t>ECX</a:t>
            </a:r>
            <a:endParaRPr/>
          </a:p>
          <a:p>
            <a:pPr indent="-285750" lvl="1" marL="742950" rtl="0" algn="l">
              <a:lnSpc>
                <a:spcPct val="90000"/>
              </a:lnSpc>
              <a:spcBef>
                <a:spcPts val="480"/>
              </a:spcBef>
              <a:spcAft>
                <a:spcPts val="0"/>
              </a:spcAft>
              <a:buSzPts val="2400"/>
              <a:buChar char="–"/>
            </a:pPr>
            <a:r>
              <a:rPr lang="en-US" sz="2400"/>
              <a:t>If the caller has anything in the registers that it cares about, the caller is in charge of saving the value before a call to a subroutine, and restoring the value after the call returns</a:t>
            </a:r>
            <a:endParaRPr/>
          </a:p>
          <a:p>
            <a:pPr indent="-285750" lvl="1" marL="742950" rtl="0" algn="l">
              <a:lnSpc>
                <a:spcPct val="90000"/>
              </a:lnSpc>
              <a:spcBef>
                <a:spcPts val="480"/>
              </a:spcBef>
              <a:spcAft>
                <a:spcPts val="0"/>
              </a:spcAft>
              <a:buSzPts val="2400"/>
              <a:buChar char="–"/>
            </a:pPr>
            <a:r>
              <a:rPr lang="en-US" sz="2400"/>
              <a:t>Put another way - the callee can (and is highly likely to) modify values in caller-save registers</a:t>
            </a:r>
            <a:endParaRPr/>
          </a:p>
        </p:txBody>
      </p:sp>
      <p:cxnSp>
        <p:nvCxnSpPr>
          <p:cNvPr id="304" name="Google Shape;304;p34"/>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Registers Conventions – Cont.</a:t>
            </a:r>
            <a:endParaRPr/>
          </a:p>
        </p:txBody>
      </p:sp>
      <p:sp>
        <p:nvSpPr>
          <p:cNvPr id="311" name="Google Shape;311;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Callee-save registers - </a:t>
            </a:r>
            <a:r>
              <a:rPr lang="en-US" sz="2400">
                <a:solidFill>
                  <a:srgbClr val="FFFF00"/>
                </a:solidFill>
              </a:rPr>
              <a:t>EBP</a:t>
            </a:r>
            <a:r>
              <a:rPr lang="en-US" sz="2400"/>
              <a:t>, </a:t>
            </a:r>
            <a:r>
              <a:rPr lang="en-US" sz="2400">
                <a:solidFill>
                  <a:srgbClr val="FFFF00"/>
                </a:solidFill>
              </a:rPr>
              <a:t>EBX</a:t>
            </a:r>
            <a:r>
              <a:rPr lang="en-US" sz="2400"/>
              <a:t>, </a:t>
            </a:r>
            <a:r>
              <a:rPr lang="en-US" sz="2400">
                <a:solidFill>
                  <a:srgbClr val="FFFF00"/>
                </a:solidFill>
              </a:rPr>
              <a:t>ESI</a:t>
            </a:r>
            <a:r>
              <a:rPr lang="en-US" sz="2400"/>
              <a:t>, </a:t>
            </a:r>
            <a:r>
              <a:rPr lang="en-US" sz="2400">
                <a:solidFill>
                  <a:srgbClr val="FFFF00"/>
                </a:solidFill>
              </a:rPr>
              <a:t>EDI</a:t>
            </a:r>
            <a:endParaRPr/>
          </a:p>
          <a:p>
            <a:pPr indent="-285750" lvl="1" marL="742950" rtl="0" algn="l">
              <a:lnSpc>
                <a:spcPct val="90000"/>
              </a:lnSpc>
              <a:spcBef>
                <a:spcPts val="480"/>
              </a:spcBef>
              <a:spcAft>
                <a:spcPts val="0"/>
              </a:spcAft>
              <a:buSzPts val="2400"/>
              <a:buChar char="–"/>
            </a:pPr>
            <a:r>
              <a:rPr lang="en-US" sz="2400"/>
              <a:t>If the callee needs to use more registers than are saved by the caller, the callee is responsible for making sure the values are stored/restored</a:t>
            </a:r>
            <a:endParaRPr/>
          </a:p>
          <a:p>
            <a:pPr indent="-285750" lvl="1" marL="742950" rtl="0" algn="l">
              <a:lnSpc>
                <a:spcPct val="90000"/>
              </a:lnSpc>
              <a:spcBef>
                <a:spcPts val="480"/>
              </a:spcBef>
              <a:spcAft>
                <a:spcPts val="0"/>
              </a:spcAft>
              <a:buSzPts val="2400"/>
              <a:buChar char="–"/>
            </a:pPr>
            <a:r>
              <a:rPr lang="en-US" sz="2400"/>
              <a:t>Put another way - the callee must be a good citizen and not modify registers which the caller didn't save, unless the callee itself saves and restores the existing values</a:t>
            </a:r>
            <a:endParaRPr sz="2400"/>
          </a:p>
        </p:txBody>
      </p:sp>
      <p:cxnSp>
        <p:nvCxnSpPr>
          <p:cNvPr id="312" name="Google Shape;312;p35"/>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Registers - 8/16/32 bit Addressing</a:t>
            </a:r>
            <a:endParaRPr/>
          </a:p>
        </p:txBody>
      </p:sp>
      <p:pic>
        <p:nvPicPr>
          <p:cNvPr descr="Regs_eax-edx" id="319" name="Google Shape;319;p36"/>
          <p:cNvPicPr preferRelativeResize="0"/>
          <p:nvPr/>
        </p:nvPicPr>
        <p:blipFill rotWithShape="1">
          <a:blip r:embed="rId3">
            <a:alphaModFix/>
          </a:blip>
          <a:srcRect b="0" l="0" r="0" t="0"/>
          <a:stretch/>
        </p:blipFill>
        <p:spPr>
          <a:xfrm>
            <a:off x="304800" y="1677987"/>
            <a:ext cx="8610600" cy="4646613"/>
          </a:xfrm>
          <a:prstGeom prst="rect">
            <a:avLst/>
          </a:prstGeom>
          <a:noFill/>
          <a:ln>
            <a:noFill/>
          </a:ln>
        </p:spPr>
      </p:pic>
      <p:sp>
        <p:nvSpPr>
          <p:cNvPr id="320" name="Google Shape;320;p36"/>
          <p:cNvSpPr txBox="1"/>
          <p:nvPr/>
        </p:nvSpPr>
        <p:spPr>
          <a:xfrm>
            <a:off x="281936" y="6400800"/>
            <a:ext cx="261366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00"/>
                </a:solidFill>
                <a:latin typeface="Calibri"/>
                <a:ea typeface="Calibri"/>
                <a:cs typeface="Calibri"/>
                <a:sym typeface="Calibri"/>
              </a:rPr>
              <a:t>http://www.sandpile.org/ia32/reg.htm</a:t>
            </a:r>
            <a:endParaRPr/>
          </a:p>
        </p:txBody>
      </p:sp>
      <p:cxnSp>
        <p:nvCxnSpPr>
          <p:cNvPr id="321" name="Google Shape;321;p36"/>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t>Registers - 8/16/32 bit Addressing – Cont.</a:t>
            </a:r>
            <a:endParaRPr/>
          </a:p>
        </p:txBody>
      </p:sp>
      <p:grpSp>
        <p:nvGrpSpPr>
          <p:cNvPr id="328" name="Google Shape;328;p37"/>
          <p:cNvGrpSpPr/>
          <p:nvPr/>
        </p:nvGrpSpPr>
        <p:grpSpPr>
          <a:xfrm>
            <a:off x="228600" y="1676400"/>
            <a:ext cx="8610600" cy="4495800"/>
            <a:chOff x="228600" y="1974850"/>
            <a:chExt cx="8610600" cy="3790950"/>
          </a:xfrm>
        </p:grpSpPr>
        <p:pic>
          <p:nvPicPr>
            <p:cNvPr descr="Regs_esp-edi" id="329" name="Google Shape;329;p37"/>
            <p:cNvPicPr preferRelativeResize="0"/>
            <p:nvPr/>
          </p:nvPicPr>
          <p:blipFill rotWithShape="1">
            <a:blip r:embed="rId3">
              <a:alphaModFix/>
            </a:blip>
            <a:srcRect b="0" l="0" r="0" t="0"/>
            <a:stretch/>
          </p:blipFill>
          <p:spPr>
            <a:xfrm>
              <a:off x="228600" y="1974850"/>
              <a:ext cx="8610600" cy="3282950"/>
            </a:xfrm>
            <a:prstGeom prst="rect">
              <a:avLst/>
            </a:prstGeom>
            <a:noFill/>
            <a:ln>
              <a:noFill/>
            </a:ln>
          </p:spPr>
        </p:pic>
        <p:pic>
          <p:nvPicPr>
            <p:cNvPr descr="Regs_eip" id="330" name="Google Shape;330;p37"/>
            <p:cNvPicPr preferRelativeResize="0"/>
            <p:nvPr/>
          </p:nvPicPr>
          <p:blipFill rotWithShape="1">
            <a:blip r:embed="rId4">
              <a:alphaModFix/>
            </a:blip>
            <a:srcRect b="0" l="0" r="0" t="0"/>
            <a:stretch/>
          </p:blipFill>
          <p:spPr>
            <a:xfrm>
              <a:off x="228600" y="5257800"/>
              <a:ext cx="8610600" cy="508000"/>
            </a:xfrm>
            <a:prstGeom prst="rect">
              <a:avLst/>
            </a:prstGeom>
            <a:noFill/>
            <a:ln>
              <a:noFill/>
            </a:ln>
          </p:spPr>
        </p:pic>
      </p:grpSp>
      <p:sp>
        <p:nvSpPr>
          <p:cNvPr id="331" name="Google Shape;331;p37"/>
          <p:cNvSpPr txBox="1"/>
          <p:nvPr/>
        </p:nvSpPr>
        <p:spPr>
          <a:xfrm>
            <a:off x="205736" y="6361113"/>
            <a:ext cx="261366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00"/>
                </a:solidFill>
                <a:latin typeface="Calibri"/>
                <a:ea typeface="Calibri"/>
                <a:cs typeface="Calibri"/>
                <a:sym typeface="Calibri"/>
              </a:rPr>
              <a:t>http://www.sandpile.org/ia32/reg.htm</a:t>
            </a:r>
            <a:endParaRPr/>
          </a:p>
        </p:txBody>
      </p:sp>
      <p:cxnSp>
        <p:nvCxnSpPr>
          <p:cNvPr id="332" name="Google Shape;332;p37"/>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4000"/>
              <a:buFont typeface="Calibri"/>
              <a:buNone/>
            </a:pPr>
            <a:r>
              <a:rPr lang="en-US">
                <a:solidFill>
                  <a:srgbClr val="FFC000"/>
                </a:solidFill>
              </a:rPr>
              <a:t>EFLAGS</a:t>
            </a:r>
            <a:endParaRPr/>
          </a:p>
        </p:txBody>
      </p:sp>
      <p:sp>
        <p:nvSpPr>
          <p:cNvPr id="339" name="Google Shape;339;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EFLAGS register holds many single bit flags.</a:t>
            </a:r>
            <a:endParaRPr/>
          </a:p>
          <a:p>
            <a:pPr indent="-342900" lvl="0" marL="342900" rtl="0" algn="l">
              <a:spcBef>
                <a:spcPts val="480"/>
              </a:spcBef>
              <a:spcAft>
                <a:spcPts val="0"/>
              </a:spcAft>
              <a:buSzPts val="2400"/>
              <a:buChar char="•"/>
            </a:pPr>
            <a:r>
              <a:rPr lang="en-US" sz="2400"/>
              <a:t>Remember the following for now:</a:t>
            </a:r>
            <a:endParaRPr/>
          </a:p>
          <a:p>
            <a:pPr indent="-285750" lvl="1" marL="742950" rtl="0" algn="l">
              <a:spcBef>
                <a:spcPts val="400"/>
              </a:spcBef>
              <a:spcAft>
                <a:spcPts val="0"/>
              </a:spcAft>
              <a:buSzPts val="2000"/>
              <a:buChar char="–"/>
            </a:pPr>
            <a:r>
              <a:rPr lang="en-US" sz="2000"/>
              <a:t>Zero Flag (</a:t>
            </a:r>
            <a:r>
              <a:rPr lang="en-US" sz="2000">
                <a:solidFill>
                  <a:srgbClr val="FFFF00"/>
                </a:solidFill>
              </a:rPr>
              <a:t>ZF</a:t>
            </a:r>
            <a:r>
              <a:rPr lang="en-US" sz="2000"/>
              <a:t>) - </a:t>
            </a:r>
            <a:r>
              <a:rPr lang="en-US" sz="2000">
                <a:latin typeface="Verdana"/>
                <a:ea typeface="Verdana"/>
                <a:cs typeface="Verdana"/>
                <a:sym typeface="Verdana"/>
              </a:rPr>
              <a:t>Set if the result of some instruction is zero; cleared otherwise</a:t>
            </a:r>
            <a:endParaRPr sz="2000"/>
          </a:p>
          <a:p>
            <a:pPr indent="-285750" lvl="1" marL="742950" rtl="0" algn="l">
              <a:spcBef>
                <a:spcPts val="400"/>
              </a:spcBef>
              <a:spcAft>
                <a:spcPts val="0"/>
              </a:spcAft>
              <a:buSzPts val="2000"/>
              <a:buChar char="–"/>
            </a:pPr>
            <a:r>
              <a:rPr lang="en-US" sz="2000"/>
              <a:t>Sign Flag (</a:t>
            </a:r>
            <a:r>
              <a:rPr lang="en-US" sz="2000">
                <a:solidFill>
                  <a:srgbClr val="FFFF00"/>
                </a:solidFill>
              </a:rPr>
              <a:t>SF</a:t>
            </a:r>
            <a:r>
              <a:rPr lang="en-US" sz="2000"/>
              <a:t>) - </a:t>
            </a:r>
            <a:r>
              <a:rPr lang="en-US" sz="2000">
                <a:latin typeface="Verdana"/>
                <a:ea typeface="Verdana"/>
                <a:cs typeface="Verdana"/>
                <a:sym typeface="Verdana"/>
              </a:rPr>
              <a:t>Set equal to the most-significant bit of the result, which is the sign bit of a signed integer. (0 indicates a positive value and 1 indicates a negative value.)</a:t>
            </a:r>
            <a:endParaRPr sz="2400"/>
          </a:p>
          <a:p>
            <a:pPr indent="-342900" lvl="0" marL="342900" rtl="0" algn="l">
              <a:spcBef>
                <a:spcPts val="240"/>
              </a:spcBef>
              <a:spcAft>
                <a:spcPts val="0"/>
              </a:spcAft>
              <a:buSzPts val="1200"/>
              <a:buFont typeface="Calibri"/>
              <a:buNone/>
            </a:pPr>
            <a:r>
              <a:t/>
            </a:r>
            <a:endParaRPr sz="1200"/>
          </a:p>
          <a:p>
            <a:pPr indent="-342900" lvl="0" marL="342900" rtl="0" algn="l">
              <a:spcBef>
                <a:spcPts val="240"/>
              </a:spcBef>
              <a:spcAft>
                <a:spcPts val="0"/>
              </a:spcAft>
              <a:buSzPts val="1200"/>
              <a:buFont typeface="Calibri"/>
              <a:buNone/>
            </a:pPr>
            <a:r>
              <a:t/>
            </a:r>
            <a:endParaRPr sz="1200"/>
          </a:p>
          <a:p>
            <a:pPr indent="-342900" lvl="0" marL="342900" rtl="0" algn="l">
              <a:spcBef>
                <a:spcPts val="240"/>
              </a:spcBef>
              <a:spcAft>
                <a:spcPts val="0"/>
              </a:spcAft>
              <a:buSzPts val="1200"/>
              <a:buFont typeface="Calibri"/>
              <a:buNone/>
            </a:pPr>
            <a:r>
              <a:rPr lang="en-US" sz="1200">
                <a:solidFill>
                  <a:srgbClr val="FFFF00"/>
                </a:solidFill>
              </a:rPr>
              <a:t>Intel Vol 1 Sec 3.4.3 - page 3-20</a:t>
            </a:r>
            <a:endParaRPr/>
          </a:p>
        </p:txBody>
      </p:sp>
      <p:cxnSp>
        <p:nvCxnSpPr>
          <p:cNvPr id="340" name="Google Shape;340;p38"/>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t>Your first x86 instruction:</a:t>
            </a:r>
            <a:br>
              <a:rPr lang="en-US" sz="3600"/>
            </a:br>
            <a:r>
              <a:rPr lang="en-US" sz="3959">
                <a:solidFill>
                  <a:srgbClr val="FFC000"/>
                </a:solidFill>
              </a:rPr>
              <a:t>NOP</a:t>
            </a:r>
            <a:endParaRPr sz="3600">
              <a:solidFill>
                <a:srgbClr val="FFC000"/>
              </a:solidFill>
            </a:endParaRPr>
          </a:p>
        </p:txBody>
      </p:sp>
      <p:sp>
        <p:nvSpPr>
          <p:cNvPr id="347" name="Google Shape;347;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solidFill>
                  <a:srgbClr val="FFFF00"/>
                </a:solidFill>
              </a:rPr>
              <a:t>NOP</a:t>
            </a:r>
            <a:r>
              <a:rPr lang="en-US" sz="2400"/>
              <a:t> - No Operation! No registers, no values, no nothin'!</a:t>
            </a:r>
            <a:endParaRPr/>
          </a:p>
          <a:p>
            <a:pPr indent="-342900" lvl="0" marL="342900" rtl="0" algn="l">
              <a:spcBef>
                <a:spcPts val="480"/>
              </a:spcBef>
              <a:spcAft>
                <a:spcPts val="0"/>
              </a:spcAft>
              <a:buSzPts val="2400"/>
              <a:buChar char="•"/>
            </a:pPr>
            <a:r>
              <a:rPr lang="en-US" sz="2400"/>
              <a:t>Just there to pad/align bytes, or to delay time</a:t>
            </a:r>
            <a:endParaRPr/>
          </a:p>
          <a:p>
            <a:pPr indent="-342900" lvl="0" marL="342900" rtl="0" algn="l">
              <a:spcBef>
                <a:spcPts val="480"/>
              </a:spcBef>
              <a:spcAft>
                <a:spcPts val="0"/>
              </a:spcAft>
              <a:buSzPts val="2400"/>
              <a:buChar char="•"/>
            </a:pPr>
            <a:r>
              <a:rPr lang="en-US" sz="2400"/>
              <a:t>Bad guys use it to make simple exploits more reliable</a:t>
            </a:r>
            <a:endParaRPr/>
          </a:p>
          <a:p>
            <a:pPr indent="-285750" lvl="1" marL="742950" rtl="0" algn="l">
              <a:spcBef>
                <a:spcPts val="400"/>
              </a:spcBef>
              <a:spcAft>
                <a:spcPts val="0"/>
              </a:spcAft>
              <a:buSzPts val="2000"/>
              <a:buChar char="–"/>
            </a:pPr>
            <a:r>
              <a:rPr lang="en-US" sz="2000"/>
              <a:t>We’ll get to this later ☺</a:t>
            </a:r>
            <a:endParaRPr sz="2000"/>
          </a:p>
        </p:txBody>
      </p:sp>
      <p:sp>
        <p:nvSpPr>
          <p:cNvPr id="348" name="Google Shape;348;p39"/>
          <p:cNvSpPr/>
          <p:nvPr/>
        </p:nvSpPr>
        <p:spPr>
          <a:xfrm>
            <a:off x="152400" y="76200"/>
            <a:ext cx="762000" cy="7620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a:t>
            </a:r>
            <a:endParaRPr/>
          </a:p>
        </p:txBody>
      </p:sp>
      <p:cxnSp>
        <p:nvCxnSpPr>
          <p:cNvPr id="349" name="Google Shape;349;p39"/>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t>Extra! Extra!</a:t>
            </a:r>
            <a:br>
              <a:rPr lang="en-US" sz="3600"/>
            </a:br>
            <a:r>
              <a:rPr lang="en-US" sz="3600"/>
              <a:t>Late-breaking NOP news!</a:t>
            </a:r>
            <a:endParaRPr/>
          </a:p>
        </p:txBody>
      </p:sp>
      <p:sp>
        <p:nvSpPr>
          <p:cNvPr id="355" name="Google Shape;355;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Amaze those who know x86 by citing this interesting bit of trivia:</a:t>
            </a:r>
            <a:endParaRPr/>
          </a:p>
          <a:p>
            <a:pPr indent="-342900" lvl="0" marL="342900" rtl="0" algn="l">
              <a:lnSpc>
                <a:spcPct val="90000"/>
              </a:lnSpc>
              <a:spcBef>
                <a:spcPts val="480"/>
              </a:spcBef>
              <a:spcAft>
                <a:spcPts val="0"/>
              </a:spcAft>
              <a:buSzPts val="2400"/>
              <a:buChar char="•"/>
            </a:pPr>
            <a:r>
              <a:rPr lang="en-US" sz="2400"/>
              <a:t>“The one-byte NOP instruction is an alias mnemonic for the </a:t>
            </a:r>
            <a:r>
              <a:rPr lang="en-US" sz="2400">
                <a:solidFill>
                  <a:srgbClr val="FFFF00"/>
                </a:solidFill>
              </a:rPr>
              <a:t>XCHG (E)AX, (E)AX </a:t>
            </a:r>
            <a:r>
              <a:rPr lang="en-US" sz="2400"/>
              <a:t>instruction.”</a:t>
            </a:r>
            <a:endParaRPr/>
          </a:p>
          <a:p>
            <a:pPr indent="-342900" lvl="0" marL="342900" rtl="0" algn="l">
              <a:lnSpc>
                <a:spcPct val="90000"/>
              </a:lnSpc>
              <a:spcBef>
                <a:spcPts val="480"/>
              </a:spcBef>
              <a:spcAft>
                <a:spcPts val="0"/>
              </a:spcAft>
              <a:buSzPts val="2400"/>
              <a:buChar char="•"/>
            </a:pPr>
            <a:r>
              <a:rPr lang="en-US" sz="2400"/>
              <a:t>XCHG instruction is not officially in this class. But if I hadn't just told you what it does, I bet you would have guessed right anyway.</a:t>
            </a:r>
            <a:endParaRPr sz="2400"/>
          </a:p>
        </p:txBody>
      </p:sp>
      <p:cxnSp>
        <p:nvCxnSpPr>
          <p:cNvPr id="356" name="Google Shape;356;p40"/>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The Stack</a:t>
            </a:r>
            <a:endParaRPr/>
          </a:p>
        </p:txBody>
      </p:sp>
      <p:sp>
        <p:nvSpPr>
          <p:cNvPr id="363" name="Google Shape;363;p41"/>
          <p:cNvSpPr txBox="1"/>
          <p:nvPr>
            <p:ph idx="1" type="body"/>
          </p:nvPr>
        </p:nvSpPr>
        <p:spPr>
          <a:xfrm>
            <a:off x="533400" y="1600200"/>
            <a:ext cx="80772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The stack is a conceptual area of main memory (RAM) which is designated by the OS when a program is started.</a:t>
            </a:r>
            <a:endParaRPr/>
          </a:p>
          <a:p>
            <a:pPr indent="-285750" lvl="1" marL="742950" rtl="0" algn="l">
              <a:lnSpc>
                <a:spcPct val="90000"/>
              </a:lnSpc>
              <a:spcBef>
                <a:spcPts val="400"/>
              </a:spcBef>
              <a:spcAft>
                <a:spcPts val="0"/>
              </a:spcAft>
              <a:buSzPts val="2000"/>
              <a:buChar char="–"/>
            </a:pPr>
            <a:r>
              <a:rPr lang="en-US" sz="2000"/>
              <a:t>Different OS start it at different addresses by convention</a:t>
            </a:r>
            <a:endParaRPr/>
          </a:p>
          <a:p>
            <a:pPr indent="-342900" lvl="0" marL="342900" rtl="0" algn="l">
              <a:lnSpc>
                <a:spcPct val="90000"/>
              </a:lnSpc>
              <a:spcBef>
                <a:spcPts val="480"/>
              </a:spcBef>
              <a:spcAft>
                <a:spcPts val="0"/>
              </a:spcAft>
              <a:buSzPts val="2400"/>
              <a:buChar char="•"/>
            </a:pPr>
            <a:r>
              <a:rPr lang="en-US" sz="2400"/>
              <a:t>A stack is a Last-In-First-Out (LIFO/FILO) data structure where data is "</a:t>
            </a:r>
            <a:r>
              <a:rPr lang="en-US" sz="2400">
                <a:solidFill>
                  <a:srgbClr val="FFFF00"/>
                </a:solidFill>
              </a:rPr>
              <a:t>pushed</a:t>
            </a:r>
            <a:r>
              <a:rPr lang="en-US" sz="2400"/>
              <a:t>" on to the top of the stack and "</a:t>
            </a:r>
            <a:r>
              <a:rPr lang="en-US" sz="2400">
                <a:solidFill>
                  <a:srgbClr val="FFFF00"/>
                </a:solidFill>
              </a:rPr>
              <a:t>popped</a:t>
            </a:r>
            <a:r>
              <a:rPr lang="en-US" sz="2400"/>
              <a:t>" off the top.</a:t>
            </a:r>
            <a:endParaRPr/>
          </a:p>
          <a:p>
            <a:pPr indent="-342900" lvl="0" marL="342900" rtl="0" algn="l">
              <a:lnSpc>
                <a:spcPct val="90000"/>
              </a:lnSpc>
              <a:spcBef>
                <a:spcPts val="480"/>
              </a:spcBef>
              <a:spcAft>
                <a:spcPts val="0"/>
              </a:spcAft>
              <a:buSzPts val="2400"/>
              <a:buChar char="•"/>
            </a:pPr>
            <a:r>
              <a:rPr lang="en-US" sz="2400"/>
              <a:t>By convention the stack grows toward lower memory addresses.</a:t>
            </a:r>
            <a:endParaRPr/>
          </a:p>
          <a:p>
            <a:pPr indent="-342900" lvl="0" marL="342900" rtl="0" algn="l">
              <a:lnSpc>
                <a:spcPct val="90000"/>
              </a:lnSpc>
              <a:spcBef>
                <a:spcPts val="480"/>
              </a:spcBef>
              <a:spcAft>
                <a:spcPts val="0"/>
              </a:spcAft>
              <a:buSzPts val="2400"/>
              <a:buChar char="•"/>
            </a:pPr>
            <a:r>
              <a:rPr lang="en-US" sz="2400"/>
              <a:t>Adding something to the stack means the top of the stack is now at a lower memory address.</a:t>
            </a:r>
            <a:endParaRPr/>
          </a:p>
        </p:txBody>
      </p:sp>
      <p:cxnSp>
        <p:nvCxnSpPr>
          <p:cNvPr id="364" name="Google Shape;364;p41"/>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hacking-the-art-of-exploitation.jpg" id="103" name="Google Shape;103;p15"/>
          <p:cNvPicPr preferRelativeResize="0"/>
          <p:nvPr/>
        </p:nvPicPr>
        <p:blipFill rotWithShape="1">
          <a:blip r:embed="rId3">
            <a:alphaModFix/>
          </a:blip>
          <a:srcRect b="0" l="0" r="0" t="0"/>
          <a:stretch/>
        </p:blipFill>
        <p:spPr>
          <a:xfrm>
            <a:off x="1" y="0"/>
            <a:ext cx="3581400" cy="3505200"/>
          </a:xfrm>
          <a:prstGeom prst="rect">
            <a:avLst/>
          </a:prstGeom>
          <a:noFill/>
          <a:ln>
            <a:noFill/>
          </a:ln>
        </p:spPr>
      </p:pic>
      <p:pic>
        <p:nvPicPr>
          <p:cNvPr descr="51FoTGnvklL._BO2,204,203,200_PIsitb-sticker-arrow-click,TopRight,35,-76_AA300_SH20_OU01_.jpg" id="104" name="Google Shape;104;p15"/>
          <p:cNvPicPr preferRelativeResize="0"/>
          <p:nvPr/>
        </p:nvPicPr>
        <p:blipFill rotWithShape="1">
          <a:blip r:embed="rId4">
            <a:alphaModFix/>
          </a:blip>
          <a:srcRect b="0" l="0" r="0" t="0"/>
          <a:stretch/>
        </p:blipFill>
        <p:spPr>
          <a:xfrm>
            <a:off x="6477000" y="3581400"/>
            <a:ext cx="2514600" cy="3203881"/>
          </a:xfrm>
          <a:prstGeom prst="rect">
            <a:avLst/>
          </a:prstGeom>
          <a:noFill/>
          <a:ln>
            <a:noFill/>
          </a:ln>
        </p:spPr>
      </p:pic>
      <p:pic>
        <p:nvPicPr>
          <p:cNvPr descr="grayhat-python.jpg" id="105" name="Google Shape;105;p15"/>
          <p:cNvPicPr preferRelativeResize="0"/>
          <p:nvPr/>
        </p:nvPicPr>
        <p:blipFill rotWithShape="1">
          <a:blip r:embed="rId5">
            <a:alphaModFix/>
          </a:blip>
          <a:srcRect b="0" l="0" r="0" t="0"/>
          <a:stretch/>
        </p:blipFill>
        <p:spPr>
          <a:xfrm>
            <a:off x="6522872" y="0"/>
            <a:ext cx="2621128" cy="3467100"/>
          </a:xfrm>
          <a:prstGeom prst="rect">
            <a:avLst/>
          </a:prstGeom>
          <a:noFill/>
          <a:ln>
            <a:noFill/>
          </a:ln>
        </p:spPr>
      </p:pic>
      <p:pic>
        <p:nvPicPr>
          <p:cNvPr descr="malware.jpg" id="106" name="Google Shape;106;p15"/>
          <p:cNvPicPr preferRelativeResize="0"/>
          <p:nvPr/>
        </p:nvPicPr>
        <p:blipFill rotWithShape="1">
          <a:blip r:embed="rId6">
            <a:alphaModFix/>
          </a:blip>
          <a:srcRect b="0" l="0" r="0" t="0"/>
          <a:stretch/>
        </p:blipFill>
        <p:spPr>
          <a:xfrm>
            <a:off x="0" y="3505200"/>
            <a:ext cx="3276600" cy="3352800"/>
          </a:xfrm>
          <a:prstGeom prst="rect">
            <a:avLst/>
          </a:prstGeom>
          <a:noFill/>
          <a:ln>
            <a:noFill/>
          </a:ln>
        </p:spPr>
      </p:pic>
      <p:pic>
        <p:nvPicPr>
          <p:cNvPr descr="reverse.jpg" id="107" name="Google Shape;107;p15"/>
          <p:cNvPicPr preferRelativeResize="0"/>
          <p:nvPr/>
        </p:nvPicPr>
        <p:blipFill rotWithShape="1">
          <a:blip r:embed="rId7">
            <a:alphaModFix/>
          </a:blip>
          <a:srcRect b="0" l="0" r="0" t="0"/>
          <a:stretch/>
        </p:blipFill>
        <p:spPr>
          <a:xfrm>
            <a:off x="3581400" y="3505200"/>
            <a:ext cx="2590800" cy="3310467"/>
          </a:xfrm>
          <a:prstGeom prst="rect">
            <a:avLst/>
          </a:prstGeom>
          <a:noFill/>
          <a:ln>
            <a:noFill/>
          </a:ln>
        </p:spPr>
      </p:pic>
      <p:pic>
        <p:nvPicPr>
          <p:cNvPr descr="shellcoders.jpg" id="108" name="Google Shape;108;p15"/>
          <p:cNvPicPr preferRelativeResize="0"/>
          <p:nvPr/>
        </p:nvPicPr>
        <p:blipFill rotWithShape="1">
          <a:blip r:embed="rId8">
            <a:alphaModFix/>
          </a:blip>
          <a:srcRect b="0" l="0" r="0" t="0"/>
          <a:stretch/>
        </p:blipFill>
        <p:spPr>
          <a:xfrm>
            <a:off x="3581400" y="0"/>
            <a:ext cx="2895600" cy="3581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The Stack – Cont.</a:t>
            </a:r>
            <a:endParaRPr/>
          </a:p>
        </p:txBody>
      </p:sp>
      <p:sp>
        <p:nvSpPr>
          <p:cNvPr id="371" name="Google Shape;371;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As already mentioned, </a:t>
            </a:r>
            <a:r>
              <a:rPr lang="en-US" sz="2400">
                <a:solidFill>
                  <a:srgbClr val="FFFF00"/>
                </a:solidFill>
              </a:rPr>
              <a:t>ESP</a:t>
            </a:r>
            <a:r>
              <a:rPr lang="en-US" sz="2400"/>
              <a:t> points to the top of the stack, the lowest address which is being used</a:t>
            </a:r>
            <a:endParaRPr/>
          </a:p>
          <a:p>
            <a:pPr indent="-285750" lvl="1" marL="742950" rtl="0" algn="l">
              <a:lnSpc>
                <a:spcPct val="90000"/>
              </a:lnSpc>
              <a:spcBef>
                <a:spcPts val="400"/>
              </a:spcBef>
              <a:spcAft>
                <a:spcPts val="0"/>
              </a:spcAft>
              <a:buSzPts val="2000"/>
              <a:buChar char="–"/>
            </a:pPr>
            <a:r>
              <a:rPr lang="en-US" sz="2000"/>
              <a:t>While data will exist at addresses beyond the top of the stack, it is considered undefined </a:t>
            </a:r>
            <a:endParaRPr/>
          </a:p>
          <a:p>
            <a:pPr indent="-342900" lvl="0" marL="342900" rtl="0" algn="l">
              <a:lnSpc>
                <a:spcPct val="90000"/>
              </a:lnSpc>
              <a:spcBef>
                <a:spcPts val="480"/>
              </a:spcBef>
              <a:spcAft>
                <a:spcPts val="0"/>
              </a:spcAft>
              <a:buSzPts val="2400"/>
              <a:buChar char="•"/>
            </a:pPr>
            <a:r>
              <a:rPr lang="en-US" sz="2400"/>
              <a:t>The stack keeps track of which functions were called before the current one, it holds local variables and is frequently used to pass arguments to the next function to be called. </a:t>
            </a:r>
            <a:endParaRPr/>
          </a:p>
          <a:p>
            <a:pPr indent="-342900" lvl="0" marL="342900" rtl="0" algn="l">
              <a:lnSpc>
                <a:spcPct val="90000"/>
              </a:lnSpc>
              <a:spcBef>
                <a:spcPts val="480"/>
              </a:spcBef>
              <a:spcAft>
                <a:spcPts val="0"/>
              </a:spcAft>
              <a:buSzPts val="2400"/>
              <a:buChar char="•"/>
            </a:pPr>
            <a:r>
              <a:rPr lang="en-US" sz="2400"/>
              <a:t>A firm understanding of what is happening on the stack is *</a:t>
            </a:r>
            <a:r>
              <a:rPr b="1" lang="en-US" sz="2400">
                <a:solidFill>
                  <a:srgbClr val="FFFF00"/>
                </a:solidFill>
              </a:rPr>
              <a:t>essential</a:t>
            </a:r>
            <a:r>
              <a:rPr lang="en-US" sz="2400"/>
              <a:t>* to understanding a program's operation.</a:t>
            </a:r>
            <a:endParaRPr sz="2400"/>
          </a:p>
        </p:txBody>
      </p:sp>
      <p:cxnSp>
        <p:nvCxnSpPr>
          <p:cNvPr id="372" name="Google Shape;372;p42"/>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4000"/>
              <a:buFont typeface="Calibri"/>
              <a:buNone/>
            </a:pPr>
            <a:r>
              <a:rPr lang="en-US">
                <a:solidFill>
                  <a:srgbClr val="FFC000"/>
                </a:solidFill>
              </a:rPr>
              <a:t>PUSH</a:t>
            </a:r>
            <a:br>
              <a:rPr lang="en-US" sz="3600"/>
            </a:br>
            <a:r>
              <a:rPr lang="en-US" sz="3200"/>
              <a:t>Push Word, Dword, Qword onto the Stack</a:t>
            </a:r>
            <a:endParaRPr/>
          </a:p>
        </p:txBody>
      </p:sp>
      <p:sp>
        <p:nvSpPr>
          <p:cNvPr id="379" name="Google Shape;379;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For our purposes, it will always be a DWORD (4 bytes).</a:t>
            </a:r>
            <a:endParaRPr/>
          </a:p>
          <a:p>
            <a:pPr indent="-285750" lvl="1" marL="742950" rtl="0" algn="l">
              <a:spcBef>
                <a:spcPts val="400"/>
              </a:spcBef>
              <a:spcAft>
                <a:spcPts val="0"/>
              </a:spcAft>
              <a:buSzPts val="2000"/>
              <a:buChar char="–"/>
            </a:pPr>
            <a:r>
              <a:rPr lang="en-US" sz="2000"/>
              <a:t>Can either be an immediate (a numeric constant), or the value in a register</a:t>
            </a:r>
            <a:endParaRPr/>
          </a:p>
          <a:p>
            <a:pPr indent="-342900" lvl="0" marL="342900" rtl="0" algn="l">
              <a:spcBef>
                <a:spcPts val="480"/>
              </a:spcBef>
              <a:spcAft>
                <a:spcPts val="0"/>
              </a:spcAft>
              <a:buSzPts val="2400"/>
              <a:buChar char="•"/>
            </a:pPr>
            <a:r>
              <a:rPr lang="en-US" sz="2400"/>
              <a:t>The push instruction automatically decrements the stack pointer </a:t>
            </a:r>
            <a:r>
              <a:rPr lang="en-US" sz="2400">
                <a:solidFill>
                  <a:srgbClr val="FFFF00"/>
                </a:solidFill>
              </a:rPr>
              <a:t>ESP</a:t>
            </a:r>
            <a:r>
              <a:rPr lang="en-US" sz="2400"/>
              <a:t> by 4.</a:t>
            </a:r>
            <a:endParaRPr/>
          </a:p>
          <a:p>
            <a:pPr indent="-190500" lvl="0" marL="342900" rtl="0" algn="l">
              <a:spcBef>
                <a:spcPts val="480"/>
              </a:spcBef>
              <a:spcAft>
                <a:spcPts val="0"/>
              </a:spcAft>
              <a:buSzPts val="2400"/>
              <a:buNone/>
            </a:pPr>
            <a:r>
              <a:t/>
            </a:r>
            <a:endParaRPr sz="2400"/>
          </a:p>
        </p:txBody>
      </p:sp>
      <p:sp>
        <p:nvSpPr>
          <p:cNvPr id="380" name="Google Shape;380;p43"/>
          <p:cNvSpPr/>
          <p:nvPr/>
        </p:nvSpPr>
        <p:spPr>
          <a:xfrm>
            <a:off x="76200" y="76200"/>
            <a:ext cx="762000" cy="7620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2</a:t>
            </a:r>
            <a:endParaRPr/>
          </a:p>
        </p:txBody>
      </p:sp>
      <p:cxnSp>
        <p:nvCxnSpPr>
          <p:cNvPr id="381" name="Google Shape;381;p43"/>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4"/>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push eax</a:t>
            </a:r>
            <a:endParaRPr/>
          </a:p>
        </p:txBody>
      </p:sp>
      <p:graphicFrame>
        <p:nvGraphicFramePr>
          <p:cNvPr id="388" name="Google Shape;388;p44"/>
          <p:cNvGraphicFramePr/>
          <p:nvPr/>
        </p:nvGraphicFramePr>
        <p:xfrm>
          <a:off x="3124200" y="2727325"/>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0x00000001</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0x00000002</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graphicFrame>
        <p:nvGraphicFramePr>
          <p:cNvPr id="389" name="Google Shape;389;p44"/>
          <p:cNvGraphicFramePr/>
          <p:nvPr/>
        </p:nvGraphicFramePr>
        <p:xfrm>
          <a:off x="6705600" y="2743200"/>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0x00000001</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0x00000002</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rgbClr val="FFFF00"/>
                        </a:buClr>
                        <a:buSzPts val="2400"/>
                        <a:buFont typeface="Arial"/>
                        <a:buNone/>
                      </a:pPr>
                      <a:r>
                        <a:rPr b="1" i="0" lang="en-US" sz="2400" u="none" cap="none" strike="noStrike">
                          <a:solidFill>
                            <a:srgbClr val="FFFF00"/>
                          </a:solidFill>
                          <a:latin typeface="Arial"/>
                          <a:ea typeface="Arial"/>
                          <a:cs typeface="Arial"/>
                          <a:sym typeface="Arial"/>
                        </a:rPr>
                        <a:t>0x00000003</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390" name="Google Shape;390;p44"/>
          <p:cNvSpPr/>
          <p:nvPr/>
        </p:nvSpPr>
        <p:spPr>
          <a:xfrm>
            <a:off x="3505200" y="1660525"/>
            <a:ext cx="137698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B0F0"/>
                </a:solidFill>
                <a:latin typeface="Calibri"/>
                <a:ea typeface="Calibri"/>
                <a:cs typeface="Calibri"/>
                <a:sym typeface="Calibri"/>
              </a:rPr>
              <a:t>Stack Before</a:t>
            </a:r>
            <a:endParaRPr sz="1800">
              <a:solidFill>
                <a:srgbClr val="00B0F0"/>
              </a:solidFill>
              <a:latin typeface="Calibri"/>
              <a:ea typeface="Calibri"/>
              <a:cs typeface="Calibri"/>
              <a:sym typeface="Calibri"/>
            </a:endParaRPr>
          </a:p>
        </p:txBody>
      </p:sp>
      <p:sp>
        <p:nvSpPr>
          <p:cNvPr id="391" name="Google Shape;391;p44"/>
          <p:cNvSpPr/>
          <p:nvPr/>
        </p:nvSpPr>
        <p:spPr>
          <a:xfrm>
            <a:off x="7121525" y="1676400"/>
            <a:ext cx="17938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408000"/>
                </a:solidFill>
                <a:latin typeface="Calibri"/>
                <a:ea typeface="Calibri"/>
                <a:cs typeface="Calibri"/>
                <a:sym typeface="Calibri"/>
              </a:rPr>
              <a:t>Stack After</a:t>
            </a:r>
            <a:endParaRPr sz="1800">
              <a:solidFill>
                <a:srgbClr val="408000"/>
              </a:solidFill>
              <a:latin typeface="Calibri"/>
              <a:ea typeface="Calibri"/>
              <a:cs typeface="Calibri"/>
              <a:sym typeface="Calibri"/>
            </a:endParaRPr>
          </a:p>
        </p:txBody>
      </p:sp>
      <p:cxnSp>
        <p:nvCxnSpPr>
          <p:cNvPr id="392" name="Google Shape;392;p44"/>
          <p:cNvCxnSpPr/>
          <p:nvPr/>
        </p:nvCxnSpPr>
        <p:spPr>
          <a:xfrm rot="10800000">
            <a:off x="4191000" y="2422525"/>
            <a:ext cx="0" cy="304800"/>
          </a:xfrm>
          <a:prstGeom prst="straightConnector1">
            <a:avLst/>
          </a:prstGeom>
          <a:noFill/>
          <a:ln cap="flat" cmpd="sng" w="38100">
            <a:solidFill>
              <a:schemeClr val="lt1"/>
            </a:solidFill>
            <a:prstDash val="solid"/>
            <a:round/>
            <a:headEnd len="med" w="med" type="none"/>
            <a:tailEnd len="med" w="med" type="triangle"/>
          </a:ln>
        </p:spPr>
      </p:cxnSp>
      <p:cxnSp>
        <p:nvCxnSpPr>
          <p:cNvPr id="393" name="Google Shape;393;p44"/>
          <p:cNvCxnSpPr/>
          <p:nvPr/>
        </p:nvCxnSpPr>
        <p:spPr>
          <a:xfrm rot="10800000">
            <a:off x="7772400" y="2438400"/>
            <a:ext cx="0" cy="304800"/>
          </a:xfrm>
          <a:prstGeom prst="straightConnector1">
            <a:avLst/>
          </a:prstGeom>
          <a:noFill/>
          <a:ln cap="flat" cmpd="sng" w="38100">
            <a:solidFill>
              <a:schemeClr val="lt1"/>
            </a:solidFill>
            <a:prstDash val="solid"/>
            <a:round/>
            <a:headEnd len="med" w="med" type="none"/>
            <a:tailEnd len="med" w="med" type="triangle"/>
          </a:ln>
        </p:spPr>
      </p:cxnSp>
      <p:cxnSp>
        <p:nvCxnSpPr>
          <p:cNvPr id="394" name="Google Shape;394;p44"/>
          <p:cNvCxnSpPr/>
          <p:nvPr/>
        </p:nvCxnSpPr>
        <p:spPr>
          <a:xfrm>
            <a:off x="4191000" y="5394325"/>
            <a:ext cx="0" cy="304800"/>
          </a:xfrm>
          <a:prstGeom prst="straightConnector1">
            <a:avLst/>
          </a:prstGeom>
          <a:noFill/>
          <a:ln cap="flat" cmpd="sng" w="38100">
            <a:solidFill>
              <a:schemeClr val="lt1"/>
            </a:solidFill>
            <a:prstDash val="solid"/>
            <a:round/>
            <a:headEnd len="med" w="med" type="none"/>
            <a:tailEnd len="med" w="med" type="triangle"/>
          </a:ln>
        </p:spPr>
      </p:cxnSp>
      <p:cxnSp>
        <p:nvCxnSpPr>
          <p:cNvPr id="395" name="Google Shape;395;p44"/>
          <p:cNvCxnSpPr/>
          <p:nvPr/>
        </p:nvCxnSpPr>
        <p:spPr>
          <a:xfrm>
            <a:off x="7772400" y="5410200"/>
            <a:ext cx="0" cy="304800"/>
          </a:xfrm>
          <a:prstGeom prst="straightConnector1">
            <a:avLst/>
          </a:prstGeom>
          <a:noFill/>
          <a:ln cap="flat" cmpd="sng" w="38100">
            <a:solidFill>
              <a:schemeClr val="lt1"/>
            </a:solidFill>
            <a:prstDash val="solid"/>
            <a:round/>
            <a:headEnd len="med" w="med" type="none"/>
            <a:tailEnd len="med" w="med" type="triangle"/>
          </a:ln>
        </p:spPr>
      </p:cxnSp>
      <p:graphicFrame>
        <p:nvGraphicFramePr>
          <p:cNvPr id="396" name="Google Shape;396;p44"/>
          <p:cNvGraphicFramePr/>
          <p:nvPr/>
        </p:nvGraphicFramePr>
        <p:xfrm>
          <a:off x="152400" y="304800"/>
          <a:ext cx="3000000" cy="3000000"/>
        </p:xfrm>
        <a:graphic>
          <a:graphicData uri="http://schemas.openxmlformats.org/drawingml/2006/table">
            <a:tbl>
              <a:tblPr>
                <a:noFill/>
                <a:tableStyleId>{D4BB855B-23E5-43B3-8E9E-652C9E05ABBC}</a:tableStyleId>
              </a:tblPr>
              <a:tblGrid>
                <a:gridCol w="666750"/>
                <a:gridCol w="1466850"/>
              </a:tblGrid>
              <a:tr h="342900">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eax</a:t>
                      </a:r>
                      <a:endParaRPr b="0" i="0" sz="16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0x00000003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2900">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esp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0x0012FF8C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97" name="Google Shape;397;p44"/>
          <p:cNvSpPr/>
          <p:nvPr/>
        </p:nvSpPr>
        <p:spPr>
          <a:xfrm>
            <a:off x="1143000" y="501009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0x0012FF80</a:t>
            </a:r>
            <a:endParaRPr/>
          </a:p>
        </p:txBody>
      </p:sp>
      <p:sp>
        <p:nvSpPr>
          <p:cNvPr id="398" name="Google Shape;398;p44"/>
          <p:cNvSpPr/>
          <p:nvPr/>
        </p:nvSpPr>
        <p:spPr>
          <a:xfrm>
            <a:off x="1143000" y="440049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0x0012FF84</a:t>
            </a:r>
            <a:endParaRPr/>
          </a:p>
        </p:txBody>
      </p:sp>
      <p:sp>
        <p:nvSpPr>
          <p:cNvPr id="399" name="Google Shape;399;p44"/>
          <p:cNvSpPr/>
          <p:nvPr/>
        </p:nvSpPr>
        <p:spPr>
          <a:xfrm>
            <a:off x="1143000" y="386709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0x0012FF88</a:t>
            </a:r>
            <a:endParaRPr/>
          </a:p>
        </p:txBody>
      </p:sp>
      <p:sp>
        <p:nvSpPr>
          <p:cNvPr id="400" name="Google Shape;400;p44"/>
          <p:cNvSpPr/>
          <p:nvPr/>
        </p:nvSpPr>
        <p:spPr>
          <a:xfrm>
            <a:off x="1143000" y="333369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0x0012FF8C</a:t>
            </a:r>
            <a:endParaRPr/>
          </a:p>
        </p:txBody>
      </p:sp>
      <p:sp>
        <p:nvSpPr>
          <p:cNvPr id="401" name="Google Shape;401;p44"/>
          <p:cNvSpPr/>
          <p:nvPr/>
        </p:nvSpPr>
        <p:spPr>
          <a:xfrm>
            <a:off x="1143000" y="280029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0x0012FF90</a:t>
            </a:r>
            <a:endParaRPr/>
          </a:p>
        </p:txBody>
      </p:sp>
      <p:graphicFrame>
        <p:nvGraphicFramePr>
          <p:cNvPr id="402" name="Google Shape;402;p44"/>
          <p:cNvGraphicFramePr/>
          <p:nvPr/>
        </p:nvGraphicFramePr>
        <p:xfrm>
          <a:off x="6705600" y="304800"/>
          <a:ext cx="3000000" cy="3000000"/>
        </p:xfrm>
        <a:graphic>
          <a:graphicData uri="http://schemas.openxmlformats.org/drawingml/2006/table">
            <a:tbl>
              <a:tblPr>
                <a:noFill/>
                <a:tableStyleId>{D4BB855B-23E5-43B3-8E9E-652C9E05ABBC}</a:tableStyleId>
              </a:tblPr>
              <a:tblGrid>
                <a:gridCol w="666750"/>
                <a:gridCol w="1466850"/>
              </a:tblGrid>
              <a:tr h="334975">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eax</a:t>
                      </a:r>
                      <a:endParaRPr b="0" i="0" sz="1600" u="none" cap="none" strike="noStrike">
                        <a:solidFill>
                          <a:schemeClr val="lt1"/>
                        </a:solidFill>
                        <a:latin typeface="Arial"/>
                        <a:ea typeface="Arial"/>
                        <a:cs typeface="Arial"/>
                        <a:sym typeface="Arial"/>
                      </a:endParaRPr>
                    </a:p>
                  </a:txBody>
                  <a:tcPr marT="45600" marB="456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0x00000003</a:t>
                      </a:r>
                      <a:endParaRPr/>
                    </a:p>
                  </a:txBody>
                  <a:tcPr marT="45600" marB="456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75">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esp</a:t>
                      </a:r>
                      <a:endParaRPr b="0" i="0" sz="1600" u="none" cap="none" strike="noStrike">
                        <a:solidFill>
                          <a:schemeClr val="lt1"/>
                        </a:solidFill>
                        <a:latin typeface="Arial"/>
                        <a:ea typeface="Arial"/>
                        <a:cs typeface="Arial"/>
                        <a:sym typeface="Arial"/>
                      </a:endParaRPr>
                    </a:p>
                  </a:txBody>
                  <a:tcPr marT="45600" marB="456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0x0012FF88</a:t>
                      </a:r>
                      <a:endParaRPr/>
                    </a:p>
                  </a:txBody>
                  <a:tcPr marT="45600" marB="456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03" name="Google Shape;403;p44"/>
          <p:cNvSpPr/>
          <p:nvPr/>
        </p:nvSpPr>
        <p:spPr>
          <a:xfrm>
            <a:off x="0" y="3276600"/>
            <a:ext cx="54854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esp</a:t>
            </a:r>
            <a:endParaRPr sz="2000">
              <a:solidFill>
                <a:schemeClr val="lt1"/>
              </a:solidFill>
              <a:latin typeface="Calibri"/>
              <a:ea typeface="Calibri"/>
              <a:cs typeface="Calibri"/>
              <a:sym typeface="Calibri"/>
            </a:endParaRPr>
          </a:p>
        </p:txBody>
      </p:sp>
      <p:cxnSp>
        <p:nvCxnSpPr>
          <p:cNvPr id="404" name="Google Shape;404;p44"/>
          <p:cNvCxnSpPr/>
          <p:nvPr/>
        </p:nvCxnSpPr>
        <p:spPr>
          <a:xfrm>
            <a:off x="609600" y="3505200"/>
            <a:ext cx="381000" cy="0"/>
          </a:xfrm>
          <a:prstGeom prst="straightConnector1">
            <a:avLst/>
          </a:prstGeom>
          <a:noFill/>
          <a:ln cap="flat" cmpd="sng" w="38100">
            <a:solidFill>
              <a:schemeClr val="lt1"/>
            </a:solidFill>
            <a:prstDash val="solid"/>
            <a:round/>
            <a:headEnd len="med" w="med" type="none"/>
            <a:tailEnd len="med" w="med" type="triangle"/>
          </a:ln>
        </p:spPr>
      </p:cxnSp>
      <p:sp>
        <p:nvSpPr>
          <p:cNvPr id="405" name="Google Shape;405;p44"/>
          <p:cNvSpPr/>
          <p:nvPr/>
        </p:nvSpPr>
        <p:spPr>
          <a:xfrm>
            <a:off x="5638800" y="3810000"/>
            <a:ext cx="54854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FF00"/>
                </a:solidFill>
                <a:latin typeface="Calibri"/>
                <a:ea typeface="Calibri"/>
                <a:cs typeface="Calibri"/>
                <a:sym typeface="Calibri"/>
              </a:rPr>
              <a:t>esp</a:t>
            </a:r>
            <a:endParaRPr sz="2000">
              <a:solidFill>
                <a:srgbClr val="FFFF00"/>
              </a:solidFill>
              <a:latin typeface="Calibri"/>
              <a:ea typeface="Calibri"/>
              <a:cs typeface="Calibri"/>
              <a:sym typeface="Calibri"/>
            </a:endParaRPr>
          </a:p>
        </p:txBody>
      </p:sp>
      <p:cxnSp>
        <p:nvCxnSpPr>
          <p:cNvPr id="406" name="Google Shape;406;p44"/>
          <p:cNvCxnSpPr/>
          <p:nvPr/>
        </p:nvCxnSpPr>
        <p:spPr>
          <a:xfrm>
            <a:off x="6248400" y="4038600"/>
            <a:ext cx="381000" cy="0"/>
          </a:xfrm>
          <a:prstGeom prst="straightConnector1">
            <a:avLst/>
          </a:prstGeom>
          <a:noFill/>
          <a:ln cap="flat" cmpd="sng" w="38100">
            <a:solidFill>
              <a:schemeClr val="lt1"/>
            </a:solidFill>
            <a:prstDash val="solid"/>
            <a:round/>
            <a:headEnd len="med" w="med" type="none"/>
            <a:tailEnd len="med" w="med" type="triangle"/>
          </a:ln>
        </p:spPr>
      </p:cxnSp>
      <p:sp>
        <p:nvSpPr>
          <p:cNvPr id="407" name="Google Shape;407;p44"/>
          <p:cNvSpPr/>
          <p:nvPr/>
        </p:nvSpPr>
        <p:spPr>
          <a:xfrm>
            <a:off x="76200" y="0"/>
            <a:ext cx="136422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Registers Before</a:t>
            </a:r>
            <a:endParaRPr/>
          </a:p>
        </p:txBody>
      </p:sp>
      <p:sp>
        <p:nvSpPr>
          <p:cNvPr id="408" name="Google Shape;408;p44"/>
          <p:cNvSpPr/>
          <p:nvPr/>
        </p:nvSpPr>
        <p:spPr>
          <a:xfrm>
            <a:off x="6705600" y="0"/>
            <a:ext cx="125303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Registers After</a:t>
            </a:r>
            <a:endParaRPr/>
          </a:p>
        </p:txBody>
      </p:sp>
      <p:cxnSp>
        <p:nvCxnSpPr>
          <p:cNvPr id="409" name="Google Shape;409;p44"/>
          <p:cNvCxnSpPr/>
          <p:nvPr/>
        </p:nvCxnSpPr>
        <p:spPr>
          <a:xfrm>
            <a:off x="533400" y="12954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4000"/>
              <a:buFont typeface="Calibri"/>
              <a:buNone/>
            </a:pPr>
            <a:r>
              <a:rPr lang="en-US">
                <a:solidFill>
                  <a:srgbClr val="FFC000"/>
                </a:solidFill>
              </a:rPr>
              <a:t>POP</a:t>
            </a:r>
            <a:br>
              <a:rPr lang="en-US"/>
            </a:br>
            <a:r>
              <a:rPr lang="en-US"/>
              <a:t>Pop a Value from the Stack</a:t>
            </a:r>
            <a:endParaRPr/>
          </a:p>
        </p:txBody>
      </p:sp>
      <p:sp>
        <p:nvSpPr>
          <p:cNvPr id="416" name="Google Shape;416;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Take a DWORD off the stack, put it in a register, and increment </a:t>
            </a:r>
            <a:r>
              <a:rPr lang="en-US" sz="2400">
                <a:solidFill>
                  <a:srgbClr val="FFFF00"/>
                </a:solidFill>
              </a:rPr>
              <a:t>ESP</a:t>
            </a:r>
            <a:r>
              <a:rPr lang="en-US" sz="2400"/>
              <a:t> by 4</a:t>
            </a:r>
            <a:endParaRPr/>
          </a:p>
        </p:txBody>
      </p:sp>
      <p:sp>
        <p:nvSpPr>
          <p:cNvPr id="417" name="Google Shape;417;p45"/>
          <p:cNvSpPr/>
          <p:nvPr/>
        </p:nvSpPr>
        <p:spPr>
          <a:xfrm>
            <a:off x="152400" y="76200"/>
            <a:ext cx="762000" cy="7620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a:t>
            </a:r>
            <a:endParaRPr/>
          </a:p>
        </p:txBody>
      </p:sp>
      <p:cxnSp>
        <p:nvCxnSpPr>
          <p:cNvPr id="418" name="Google Shape;418;p45"/>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6"/>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pop eax</a:t>
            </a:r>
            <a:endParaRPr/>
          </a:p>
        </p:txBody>
      </p:sp>
      <p:graphicFrame>
        <p:nvGraphicFramePr>
          <p:cNvPr id="425" name="Google Shape;425;p46"/>
          <p:cNvGraphicFramePr/>
          <p:nvPr/>
        </p:nvGraphicFramePr>
        <p:xfrm>
          <a:off x="3124200" y="2727325"/>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0x00000001</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0x00000002</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0x00000003</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alpha val="49803"/>
                      </a:srgbClr>
                    </a:solidFill>
                  </a:tcPr>
                </a:tc>
              </a:tr>
            </a:tbl>
          </a:graphicData>
        </a:graphic>
      </p:graphicFrame>
      <p:graphicFrame>
        <p:nvGraphicFramePr>
          <p:cNvPr id="426" name="Google Shape;426;p46"/>
          <p:cNvGraphicFramePr/>
          <p:nvPr/>
        </p:nvGraphicFramePr>
        <p:xfrm>
          <a:off x="6705600" y="2743200"/>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0x00000001</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0x00000002</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9275">
                <a:tc>
                  <a:txBody>
                    <a:bodyPr/>
                    <a:lstStyle/>
                    <a:p>
                      <a:pPr indent="0" lvl="0" marL="0" marR="0" rtl="0" algn="ctr">
                        <a:lnSpc>
                          <a:spcPct val="100000"/>
                        </a:lnSpc>
                        <a:spcBef>
                          <a:spcPts val="0"/>
                        </a:spcBef>
                        <a:spcAft>
                          <a:spcPts val="0"/>
                        </a:spcAft>
                        <a:buClr>
                          <a:srgbClr val="FFFF00"/>
                        </a:buClr>
                        <a:buSzPts val="2400"/>
                        <a:buFont typeface="Arial"/>
                        <a:buNone/>
                      </a:pPr>
                      <a:r>
                        <a:rPr b="0" i="0" lang="en-US" sz="2400" u="none" cap="none" strike="noStrike">
                          <a:solidFill>
                            <a:srgbClr val="FFFF00"/>
                          </a:solidFill>
                          <a:latin typeface="Arial"/>
                          <a:ea typeface="Arial"/>
                          <a:cs typeface="Arial"/>
                          <a:sym typeface="Arial"/>
                        </a:rPr>
                        <a:t>undef(</a:t>
                      </a:r>
                      <a:r>
                        <a:rPr b="0" i="0" lang="en-US" sz="1400" u="none" cap="none" strike="noStrike">
                          <a:solidFill>
                            <a:srgbClr val="FFFF00"/>
                          </a:solidFill>
                          <a:latin typeface="Arial"/>
                          <a:ea typeface="Arial"/>
                          <a:cs typeface="Arial"/>
                          <a:sym typeface="Arial"/>
                        </a:rPr>
                        <a:t>0x00000003</a:t>
                      </a:r>
                      <a:r>
                        <a:rPr b="0" i="0" lang="en-US" sz="2400" u="none" cap="none" strike="noStrike">
                          <a:solidFill>
                            <a:srgbClr val="FFFF00"/>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alpha val="49803"/>
                      </a:srgbClr>
                    </a:solidFill>
                  </a:tcPr>
                </a:tc>
              </a:tr>
            </a:tbl>
          </a:graphicData>
        </a:graphic>
      </p:graphicFrame>
      <p:sp>
        <p:nvSpPr>
          <p:cNvPr id="427" name="Google Shape;427;p46"/>
          <p:cNvSpPr/>
          <p:nvPr/>
        </p:nvSpPr>
        <p:spPr>
          <a:xfrm>
            <a:off x="3505200" y="1736725"/>
            <a:ext cx="137698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B0F0"/>
                </a:solidFill>
                <a:latin typeface="Calibri"/>
                <a:ea typeface="Calibri"/>
                <a:cs typeface="Calibri"/>
                <a:sym typeface="Calibri"/>
              </a:rPr>
              <a:t>Stack Before</a:t>
            </a:r>
            <a:endParaRPr sz="1800">
              <a:solidFill>
                <a:srgbClr val="00B0F0"/>
              </a:solidFill>
              <a:latin typeface="Calibri"/>
              <a:ea typeface="Calibri"/>
              <a:cs typeface="Calibri"/>
              <a:sym typeface="Calibri"/>
            </a:endParaRPr>
          </a:p>
        </p:txBody>
      </p:sp>
      <p:sp>
        <p:nvSpPr>
          <p:cNvPr id="428" name="Google Shape;428;p46"/>
          <p:cNvSpPr/>
          <p:nvPr/>
        </p:nvSpPr>
        <p:spPr>
          <a:xfrm>
            <a:off x="7121525" y="1752600"/>
            <a:ext cx="17938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408000"/>
                </a:solidFill>
                <a:latin typeface="Calibri"/>
                <a:ea typeface="Calibri"/>
                <a:cs typeface="Calibri"/>
                <a:sym typeface="Calibri"/>
              </a:rPr>
              <a:t>Stack After</a:t>
            </a:r>
            <a:endParaRPr sz="1800">
              <a:solidFill>
                <a:srgbClr val="408000"/>
              </a:solidFill>
              <a:latin typeface="Calibri"/>
              <a:ea typeface="Calibri"/>
              <a:cs typeface="Calibri"/>
              <a:sym typeface="Calibri"/>
            </a:endParaRPr>
          </a:p>
        </p:txBody>
      </p:sp>
      <p:cxnSp>
        <p:nvCxnSpPr>
          <p:cNvPr id="429" name="Google Shape;429;p46"/>
          <p:cNvCxnSpPr/>
          <p:nvPr/>
        </p:nvCxnSpPr>
        <p:spPr>
          <a:xfrm rot="10800000">
            <a:off x="4191000" y="2422525"/>
            <a:ext cx="0" cy="304800"/>
          </a:xfrm>
          <a:prstGeom prst="straightConnector1">
            <a:avLst/>
          </a:prstGeom>
          <a:noFill/>
          <a:ln cap="flat" cmpd="sng" w="38100">
            <a:solidFill>
              <a:schemeClr val="lt1"/>
            </a:solidFill>
            <a:prstDash val="solid"/>
            <a:round/>
            <a:headEnd len="med" w="med" type="none"/>
            <a:tailEnd len="med" w="med" type="triangle"/>
          </a:ln>
        </p:spPr>
      </p:cxnSp>
      <p:cxnSp>
        <p:nvCxnSpPr>
          <p:cNvPr id="430" name="Google Shape;430;p46"/>
          <p:cNvCxnSpPr/>
          <p:nvPr/>
        </p:nvCxnSpPr>
        <p:spPr>
          <a:xfrm rot="10800000">
            <a:off x="7772400" y="2438400"/>
            <a:ext cx="0" cy="304800"/>
          </a:xfrm>
          <a:prstGeom prst="straightConnector1">
            <a:avLst/>
          </a:prstGeom>
          <a:noFill/>
          <a:ln cap="flat" cmpd="sng" w="38100">
            <a:solidFill>
              <a:schemeClr val="lt1"/>
            </a:solidFill>
            <a:prstDash val="solid"/>
            <a:round/>
            <a:headEnd len="med" w="med" type="none"/>
            <a:tailEnd len="med" w="med" type="triangle"/>
          </a:ln>
        </p:spPr>
      </p:cxnSp>
      <p:cxnSp>
        <p:nvCxnSpPr>
          <p:cNvPr id="431" name="Google Shape;431;p46"/>
          <p:cNvCxnSpPr/>
          <p:nvPr/>
        </p:nvCxnSpPr>
        <p:spPr>
          <a:xfrm>
            <a:off x="4191000" y="5394325"/>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432" name="Google Shape;432;p46"/>
          <p:cNvCxnSpPr/>
          <p:nvPr/>
        </p:nvCxnSpPr>
        <p:spPr>
          <a:xfrm>
            <a:off x="7772400" y="5410200"/>
            <a:ext cx="0" cy="304800"/>
          </a:xfrm>
          <a:prstGeom prst="straightConnector1">
            <a:avLst/>
          </a:prstGeom>
          <a:noFill/>
          <a:ln cap="flat" cmpd="sng" w="38100">
            <a:solidFill>
              <a:schemeClr val="dk1"/>
            </a:solidFill>
            <a:prstDash val="solid"/>
            <a:round/>
            <a:headEnd len="med" w="med" type="none"/>
            <a:tailEnd len="med" w="med" type="triangle"/>
          </a:ln>
        </p:spPr>
      </p:cxnSp>
      <p:graphicFrame>
        <p:nvGraphicFramePr>
          <p:cNvPr id="433" name="Google Shape;433;p46"/>
          <p:cNvGraphicFramePr/>
          <p:nvPr/>
        </p:nvGraphicFramePr>
        <p:xfrm>
          <a:off x="152400" y="457200"/>
          <a:ext cx="3000000" cy="3000000"/>
        </p:xfrm>
        <a:graphic>
          <a:graphicData uri="http://schemas.openxmlformats.org/drawingml/2006/table">
            <a:tbl>
              <a:tblPr>
                <a:noFill/>
                <a:tableStyleId>{D4BB855B-23E5-43B3-8E9E-652C9E05ABBC}</a:tableStyleId>
              </a:tblPr>
              <a:tblGrid>
                <a:gridCol w="690575"/>
                <a:gridCol w="1519225"/>
              </a:tblGrid>
              <a:tr h="342900">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eax</a:t>
                      </a:r>
                      <a:endParaRPr b="0" i="0" sz="16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0xFFFFFFFF</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2900">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esp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0x0012FF88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34" name="Google Shape;434;p46"/>
          <p:cNvSpPr/>
          <p:nvPr/>
        </p:nvSpPr>
        <p:spPr>
          <a:xfrm>
            <a:off x="1143000" y="4937125"/>
            <a:ext cx="1981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0x0012FF80</a:t>
            </a:r>
            <a:endParaRPr/>
          </a:p>
        </p:txBody>
      </p:sp>
      <p:sp>
        <p:nvSpPr>
          <p:cNvPr id="435" name="Google Shape;435;p46"/>
          <p:cNvSpPr/>
          <p:nvPr/>
        </p:nvSpPr>
        <p:spPr>
          <a:xfrm>
            <a:off x="1143000" y="4327525"/>
            <a:ext cx="1981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0x0012FF84</a:t>
            </a:r>
            <a:endParaRPr/>
          </a:p>
        </p:txBody>
      </p:sp>
      <p:sp>
        <p:nvSpPr>
          <p:cNvPr id="436" name="Google Shape;436;p46"/>
          <p:cNvSpPr/>
          <p:nvPr/>
        </p:nvSpPr>
        <p:spPr>
          <a:xfrm>
            <a:off x="1143000" y="3794125"/>
            <a:ext cx="1981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0x0012FF88</a:t>
            </a:r>
            <a:endParaRPr/>
          </a:p>
        </p:txBody>
      </p:sp>
      <p:sp>
        <p:nvSpPr>
          <p:cNvPr id="437" name="Google Shape;437;p46"/>
          <p:cNvSpPr/>
          <p:nvPr/>
        </p:nvSpPr>
        <p:spPr>
          <a:xfrm>
            <a:off x="1143000" y="3260725"/>
            <a:ext cx="1981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0x0012FF8C</a:t>
            </a:r>
            <a:endParaRPr/>
          </a:p>
        </p:txBody>
      </p:sp>
      <p:sp>
        <p:nvSpPr>
          <p:cNvPr id="438" name="Google Shape;438;p46"/>
          <p:cNvSpPr/>
          <p:nvPr/>
        </p:nvSpPr>
        <p:spPr>
          <a:xfrm>
            <a:off x="1143000" y="2727325"/>
            <a:ext cx="1981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0x0012FF90</a:t>
            </a:r>
            <a:endParaRPr/>
          </a:p>
        </p:txBody>
      </p:sp>
      <p:graphicFrame>
        <p:nvGraphicFramePr>
          <p:cNvPr id="439" name="Google Shape;439;p46"/>
          <p:cNvGraphicFramePr/>
          <p:nvPr/>
        </p:nvGraphicFramePr>
        <p:xfrm>
          <a:off x="6705600" y="444500"/>
          <a:ext cx="3000000" cy="3000000"/>
        </p:xfrm>
        <a:graphic>
          <a:graphicData uri="http://schemas.openxmlformats.org/drawingml/2006/table">
            <a:tbl>
              <a:tblPr>
                <a:noFill/>
                <a:tableStyleId>{D4BB855B-23E5-43B3-8E9E-652C9E05ABBC}</a:tableStyleId>
              </a:tblPr>
              <a:tblGrid>
                <a:gridCol w="666750"/>
                <a:gridCol w="1466850"/>
              </a:tblGrid>
              <a:tr h="334975">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eax</a:t>
                      </a:r>
                      <a:endParaRPr b="0" i="0" sz="1600" u="none" cap="none" strike="noStrike">
                        <a:solidFill>
                          <a:schemeClr val="lt1"/>
                        </a:solidFill>
                        <a:latin typeface="Arial"/>
                        <a:ea typeface="Arial"/>
                        <a:cs typeface="Arial"/>
                        <a:sym typeface="Arial"/>
                      </a:endParaRPr>
                    </a:p>
                  </a:txBody>
                  <a:tcPr marT="45600" marB="456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0x00000003</a:t>
                      </a:r>
                      <a:endParaRPr/>
                    </a:p>
                  </a:txBody>
                  <a:tcPr marT="45600" marB="456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75">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esp</a:t>
                      </a:r>
                      <a:endParaRPr b="0" i="0" sz="1600" u="none" cap="none" strike="noStrike">
                        <a:solidFill>
                          <a:schemeClr val="lt1"/>
                        </a:solidFill>
                        <a:latin typeface="Arial"/>
                        <a:ea typeface="Arial"/>
                        <a:cs typeface="Arial"/>
                        <a:sym typeface="Arial"/>
                      </a:endParaRPr>
                    </a:p>
                  </a:txBody>
                  <a:tcPr marT="45600" marB="456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0x0012FF8C</a:t>
                      </a:r>
                      <a:endParaRPr/>
                    </a:p>
                  </a:txBody>
                  <a:tcPr marT="45600" marB="456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40" name="Google Shape;440;p46"/>
          <p:cNvSpPr/>
          <p:nvPr/>
        </p:nvSpPr>
        <p:spPr>
          <a:xfrm>
            <a:off x="0" y="3810000"/>
            <a:ext cx="54854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esp</a:t>
            </a:r>
            <a:endParaRPr/>
          </a:p>
        </p:txBody>
      </p:sp>
      <p:cxnSp>
        <p:nvCxnSpPr>
          <p:cNvPr id="441" name="Google Shape;441;p46"/>
          <p:cNvCxnSpPr/>
          <p:nvPr/>
        </p:nvCxnSpPr>
        <p:spPr>
          <a:xfrm>
            <a:off x="609600" y="4038600"/>
            <a:ext cx="381000" cy="0"/>
          </a:xfrm>
          <a:prstGeom prst="straightConnector1">
            <a:avLst/>
          </a:prstGeom>
          <a:noFill/>
          <a:ln cap="flat" cmpd="sng" w="38100">
            <a:solidFill>
              <a:schemeClr val="lt1"/>
            </a:solidFill>
            <a:prstDash val="solid"/>
            <a:round/>
            <a:headEnd len="med" w="med" type="none"/>
            <a:tailEnd len="med" w="med" type="triangle"/>
          </a:ln>
        </p:spPr>
      </p:cxnSp>
      <p:sp>
        <p:nvSpPr>
          <p:cNvPr id="442" name="Google Shape;442;p46"/>
          <p:cNvSpPr/>
          <p:nvPr/>
        </p:nvSpPr>
        <p:spPr>
          <a:xfrm>
            <a:off x="5638800" y="3276600"/>
            <a:ext cx="54854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FF00"/>
                </a:solidFill>
                <a:latin typeface="Calibri"/>
                <a:ea typeface="Calibri"/>
                <a:cs typeface="Calibri"/>
                <a:sym typeface="Calibri"/>
              </a:rPr>
              <a:t>esp</a:t>
            </a:r>
            <a:endParaRPr sz="2000">
              <a:solidFill>
                <a:srgbClr val="FFFF00"/>
              </a:solidFill>
              <a:latin typeface="Calibri"/>
              <a:ea typeface="Calibri"/>
              <a:cs typeface="Calibri"/>
              <a:sym typeface="Calibri"/>
            </a:endParaRPr>
          </a:p>
        </p:txBody>
      </p:sp>
      <p:cxnSp>
        <p:nvCxnSpPr>
          <p:cNvPr id="443" name="Google Shape;443;p46"/>
          <p:cNvCxnSpPr/>
          <p:nvPr/>
        </p:nvCxnSpPr>
        <p:spPr>
          <a:xfrm>
            <a:off x="6248400" y="3505200"/>
            <a:ext cx="381000" cy="0"/>
          </a:xfrm>
          <a:prstGeom prst="straightConnector1">
            <a:avLst/>
          </a:prstGeom>
          <a:noFill/>
          <a:ln cap="flat" cmpd="sng" w="38100">
            <a:solidFill>
              <a:srgbClr val="FFFF00"/>
            </a:solidFill>
            <a:prstDash val="solid"/>
            <a:round/>
            <a:headEnd len="med" w="med" type="none"/>
            <a:tailEnd len="med" w="med" type="triangle"/>
          </a:ln>
        </p:spPr>
      </p:cxnSp>
      <p:sp>
        <p:nvSpPr>
          <p:cNvPr id="444" name="Google Shape;444;p46"/>
          <p:cNvSpPr/>
          <p:nvPr/>
        </p:nvSpPr>
        <p:spPr>
          <a:xfrm>
            <a:off x="76200" y="152400"/>
            <a:ext cx="136422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Registers Before</a:t>
            </a:r>
            <a:endParaRPr/>
          </a:p>
        </p:txBody>
      </p:sp>
      <p:sp>
        <p:nvSpPr>
          <p:cNvPr id="445" name="Google Shape;445;p46"/>
          <p:cNvSpPr/>
          <p:nvPr/>
        </p:nvSpPr>
        <p:spPr>
          <a:xfrm>
            <a:off x="6629400" y="152400"/>
            <a:ext cx="125303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Registers After</a:t>
            </a:r>
            <a:endParaRPr/>
          </a:p>
        </p:txBody>
      </p:sp>
      <p:cxnSp>
        <p:nvCxnSpPr>
          <p:cNvPr id="446" name="Google Shape;446;p46"/>
          <p:cNvCxnSpPr/>
          <p:nvPr/>
        </p:nvCxnSpPr>
        <p:spPr>
          <a:xfrm>
            <a:off x="533400" y="12954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Calling Conventions</a:t>
            </a:r>
            <a:endParaRPr/>
          </a:p>
        </p:txBody>
      </p:sp>
      <p:sp>
        <p:nvSpPr>
          <p:cNvPr id="453" name="Google Shape;453;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How code calls a subroutine is compiler-dependent and configurable. </a:t>
            </a:r>
            <a:r>
              <a:rPr i="1" lang="en-US" sz="2400"/>
              <a:t>But there are a few conventions</a:t>
            </a:r>
            <a:r>
              <a:rPr lang="en-US" sz="2400"/>
              <a:t>. </a:t>
            </a:r>
            <a:endParaRPr/>
          </a:p>
          <a:p>
            <a:pPr indent="-342900" lvl="0" marL="342900" rtl="0" algn="l">
              <a:spcBef>
                <a:spcPts val="480"/>
              </a:spcBef>
              <a:spcAft>
                <a:spcPts val="0"/>
              </a:spcAft>
              <a:buSzPts val="2400"/>
              <a:buChar char="•"/>
            </a:pPr>
            <a:r>
              <a:rPr lang="en-US" sz="2400"/>
              <a:t>We will only deal with the “</a:t>
            </a:r>
            <a:r>
              <a:rPr lang="en-US" sz="2400">
                <a:solidFill>
                  <a:srgbClr val="FFFF00"/>
                </a:solidFill>
              </a:rPr>
              <a:t>cdecl</a:t>
            </a:r>
            <a:r>
              <a:rPr lang="en-US" sz="2400"/>
              <a:t>” and “</a:t>
            </a:r>
            <a:r>
              <a:rPr lang="en-US" sz="2400">
                <a:solidFill>
                  <a:srgbClr val="FFFF00"/>
                </a:solidFill>
              </a:rPr>
              <a:t>stdcall</a:t>
            </a:r>
            <a:r>
              <a:rPr lang="en-US" sz="2400"/>
              <a:t>” conventions.</a:t>
            </a:r>
            <a:endParaRPr/>
          </a:p>
          <a:p>
            <a:pPr indent="-342900" lvl="0" marL="342900" rtl="0" algn="l">
              <a:spcBef>
                <a:spcPts val="480"/>
              </a:spcBef>
              <a:spcAft>
                <a:spcPts val="0"/>
              </a:spcAft>
              <a:buSzPts val="2400"/>
              <a:buChar char="•"/>
            </a:pPr>
            <a:r>
              <a:rPr lang="en-US" sz="2400"/>
              <a:t>More info at</a:t>
            </a:r>
            <a:endParaRPr/>
          </a:p>
          <a:p>
            <a:pPr indent="-285750" lvl="1" marL="742950" rtl="0" algn="l">
              <a:spcBef>
                <a:spcPts val="360"/>
              </a:spcBef>
              <a:spcAft>
                <a:spcPts val="0"/>
              </a:spcAft>
              <a:buSzPts val="1800"/>
              <a:buChar char="–"/>
            </a:pPr>
            <a:r>
              <a:rPr lang="en-US" sz="1800" u="sng">
                <a:solidFill>
                  <a:schemeClr val="hlink"/>
                </a:solidFill>
                <a:hlinkClick r:id="rId3"/>
              </a:rPr>
              <a:t>http://en.wikipedia.org/wiki/X86_calling_conventions</a:t>
            </a:r>
            <a:endParaRPr sz="1800"/>
          </a:p>
          <a:p>
            <a:pPr indent="-285750" lvl="1" marL="742950" rtl="0" algn="l">
              <a:spcBef>
                <a:spcPts val="360"/>
              </a:spcBef>
              <a:spcAft>
                <a:spcPts val="0"/>
              </a:spcAft>
              <a:buSzPts val="1800"/>
              <a:buChar char="–"/>
            </a:pPr>
            <a:r>
              <a:rPr lang="en-US" sz="1800" u="sng">
                <a:solidFill>
                  <a:schemeClr val="hlink"/>
                </a:solidFill>
                <a:hlinkClick r:id="rId4"/>
              </a:rPr>
              <a:t>http://www.programmersheaven.com/2/Calling-conventions</a:t>
            </a:r>
            <a:endParaRPr sz="1600"/>
          </a:p>
        </p:txBody>
      </p:sp>
      <p:cxnSp>
        <p:nvCxnSpPr>
          <p:cNvPr id="454" name="Google Shape;454;p47"/>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Calling Conventions - </a:t>
            </a:r>
            <a:r>
              <a:rPr lang="en-US">
                <a:solidFill>
                  <a:srgbClr val="FFC000"/>
                </a:solidFill>
              </a:rPr>
              <a:t>cdecl</a:t>
            </a:r>
            <a:endParaRPr>
              <a:solidFill>
                <a:srgbClr val="FFC000"/>
              </a:solidFill>
            </a:endParaRPr>
          </a:p>
        </p:txBody>
      </p:sp>
      <p:sp>
        <p:nvSpPr>
          <p:cNvPr id="461" name="Google Shape;461;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a:t>
            </a:r>
            <a:r>
              <a:rPr lang="en-US" sz="2400">
                <a:solidFill>
                  <a:srgbClr val="FFFF00"/>
                </a:solidFill>
              </a:rPr>
              <a:t>C declaration</a:t>
            </a:r>
            <a:r>
              <a:rPr lang="en-US" sz="2400"/>
              <a:t>” - most common calling convention</a:t>
            </a:r>
            <a:endParaRPr/>
          </a:p>
          <a:p>
            <a:pPr indent="-342900" lvl="0" marL="342900" rtl="0" algn="l">
              <a:lnSpc>
                <a:spcPct val="90000"/>
              </a:lnSpc>
              <a:spcBef>
                <a:spcPts val="480"/>
              </a:spcBef>
              <a:spcAft>
                <a:spcPts val="0"/>
              </a:spcAft>
              <a:buSzPts val="2400"/>
              <a:buChar char="•"/>
            </a:pPr>
            <a:r>
              <a:rPr lang="en-US" sz="2400"/>
              <a:t>Function parameters pushed onto stack right to left</a:t>
            </a:r>
            <a:endParaRPr/>
          </a:p>
          <a:p>
            <a:pPr indent="-342900" lvl="0" marL="342900" rtl="0" algn="l">
              <a:lnSpc>
                <a:spcPct val="90000"/>
              </a:lnSpc>
              <a:spcBef>
                <a:spcPts val="480"/>
              </a:spcBef>
              <a:spcAft>
                <a:spcPts val="0"/>
              </a:spcAft>
              <a:buSzPts val="2400"/>
              <a:buChar char="•"/>
            </a:pPr>
            <a:r>
              <a:rPr lang="en-US" sz="2400"/>
              <a:t>Saves the old stack frame pointer and sets up a new stack frame</a:t>
            </a:r>
            <a:endParaRPr/>
          </a:p>
          <a:p>
            <a:pPr indent="-342900" lvl="0" marL="342900" rtl="0" algn="l">
              <a:lnSpc>
                <a:spcPct val="90000"/>
              </a:lnSpc>
              <a:spcBef>
                <a:spcPts val="480"/>
              </a:spcBef>
              <a:spcAft>
                <a:spcPts val="0"/>
              </a:spcAft>
              <a:buSzPts val="2400"/>
              <a:buChar char="•"/>
            </a:pPr>
            <a:r>
              <a:rPr lang="en-US" sz="2400">
                <a:solidFill>
                  <a:srgbClr val="FFFF00"/>
                </a:solidFill>
              </a:rPr>
              <a:t>EAX</a:t>
            </a:r>
            <a:r>
              <a:rPr lang="en-US" sz="2400"/>
              <a:t> or </a:t>
            </a:r>
            <a:r>
              <a:rPr lang="en-US" sz="2400">
                <a:solidFill>
                  <a:srgbClr val="FFFF00"/>
                </a:solidFill>
              </a:rPr>
              <a:t>EAX:EDX</a:t>
            </a:r>
            <a:r>
              <a:rPr lang="en-US" sz="2400"/>
              <a:t> returns the result for primitive data types</a:t>
            </a:r>
            <a:endParaRPr/>
          </a:p>
          <a:p>
            <a:pPr indent="-342900" lvl="0" marL="342900" rtl="0" algn="l">
              <a:lnSpc>
                <a:spcPct val="90000"/>
              </a:lnSpc>
              <a:spcBef>
                <a:spcPts val="480"/>
              </a:spcBef>
              <a:spcAft>
                <a:spcPts val="0"/>
              </a:spcAft>
              <a:buSzPts val="2400"/>
              <a:buChar char="•"/>
            </a:pPr>
            <a:r>
              <a:rPr lang="en-US" sz="2400">
                <a:solidFill>
                  <a:srgbClr val="FFFF00"/>
                </a:solidFill>
              </a:rPr>
              <a:t>Caller</a:t>
            </a:r>
            <a:r>
              <a:rPr lang="en-US" sz="2400"/>
              <a:t> is responsible for cleaning up the stack</a:t>
            </a:r>
            <a:endParaRPr/>
          </a:p>
        </p:txBody>
      </p:sp>
      <p:cxnSp>
        <p:nvCxnSpPr>
          <p:cNvPr id="462" name="Google Shape;462;p48"/>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Calling Conventions - </a:t>
            </a:r>
            <a:r>
              <a:rPr lang="en-US">
                <a:solidFill>
                  <a:srgbClr val="FFC000"/>
                </a:solidFill>
              </a:rPr>
              <a:t>stdcall</a:t>
            </a:r>
            <a:endParaRPr>
              <a:solidFill>
                <a:srgbClr val="FFC000"/>
              </a:solidFill>
            </a:endParaRPr>
          </a:p>
        </p:txBody>
      </p:sp>
      <p:sp>
        <p:nvSpPr>
          <p:cNvPr id="469" name="Google Shape;469;p49"/>
          <p:cNvSpPr txBox="1"/>
          <p:nvPr>
            <p:ph idx="1" type="body"/>
          </p:nvPr>
        </p:nvSpPr>
        <p:spPr>
          <a:xfrm>
            <a:off x="533400" y="1600200"/>
            <a:ext cx="80010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Typically used by Microsoft C++ code (ex: Win32 API)</a:t>
            </a:r>
            <a:endParaRPr/>
          </a:p>
          <a:p>
            <a:pPr indent="-342900" lvl="0" marL="342900" rtl="0" algn="l">
              <a:lnSpc>
                <a:spcPct val="90000"/>
              </a:lnSpc>
              <a:spcBef>
                <a:spcPts val="480"/>
              </a:spcBef>
              <a:spcAft>
                <a:spcPts val="0"/>
              </a:spcAft>
              <a:buSzPts val="2400"/>
              <a:buChar char="•"/>
            </a:pPr>
            <a:r>
              <a:rPr lang="en-US" sz="2400"/>
              <a:t>Function parameters pushed onto stack right to left</a:t>
            </a:r>
            <a:endParaRPr/>
          </a:p>
          <a:p>
            <a:pPr indent="-342900" lvl="0" marL="342900" rtl="0" algn="l">
              <a:lnSpc>
                <a:spcPct val="90000"/>
              </a:lnSpc>
              <a:spcBef>
                <a:spcPts val="480"/>
              </a:spcBef>
              <a:spcAft>
                <a:spcPts val="0"/>
              </a:spcAft>
              <a:buSzPts val="2400"/>
              <a:buChar char="•"/>
            </a:pPr>
            <a:r>
              <a:rPr lang="en-US" sz="2400"/>
              <a:t>Saves the old stack frame pointer and sets up a new stack frame</a:t>
            </a:r>
            <a:endParaRPr/>
          </a:p>
          <a:p>
            <a:pPr indent="-342900" lvl="0" marL="342900" rtl="0" algn="l">
              <a:lnSpc>
                <a:spcPct val="90000"/>
              </a:lnSpc>
              <a:spcBef>
                <a:spcPts val="480"/>
              </a:spcBef>
              <a:spcAft>
                <a:spcPts val="0"/>
              </a:spcAft>
              <a:buSzPts val="2400"/>
              <a:buChar char="•"/>
            </a:pPr>
            <a:r>
              <a:rPr lang="en-US" sz="2400">
                <a:solidFill>
                  <a:srgbClr val="FFFF00"/>
                </a:solidFill>
              </a:rPr>
              <a:t>EAX</a:t>
            </a:r>
            <a:r>
              <a:rPr lang="en-US" sz="2400"/>
              <a:t> or </a:t>
            </a:r>
            <a:r>
              <a:rPr lang="en-US" sz="2400">
                <a:solidFill>
                  <a:srgbClr val="FFFF00"/>
                </a:solidFill>
              </a:rPr>
              <a:t>EDX:EAX</a:t>
            </a:r>
            <a:r>
              <a:rPr lang="en-US" sz="2400"/>
              <a:t> returns the result for primitive data types</a:t>
            </a:r>
            <a:endParaRPr/>
          </a:p>
          <a:p>
            <a:pPr indent="-342900" lvl="0" marL="342900" rtl="0" algn="l">
              <a:lnSpc>
                <a:spcPct val="90000"/>
              </a:lnSpc>
              <a:spcBef>
                <a:spcPts val="480"/>
              </a:spcBef>
              <a:spcAft>
                <a:spcPts val="0"/>
              </a:spcAft>
              <a:buSzPts val="2400"/>
              <a:buChar char="•"/>
            </a:pPr>
            <a:r>
              <a:rPr lang="en-US" sz="2400">
                <a:solidFill>
                  <a:srgbClr val="FFFF00"/>
                </a:solidFill>
              </a:rPr>
              <a:t>Callee</a:t>
            </a:r>
            <a:r>
              <a:rPr lang="en-US" sz="2400"/>
              <a:t> responsible for cleaning up any stack parameters it takes</a:t>
            </a:r>
            <a:endParaRPr/>
          </a:p>
        </p:txBody>
      </p:sp>
      <p:cxnSp>
        <p:nvCxnSpPr>
          <p:cNvPr id="470" name="Google Shape;470;p49"/>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4000"/>
              <a:buFont typeface="Calibri"/>
              <a:buNone/>
            </a:pPr>
            <a:r>
              <a:rPr lang="en-US">
                <a:solidFill>
                  <a:srgbClr val="FFC000"/>
                </a:solidFill>
              </a:rPr>
              <a:t>CALL</a:t>
            </a:r>
            <a:r>
              <a:rPr lang="en-US"/>
              <a:t> </a:t>
            </a:r>
            <a:br>
              <a:rPr lang="en-US"/>
            </a:br>
            <a:r>
              <a:rPr lang="en-US"/>
              <a:t>Call Procedure</a:t>
            </a:r>
            <a:endParaRPr/>
          </a:p>
        </p:txBody>
      </p:sp>
      <p:sp>
        <p:nvSpPr>
          <p:cNvPr id="477" name="Google Shape;477;p50"/>
          <p:cNvSpPr txBox="1"/>
          <p:nvPr>
            <p:ph idx="1" type="body"/>
          </p:nvPr>
        </p:nvSpPr>
        <p:spPr>
          <a:xfrm>
            <a:off x="533400" y="1600200"/>
            <a:ext cx="80010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CALL's job is to transfer control to a different function, in a way that control can later be resumed where it left off</a:t>
            </a:r>
            <a:endParaRPr/>
          </a:p>
          <a:p>
            <a:pPr indent="-342900" lvl="0" marL="342900" rtl="0" algn="l">
              <a:lnSpc>
                <a:spcPct val="90000"/>
              </a:lnSpc>
              <a:spcBef>
                <a:spcPts val="480"/>
              </a:spcBef>
              <a:spcAft>
                <a:spcPts val="0"/>
              </a:spcAft>
              <a:buSzPts val="2400"/>
              <a:buChar char="•"/>
            </a:pPr>
            <a:r>
              <a:rPr lang="en-US" sz="2400"/>
              <a:t>First it pushes the address of the next instruction onto the stack</a:t>
            </a:r>
            <a:endParaRPr/>
          </a:p>
          <a:p>
            <a:pPr indent="-285750" lvl="1" marL="742950" rtl="0" algn="l">
              <a:lnSpc>
                <a:spcPct val="90000"/>
              </a:lnSpc>
              <a:spcBef>
                <a:spcPts val="400"/>
              </a:spcBef>
              <a:spcAft>
                <a:spcPts val="0"/>
              </a:spcAft>
              <a:buSzPts val="2000"/>
              <a:buChar char="–"/>
            </a:pPr>
            <a:r>
              <a:rPr lang="en-US" sz="2000"/>
              <a:t>For use by </a:t>
            </a:r>
            <a:r>
              <a:rPr lang="en-US" sz="2000">
                <a:solidFill>
                  <a:srgbClr val="FFFF00"/>
                </a:solidFill>
              </a:rPr>
              <a:t>RET</a:t>
            </a:r>
            <a:r>
              <a:rPr lang="en-US" sz="2000"/>
              <a:t> for when the procedure is done</a:t>
            </a:r>
            <a:endParaRPr/>
          </a:p>
          <a:p>
            <a:pPr indent="-342900" lvl="0" marL="342900" rtl="0" algn="l">
              <a:lnSpc>
                <a:spcPct val="90000"/>
              </a:lnSpc>
              <a:spcBef>
                <a:spcPts val="480"/>
              </a:spcBef>
              <a:spcAft>
                <a:spcPts val="0"/>
              </a:spcAft>
              <a:buSzPts val="2400"/>
              <a:buChar char="•"/>
            </a:pPr>
            <a:r>
              <a:rPr lang="en-US" sz="2400"/>
              <a:t>Then it changes </a:t>
            </a:r>
            <a:r>
              <a:rPr lang="en-US" sz="2400">
                <a:solidFill>
                  <a:srgbClr val="FFFF00"/>
                </a:solidFill>
              </a:rPr>
              <a:t>EIP</a:t>
            </a:r>
            <a:r>
              <a:rPr lang="en-US" sz="2400"/>
              <a:t> to the address given in the instruction</a:t>
            </a:r>
            <a:endParaRPr/>
          </a:p>
          <a:p>
            <a:pPr indent="-342900" lvl="0" marL="342900" rtl="0" algn="l">
              <a:lnSpc>
                <a:spcPct val="90000"/>
              </a:lnSpc>
              <a:spcBef>
                <a:spcPts val="480"/>
              </a:spcBef>
              <a:spcAft>
                <a:spcPts val="0"/>
              </a:spcAft>
              <a:buSzPts val="2400"/>
              <a:buChar char="•"/>
            </a:pPr>
            <a:r>
              <a:rPr lang="en-US" sz="2400"/>
              <a:t>Destination address can be specified in multiple ways</a:t>
            </a:r>
            <a:endParaRPr/>
          </a:p>
          <a:p>
            <a:pPr indent="-285750" lvl="1" marL="742950" rtl="0" algn="l">
              <a:lnSpc>
                <a:spcPct val="90000"/>
              </a:lnSpc>
              <a:spcBef>
                <a:spcPts val="400"/>
              </a:spcBef>
              <a:spcAft>
                <a:spcPts val="0"/>
              </a:spcAft>
              <a:buSzPts val="2000"/>
              <a:buChar char="–"/>
            </a:pPr>
            <a:r>
              <a:rPr lang="en-US" sz="2000"/>
              <a:t>Absolute address</a:t>
            </a:r>
            <a:endParaRPr/>
          </a:p>
          <a:p>
            <a:pPr indent="-285750" lvl="1" marL="742950" rtl="0" algn="l">
              <a:lnSpc>
                <a:spcPct val="90000"/>
              </a:lnSpc>
              <a:spcBef>
                <a:spcPts val="400"/>
              </a:spcBef>
              <a:spcAft>
                <a:spcPts val="0"/>
              </a:spcAft>
              <a:buSzPts val="2000"/>
              <a:buChar char="–"/>
            </a:pPr>
            <a:r>
              <a:rPr lang="en-US" sz="2000"/>
              <a:t>Relative address (relative to the end of the instruction)</a:t>
            </a:r>
            <a:endParaRPr/>
          </a:p>
        </p:txBody>
      </p:sp>
      <p:sp>
        <p:nvSpPr>
          <p:cNvPr id="478" name="Google Shape;478;p50"/>
          <p:cNvSpPr/>
          <p:nvPr/>
        </p:nvSpPr>
        <p:spPr>
          <a:xfrm>
            <a:off x="152400" y="76200"/>
            <a:ext cx="762000" cy="7620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4</a:t>
            </a:r>
            <a:endParaRPr/>
          </a:p>
        </p:txBody>
      </p:sp>
      <p:cxnSp>
        <p:nvCxnSpPr>
          <p:cNvPr id="479" name="Google Shape;479;p50"/>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3959"/>
              <a:buFont typeface="Calibri"/>
              <a:buNone/>
            </a:pPr>
            <a:r>
              <a:rPr lang="en-US" sz="3959">
                <a:solidFill>
                  <a:srgbClr val="FFC000"/>
                </a:solidFill>
              </a:rPr>
              <a:t>RET</a:t>
            </a:r>
            <a:br>
              <a:rPr lang="en-US" sz="3600"/>
            </a:br>
            <a:r>
              <a:rPr lang="en-US" sz="3600"/>
              <a:t>Return from Procedure</a:t>
            </a:r>
            <a:endParaRPr/>
          </a:p>
        </p:txBody>
      </p:sp>
      <p:sp>
        <p:nvSpPr>
          <p:cNvPr id="486" name="Google Shape;486;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600"/>
              <a:buNone/>
            </a:pPr>
            <a:r>
              <a:rPr lang="en-US" sz="2600"/>
              <a:t>Two forms</a:t>
            </a:r>
            <a:endParaRPr/>
          </a:p>
          <a:p>
            <a:pPr indent="-342900" lvl="0" marL="342900" rtl="0" algn="l">
              <a:spcBef>
                <a:spcPts val="520"/>
              </a:spcBef>
              <a:spcAft>
                <a:spcPts val="0"/>
              </a:spcAft>
              <a:buClr>
                <a:srgbClr val="FF0000"/>
              </a:buClr>
              <a:buSzPts val="2600"/>
              <a:buChar char="•"/>
            </a:pPr>
            <a:r>
              <a:rPr lang="en-US" sz="2600"/>
              <a:t>Pop the top of the stack into </a:t>
            </a:r>
            <a:r>
              <a:rPr lang="en-US" sz="2600">
                <a:solidFill>
                  <a:srgbClr val="FFFF00"/>
                </a:solidFill>
              </a:rPr>
              <a:t>EIP</a:t>
            </a:r>
            <a:r>
              <a:rPr lang="en-US" sz="2600"/>
              <a:t> (remember pop increments stack pointer)</a:t>
            </a:r>
            <a:endParaRPr/>
          </a:p>
          <a:p>
            <a:pPr indent="-285750" lvl="1" marL="742950" rtl="0" algn="l">
              <a:spcBef>
                <a:spcPts val="400"/>
              </a:spcBef>
              <a:spcAft>
                <a:spcPts val="0"/>
              </a:spcAft>
              <a:buSzPts val="2000"/>
              <a:buChar char="–"/>
            </a:pPr>
            <a:r>
              <a:rPr lang="en-US" sz="2000"/>
              <a:t>In this form, the instruction is just written as “</a:t>
            </a:r>
            <a:r>
              <a:rPr lang="en-US" sz="2000">
                <a:solidFill>
                  <a:srgbClr val="00B0F0"/>
                </a:solidFill>
              </a:rPr>
              <a:t>ret</a:t>
            </a:r>
            <a:r>
              <a:rPr lang="en-US" sz="2000"/>
              <a:t>”</a:t>
            </a:r>
            <a:endParaRPr sz="2000"/>
          </a:p>
          <a:p>
            <a:pPr indent="-285750" lvl="1" marL="742950" rtl="0" algn="l">
              <a:spcBef>
                <a:spcPts val="400"/>
              </a:spcBef>
              <a:spcAft>
                <a:spcPts val="0"/>
              </a:spcAft>
              <a:buSzPts val="2000"/>
              <a:buChar char="–"/>
            </a:pPr>
            <a:r>
              <a:rPr lang="en-US" sz="2000"/>
              <a:t>Typically used by </a:t>
            </a:r>
            <a:r>
              <a:rPr lang="en-US" sz="2000">
                <a:solidFill>
                  <a:srgbClr val="FFFF00"/>
                </a:solidFill>
              </a:rPr>
              <a:t>cdecl</a:t>
            </a:r>
            <a:r>
              <a:rPr lang="en-US" sz="2000"/>
              <a:t> functions</a:t>
            </a:r>
            <a:endParaRPr/>
          </a:p>
          <a:p>
            <a:pPr indent="-342900" lvl="0" marL="342900" rtl="0" algn="l">
              <a:spcBef>
                <a:spcPts val="480"/>
              </a:spcBef>
              <a:spcAft>
                <a:spcPts val="0"/>
              </a:spcAft>
              <a:buClr>
                <a:srgbClr val="FF0000"/>
              </a:buClr>
              <a:buSzPts val="2400"/>
              <a:buChar char="•"/>
            </a:pPr>
            <a:r>
              <a:rPr lang="en-US" sz="2400"/>
              <a:t>Pop the top of the stack into </a:t>
            </a:r>
            <a:r>
              <a:rPr lang="en-US" sz="2400">
                <a:solidFill>
                  <a:srgbClr val="FFFF00"/>
                </a:solidFill>
              </a:rPr>
              <a:t>EIP</a:t>
            </a:r>
            <a:r>
              <a:rPr lang="en-US" sz="2400"/>
              <a:t> and add  a constant number of bytes to </a:t>
            </a:r>
            <a:r>
              <a:rPr lang="en-US" sz="2400">
                <a:solidFill>
                  <a:srgbClr val="FFFF00"/>
                </a:solidFill>
              </a:rPr>
              <a:t>ESP</a:t>
            </a:r>
            <a:endParaRPr/>
          </a:p>
          <a:p>
            <a:pPr indent="-285750" lvl="1" marL="742950" rtl="0" algn="l">
              <a:spcBef>
                <a:spcPts val="400"/>
              </a:spcBef>
              <a:spcAft>
                <a:spcPts val="0"/>
              </a:spcAft>
              <a:buSzPts val="2000"/>
              <a:buChar char="–"/>
            </a:pPr>
            <a:r>
              <a:rPr lang="en-US" sz="2000"/>
              <a:t>In this form, the instruction is written as “</a:t>
            </a:r>
            <a:r>
              <a:rPr lang="en-US" sz="2000">
                <a:solidFill>
                  <a:srgbClr val="00B0F0"/>
                </a:solidFill>
              </a:rPr>
              <a:t>ret 0x8</a:t>
            </a:r>
            <a:r>
              <a:rPr lang="en-US" sz="2000"/>
              <a:t>”, or “</a:t>
            </a:r>
            <a:r>
              <a:rPr lang="en-US" sz="2000">
                <a:solidFill>
                  <a:srgbClr val="00B0F0"/>
                </a:solidFill>
              </a:rPr>
              <a:t>ret 0x20</a:t>
            </a:r>
            <a:r>
              <a:rPr lang="en-US" sz="2000"/>
              <a:t>”, etc</a:t>
            </a:r>
            <a:endParaRPr/>
          </a:p>
          <a:p>
            <a:pPr indent="-285750" lvl="1" marL="742950" rtl="0" algn="l">
              <a:spcBef>
                <a:spcPts val="400"/>
              </a:spcBef>
              <a:spcAft>
                <a:spcPts val="0"/>
              </a:spcAft>
              <a:buSzPts val="2000"/>
              <a:buChar char="–"/>
            </a:pPr>
            <a:r>
              <a:rPr lang="en-US" sz="2000"/>
              <a:t>Typically used by </a:t>
            </a:r>
            <a:r>
              <a:rPr lang="en-US" sz="2000">
                <a:solidFill>
                  <a:srgbClr val="FFFF00"/>
                </a:solidFill>
              </a:rPr>
              <a:t>stdcall</a:t>
            </a:r>
            <a:r>
              <a:rPr lang="en-US" sz="2000"/>
              <a:t> functions</a:t>
            </a:r>
            <a:endParaRPr sz="2600"/>
          </a:p>
        </p:txBody>
      </p:sp>
      <p:sp>
        <p:nvSpPr>
          <p:cNvPr id="487" name="Google Shape;487;p51"/>
          <p:cNvSpPr/>
          <p:nvPr/>
        </p:nvSpPr>
        <p:spPr>
          <a:xfrm>
            <a:off x="152400" y="76200"/>
            <a:ext cx="762000" cy="7620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a:t>
            </a:r>
            <a:endParaRPr/>
          </a:p>
        </p:txBody>
      </p:sp>
      <p:sp>
        <p:nvSpPr>
          <p:cNvPr id="488" name="Google Shape;488;p51"/>
          <p:cNvSpPr txBox="1"/>
          <p:nvPr/>
        </p:nvSpPr>
        <p:spPr>
          <a:xfrm>
            <a:off x="0" y="6400800"/>
            <a:ext cx="190308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Kinda book p. 133</a:t>
            </a:r>
            <a:endParaRPr/>
          </a:p>
        </p:txBody>
      </p:sp>
      <p:cxnSp>
        <p:nvCxnSpPr>
          <p:cNvPr id="489" name="Google Shape;489;p51"/>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b="1" lang="en-US" sz="4000"/>
              <a:t>About this Lecture</a:t>
            </a:r>
            <a:endParaRPr/>
          </a:p>
        </p:txBody>
      </p:sp>
      <p:sp>
        <p:nvSpPr>
          <p:cNvPr id="115" name="Google Shape;115;p16"/>
          <p:cNvSpPr txBox="1"/>
          <p:nvPr>
            <p:ph idx="1" type="body"/>
          </p:nvPr>
        </p:nvSpPr>
        <p:spPr>
          <a:xfrm>
            <a:off x="457200" y="3017837"/>
            <a:ext cx="4038600" cy="3382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0000"/>
              </a:buClr>
              <a:buSzPts val="2400"/>
              <a:buNone/>
            </a:pPr>
            <a:r>
              <a:rPr b="1" lang="en-US" sz="2400">
                <a:solidFill>
                  <a:srgbClr val="FFFF00"/>
                </a:solidFill>
              </a:rPr>
              <a:t>Covers</a:t>
            </a:r>
            <a:endParaRPr/>
          </a:p>
          <a:p>
            <a:pPr indent="-342900" lvl="0" marL="342900" rtl="0" algn="l">
              <a:lnSpc>
                <a:spcPct val="90000"/>
              </a:lnSpc>
              <a:spcBef>
                <a:spcPts val="400"/>
              </a:spcBef>
              <a:spcAft>
                <a:spcPts val="0"/>
              </a:spcAft>
              <a:buClr>
                <a:srgbClr val="FF0000"/>
              </a:buClr>
              <a:buSzPts val="2000"/>
              <a:buChar char="•"/>
            </a:pPr>
            <a:r>
              <a:rPr lang="en-US" sz="2000"/>
              <a:t>The intent of this lecture is to expose you to the most commonly generated assembly instructions, and the most frequently dealt with architecture hardware. </a:t>
            </a:r>
            <a:endParaRPr/>
          </a:p>
          <a:p>
            <a:pPr indent="-285750" lvl="1" marL="742950" rtl="0" algn="l">
              <a:lnSpc>
                <a:spcPct val="90000"/>
              </a:lnSpc>
              <a:spcBef>
                <a:spcPts val="360"/>
              </a:spcBef>
              <a:spcAft>
                <a:spcPts val="0"/>
              </a:spcAft>
              <a:buClr>
                <a:srgbClr val="FF0000"/>
              </a:buClr>
              <a:buSzPts val="1800"/>
              <a:buChar char="–"/>
            </a:pPr>
            <a:r>
              <a:rPr lang="en-US" sz="1800"/>
              <a:t>32 bit instructions/hardware</a:t>
            </a:r>
            <a:endParaRPr/>
          </a:p>
          <a:p>
            <a:pPr indent="-285750" lvl="1" marL="742950" rtl="0" algn="l">
              <a:lnSpc>
                <a:spcPct val="90000"/>
              </a:lnSpc>
              <a:spcBef>
                <a:spcPts val="360"/>
              </a:spcBef>
              <a:spcAft>
                <a:spcPts val="0"/>
              </a:spcAft>
              <a:buClr>
                <a:srgbClr val="FF0000"/>
              </a:buClr>
              <a:buSzPts val="1800"/>
              <a:buChar char="–"/>
            </a:pPr>
            <a:r>
              <a:rPr lang="en-US" sz="1800"/>
              <a:t>Implementation of a Stack</a:t>
            </a:r>
            <a:endParaRPr/>
          </a:p>
        </p:txBody>
      </p:sp>
      <p:cxnSp>
        <p:nvCxnSpPr>
          <p:cNvPr id="116" name="Google Shape;116;p16"/>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
        <p:nvSpPr>
          <p:cNvPr id="117" name="Google Shape;117;p16"/>
          <p:cNvSpPr txBox="1"/>
          <p:nvPr/>
        </p:nvSpPr>
        <p:spPr>
          <a:xfrm>
            <a:off x="4876800" y="3094037"/>
            <a:ext cx="4038600" cy="33067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None/>
            </a:pPr>
            <a:r>
              <a:rPr b="1" i="0" lang="en-US" sz="2400" u="none" cap="none" strike="noStrike">
                <a:solidFill>
                  <a:srgbClr val="FFFF00"/>
                </a:solidFill>
                <a:latin typeface="Calibri"/>
                <a:ea typeface="Calibri"/>
                <a:cs typeface="Calibri"/>
                <a:sym typeface="Calibri"/>
              </a:rPr>
              <a:t>Doesn’t Cover</a:t>
            </a:r>
            <a:endParaRPr/>
          </a:p>
          <a:p>
            <a:pPr indent="-342900" lvl="0" marL="342900" marR="0" rtl="0" algn="l">
              <a:lnSpc>
                <a:spcPct val="90000"/>
              </a:lnSpc>
              <a:spcBef>
                <a:spcPts val="400"/>
              </a:spcBef>
              <a:spcAft>
                <a:spcPts val="0"/>
              </a:spcAft>
              <a:buClr>
                <a:srgbClr val="FF0000"/>
              </a:buClr>
              <a:buSzPts val="2000"/>
              <a:buFont typeface="Arial"/>
              <a:buChar char="•"/>
            </a:pPr>
            <a:r>
              <a:rPr b="0" i="0" lang="en-US" sz="2000" u="none" cap="none" strike="noStrike">
                <a:solidFill>
                  <a:schemeClr val="lt1"/>
                </a:solidFill>
                <a:latin typeface="Calibri"/>
                <a:ea typeface="Calibri"/>
                <a:cs typeface="Calibri"/>
                <a:sym typeface="Calibri"/>
              </a:rPr>
              <a:t>Floating point instructions/hardware</a:t>
            </a:r>
            <a:endParaRPr/>
          </a:p>
          <a:p>
            <a:pPr indent="-342900" lvl="0" marL="342900" marR="0" rtl="0" algn="l">
              <a:lnSpc>
                <a:spcPct val="90000"/>
              </a:lnSpc>
              <a:spcBef>
                <a:spcPts val="400"/>
              </a:spcBef>
              <a:spcAft>
                <a:spcPts val="0"/>
              </a:spcAft>
              <a:buClr>
                <a:srgbClr val="FF0000"/>
              </a:buClr>
              <a:buSzPts val="2000"/>
              <a:buFont typeface="Arial"/>
              <a:buChar char="•"/>
            </a:pPr>
            <a:r>
              <a:rPr b="0" i="0" lang="en-US" sz="2000" u="none" cap="none" strike="noStrike">
                <a:solidFill>
                  <a:schemeClr val="lt1"/>
                </a:solidFill>
                <a:latin typeface="Calibri"/>
                <a:ea typeface="Calibri"/>
                <a:cs typeface="Calibri"/>
                <a:sym typeface="Calibri"/>
              </a:rPr>
              <a:t>16/64 bit instructions/hardware </a:t>
            </a:r>
            <a:endParaRPr/>
          </a:p>
          <a:p>
            <a:pPr indent="-342900" lvl="0" marL="342900" marR="0" rtl="0" algn="l">
              <a:lnSpc>
                <a:spcPct val="90000"/>
              </a:lnSpc>
              <a:spcBef>
                <a:spcPts val="400"/>
              </a:spcBef>
              <a:spcAft>
                <a:spcPts val="0"/>
              </a:spcAft>
              <a:buClr>
                <a:srgbClr val="FF0000"/>
              </a:buClr>
              <a:buSzPts val="2000"/>
              <a:buFont typeface="Arial"/>
              <a:buChar char="•"/>
            </a:pPr>
            <a:r>
              <a:rPr b="0" i="0" lang="en-US" sz="2000" u="none" cap="none" strike="noStrike">
                <a:solidFill>
                  <a:schemeClr val="lt1"/>
                </a:solidFill>
                <a:latin typeface="Calibri"/>
                <a:ea typeface="Calibri"/>
                <a:cs typeface="Calibri"/>
                <a:sym typeface="Calibri"/>
              </a:rPr>
              <a:t>Complicated or rare 32 bit instructions</a:t>
            </a:r>
            <a:endParaRPr/>
          </a:p>
          <a:p>
            <a:pPr indent="-342900" lvl="0" marL="342900" marR="0" rtl="0" algn="l">
              <a:lnSpc>
                <a:spcPct val="90000"/>
              </a:lnSpc>
              <a:spcBef>
                <a:spcPts val="400"/>
              </a:spcBef>
              <a:spcAft>
                <a:spcPts val="0"/>
              </a:spcAft>
              <a:buClr>
                <a:srgbClr val="FF0000"/>
              </a:buClr>
              <a:buSzPts val="2000"/>
              <a:buFont typeface="Arial"/>
              <a:buChar char="•"/>
            </a:pPr>
            <a:r>
              <a:rPr b="0" i="0" lang="en-US" sz="2000" u="none" cap="none" strike="noStrike">
                <a:solidFill>
                  <a:schemeClr val="lt1"/>
                </a:solidFill>
                <a:latin typeface="Calibri"/>
                <a:ea typeface="Calibri"/>
                <a:cs typeface="Calibri"/>
                <a:sym typeface="Calibri"/>
              </a:rPr>
              <a:t>Instruction pipeline, caching hierarchy, alternate modes of operation, HW virtualization, etc</a:t>
            </a:r>
            <a:endParaRPr/>
          </a:p>
        </p:txBody>
      </p:sp>
      <p:sp>
        <p:nvSpPr>
          <p:cNvPr id="118" name="Google Shape;118;p16"/>
          <p:cNvSpPr txBox="1"/>
          <p:nvPr/>
        </p:nvSpPr>
        <p:spPr>
          <a:xfrm>
            <a:off x="533400" y="1600200"/>
            <a:ext cx="8077200" cy="137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0000"/>
              </a:buClr>
              <a:buSzPts val="2400"/>
              <a:buFont typeface="Arial"/>
              <a:buNone/>
            </a:pPr>
            <a:r>
              <a:rPr b="0" i="0" lang="en-US" sz="2400" u="none" cap="none" strike="noStrike">
                <a:solidFill>
                  <a:schemeClr val="accent5"/>
                </a:solidFill>
                <a:latin typeface="Calibri"/>
                <a:ea typeface="Calibri"/>
                <a:cs typeface="Calibri"/>
                <a:sym typeface="Calibri"/>
              </a:rPr>
              <a:t>The intent of this lecture is to expose you to the most commonly generated assembly instructions, and the most frequently dealt with architecture hardware.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3600"/>
              <a:buFont typeface="Calibri"/>
              <a:buNone/>
            </a:pPr>
            <a:r>
              <a:rPr lang="en-US" sz="3600">
                <a:solidFill>
                  <a:srgbClr val="FFC000"/>
                </a:solidFill>
              </a:rPr>
              <a:t>MOV</a:t>
            </a:r>
            <a:br>
              <a:rPr lang="en-US" sz="3600"/>
            </a:br>
            <a:r>
              <a:rPr lang="en-US" sz="3600"/>
              <a:t>Move</a:t>
            </a:r>
            <a:endParaRPr/>
          </a:p>
        </p:txBody>
      </p:sp>
      <p:sp>
        <p:nvSpPr>
          <p:cNvPr id="496" name="Google Shape;496;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Can move: </a:t>
            </a:r>
            <a:endParaRPr/>
          </a:p>
          <a:p>
            <a:pPr indent="-285750" lvl="1" marL="742950" rtl="0" algn="l">
              <a:lnSpc>
                <a:spcPct val="90000"/>
              </a:lnSpc>
              <a:spcBef>
                <a:spcPts val="400"/>
              </a:spcBef>
              <a:spcAft>
                <a:spcPts val="0"/>
              </a:spcAft>
              <a:buSzPts val="2000"/>
              <a:buChar char="–"/>
            </a:pPr>
            <a:r>
              <a:rPr lang="en-US" sz="2000"/>
              <a:t>register to register</a:t>
            </a:r>
            <a:endParaRPr/>
          </a:p>
          <a:p>
            <a:pPr indent="-285750" lvl="1" marL="742950" rtl="0" algn="l">
              <a:lnSpc>
                <a:spcPct val="90000"/>
              </a:lnSpc>
              <a:spcBef>
                <a:spcPts val="400"/>
              </a:spcBef>
              <a:spcAft>
                <a:spcPts val="0"/>
              </a:spcAft>
              <a:buSzPts val="2000"/>
              <a:buChar char="–"/>
            </a:pPr>
            <a:r>
              <a:rPr lang="en-US" sz="2000"/>
              <a:t>memory to register, register to memory</a:t>
            </a:r>
            <a:endParaRPr/>
          </a:p>
          <a:p>
            <a:pPr indent="-285750" lvl="1" marL="742950" rtl="0" algn="l">
              <a:lnSpc>
                <a:spcPct val="90000"/>
              </a:lnSpc>
              <a:spcBef>
                <a:spcPts val="400"/>
              </a:spcBef>
              <a:spcAft>
                <a:spcPts val="0"/>
              </a:spcAft>
              <a:buSzPts val="2000"/>
              <a:buChar char="–"/>
            </a:pPr>
            <a:r>
              <a:rPr lang="en-US" sz="2000"/>
              <a:t>immediate to register, immediate to memory</a:t>
            </a:r>
            <a:endParaRPr/>
          </a:p>
          <a:p>
            <a:pPr indent="-342900" lvl="0" marL="342900" rtl="0" algn="l">
              <a:lnSpc>
                <a:spcPct val="90000"/>
              </a:lnSpc>
              <a:spcBef>
                <a:spcPts val="480"/>
              </a:spcBef>
              <a:spcAft>
                <a:spcPts val="0"/>
              </a:spcAft>
              <a:buSzPts val="2400"/>
              <a:buChar char="•"/>
            </a:pPr>
            <a:r>
              <a:rPr b="1" lang="en-US" sz="2400" u="sng">
                <a:solidFill>
                  <a:srgbClr val="FFFF00"/>
                </a:solidFill>
              </a:rPr>
              <a:t>Never</a:t>
            </a:r>
            <a:r>
              <a:rPr lang="en-US" sz="2400"/>
              <a:t> memory to memory!</a:t>
            </a:r>
            <a:endParaRPr/>
          </a:p>
          <a:p>
            <a:pPr indent="-342900" lvl="0" marL="342900" rtl="0" algn="l">
              <a:lnSpc>
                <a:spcPct val="90000"/>
              </a:lnSpc>
              <a:spcBef>
                <a:spcPts val="480"/>
              </a:spcBef>
              <a:spcAft>
                <a:spcPts val="0"/>
              </a:spcAft>
              <a:buSzPts val="2400"/>
              <a:buChar char="•"/>
            </a:pPr>
            <a:r>
              <a:rPr lang="en-US" sz="2400"/>
              <a:t>Memory addresses are given in r/m32 form (coming later)</a:t>
            </a:r>
            <a:endParaRPr/>
          </a:p>
        </p:txBody>
      </p:sp>
      <p:sp>
        <p:nvSpPr>
          <p:cNvPr id="497" name="Google Shape;497;p52"/>
          <p:cNvSpPr/>
          <p:nvPr/>
        </p:nvSpPr>
        <p:spPr>
          <a:xfrm>
            <a:off x="152400" y="76200"/>
            <a:ext cx="762000" cy="7620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6</a:t>
            </a:r>
            <a:endParaRPr/>
          </a:p>
        </p:txBody>
      </p:sp>
      <p:cxnSp>
        <p:nvCxnSpPr>
          <p:cNvPr id="498" name="Google Shape;498;p52"/>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sz="4000"/>
              <a:t>General Stack Frame Operation</a:t>
            </a:r>
            <a:endParaRPr/>
          </a:p>
        </p:txBody>
      </p:sp>
      <p:graphicFrame>
        <p:nvGraphicFramePr>
          <p:cNvPr id="504" name="Google Shape;504;p53"/>
          <p:cNvGraphicFramePr/>
          <p:nvPr/>
        </p:nvGraphicFramePr>
        <p:xfrm>
          <a:off x="5867400" y="3181290"/>
          <a:ext cx="3000000" cy="3000000"/>
        </p:xfrm>
        <a:graphic>
          <a:graphicData uri="http://schemas.openxmlformats.org/drawingml/2006/table">
            <a:tbl>
              <a:tblPr>
                <a:noFill/>
                <a:tableStyleId>{D4BB855B-23E5-43B3-8E9E-652C9E05ABBC}</a:tableStyleId>
              </a:tblPr>
              <a:tblGrid>
                <a:gridCol w="2590800"/>
              </a:tblGrid>
              <a:tr h="6778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main() frame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6778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undef</a:t>
                      </a:r>
                      <a:endParaRPr b="0" i="0" sz="2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6762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undef</a:t>
                      </a:r>
                      <a:endParaRPr b="0" i="0" sz="2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6762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alpha val="49803"/>
                      </a:srgbClr>
                    </a:solidFill>
                  </a:tcPr>
                </a:tc>
              </a:tr>
            </a:tbl>
          </a:graphicData>
        </a:graphic>
      </p:graphicFrame>
      <p:sp>
        <p:nvSpPr>
          <p:cNvPr id="505" name="Google Shape;505;p53"/>
          <p:cNvSpPr/>
          <p:nvPr/>
        </p:nvSpPr>
        <p:spPr>
          <a:xfrm>
            <a:off x="5867400" y="2724100"/>
            <a:ext cx="2590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stack bottom</a:t>
            </a:r>
            <a:endParaRPr/>
          </a:p>
        </p:txBody>
      </p:sp>
      <p:sp>
        <p:nvSpPr>
          <p:cNvPr id="506" name="Google Shape;506;p53"/>
          <p:cNvSpPr/>
          <p:nvPr/>
        </p:nvSpPr>
        <p:spPr>
          <a:xfrm>
            <a:off x="6411913" y="5848290"/>
            <a:ext cx="114659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stack top</a:t>
            </a:r>
            <a:endParaRPr/>
          </a:p>
        </p:txBody>
      </p:sp>
      <p:graphicFrame>
        <p:nvGraphicFramePr>
          <p:cNvPr id="507" name="Google Shape;507;p53"/>
          <p:cNvGraphicFramePr/>
          <p:nvPr/>
        </p:nvGraphicFramePr>
        <p:xfrm>
          <a:off x="533400" y="3028890"/>
          <a:ext cx="3000000" cy="3000000"/>
        </p:xfrm>
        <a:graphic>
          <a:graphicData uri="http://schemas.openxmlformats.org/drawingml/2006/table">
            <a:tbl>
              <a:tblPr>
                <a:noFill/>
                <a:tableStyleId>{D4BB855B-23E5-43B3-8E9E-652C9E05ABBC}</a:tableStyleId>
              </a:tblPr>
              <a:tblGrid>
                <a:gridCol w="4191000"/>
              </a:tblGrid>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Local Variables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508" name="Google Shape;508;p53"/>
          <p:cNvSpPr/>
          <p:nvPr/>
        </p:nvSpPr>
        <p:spPr>
          <a:xfrm>
            <a:off x="500063" y="1651337"/>
            <a:ext cx="8110537" cy="10156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We are going to pretend that main() is the very first function being executed in a program. This is what its stack looks like to start with (assuming it has any local variables).</a:t>
            </a:r>
            <a:endParaRPr/>
          </a:p>
        </p:txBody>
      </p:sp>
      <p:cxnSp>
        <p:nvCxnSpPr>
          <p:cNvPr id="509" name="Google Shape;509;p53"/>
          <p:cNvCxnSpPr/>
          <p:nvPr/>
        </p:nvCxnSpPr>
        <p:spPr>
          <a:xfrm>
            <a:off x="4724400" y="3028890"/>
            <a:ext cx="1143000" cy="152400"/>
          </a:xfrm>
          <a:prstGeom prst="straightConnector1">
            <a:avLst/>
          </a:prstGeom>
          <a:noFill/>
          <a:ln cap="flat" cmpd="sng" w="25400">
            <a:solidFill>
              <a:schemeClr val="lt1"/>
            </a:solidFill>
            <a:prstDash val="solid"/>
            <a:round/>
            <a:headEnd len="med" w="med" type="none"/>
            <a:tailEnd len="med" w="med" type="none"/>
          </a:ln>
        </p:spPr>
      </p:cxnSp>
      <p:cxnSp>
        <p:nvCxnSpPr>
          <p:cNvPr id="510" name="Google Shape;510;p53"/>
          <p:cNvCxnSpPr/>
          <p:nvPr/>
        </p:nvCxnSpPr>
        <p:spPr>
          <a:xfrm>
            <a:off x="4724400" y="3562290"/>
            <a:ext cx="1143000" cy="304800"/>
          </a:xfrm>
          <a:prstGeom prst="straightConnector1">
            <a:avLst/>
          </a:prstGeom>
          <a:noFill/>
          <a:ln cap="flat" cmpd="sng" w="25400">
            <a:solidFill>
              <a:schemeClr val="lt1"/>
            </a:solidFill>
            <a:prstDash val="solid"/>
            <a:round/>
            <a:headEnd len="med" w="med" type="none"/>
            <a:tailEnd len="med" w="med" type="none"/>
          </a:ln>
        </p:spPr>
      </p:cxnSp>
      <p:cxnSp>
        <p:nvCxnSpPr>
          <p:cNvPr id="511" name="Google Shape;511;p53"/>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4"/>
          <p:cNvSpPr txBox="1"/>
          <p:nvPr>
            <p:ph type="title"/>
          </p:nvPr>
        </p:nvSpPr>
        <p:spPr>
          <a:xfrm>
            <a:off x="457200" y="228600"/>
            <a:ext cx="8153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sz="4000"/>
              <a:t>Stack Frame Operation – Cont.</a:t>
            </a:r>
            <a:endParaRPr/>
          </a:p>
        </p:txBody>
      </p:sp>
      <p:graphicFrame>
        <p:nvGraphicFramePr>
          <p:cNvPr id="517" name="Google Shape;517;p54"/>
          <p:cNvGraphicFramePr/>
          <p:nvPr/>
        </p:nvGraphicFramePr>
        <p:xfrm>
          <a:off x="5943600" y="3276600"/>
          <a:ext cx="3000000" cy="3000000"/>
        </p:xfrm>
        <a:graphic>
          <a:graphicData uri="http://schemas.openxmlformats.org/drawingml/2006/table">
            <a:tbl>
              <a:tblPr>
                <a:noFill/>
                <a:tableStyleId>{D4BB855B-23E5-43B3-8E9E-652C9E05ABBC}</a:tableStyleId>
              </a:tblPr>
              <a:tblGrid>
                <a:gridCol w="2590800"/>
              </a:tblGrid>
              <a:tr h="6778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main() frame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78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undef</a:t>
                      </a:r>
                      <a:endParaRPr b="0" i="0" sz="2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62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undef</a:t>
                      </a:r>
                      <a:endParaRPr b="0" i="0" sz="2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62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518" name="Google Shape;518;p54"/>
          <p:cNvSpPr/>
          <p:nvPr/>
        </p:nvSpPr>
        <p:spPr>
          <a:xfrm>
            <a:off x="6248400" y="2819400"/>
            <a:ext cx="14096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stack bottom</a:t>
            </a:r>
            <a:endParaRPr/>
          </a:p>
        </p:txBody>
      </p:sp>
      <p:sp>
        <p:nvSpPr>
          <p:cNvPr id="519" name="Google Shape;519;p54"/>
          <p:cNvSpPr/>
          <p:nvPr/>
        </p:nvSpPr>
        <p:spPr>
          <a:xfrm>
            <a:off x="6488113" y="5943600"/>
            <a:ext cx="10298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stack top</a:t>
            </a:r>
            <a:endParaRPr/>
          </a:p>
        </p:txBody>
      </p:sp>
      <p:graphicFrame>
        <p:nvGraphicFramePr>
          <p:cNvPr id="520" name="Google Shape;520;p54"/>
          <p:cNvGraphicFramePr/>
          <p:nvPr/>
        </p:nvGraphicFramePr>
        <p:xfrm>
          <a:off x="609600" y="3124200"/>
          <a:ext cx="3000000" cy="3000000"/>
        </p:xfrm>
        <a:graphic>
          <a:graphicData uri="http://schemas.openxmlformats.org/drawingml/2006/table">
            <a:tbl>
              <a:tblPr>
                <a:noFill/>
                <a:tableStyleId>{D4BB855B-23E5-43B3-8E9E-652C9E05ABBC}</a:tableStyleId>
              </a:tblPr>
              <a:tblGrid>
                <a:gridCol w="4191000"/>
              </a:tblGrid>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Local Variables </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Caller-Save Registers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Arguments to Pass to Callee</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521" name="Google Shape;521;p54"/>
          <p:cNvSpPr/>
          <p:nvPr/>
        </p:nvSpPr>
        <p:spPr>
          <a:xfrm>
            <a:off x="381000" y="1600200"/>
            <a:ext cx="8570912" cy="118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When main() decides to call a subroutine, main() becomes “the caller”. We will assume main() has some registers it would like to remain the same, so it will save them. We will also assume that the callee function takes some input arguments.</a:t>
            </a:r>
            <a:endParaRPr sz="2000">
              <a:solidFill>
                <a:schemeClr val="lt1"/>
              </a:solidFill>
              <a:latin typeface="Times New Roman"/>
              <a:ea typeface="Times New Roman"/>
              <a:cs typeface="Times New Roman"/>
              <a:sym typeface="Times New Roman"/>
            </a:endParaRPr>
          </a:p>
        </p:txBody>
      </p:sp>
      <p:cxnSp>
        <p:nvCxnSpPr>
          <p:cNvPr id="522" name="Google Shape;522;p54"/>
          <p:cNvCxnSpPr/>
          <p:nvPr/>
        </p:nvCxnSpPr>
        <p:spPr>
          <a:xfrm>
            <a:off x="4800600" y="3124200"/>
            <a:ext cx="1143000" cy="152400"/>
          </a:xfrm>
          <a:prstGeom prst="straightConnector1">
            <a:avLst/>
          </a:prstGeom>
          <a:noFill/>
          <a:ln cap="flat" cmpd="sng" w="25400">
            <a:solidFill>
              <a:schemeClr val="lt1"/>
            </a:solidFill>
            <a:prstDash val="solid"/>
            <a:round/>
            <a:headEnd len="med" w="med" type="none"/>
            <a:tailEnd len="med" w="med" type="none"/>
          </a:ln>
        </p:spPr>
      </p:cxnSp>
      <p:cxnSp>
        <p:nvCxnSpPr>
          <p:cNvPr id="523" name="Google Shape;523;p54"/>
          <p:cNvCxnSpPr/>
          <p:nvPr/>
        </p:nvCxnSpPr>
        <p:spPr>
          <a:xfrm flipH="1" rot="10800000">
            <a:off x="4800600" y="3962400"/>
            <a:ext cx="1143000" cy="838200"/>
          </a:xfrm>
          <a:prstGeom prst="straightConnector1">
            <a:avLst/>
          </a:prstGeom>
          <a:noFill/>
          <a:ln cap="flat" cmpd="sng" w="25400">
            <a:solidFill>
              <a:schemeClr val="lt1"/>
            </a:solidFill>
            <a:prstDash val="solid"/>
            <a:round/>
            <a:headEnd len="med" w="med" type="none"/>
            <a:tailEnd len="med" w="med" type="none"/>
          </a:ln>
        </p:spPr>
      </p:cxnSp>
      <p:cxnSp>
        <p:nvCxnSpPr>
          <p:cNvPr id="524" name="Google Shape;524;p54"/>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5"/>
          <p:cNvSpPr txBox="1"/>
          <p:nvPr>
            <p:ph type="title"/>
          </p:nvPr>
        </p:nvSpPr>
        <p:spPr>
          <a:xfrm>
            <a:off x="457200" y="228600"/>
            <a:ext cx="8153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sz="4000"/>
              <a:t>Stack Frame Operation – Cont.</a:t>
            </a:r>
            <a:endParaRPr/>
          </a:p>
        </p:txBody>
      </p:sp>
      <p:graphicFrame>
        <p:nvGraphicFramePr>
          <p:cNvPr id="530" name="Google Shape;530;p55"/>
          <p:cNvGraphicFramePr/>
          <p:nvPr/>
        </p:nvGraphicFramePr>
        <p:xfrm>
          <a:off x="5791200" y="3288268"/>
          <a:ext cx="3000000" cy="3000000"/>
        </p:xfrm>
        <a:graphic>
          <a:graphicData uri="http://schemas.openxmlformats.org/drawingml/2006/table">
            <a:tbl>
              <a:tblPr>
                <a:noFill/>
                <a:tableStyleId>{D4BB855B-23E5-43B3-8E9E-652C9E05ABBC}</a:tableStyleId>
              </a:tblPr>
              <a:tblGrid>
                <a:gridCol w="2590800"/>
              </a:tblGrid>
              <a:tr h="6778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main() frame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78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62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undef</a:t>
                      </a:r>
                      <a:endParaRPr b="0" i="0" sz="2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62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531" name="Google Shape;531;p55"/>
          <p:cNvSpPr/>
          <p:nvPr/>
        </p:nvSpPr>
        <p:spPr>
          <a:xfrm>
            <a:off x="6096000" y="2831068"/>
            <a:ext cx="14096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stack bottom</a:t>
            </a:r>
            <a:endParaRPr/>
          </a:p>
        </p:txBody>
      </p:sp>
      <p:sp>
        <p:nvSpPr>
          <p:cNvPr id="532" name="Google Shape;532;p55"/>
          <p:cNvSpPr/>
          <p:nvPr/>
        </p:nvSpPr>
        <p:spPr>
          <a:xfrm>
            <a:off x="6335713" y="5955268"/>
            <a:ext cx="10298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stack top</a:t>
            </a:r>
            <a:endParaRPr/>
          </a:p>
        </p:txBody>
      </p:sp>
      <p:sp>
        <p:nvSpPr>
          <p:cNvPr id="533" name="Google Shape;533;p55"/>
          <p:cNvSpPr/>
          <p:nvPr/>
        </p:nvSpPr>
        <p:spPr>
          <a:xfrm>
            <a:off x="236538" y="1600200"/>
            <a:ext cx="8570912" cy="118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When main() actually issues the </a:t>
            </a:r>
            <a:r>
              <a:rPr lang="en-US" sz="2000">
                <a:solidFill>
                  <a:srgbClr val="FFFF00"/>
                </a:solidFill>
                <a:latin typeface="Times New Roman"/>
                <a:ea typeface="Times New Roman"/>
                <a:cs typeface="Times New Roman"/>
                <a:sym typeface="Times New Roman"/>
              </a:rPr>
              <a:t>CALL</a:t>
            </a:r>
            <a:r>
              <a:rPr lang="en-US" sz="2000">
                <a:solidFill>
                  <a:schemeClr val="lt1"/>
                </a:solidFill>
                <a:latin typeface="Times New Roman"/>
                <a:ea typeface="Times New Roman"/>
                <a:cs typeface="Times New Roman"/>
                <a:sym typeface="Times New Roman"/>
              </a:rPr>
              <a:t> instruction, the return address gets saved onto the stack, and because the next instruction after the call will be the beginning of the called function, we consider the frame to have changed to the callee.</a:t>
            </a:r>
            <a:endParaRPr/>
          </a:p>
        </p:txBody>
      </p:sp>
      <p:cxnSp>
        <p:nvCxnSpPr>
          <p:cNvPr id="534" name="Google Shape;534;p55"/>
          <p:cNvCxnSpPr/>
          <p:nvPr/>
        </p:nvCxnSpPr>
        <p:spPr>
          <a:xfrm>
            <a:off x="4648200" y="3135868"/>
            <a:ext cx="1143000" cy="152400"/>
          </a:xfrm>
          <a:prstGeom prst="straightConnector1">
            <a:avLst/>
          </a:prstGeom>
          <a:noFill/>
          <a:ln cap="flat" cmpd="sng" w="25400">
            <a:solidFill>
              <a:schemeClr val="lt1"/>
            </a:solidFill>
            <a:prstDash val="solid"/>
            <a:round/>
            <a:headEnd len="med" w="med" type="none"/>
            <a:tailEnd len="med" w="med" type="none"/>
          </a:ln>
        </p:spPr>
      </p:cxnSp>
      <p:cxnSp>
        <p:nvCxnSpPr>
          <p:cNvPr id="535" name="Google Shape;535;p55"/>
          <p:cNvCxnSpPr/>
          <p:nvPr/>
        </p:nvCxnSpPr>
        <p:spPr>
          <a:xfrm flipH="1" rot="10800000">
            <a:off x="4648200" y="3974068"/>
            <a:ext cx="1143000" cy="1371600"/>
          </a:xfrm>
          <a:prstGeom prst="straightConnector1">
            <a:avLst/>
          </a:prstGeom>
          <a:noFill/>
          <a:ln cap="flat" cmpd="sng" w="25400">
            <a:solidFill>
              <a:schemeClr val="lt1"/>
            </a:solidFill>
            <a:prstDash val="solid"/>
            <a:round/>
            <a:headEnd len="med" w="med" type="none"/>
            <a:tailEnd len="med" w="med" type="none"/>
          </a:ln>
        </p:spPr>
      </p:cxnSp>
      <p:graphicFrame>
        <p:nvGraphicFramePr>
          <p:cNvPr id="536" name="Google Shape;536;p55"/>
          <p:cNvGraphicFramePr/>
          <p:nvPr/>
        </p:nvGraphicFramePr>
        <p:xfrm>
          <a:off x="457200" y="3135868"/>
          <a:ext cx="3000000" cy="3000000"/>
        </p:xfrm>
        <a:graphic>
          <a:graphicData uri="http://schemas.openxmlformats.org/drawingml/2006/table">
            <a:tbl>
              <a:tblPr>
                <a:noFill/>
                <a:tableStyleId>{D4BB855B-23E5-43B3-8E9E-652C9E05ABBC}</a:tableStyleId>
              </a:tblPr>
              <a:tblGrid>
                <a:gridCol w="4191000"/>
              </a:tblGrid>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Local Variables </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Caller-Save Registers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Arguments to Pass to Callee</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Caller's saved return address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537" name="Google Shape;537;p55"/>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6"/>
          <p:cNvSpPr txBox="1"/>
          <p:nvPr>
            <p:ph type="title"/>
          </p:nvPr>
        </p:nvSpPr>
        <p:spPr>
          <a:xfrm>
            <a:off x="457200" y="228600"/>
            <a:ext cx="8153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sz="4000"/>
              <a:t>Stack Frame Operation – Cont.</a:t>
            </a:r>
            <a:endParaRPr/>
          </a:p>
        </p:txBody>
      </p:sp>
      <p:graphicFrame>
        <p:nvGraphicFramePr>
          <p:cNvPr id="543" name="Google Shape;543;p56"/>
          <p:cNvGraphicFramePr/>
          <p:nvPr/>
        </p:nvGraphicFramePr>
        <p:xfrm>
          <a:off x="5867400" y="3212068"/>
          <a:ext cx="3000000" cy="3000000"/>
        </p:xfrm>
        <a:graphic>
          <a:graphicData uri="http://schemas.openxmlformats.org/drawingml/2006/table">
            <a:tbl>
              <a:tblPr>
                <a:noFill/>
                <a:tableStyleId>{D4BB855B-23E5-43B3-8E9E-652C9E05ABBC}</a:tableStyleId>
              </a:tblPr>
              <a:tblGrid>
                <a:gridCol w="2590800"/>
              </a:tblGrid>
              <a:tr h="6778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main() frame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78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foo()'s frame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62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62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544" name="Google Shape;544;p56"/>
          <p:cNvSpPr/>
          <p:nvPr/>
        </p:nvSpPr>
        <p:spPr>
          <a:xfrm>
            <a:off x="6165850" y="2754868"/>
            <a:ext cx="14096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stack bottom</a:t>
            </a:r>
            <a:endParaRPr/>
          </a:p>
        </p:txBody>
      </p:sp>
      <p:sp>
        <p:nvSpPr>
          <p:cNvPr id="545" name="Google Shape;545;p56"/>
          <p:cNvSpPr/>
          <p:nvPr/>
        </p:nvSpPr>
        <p:spPr>
          <a:xfrm>
            <a:off x="6411913" y="5879068"/>
            <a:ext cx="10298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stack top</a:t>
            </a:r>
            <a:endParaRPr/>
          </a:p>
        </p:txBody>
      </p:sp>
      <p:sp>
        <p:nvSpPr>
          <p:cNvPr id="546" name="Google Shape;546;p56"/>
          <p:cNvSpPr/>
          <p:nvPr/>
        </p:nvSpPr>
        <p:spPr>
          <a:xfrm>
            <a:off x="236538" y="1631950"/>
            <a:ext cx="8570912" cy="118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When foo() starts, the frame pointer (</a:t>
            </a:r>
            <a:r>
              <a:rPr lang="en-US" sz="2000">
                <a:solidFill>
                  <a:srgbClr val="FFFF00"/>
                </a:solidFill>
                <a:latin typeface="Times New Roman"/>
                <a:ea typeface="Times New Roman"/>
                <a:cs typeface="Times New Roman"/>
                <a:sym typeface="Times New Roman"/>
              </a:rPr>
              <a:t>EBP</a:t>
            </a:r>
            <a:r>
              <a:rPr lang="en-US" sz="2000">
                <a:solidFill>
                  <a:schemeClr val="lt1"/>
                </a:solidFill>
                <a:latin typeface="Times New Roman"/>
                <a:ea typeface="Times New Roman"/>
                <a:cs typeface="Times New Roman"/>
                <a:sym typeface="Times New Roman"/>
              </a:rPr>
              <a:t>) still points to main()'s frame. So the first thing it does is to save the old frame pointer on the stack and set the new value to point to its own frame.</a:t>
            </a:r>
            <a:endParaRPr sz="2000">
              <a:solidFill>
                <a:schemeClr val="lt1"/>
              </a:solidFill>
              <a:latin typeface="Times New Roman"/>
              <a:ea typeface="Times New Roman"/>
              <a:cs typeface="Times New Roman"/>
              <a:sym typeface="Times New Roman"/>
            </a:endParaRPr>
          </a:p>
        </p:txBody>
      </p:sp>
      <p:cxnSp>
        <p:nvCxnSpPr>
          <p:cNvPr id="547" name="Google Shape;547;p56"/>
          <p:cNvCxnSpPr/>
          <p:nvPr/>
        </p:nvCxnSpPr>
        <p:spPr>
          <a:xfrm flipH="1" rot="10800000">
            <a:off x="4724400" y="3897868"/>
            <a:ext cx="1143000" cy="1371600"/>
          </a:xfrm>
          <a:prstGeom prst="straightConnector1">
            <a:avLst/>
          </a:prstGeom>
          <a:noFill/>
          <a:ln cap="flat" cmpd="sng" w="25400">
            <a:solidFill>
              <a:schemeClr val="lt1"/>
            </a:solidFill>
            <a:prstDash val="solid"/>
            <a:round/>
            <a:headEnd len="med" w="med" type="none"/>
            <a:tailEnd len="med" w="med" type="none"/>
          </a:ln>
        </p:spPr>
      </p:cxnSp>
      <p:graphicFrame>
        <p:nvGraphicFramePr>
          <p:cNvPr id="548" name="Google Shape;548;p56"/>
          <p:cNvGraphicFramePr/>
          <p:nvPr/>
        </p:nvGraphicFramePr>
        <p:xfrm>
          <a:off x="533400" y="3059668"/>
          <a:ext cx="3000000" cy="3000000"/>
        </p:xfrm>
        <a:graphic>
          <a:graphicData uri="http://schemas.openxmlformats.org/drawingml/2006/table">
            <a:tbl>
              <a:tblPr>
                <a:noFill/>
                <a:tableStyleId>{D4BB855B-23E5-43B3-8E9E-652C9E05ABBC}</a:tableStyleId>
              </a:tblPr>
              <a:tblGrid>
                <a:gridCol w="4191000"/>
              </a:tblGrid>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Local Variables </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Caller-Save Registers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Arguments to Pass to Callee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Caller's saved return address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Saved Frame Pointer</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549" name="Google Shape;549;p56"/>
          <p:cNvCxnSpPr/>
          <p:nvPr/>
        </p:nvCxnSpPr>
        <p:spPr>
          <a:xfrm flipH="1" rot="10800000">
            <a:off x="4724400" y="4507468"/>
            <a:ext cx="1143000" cy="1371600"/>
          </a:xfrm>
          <a:prstGeom prst="straightConnector1">
            <a:avLst/>
          </a:prstGeom>
          <a:noFill/>
          <a:ln cap="flat" cmpd="sng" w="25400">
            <a:solidFill>
              <a:schemeClr val="lt1"/>
            </a:solidFill>
            <a:prstDash val="solid"/>
            <a:round/>
            <a:headEnd len="med" w="med" type="none"/>
            <a:tailEnd len="med" w="med" type="none"/>
          </a:ln>
        </p:spPr>
      </p:cxnSp>
      <p:cxnSp>
        <p:nvCxnSpPr>
          <p:cNvPr id="550" name="Google Shape;550;p56"/>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7"/>
          <p:cNvSpPr txBox="1"/>
          <p:nvPr>
            <p:ph type="title"/>
          </p:nvPr>
        </p:nvSpPr>
        <p:spPr>
          <a:xfrm>
            <a:off x="457200" y="228600"/>
            <a:ext cx="8153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sz="4000"/>
              <a:t>Stack Frame Operation – Cont.</a:t>
            </a:r>
            <a:endParaRPr/>
          </a:p>
        </p:txBody>
      </p:sp>
      <p:graphicFrame>
        <p:nvGraphicFramePr>
          <p:cNvPr id="556" name="Google Shape;556;p57"/>
          <p:cNvGraphicFramePr/>
          <p:nvPr/>
        </p:nvGraphicFramePr>
        <p:xfrm>
          <a:off x="5943600" y="2946400"/>
          <a:ext cx="3000000" cy="3000000"/>
        </p:xfrm>
        <a:graphic>
          <a:graphicData uri="http://schemas.openxmlformats.org/drawingml/2006/table">
            <a:tbl>
              <a:tblPr>
                <a:noFill/>
                <a:tableStyleId>{D4BB855B-23E5-43B3-8E9E-652C9E05ABBC}</a:tableStyleId>
              </a:tblPr>
              <a:tblGrid>
                <a:gridCol w="2590800"/>
              </a:tblGrid>
              <a:tr h="6778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main() frame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78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foo()'s frame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62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62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557" name="Google Shape;557;p57"/>
          <p:cNvSpPr/>
          <p:nvPr/>
        </p:nvSpPr>
        <p:spPr>
          <a:xfrm>
            <a:off x="6242050" y="2489200"/>
            <a:ext cx="14096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stack bottom</a:t>
            </a:r>
            <a:endParaRPr/>
          </a:p>
        </p:txBody>
      </p:sp>
      <p:sp>
        <p:nvSpPr>
          <p:cNvPr id="558" name="Google Shape;558;p57"/>
          <p:cNvSpPr/>
          <p:nvPr/>
        </p:nvSpPr>
        <p:spPr>
          <a:xfrm>
            <a:off x="6488113" y="5613400"/>
            <a:ext cx="10298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stack top</a:t>
            </a:r>
            <a:endParaRPr/>
          </a:p>
        </p:txBody>
      </p:sp>
      <p:sp>
        <p:nvSpPr>
          <p:cNvPr id="559" name="Google Shape;559;p57"/>
          <p:cNvSpPr/>
          <p:nvPr/>
        </p:nvSpPr>
        <p:spPr>
          <a:xfrm>
            <a:off x="236538" y="1600200"/>
            <a:ext cx="8570912" cy="1187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Next, we'll assume the the callee foo() would like to use all the registers, and must therefore save the callee-save registers. Then it will allocate space for its local variables.</a:t>
            </a:r>
            <a:endParaRPr sz="2000">
              <a:solidFill>
                <a:schemeClr val="lt1"/>
              </a:solidFill>
              <a:latin typeface="Times New Roman"/>
              <a:ea typeface="Times New Roman"/>
              <a:cs typeface="Times New Roman"/>
              <a:sym typeface="Times New Roman"/>
            </a:endParaRPr>
          </a:p>
        </p:txBody>
      </p:sp>
      <p:cxnSp>
        <p:nvCxnSpPr>
          <p:cNvPr id="560" name="Google Shape;560;p57"/>
          <p:cNvCxnSpPr/>
          <p:nvPr/>
        </p:nvCxnSpPr>
        <p:spPr>
          <a:xfrm flipH="1" rot="10800000">
            <a:off x="4800600" y="3632200"/>
            <a:ext cx="1143000" cy="1371600"/>
          </a:xfrm>
          <a:prstGeom prst="straightConnector1">
            <a:avLst/>
          </a:prstGeom>
          <a:noFill/>
          <a:ln cap="flat" cmpd="sng" w="25400">
            <a:solidFill>
              <a:schemeClr val="lt1"/>
            </a:solidFill>
            <a:prstDash val="solid"/>
            <a:round/>
            <a:headEnd len="med" w="med" type="none"/>
            <a:tailEnd len="med" w="med" type="none"/>
          </a:ln>
        </p:spPr>
      </p:cxnSp>
      <p:graphicFrame>
        <p:nvGraphicFramePr>
          <p:cNvPr id="561" name="Google Shape;561;p57"/>
          <p:cNvGraphicFramePr/>
          <p:nvPr/>
        </p:nvGraphicFramePr>
        <p:xfrm>
          <a:off x="609600" y="2794000"/>
          <a:ext cx="3000000" cy="3000000"/>
        </p:xfrm>
        <a:graphic>
          <a:graphicData uri="http://schemas.openxmlformats.org/drawingml/2006/table">
            <a:tbl>
              <a:tblPr>
                <a:noFill/>
                <a:tableStyleId>{D4BB855B-23E5-43B3-8E9E-652C9E05ABBC}</a:tableStyleId>
              </a:tblPr>
              <a:tblGrid>
                <a:gridCol w="4191000"/>
              </a:tblGrid>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Local Variables </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Caller-Save Registers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Arguments to Pass to Callee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Caller's saved return address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Saved Frame Pointer</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Callee-Save Registers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Local Variables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562" name="Google Shape;562;p57"/>
          <p:cNvCxnSpPr/>
          <p:nvPr/>
        </p:nvCxnSpPr>
        <p:spPr>
          <a:xfrm flipH="1" rot="10800000">
            <a:off x="4800600" y="4241800"/>
            <a:ext cx="1143000" cy="2438400"/>
          </a:xfrm>
          <a:prstGeom prst="straightConnector1">
            <a:avLst/>
          </a:prstGeom>
          <a:noFill/>
          <a:ln cap="flat" cmpd="sng" w="25400">
            <a:solidFill>
              <a:schemeClr val="lt1"/>
            </a:solidFill>
            <a:prstDash val="solid"/>
            <a:round/>
            <a:headEnd len="med" w="med" type="none"/>
            <a:tailEnd len="med" w="med" type="none"/>
          </a:ln>
        </p:spPr>
      </p:cxnSp>
      <p:cxnSp>
        <p:nvCxnSpPr>
          <p:cNvPr id="563" name="Google Shape;563;p57"/>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8"/>
          <p:cNvSpPr txBox="1"/>
          <p:nvPr>
            <p:ph type="title"/>
          </p:nvPr>
        </p:nvSpPr>
        <p:spPr>
          <a:xfrm>
            <a:off x="457200" y="228600"/>
            <a:ext cx="8153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sz="4000"/>
              <a:t>Stack Frame Operation </a:t>
            </a:r>
            <a:r>
              <a:rPr lang="en-US"/>
              <a:t>– Cont.</a:t>
            </a:r>
            <a:endParaRPr/>
          </a:p>
        </p:txBody>
      </p:sp>
      <p:graphicFrame>
        <p:nvGraphicFramePr>
          <p:cNvPr id="569" name="Google Shape;569;p58"/>
          <p:cNvGraphicFramePr/>
          <p:nvPr/>
        </p:nvGraphicFramePr>
        <p:xfrm>
          <a:off x="6019800" y="3288268"/>
          <a:ext cx="3000000" cy="3000000"/>
        </p:xfrm>
        <a:graphic>
          <a:graphicData uri="http://schemas.openxmlformats.org/drawingml/2006/table">
            <a:tbl>
              <a:tblPr>
                <a:noFill/>
                <a:tableStyleId>{D4BB855B-23E5-43B3-8E9E-652C9E05ABBC}</a:tableStyleId>
              </a:tblPr>
              <a:tblGrid>
                <a:gridCol w="2590800"/>
              </a:tblGrid>
              <a:tr h="6778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main() frame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78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foo()'s frame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62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62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570" name="Google Shape;570;p58"/>
          <p:cNvSpPr/>
          <p:nvPr/>
        </p:nvSpPr>
        <p:spPr>
          <a:xfrm>
            <a:off x="6324600" y="2831068"/>
            <a:ext cx="14096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stack bottom</a:t>
            </a:r>
            <a:endParaRPr/>
          </a:p>
        </p:txBody>
      </p:sp>
      <p:sp>
        <p:nvSpPr>
          <p:cNvPr id="571" name="Google Shape;571;p58"/>
          <p:cNvSpPr/>
          <p:nvPr/>
        </p:nvSpPr>
        <p:spPr>
          <a:xfrm>
            <a:off x="6564313" y="5955268"/>
            <a:ext cx="10298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stack top</a:t>
            </a:r>
            <a:endParaRPr/>
          </a:p>
        </p:txBody>
      </p:sp>
      <p:sp>
        <p:nvSpPr>
          <p:cNvPr id="572" name="Google Shape;572;p58"/>
          <p:cNvSpPr/>
          <p:nvPr/>
        </p:nvSpPr>
        <p:spPr>
          <a:xfrm>
            <a:off x="533400" y="1625438"/>
            <a:ext cx="8046600" cy="123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At this point, foo() decides it wants to call bar(). It is still the callee-of-main(), but it will now be the caller-of-bar. So it saves any caller-save registers that it needs to. It then puts the function arguments on the stack as well.</a:t>
            </a:r>
            <a:endParaRPr/>
          </a:p>
        </p:txBody>
      </p:sp>
      <p:cxnSp>
        <p:nvCxnSpPr>
          <p:cNvPr id="573" name="Google Shape;573;p58"/>
          <p:cNvCxnSpPr/>
          <p:nvPr/>
        </p:nvCxnSpPr>
        <p:spPr>
          <a:xfrm>
            <a:off x="4876800" y="3135868"/>
            <a:ext cx="1143000" cy="838200"/>
          </a:xfrm>
          <a:prstGeom prst="straightConnector1">
            <a:avLst/>
          </a:prstGeom>
          <a:noFill/>
          <a:ln cap="flat" cmpd="sng" w="25400">
            <a:solidFill>
              <a:schemeClr val="lt1"/>
            </a:solidFill>
            <a:prstDash val="solid"/>
            <a:round/>
            <a:headEnd len="med" w="med" type="none"/>
            <a:tailEnd len="med" w="med" type="none"/>
          </a:ln>
        </p:spPr>
      </p:cxnSp>
      <p:graphicFrame>
        <p:nvGraphicFramePr>
          <p:cNvPr id="574" name="Google Shape;574;p58"/>
          <p:cNvGraphicFramePr/>
          <p:nvPr/>
        </p:nvGraphicFramePr>
        <p:xfrm>
          <a:off x="685800" y="3135868"/>
          <a:ext cx="3000000" cy="3000000"/>
        </p:xfrm>
        <a:graphic>
          <a:graphicData uri="http://schemas.openxmlformats.org/drawingml/2006/table">
            <a:tbl>
              <a:tblPr>
                <a:noFill/>
                <a:tableStyleId>{D4BB855B-23E5-43B3-8E9E-652C9E05ABBC}</a:tableStyleId>
              </a:tblPr>
              <a:tblGrid>
                <a:gridCol w="4191000"/>
              </a:tblGrid>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Saved Frame Pointer</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Callee-Save Registers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Local Variables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Caller-Save Registers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Arguments to Pass to Callee</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575" name="Google Shape;575;p58"/>
          <p:cNvCxnSpPr/>
          <p:nvPr/>
        </p:nvCxnSpPr>
        <p:spPr>
          <a:xfrm flipH="1" rot="10800000">
            <a:off x="4876800" y="4583668"/>
            <a:ext cx="1143000" cy="1371600"/>
          </a:xfrm>
          <a:prstGeom prst="straightConnector1">
            <a:avLst/>
          </a:prstGeom>
          <a:noFill/>
          <a:ln cap="flat" cmpd="sng" w="25400">
            <a:solidFill>
              <a:schemeClr val="lt1"/>
            </a:solidFill>
            <a:prstDash val="solid"/>
            <a:round/>
            <a:headEnd len="med" w="med" type="none"/>
            <a:tailEnd len="med" w="med" type="none"/>
          </a:ln>
        </p:spPr>
      </p:cxnSp>
      <p:cxnSp>
        <p:nvCxnSpPr>
          <p:cNvPr id="576" name="Google Shape;576;p58"/>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9"/>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General Stack Frame Layout</a:t>
            </a:r>
            <a:endParaRPr/>
          </a:p>
        </p:txBody>
      </p:sp>
      <p:sp>
        <p:nvSpPr>
          <p:cNvPr id="583" name="Google Shape;583;p59"/>
          <p:cNvSpPr/>
          <p:nvPr/>
        </p:nvSpPr>
        <p:spPr>
          <a:xfrm>
            <a:off x="381000" y="977900"/>
            <a:ext cx="8199000" cy="191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Every part of the stack frame is technically optional (that is, you can hand code asm without following the conventions.) </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But compilers generate code which uses portions if they are needed. Which pieces are used can sometimes be manipulated with compiler options. (E.g. omit frame pointers, changing calling convention to pass arguments in registers, etc.)</a:t>
            </a:r>
            <a:endParaRPr/>
          </a:p>
        </p:txBody>
      </p:sp>
      <p:graphicFrame>
        <p:nvGraphicFramePr>
          <p:cNvPr id="584" name="Google Shape;584;p59"/>
          <p:cNvGraphicFramePr/>
          <p:nvPr/>
        </p:nvGraphicFramePr>
        <p:xfrm>
          <a:off x="6096000" y="3593068"/>
          <a:ext cx="3000000" cy="3000000"/>
        </p:xfrm>
        <a:graphic>
          <a:graphicData uri="http://schemas.openxmlformats.org/drawingml/2006/table">
            <a:tbl>
              <a:tblPr>
                <a:noFill/>
                <a:tableStyleId>{D4BB855B-23E5-43B3-8E9E-652C9E05ABBC}</a:tableStyleId>
              </a:tblPr>
              <a:tblGrid>
                <a:gridCol w="2590800"/>
              </a:tblGrid>
              <a:tr h="6778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main() frame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78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foo()'s frame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62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undef</a:t>
                      </a:r>
                      <a:endParaRPr b="0" i="0" sz="2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62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585" name="Google Shape;585;p59"/>
          <p:cNvSpPr/>
          <p:nvPr/>
        </p:nvSpPr>
        <p:spPr>
          <a:xfrm>
            <a:off x="6324600" y="3135868"/>
            <a:ext cx="14096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stack bottom</a:t>
            </a:r>
            <a:endParaRPr/>
          </a:p>
        </p:txBody>
      </p:sp>
      <p:sp>
        <p:nvSpPr>
          <p:cNvPr id="586" name="Google Shape;586;p59"/>
          <p:cNvSpPr/>
          <p:nvPr/>
        </p:nvSpPr>
        <p:spPr>
          <a:xfrm>
            <a:off x="6640513" y="6260068"/>
            <a:ext cx="10298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stack top</a:t>
            </a:r>
            <a:endParaRPr/>
          </a:p>
        </p:txBody>
      </p:sp>
      <p:graphicFrame>
        <p:nvGraphicFramePr>
          <p:cNvPr id="587" name="Google Shape;587;p59"/>
          <p:cNvGraphicFramePr/>
          <p:nvPr/>
        </p:nvGraphicFramePr>
        <p:xfrm>
          <a:off x="762000" y="3440668"/>
          <a:ext cx="3000000" cy="3000000"/>
        </p:xfrm>
        <a:graphic>
          <a:graphicData uri="http://schemas.openxmlformats.org/drawingml/2006/table">
            <a:tbl>
              <a:tblPr>
                <a:noFill/>
                <a:tableStyleId>{D4BB855B-23E5-43B3-8E9E-652C9E05ABBC}</a:tableStyleId>
              </a:tblPr>
              <a:tblGrid>
                <a:gridCol w="4191000"/>
              </a:tblGrid>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Saved Frame Pointer</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Callee-Save Registers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Local Variables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Caller-Save Registers</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r h="5588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Arguments to Pass to Callee</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588" name="Google Shape;588;p59"/>
          <p:cNvCxnSpPr/>
          <p:nvPr/>
        </p:nvCxnSpPr>
        <p:spPr>
          <a:xfrm>
            <a:off x="4953000" y="3440668"/>
            <a:ext cx="1143000" cy="838200"/>
          </a:xfrm>
          <a:prstGeom prst="straightConnector1">
            <a:avLst/>
          </a:prstGeom>
          <a:noFill/>
          <a:ln cap="flat" cmpd="sng" w="25400">
            <a:solidFill>
              <a:schemeClr val="dk2"/>
            </a:solidFill>
            <a:prstDash val="solid"/>
            <a:round/>
            <a:headEnd len="med" w="med" type="none"/>
            <a:tailEnd len="med" w="med" type="none"/>
          </a:ln>
        </p:spPr>
      </p:cxnSp>
      <p:cxnSp>
        <p:nvCxnSpPr>
          <p:cNvPr id="589" name="Google Shape;589;p59"/>
          <p:cNvCxnSpPr/>
          <p:nvPr/>
        </p:nvCxnSpPr>
        <p:spPr>
          <a:xfrm flipH="1" rot="10800000">
            <a:off x="4953000" y="4888468"/>
            <a:ext cx="1143000" cy="1371600"/>
          </a:xfrm>
          <a:prstGeom prst="straightConnector1">
            <a:avLst/>
          </a:prstGeom>
          <a:noFill/>
          <a:ln cap="flat" cmpd="sng" w="25400">
            <a:solidFill>
              <a:schemeClr val="dk2"/>
            </a:solidFill>
            <a:prstDash val="solid"/>
            <a:round/>
            <a:headEnd len="med" w="med" type="none"/>
            <a:tailEnd len="med" w="med" type="none"/>
          </a:ln>
        </p:spPr>
      </p:cxnSp>
      <p:cxnSp>
        <p:nvCxnSpPr>
          <p:cNvPr id="590" name="Google Shape;590;p59"/>
          <p:cNvCxnSpPr/>
          <p:nvPr/>
        </p:nvCxnSpPr>
        <p:spPr>
          <a:xfrm>
            <a:off x="533400" y="9906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0"/>
          <p:cNvSpPr txBox="1"/>
          <p:nvPr>
            <p:ph type="title"/>
          </p:nvPr>
        </p:nvSpPr>
        <p:spPr>
          <a:xfrm>
            <a:off x="3810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Stack Frames are a Linked List!</a:t>
            </a:r>
            <a:endParaRPr/>
          </a:p>
        </p:txBody>
      </p:sp>
      <p:graphicFrame>
        <p:nvGraphicFramePr>
          <p:cNvPr id="596" name="Google Shape;596;p60"/>
          <p:cNvGraphicFramePr/>
          <p:nvPr/>
        </p:nvGraphicFramePr>
        <p:xfrm>
          <a:off x="3276600" y="2819400"/>
          <a:ext cx="3000000" cy="3000000"/>
        </p:xfrm>
        <a:graphic>
          <a:graphicData uri="http://schemas.openxmlformats.org/drawingml/2006/table">
            <a:tbl>
              <a:tblPr>
                <a:noFill/>
                <a:tableStyleId>{D4BB855B-23E5-43B3-8E9E-652C9E05ABBC}</a:tableStyleId>
              </a:tblPr>
              <a:tblGrid>
                <a:gridCol w="2590800"/>
              </a:tblGrid>
              <a:tr h="6778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main() frame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78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foo()'s frame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62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bar()'s frame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7627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597" name="Google Shape;597;p60"/>
          <p:cNvSpPr/>
          <p:nvPr/>
        </p:nvSpPr>
        <p:spPr>
          <a:xfrm>
            <a:off x="3505200" y="2362200"/>
            <a:ext cx="14096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stack bottom</a:t>
            </a:r>
            <a:endParaRPr/>
          </a:p>
        </p:txBody>
      </p:sp>
      <p:sp>
        <p:nvSpPr>
          <p:cNvPr id="598" name="Google Shape;598;p60"/>
          <p:cNvSpPr/>
          <p:nvPr/>
        </p:nvSpPr>
        <p:spPr>
          <a:xfrm>
            <a:off x="3821113" y="5486400"/>
            <a:ext cx="10298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stack top</a:t>
            </a:r>
            <a:endParaRPr/>
          </a:p>
        </p:txBody>
      </p:sp>
      <p:sp>
        <p:nvSpPr>
          <p:cNvPr id="599" name="Google Shape;599;p60"/>
          <p:cNvSpPr/>
          <p:nvPr/>
        </p:nvSpPr>
        <p:spPr>
          <a:xfrm>
            <a:off x="636588" y="1752600"/>
            <a:ext cx="736441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The </a:t>
            </a:r>
            <a:r>
              <a:rPr lang="en-US" sz="1800">
                <a:solidFill>
                  <a:srgbClr val="00B0F0"/>
                </a:solidFill>
                <a:latin typeface="Calibri"/>
                <a:ea typeface="Calibri"/>
                <a:cs typeface="Calibri"/>
                <a:sym typeface="Calibri"/>
              </a:rPr>
              <a:t>EBP </a:t>
            </a:r>
            <a:r>
              <a:rPr lang="en-US" sz="1800">
                <a:solidFill>
                  <a:srgbClr val="FFFF00"/>
                </a:solidFill>
                <a:latin typeface="Calibri"/>
                <a:ea typeface="Calibri"/>
                <a:cs typeface="Calibri"/>
                <a:sym typeface="Calibri"/>
              </a:rPr>
              <a:t>in the current frame points at the saved </a:t>
            </a:r>
            <a:r>
              <a:rPr lang="en-US" sz="1800">
                <a:solidFill>
                  <a:srgbClr val="00B0F0"/>
                </a:solidFill>
                <a:latin typeface="Calibri"/>
                <a:ea typeface="Calibri"/>
                <a:cs typeface="Calibri"/>
                <a:sym typeface="Calibri"/>
              </a:rPr>
              <a:t>EBP</a:t>
            </a:r>
            <a:r>
              <a:rPr lang="en-US" sz="1800">
                <a:solidFill>
                  <a:srgbClr val="FFFF00"/>
                </a:solidFill>
                <a:latin typeface="Calibri"/>
                <a:ea typeface="Calibri"/>
                <a:cs typeface="Calibri"/>
                <a:sym typeface="Calibri"/>
              </a:rPr>
              <a:t> of the previous frame.</a:t>
            </a:r>
            <a:endParaRPr/>
          </a:p>
        </p:txBody>
      </p:sp>
      <p:sp>
        <p:nvSpPr>
          <p:cNvPr id="600" name="Google Shape;600;p60"/>
          <p:cNvSpPr/>
          <p:nvPr/>
        </p:nvSpPr>
        <p:spPr>
          <a:xfrm>
            <a:off x="2286000" y="3657600"/>
            <a:ext cx="914400" cy="609600"/>
          </a:xfrm>
          <a:custGeom>
            <a:rect b="b" l="l" r="r" t="t"/>
            <a:pathLst>
              <a:path extrusionOk="0" h="384" w="576">
                <a:moveTo>
                  <a:pt x="576" y="384"/>
                </a:moveTo>
                <a:cubicBezTo>
                  <a:pt x="288" y="344"/>
                  <a:pt x="0" y="304"/>
                  <a:pt x="0" y="240"/>
                </a:cubicBezTo>
                <a:cubicBezTo>
                  <a:pt x="0" y="176"/>
                  <a:pt x="480" y="40"/>
                  <a:pt x="576" y="0"/>
                </a:cubicBezTo>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01" name="Google Shape;601;p60"/>
          <p:cNvSpPr/>
          <p:nvPr/>
        </p:nvSpPr>
        <p:spPr>
          <a:xfrm>
            <a:off x="2286000" y="2971800"/>
            <a:ext cx="914400" cy="609600"/>
          </a:xfrm>
          <a:custGeom>
            <a:rect b="b" l="l" r="r" t="t"/>
            <a:pathLst>
              <a:path extrusionOk="0" h="384" w="576">
                <a:moveTo>
                  <a:pt x="576" y="384"/>
                </a:moveTo>
                <a:cubicBezTo>
                  <a:pt x="288" y="344"/>
                  <a:pt x="0" y="304"/>
                  <a:pt x="0" y="240"/>
                </a:cubicBezTo>
                <a:cubicBezTo>
                  <a:pt x="0" y="176"/>
                  <a:pt x="480" y="40"/>
                  <a:pt x="576" y="0"/>
                </a:cubicBezTo>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602" name="Google Shape;602;p60"/>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Example1.c</a:t>
            </a:r>
            <a:endParaRPr/>
          </a:p>
        </p:txBody>
      </p:sp>
      <p:sp>
        <p:nvSpPr>
          <p:cNvPr id="609" name="Google Shape;609;p61"/>
          <p:cNvSpPr txBox="1"/>
          <p:nvPr>
            <p:ph idx="1" type="body"/>
          </p:nvPr>
        </p:nvSpPr>
        <p:spPr>
          <a:xfrm>
            <a:off x="533400" y="1676400"/>
            <a:ext cx="3962400" cy="3810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000"/>
              <a:buFont typeface="Calibri"/>
              <a:buNone/>
            </a:pPr>
            <a:r>
              <a:rPr lang="en-US" sz="2000"/>
              <a:t>//Example1 - using the stack </a:t>
            </a:r>
            <a:endParaRPr/>
          </a:p>
          <a:p>
            <a:pPr indent="-342900" lvl="0" marL="342900" rtl="0" algn="l">
              <a:lnSpc>
                <a:spcPct val="90000"/>
              </a:lnSpc>
              <a:spcBef>
                <a:spcPts val="400"/>
              </a:spcBef>
              <a:spcAft>
                <a:spcPts val="0"/>
              </a:spcAft>
              <a:buSzPts val="2000"/>
              <a:buFont typeface="Calibri"/>
              <a:buNone/>
            </a:pPr>
            <a:r>
              <a:rPr lang="en-US" sz="2000"/>
              <a:t>//to call subroutines</a:t>
            </a:r>
            <a:endParaRPr/>
          </a:p>
          <a:p>
            <a:pPr indent="-342900" lvl="0" marL="342900" rtl="0" algn="l">
              <a:lnSpc>
                <a:spcPct val="90000"/>
              </a:lnSpc>
              <a:spcBef>
                <a:spcPts val="400"/>
              </a:spcBef>
              <a:spcAft>
                <a:spcPts val="0"/>
              </a:spcAft>
              <a:buSzPts val="2000"/>
              <a:buFont typeface="Calibri"/>
              <a:buNone/>
            </a:pPr>
            <a:r>
              <a:rPr lang="en-US" sz="2000"/>
              <a:t>//New instructions: </a:t>
            </a:r>
            <a:endParaRPr/>
          </a:p>
          <a:p>
            <a:pPr indent="-342900" lvl="0" marL="342900" rtl="0" algn="l">
              <a:lnSpc>
                <a:spcPct val="90000"/>
              </a:lnSpc>
              <a:spcBef>
                <a:spcPts val="400"/>
              </a:spcBef>
              <a:spcAft>
                <a:spcPts val="0"/>
              </a:spcAft>
              <a:buSzPts val="2000"/>
              <a:buFont typeface="Calibri"/>
              <a:buNone/>
            </a:pPr>
            <a:r>
              <a:rPr lang="en-US" sz="2000"/>
              <a:t>//push, pop, call, ret, mov</a:t>
            </a:r>
            <a:endParaRPr sz="2000"/>
          </a:p>
          <a:p>
            <a:pPr indent="-342900" lvl="0" marL="342900" rtl="0" algn="l">
              <a:lnSpc>
                <a:spcPct val="90000"/>
              </a:lnSpc>
              <a:spcBef>
                <a:spcPts val="400"/>
              </a:spcBef>
              <a:spcAft>
                <a:spcPts val="0"/>
              </a:spcAft>
              <a:buSzPts val="2000"/>
              <a:buFont typeface="Calibri"/>
              <a:buNone/>
            </a:pPr>
            <a:r>
              <a:rPr lang="en-US" sz="2000"/>
              <a:t>int sub(){</a:t>
            </a:r>
            <a:endParaRPr/>
          </a:p>
          <a:p>
            <a:pPr indent="-342900" lvl="0" marL="342900" rtl="0" algn="l">
              <a:lnSpc>
                <a:spcPct val="90000"/>
              </a:lnSpc>
              <a:spcBef>
                <a:spcPts val="400"/>
              </a:spcBef>
              <a:spcAft>
                <a:spcPts val="0"/>
              </a:spcAft>
              <a:buSzPts val="2000"/>
              <a:buFont typeface="Calibri"/>
              <a:buNone/>
            </a:pPr>
            <a:r>
              <a:rPr lang="en-US" sz="2000"/>
              <a:t>	return 0xbeef;</a:t>
            </a:r>
            <a:endParaRPr/>
          </a:p>
          <a:p>
            <a:pPr indent="-342900" lvl="0" marL="342900" rtl="0" algn="l">
              <a:lnSpc>
                <a:spcPct val="90000"/>
              </a:lnSpc>
              <a:spcBef>
                <a:spcPts val="400"/>
              </a:spcBef>
              <a:spcAft>
                <a:spcPts val="0"/>
              </a:spcAft>
              <a:buSzPts val="2000"/>
              <a:buFont typeface="Calibri"/>
              <a:buNone/>
            </a:pPr>
            <a:r>
              <a:rPr lang="en-US" sz="2000"/>
              <a:t>}</a:t>
            </a:r>
            <a:endParaRPr/>
          </a:p>
          <a:p>
            <a:pPr indent="-342900" lvl="0" marL="342900" rtl="0" algn="l">
              <a:lnSpc>
                <a:spcPct val="90000"/>
              </a:lnSpc>
              <a:spcBef>
                <a:spcPts val="400"/>
              </a:spcBef>
              <a:spcAft>
                <a:spcPts val="0"/>
              </a:spcAft>
              <a:buSzPts val="2000"/>
              <a:buFont typeface="Calibri"/>
              <a:buNone/>
            </a:pPr>
            <a:r>
              <a:rPr lang="en-US" sz="2000"/>
              <a:t>int main(){</a:t>
            </a:r>
            <a:endParaRPr/>
          </a:p>
          <a:p>
            <a:pPr indent="-342900" lvl="0" marL="342900" rtl="0" algn="l">
              <a:lnSpc>
                <a:spcPct val="90000"/>
              </a:lnSpc>
              <a:spcBef>
                <a:spcPts val="400"/>
              </a:spcBef>
              <a:spcAft>
                <a:spcPts val="0"/>
              </a:spcAft>
              <a:buSzPts val="2000"/>
              <a:buFont typeface="Calibri"/>
              <a:buNone/>
            </a:pPr>
            <a:r>
              <a:rPr lang="en-US" sz="2000"/>
              <a:t>	sub();</a:t>
            </a:r>
            <a:endParaRPr/>
          </a:p>
          <a:p>
            <a:pPr indent="-342900" lvl="0" marL="342900" rtl="0" algn="l">
              <a:lnSpc>
                <a:spcPct val="90000"/>
              </a:lnSpc>
              <a:spcBef>
                <a:spcPts val="400"/>
              </a:spcBef>
              <a:spcAft>
                <a:spcPts val="0"/>
              </a:spcAft>
              <a:buSzPts val="2000"/>
              <a:buFont typeface="Calibri"/>
              <a:buNone/>
            </a:pPr>
            <a:r>
              <a:rPr lang="en-US" sz="2000"/>
              <a:t>	return 0xf00d;</a:t>
            </a:r>
            <a:endParaRPr/>
          </a:p>
          <a:p>
            <a:pPr indent="-342900" lvl="0" marL="342900" rtl="0" algn="l">
              <a:lnSpc>
                <a:spcPct val="90000"/>
              </a:lnSpc>
              <a:spcBef>
                <a:spcPts val="400"/>
              </a:spcBef>
              <a:spcAft>
                <a:spcPts val="0"/>
              </a:spcAft>
              <a:buSzPts val="2000"/>
              <a:buFont typeface="Calibri"/>
              <a:buNone/>
            </a:pPr>
            <a:r>
              <a:rPr lang="en-US" sz="2000"/>
              <a:t>}</a:t>
            </a:r>
            <a:endParaRPr/>
          </a:p>
        </p:txBody>
      </p:sp>
      <p:sp>
        <p:nvSpPr>
          <p:cNvPr id="610" name="Google Shape;610;p61"/>
          <p:cNvSpPr/>
          <p:nvPr/>
        </p:nvSpPr>
        <p:spPr>
          <a:xfrm>
            <a:off x="4724400" y="1676400"/>
            <a:ext cx="3810000" cy="3810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en-US" sz="1500">
                <a:solidFill>
                  <a:srgbClr val="FFFF00"/>
                </a:solidFill>
                <a:latin typeface="Arial"/>
                <a:ea typeface="Arial"/>
                <a:cs typeface="Arial"/>
                <a:sym typeface="Arial"/>
              </a:rPr>
              <a:t>sub:</a:t>
            </a:r>
            <a:endParaRPr/>
          </a:p>
          <a:p>
            <a:pPr indent="-342900" lvl="0" marL="342900" marR="0" rtl="0" algn="l">
              <a:spcBef>
                <a:spcPts val="300"/>
              </a:spcBef>
              <a:spcAft>
                <a:spcPts val="0"/>
              </a:spcAft>
              <a:buNone/>
            </a:pPr>
            <a:r>
              <a:rPr lang="en-US" sz="1500">
                <a:solidFill>
                  <a:srgbClr val="FFFF00"/>
                </a:solidFill>
                <a:latin typeface="Arial"/>
                <a:ea typeface="Arial"/>
                <a:cs typeface="Arial"/>
                <a:sym typeface="Arial"/>
              </a:rPr>
              <a:t>00401000  push        ebp  </a:t>
            </a:r>
            <a:endParaRPr/>
          </a:p>
          <a:p>
            <a:pPr indent="-342900" lvl="0" marL="342900" marR="0" rtl="0" algn="l">
              <a:spcBef>
                <a:spcPts val="300"/>
              </a:spcBef>
              <a:spcAft>
                <a:spcPts val="0"/>
              </a:spcAft>
              <a:buNone/>
            </a:pPr>
            <a:r>
              <a:rPr lang="en-US" sz="1500">
                <a:solidFill>
                  <a:srgbClr val="FFFF00"/>
                </a:solidFill>
                <a:latin typeface="Arial"/>
                <a:ea typeface="Arial"/>
                <a:cs typeface="Arial"/>
                <a:sym typeface="Arial"/>
              </a:rPr>
              <a:t>00401001  mov         ebp,esp </a:t>
            </a:r>
            <a:endParaRPr/>
          </a:p>
          <a:p>
            <a:pPr indent="-342900" lvl="0" marL="342900" marR="0" rtl="0" algn="l">
              <a:spcBef>
                <a:spcPts val="300"/>
              </a:spcBef>
              <a:spcAft>
                <a:spcPts val="0"/>
              </a:spcAft>
              <a:buNone/>
            </a:pPr>
            <a:r>
              <a:rPr lang="en-US" sz="1500">
                <a:solidFill>
                  <a:srgbClr val="FFFF00"/>
                </a:solidFill>
                <a:latin typeface="Arial"/>
                <a:ea typeface="Arial"/>
                <a:cs typeface="Arial"/>
                <a:sym typeface="Arial"/>
              </a:rPr>
              <a:t>00401003  mov         eax,0BEEFh </a:t>
            </a:r>
            <a:endParaRPr/>
          </a:p>
          <a:p>
            <a:pPr indent="-342900" lvl="0" marL="342900" marR="0" rtl="0" algn="l">
              <a:spcBef>
                <a:spcPts val="300"/>
              </a:spcBef>
              <a:spcAft>
                <a:spcPts val="0"/>
              </a:spcAft>
              <a:buNone/>
            </a:pPr>
            <a:r>
              <a:rPr lang="en-US" sz="1500">
                <a:solidFill>
                  <a:srgbClr val="FFFF00"/>
                </a:solidFill>
                <a:latin typeface="Arial"/>
                <a:ea typeface="Arial"/>
                <a:cs typeface="Arial"/>
                <a:sym typeface="Arial"/>
              </a:rPr>
              <a:t>00401008  pop         ebp  </a:t>
            </a:r>
            <a:endParaRPr/>
          </a:p>
          <a:p>
            <a:pPr indent="-342900" lvl="0" marL="342900" marR="0" rtl="0" algn="l">
              <a:spcBef>
                <a:spcPts val="300"/>
              </a:spcBef>
              <a:spcAft>
                <a:spcPts val="0"/>
              </a:spcAft>
              <a:buNone/>
            </a:pPr>
            <a:r>
              <a:rPr lang="en-US" sz="1500">
                <a:solidFill>
                  <a:srgbClr val="FFFF00"/>
                </a:solidFill>
                <a:latin typeface="Arial"/>
                <a:ea typeface="Arial"/>
                <a:cs typeface="Arial"/>
                <a:sym typeface="Arial"/>
              </a:rPr>
              <a:t>00401009  ret </a:t>
            </a:r>
            <a:endParaRPr/>
          </a:p>
          <a:p>
            <a:pPr indent="-342900" lvl="0" marL="342900" marR="0" rtl="0" algn="l">
              <a:spcBef>
                <a:spcPts val="300"/>
              </a:spcBef>
              <a:spcAft>
                <a:spcPts val="0"/>
              </a:spcAft>
              <a:buNone/>
            </a:pPr>
            <a:r>
              <a:rPr lang="en-US" sz="1500">
                <a:solidFill>
                  <a:srgbClr val="FFFF00"/>
                </a:solidFill>
                <a:latin typeface="Arial"/>
                <a:ea typeface="Arial"/>
                <a:cs typeface="Arial"/>
                <a:sym typeface="Arial"/>
              </a:rPr>
              <a:t>main:</a:t>
            </a:r>
            <a:endParaRPr/>
          </a:p>
          <a:p>
            <a:pPr indent="-342900" lvl="0" marL="342900" marR="0" rtl="0" algn="l">
              <a:spcBef>
                <a:spcPts val="300"/>
              </a:spcBef>
              <a:spcAft>
                <a:spcPts val="0"/>
              </a:spcAft>
              <a:buNone/>
            </a:pPr>
            <a:r>
              <a:rPr lang="en-US" sz="1500">
                <a:solidFill>
                  <a:srgbClr val="FFFF00"/>
                </a:solidFill>
                <a:latin typeface="Arial"/>
                <a:ea typeface="Arial"/>
                <a:cs typeface="Arial"/>
                <a:sym typeface="Arial"/>
              </a:rPr>
              <a:t>00401010  push        ebp  </a:t>
            </a:r>
            <a:endParaRPr/>
          </a:p>
          <a:p>
            <a:pPr indent="-342900" lvl="0" marL="342900" marR="0" rtl="0" algn="l">
              <a:spcBef>
                <a:spcPts val="300"/>
              </a:spcBef>
              <a:spcAft>
                <a:spcPts val="0"/>
              </a:spcAft>
              <a:buNone/>
            </a:pPr>
            <a:r>
              <a:rPr lang="en-US" sz="1500">
                <a:solidFill>
                  <a:srgbClr val="FFFF00"/>
                </a:solidFill>
                <a:latin typeface="Arial"/>
                <a:ea typeface="Arial"/>
                <a:cs typeface="Arial"/>
                <a:sym typeface="Arial"/>
              </a:rPr>
              <a:t>00401011  mov         ebp,esp </a:t>
            </a:r>
            <a:endParaRPr/>
          </a:p>
          <a:p>
            <a:pPr indent="-342900" lvl="0" marL="342900" marR="0" rtl="0" algn="l">
              <a:spcBef>
                <a:spcPts val="300"/>
              </a:spcBef>
              <a:spcAft>
                <a:spcPts val="0"/>
              </a:spcAft>
              <a:buNone/>
            </a:pPr>
            <a:r>
              <a:rPr lang="en-US" sz="1500">
                <a:solidFill>
                  <a:srgbClr val="FFFF00"/>
                </a:solidFill>
                <a:latin typeface="Arial"/>
                <a:ea typeface="Arial"/>
                <a:cs typeface="Arial"/>
                <a:sym typeface="Arial"/>
              </a:rPr>
              <a:t>00401013  call        sub (401000h) </a:t>
            </a:r>
            <a:endParaRPr/>
          </a:p>
          <a:p>
            <a:pPr indent="-342900" lvl="0" marL="342900" marR="0" rtl="0" algn="l">
              <a:spcBef>
                <a:spcPts val="300"/>
              </a:spcBef>
              <a:spcAft>
                <a:spcPts val="0"/>
              </a:spcAft>
              <a:buNone/>
            </a:pPr>
            <a:r>
              <a:rPr lang="en-US" sz="1500">
                <a:solidFill>
                  <a:srgbClr val="FFFF00"/>
                </a:solidFill>
                <a:latin typeface="Arial"/>
                <a:ea typeface="Arial"/>
                <a:cs typeface="Arial"/>
                <a:sym typeface="Arial"/>
              </a:rPr>
              <a:t>00401018  mov         eax,0F00Dh </a:t>
            </a:r>
            <a:endParaRPr/>
          </a:p>
          <a:p>
            <a:pPr indent="-342900" lvl="0" marL="342900" marR="0" rtl="0" algn="l">
              <a:spcBef>
                <a:spcPts val="300"/>
              </a:spcBef>
              <a:spcAft>
                <a:spcPts val="0"/>
              </a:spcAft>
              <a:buNone/>
            </a:pPr>
            <a:r>
              <a:rPr lang="en-US" sz="1500">
                <a:solidFill>
                  <a:srgbClr val="FFFF00"/>
                </a:solidFill>
                <a:latin typeface="Arial"/>
                <a:ea typeface="Arial"/>
                <a:cs typeface="Arial"/>
                <a:sym typeface="Arial"/>
              </a:rPr>
              <a:t>0040101D  pop         ebp  </a:t>
            </a:r>
            <a:endParaRPr/>
          </a:p>
          <a:p>
            <a:pPr indent="-342900" lvl="0" marL="342900" marR="0" rtl="0" algn="l">
              <a:spcBef>
                <a:spcPts val="300"/>
              </a:spcBef>
              <a:spcAft>
                <a:spcPts val="0"/>
              </a:spcAft>
              <a:buNone/>
            </a:pPr>
            <a:r>
              <a:rPr lang="en-US" sz="1500">
                <a:solidFill>
                  <a:srgbClr val="FFFF00"/>
                </a:solidFill>
                <a:latin typeface="Arial"/>
                <a:ea typeface="Arial"/>
                <a:cs typeface="Arial"/>
                <a:sym typeface="Arial"/>
              </a:rPr>
              <a:t>0040101E  ret </a:t>
            </a:r>
            <a:endParaRPr/>
          </a:p>
        </p:txBody>
      </p:sp>
      <p:sp>
        <p:nvSpPr>
          <p:cNvPr id="611" name="Google Shape;611;p61"/>
          <p:cNvSpPr/>
          <p:nvPr/>
        </p:nvSpPr>
        <p:spPr>
          <a:xfrm>
            <a:off x="1374006" y="5715000"/>
            <a:ext cx="6268127" cy="64633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B0F0"/>
                </a:solidFill>
                <a:latin typeface="Calibri"/>
                <a:ea typeface="Calibri"/>
                <a:cs typeface="Calibri"/>
                <a:sym typeface="Calibri"/>
              </a:rPr>
              <a:t>The stack frames in this example will be very simple. </a:t>
            </a:r>
            <a:endParaRPr/>
          </a:p>
          <a:p>
            <a:pPr indent="0" lvl="0" marL="0" marR="0" rtl="0" algn="ctr">
              <a:spcBef>
                <a:spcPts val="0"/>
              </a:spcBef>
              <a:spcAft>
                <a:spcPts val="0"/>
              </a:spcAft>
              <a:buNone/>
            </a:pPr>
            <a:r>
              <a:rPr lang="en-US" sz="1800">
                <a:solidFill>
                  <a:srgbClr val="00B0F0"/>
                </a:solidFill>
                <a:latin typeface="Calibri"/>
                <a:ea typeface="Calibri"/>
                <a:cs typeface="Calibri"/>
                <a:sym typeface="Calibri"/>
              </a:rPr>
              <a:t>Only saved frame pointer (EBP) and saved return addresses (EIP).</a:t>
            </a:r>
            <a:endParaRPr/>
          </a:p>
        </p:txBody>
      </p:sp>
      <p:cxnSp>
        <p:nvCxnSpPr>
          <p:cNvPr id="612" name="Google Shape;612;p61"/>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What you're going to learn</a:t>
            </a:r>
            <a:endParaRPr/>
          </a:p>
        </p:txBody>
      </p:sp>
      <p:sp>
        <p:nvSpPr>
          <p:cNvPr id="125" name="Google Shape;125;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Calibri"/>
              <a:buNone/>
            </a:pPr>
            <a:r>
              <a:rPr lang="en-US" sz="2400">
                <a:solidFill>
                  <a:srgbClr val="FFFF00"/>
                </a:solidFill>
              </a:rPr>
              <a:t>#include &lt;stdio.h&gt;</a:t>
            </a:r>
            <a:endParaRPr/>
          </a:p>
          <a:p>
            <a:pPr indent="-342900" lvl="0" marL="342900" rtl="0" algn="l">
              <a:spcBef>
                <a:spcPts val="480"/>
              </a:spcBef>
              <a:spcAft>
                <a:spcPts val="0"/>
              </a:spcAft>
              <a:buSzPts val="2400"/>
              <a:buFont typeface="Calibri"/>
              <a:buNone/>
            </a:pPr>
            <a:r>
              <a:rPr lang="en-US" sz="2400">
                <a:solidFill>
                  <a:srgbClr val="FFFF00"/>
                </a:solidFill>
              </a:rPr>
              <a:t>int main()</a:t>
            </a:r>
            <a:endParaRPr/>
          </a:p>
          <a:p>
            <a:pPr indent="-342900" lvl="0" marL="342900" rtl="0" algn="l">
              <a:spcBef>
                <a:spcPts val="480"/>
              </a:spcBef>
              <a:spcAft>
                <a:spcPts val="0"/>
              </a:spcAft>
              <a:buSzPts val="2400"/>
              <a:buFont typeface="Calibri"/>
              <a:buNone/>
            </a:pPr>
            <a:r>
              <a:rPr lang="en-US" sz="2400">
                <a:solidFill>
                  <a:srgbClr val="FFFF00"/>
                </a:solidFill>
              </a:rPr>
              <a:t>{</a:t>
            </a:r>
            <a:endParaRPr/>
          </a:p>
          <a:p>
            <a:pPr indent="-285750" lvl="1" marL="742950" rtl="0" algn="l">
              <a:spcBef>
                <a:spcPts val="480"/>
              </a:spcBef>
              <a:spcAft>
                <a:spcPts val="0"/>
              </a:spcAft>
              <a:buSzPts val="2400"/>
              <a:buFont typeface="Calibri"/>
              <a:buNone/>
            </a:pPr>
            <a:r>
              <a:rPr lang="en-US" sz="2400">
                <a:solidFill>
                  <a:srgbClr val="FFFF00"/>
                </a:solidFill>
              </a:rPr>
              <a:t>printf(“Hello World!\n”);</a:t>
            </a:r>
            <a:endParaRPr/>
          </a:p>
          <a:p>
            <a:pPr indent="-285750" lvl="1" marL="742950" rtl="0" algn="l">
              <a:spcBef>
                <a:spcPts val="480"/>
              </a:spcBef>
              <a:spcAft>
                <a:spcPts val="0"/>
              </a:spcAft>
              <a:buSzPts val="2400"/>
              <a:buFont typeface="Calibri"/>
              <a:buNone/>
            </a:pPr>
            <a:r>
              <a:rPr lang="en-US" sz="2400">
                <a:solidFill>
                  <a:srgbClr val="FFFF00"/>
                </a:solidFill>
              </a:rPr>
              <a:t>return 0x1234;</a:t>
            </a:r>
            <a:endParaRPr/>
          </a:p>
          <a:p>
            <a:pPr indent="-342900" lvl="0" marL="342900" rtl="0" algn="l">
              <a:spcBef>
                <a:spcPts val="480"/>
              </a:spcBef>
              <a:spcAft>
                <a:spcPts val="0"/>
              </a:spcAft>
              <a:buSzPts val="2400"/>
              <a:buFont typeface="Calibri"/>
              <a:buNone/>
            </a:pPr>
            <a:r>
              <a:rPr lang="en-US" sz="2400">
                <a:solidFill>
                  <a:srgbClr val="FFFF00"/>
                </a:solidFill>
              </a:rPr>
              <a:t>}</a:t>
            </a:r>
            <a:endParaRPr/>
          </a:p>
        </p:txBody>
      </p:sp>
      <p:cxnSp>
        <p:nvCxnSpPr>
          <p:cNvPr id="126" name="Google Shape;126;p17"/>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2"/>
          <p:cNvSpPr txBox="1"/>
          <p:nvPr>
            <p:ph type="title"/>
          </p:nvPr>
        </p:nvSpPr>
        <p:spPr>
          <a:xfrm>
            <a:off x="228600" y="0"/>
            <a:ext cx="8686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Example1.c 1:</a:t>
            </a:r>
            <a:br>
              <a:rPr lang="en-US"/>
            </a:br>
            <a:r>
              <a:rPr lang="en-US" sz="2800"/>
              <a:t>EIP = 00401010, but no instruction yet executed</a:t>
            </a:r>
            <a:endParaRPr/>
          </a:p>
        </p:txBody>
      </p:sp>
      <p:graphicFrame>
        <p:nvGraphicFramePr>
          <p:cNvPr id="619" name="Google Shape;619;p62"/>
          <p:cNvGraphicFramePr/>
          <p:nvPr/>
        </p:nvGraphicFramePr>
        <p:xfrm>
          <a:off x="6781800" y="3200400"/>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alpha val="49803"/>
                      </a:srgbClr>
                    </a:solidFill>
                  </a:tcPr>
                </a:tc>
              </a:tr>
            </a:tbl>
          </a:graphicData>
        </a:graphic>
      </p:graphicFrame>
      <p:cxnSp>
        <p:nvCxnSpPr>
          <p:cNvPr id="620" name="Google Shape;620;p62"/>
          <p:cNvCxnSpPr/>
          <p:nvPr/>
        </p:nvCxnSpPr>
        <p:spPr>
          <a:xfrm rot="10800000">
            <a:off x="7848600" y="24384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621" name="Google Shape;621;p62"/>
          <p:cNvCxnSpPr/>
          <p:nvPr/>
        </p:nvCxnSpPr>
        <p:spPr>
          <a:xfrm>
            <a:off x="7848600" y="58674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622" name="Google Shape;622;p62"/>
          <p:cNvSpPr/>
          <p:nvPr/>
        </p:nvSpPr>
        <p:spPr>
          <a:xfrm>
            <a:off x="4800600" y="5410209"/>
            <a:ext cx="1960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0x0012FF58</a:t>
            </a:r>
            <a:endParaRPr/>
          </a:p>
        </p:txBody>
      </p:sp>
      <p:sp>
        <p:nvSpPr>
          <p:cNvPr id="623" name="Google Shape;623;p62"/>
          <p:cNvSpPr/>
          <p:nvPr/>
        </p:nvSpPr>
        <p:spPr>
          <a:xfrm>
            <a:off x="4800600" y="4800607"/>
            <a:ext cx="1970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0x0012FF5C</a:t>
            </a:r>
            <a:endParaRPr/>
          </a:p>
        </p:txBody>
      </p:sp>
      <p:sp>
        <p:nvSpPr>
          <p:cNvPr id="624" name="Google Shape;624;p62"/>
          <p:cNvSpPr/>
          <p:nvPr/>
        </p:nvSpPr>
        <p:spPr>
          <a:xfrm>
            <a:off x="4800600" y="4267205"/>
            <a:ext cx="1960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0x0012FF60</a:t>
            </a:r>
            <a:endParaRPr/>
          </a:p>
        </p:txBody>
      </p:sp>
      <p:sp>
        <p:nvSpPr>
          <p:cNvPr id="625" name="Google Shape;625;p62"/>
          <p:cNvSpPr/>
          <p:nvPr/>
        </p:nvSpPr>
        <p:spPr>
          <a:xfrm>
            <a:off x="4800600" y="3733803"/>
            <a:ext cx="1960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0x0012FF64</a:t>
            </a:r>
            <a:endParaRPr/>
          </a:p>
        </p:txBody>
      </p:sp>
      <p:sp>
        <p:nvSpPr>
          <p:cNvPr id="626" name="Google Shape;626;p62"/>
          <p:cNvSpPr/>
          <p:nvPr/>
        </p:nvSpPr>
        <p:spPr>
          <a:xfrm>
            <a:off x="4800600" y="3200400"/>
            <a:ext cx="1981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0x0012FF68</a:t>
            </a:r>
            <a:endParaRPr/>
          </a:p>
        </p:txBody>
      </p:sp>
      <p:graphicFrame>
        <p:nvGraphicFramePr>
          <p:cNvPr id="627" name="Google Shape;627;p62"/>
          <p:cNvGraphicFramePr/>
          <p:nvPr/>
        </p:nvGraphicFramePr>
        <p:xfrm>
          <a:off x="228600" y="1219200"/>
          <a:ext cx="3000000" cy="3000000"/>
        </p:xfrm>
        <a:graphic>
          <a:graphicData uri="http://schemas.openxmlformats.org/drawingml/2006/table">
            <a:tbl>
              <a:tblPr>
                <a:noFill/>
                <a:tableStyleId>{D4BB855B-23E5-43B3-8E9E-652C9E05ABBC}</a:tableStyleId>
              </a:tblPr>
              <a:tblGrid>
                <a:gridCol w="874725"/>
                <a:gridCol w="2097075"/>
              </a:tblGrid>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408000"/>
                        </a:buClr>
                        <a:buSzPts val="1600"/>
                        <a:buFont typeface="Arial"/>
                        <a:buNone/>
                      </a:pPr>
                      <a:r>
                        <a:rPr b="0" i="0" lang="en-US" sz="1600" u="none" cap="none" strike="noStrike">
                          <a:solidFill>
                            <a:srgbClr val="408000"/>
                          </a:solidFill>
                          <a:latin typeface="Arial"/>
                          <a:ea typeface="Arial"/>
                          <a:cs typeface="Arial"/>
                          <a:sym typeface="Arial"/>
                        </a:rPr>
                        <a:t>0x003435C0</a:t>
                      </a:r>
                      <a:r>
                        <a:rPr b="0" i="0" lang="en-US" sz="1400" u="none" cap="none" strike="noStrike">
                          <a:solidFill>
                            <a:srgbClr val="408000"/>
                          </a:solidFill>
                          <a:latin typeface="Arial"/>
                          <a:ea typeface="Arial"/>
                          <a:cs typeface="Arial"/>
                          <a:sym typeface="Arial"/>
                        </a:rPr>
                        <a:t> </a:t>
                      </a:r>
                      <a:r>
                        <a:rPr b="0" i="0" lang="en-US" sz="1400" u="none" cap="none" strike="noStrike">
                          <a:solidFill>
                            <a:srgbClr val="408000"/>
                          </a:solidFill>
                          <a:latin typeface="Noto Sans Symbols"/>
                          <a:ea typeface="Noto Sans Symbols"/>
                          <a:cs typeface="Noto Sans Symbols"/>
                          <a:sym typeface="Noto Sans Symbols"/>
                        </a:rPr>
                        <a:t>⌘</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408000"/>
                        </a:buClr>
                        <a:buSzPts val="1600"/>
                        <a:buFont typeface="Arial"/>
                        <a:buNone/>
                      </a:pPr>
                      <a:r>
                        <a:rPr b="0" i="0" lang="en-US" sz="1600" u="none" cap="none" strike="noStrike">
                          <a:solidFill>
                            <a:srgbClr val="408000"/>
                          </a:solidFill>
                          <a:latin typeface="Arial"/>
                          <a:ea typeface="Arial"/>
                          <a:cs typeface="Arial"/>
                          <a:sym typeface="Arial"/>
                        </a:rPr>
                        <a:t>0x0012FFB8 </a:t>
                      </a:r>
                      <a:r>
                        <a:rPr b="0" i="0" lang="en-US" sz="1400" u="none" cap="none" strike="noStrike">
                          <a:solidFill>
                            <a:srgbClr val="408000"/>
                          </a:solidFill>
                          <a:latin typeface="Noto Sans Symbols"/>
                          <a:ea typeface="Noto Sans Symbols"/>
                          <a:cs typeface="Noto Sans Symbols"/>
                          <a:sym typeface="Noto Sans Symbols"/>
                        </a:rPr>
                        <a:t>⌘</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408000"/>
                        </a:buClr>
                        <a:buSzPts val="1600"/>
                        <a:buFont typeface="Arial"/>
                        <a:buNone/>
                      </a:pPr>
                      <a:r>
                        <a:rPr b="0" i="0" lang="en-US" sz="1600" u="none" cap="none" strike="noStrike">
                          <a:solidFill>
                            <a:srgbClr val="408000"/>
                          </a:solidFill>
                          <a:latin typeface="Arial"/>
                          <a:ea typeface="Arial"/>
                          <a:cs typeface="Arial"/>
                          <a:sym typeface="Arial"/>
                        </a:rPr>
                        <a:t>0x0012FF6C</a:t>
                      </a:r>
                      <a:r>
                        <a:rPr b="0" i="0" lang="en-US" sz="1400" u="none" cap="none" strike="noStrike">
                          <a:solidFill>
                            <a:srgbClr val="FF0000"/>
                          </a:solidFill>
                          <a:latin typeface="Arial"/>
                          <a:ea typeface="Arial"/>
                          <a:cs typeface="Arial"/>
                          <a:sym typeface="Arial"/>
                        </a:rPr>
                        <a:t> </a:t>
                      </a:r>
                      <a:r>
                        <a:rPr b="0" i="0" lang="en-US" sz="1400" u="none" cap="none" strike="noStrike">
                          <a:solidFill>
                            <a:srgbClr val="408000"/>
                          </a:solidFill>
                          <a:latin typeface="Noto Sans Symbols"/>
                          <a:ea typeface="Noto Sans Symbols"/>
                          <a:cs typeface="Noto Sans Symbols"/>
                          <a:sym typeface="Noto Sans Symbols"/>
                        </a:rPr>
                        <a:t>⌘</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628" name="Google Shape;628;p62"/>
          <p:cNvSpPr/>
          <p:nvPr/>
        </p:nvSpPr>
        <p:spPr>
          <a:xfrm>
            <a:off x="4953000" y="1038761"/>
            <a:ext cx="3012171"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Key: </a:t>
            </a:r>
            <a:endParaRPr/>
          </a:p>
          <a:p>
            <a:pPr indent="0" lvl="0" marL="0" marR="0" rtl="0" algn="l">
              <a:spcBef>
                <a:spcPts val="0"/>
              </a:spcBef>
              <a:spcAft>
                <a:spcPts val="0"/>
              </a:spcAft>
              <a:buNone/>
            </a:pPr>
            <a:r>
              <a:rPr b="1" lang="en-US" sz="2000">
                <a:solidFill>
                  <a:srgbClr val="00B0F0"/>
                </a:solidFill>
                <a:latin typeface="Noto Sans Symbols"/>
                <a:ea typeface="Noto Sans Symbols"/>
                <a:cs typeface="Noto Sans Symbols"/>
                <a:sym typeface="Noto Sans Symbols"/>
              </a:rPr>
              <a:t>⌧ </a:t>
            </a:r>
            <a:r>
              <a:rPr b="1" lang="en-US" sz="2000">
                <a:solidFill>
                  <a:srgbClr val="00B0F0"/>
                </a:solidFill>
                <a:latin typeface="Calibri"/>
                <a:ea typeface="Calibri"/>
                <a:cs typeface="Calibri"/>
                <a:sym typeface="Calibri"/>
              </a:rPr>
              <a:t>executed instruction, </a:t>
            </a:r>
            <a:endParaRPr/>
          </a:p>
          <a:p>
            <a:pPr indent="0" lvl="0" marL="0" marR="0" rtl="0" algn="l">
              <a:spcBef>
                <a:spcPts val="0"/>
              </a:spcBef>
              <a:spcAft>
                <a:spcPts val="0"/>
              </a:spcAft>
              <a:buNone/>
            </a:pPr>
            <a:r>
              <a:rPr b="1" lang="en-US" sz="2000">
                <a:solidFill>
                  <a:srgbClr val="FFFF00"/>
                </a:solidFill>
                <a:latin typeface="Noto Sans Symbols"/>
                <a:ea typeface="Noto Sans Symbols"/>
                <a:cs typeface="Noto Sans Symbols"/>
                <a:sym typeface="Noto Sans Symbols"/>
              </a:rPr>
              <a:t>♍ </a:t>
            </a:r>
            <a:r>
              <a:rPr b="1" lang="en-US" sz="2000">
                <a:solidFill>
                  <a:srgbClr val="FFFF00"/>
                </a:solidFill>
                <a:latin typeface="Calibri"/>
                <a:ea typeface="Calibri"/>
                <a:cs typeface="Calibri"/>
                <a:sym typeface="Calibri"/>
              </a:rPr>
              <a:t>modified value</a:t>
            </a:r>
            <a:endParaRPr/>
          </a:p>
          <a:p>
            <a:pPr indent="0" lvl="0" marL="0" marR="0" rtl="0" algn="l">
              <a:spcBef>
                <a:spcPts val="0"/>
              </a:spcBef>
              <a:spcAft>
                <a:spcPts val="0"/>
              </a:spcAft>
              <a:buNone/>
            </a:pPr>
            <a:r>
              <a:rPr b="1" lang="en-US" sz="2000">
                <a:solidFill>
                  <a:srgbClr val="408000"/>
                </a:solidFill>
                <a:latin typeface="Noto Sans Symbols"/>
                <a:ea typeface="Noto Sans Symbols"/>
                <a:cs typeface="Noto Sans Symbols"/>
                <a:sym typeface="Noto Sans Symbols"/>
              </a:rPr>
              <a:t>⌘ </a:t>
            </a:r>
            <a:r>
              <a:rPr b="1" lang="en-US" sz="2000">
                <a:solidFill>
                  <a:srgbClr val="408000"/>
                </a:solidFill>
                <a:latin typeface="Calibri"/>
                <a:ea typeface="Calibri"/>
                <a:cs typeface="Calibri"/>
                <a:sym typeface="Calibri"/>
              </a:rPr>
              <a:t>start value</a:t>
            </a:r>
            <a:r>
              <a:rPr b="1" lang="en-US" sz="1800">
                <a:solidFill>
                  <a:schemeClr val="dk1"/>
                </a:solidFill>
                <a:latin typeface="Calibri"/>
                <a:ea typeface="Calibri"/>
                <a:cs typeface="Calibri"/>
                <a:sym typeface="Calibri"/>
              </a:rPr>
              <a:t> </a:t>
            </a:r>
            <a:endParaRPr/>
          </a:p>
        </p:txBody>
      </p:sp>
      <p:graphicFrame>
        <p:nvGraphicFramePr>
          <p:cNvPr id="629" name="Google Shape;629;p62"/>
          <p:cNvGraphicFramePr/>
          <p:nvPr/>
        </p:nvGraphicFramePr>
        <p:xfrm>
          <a:off x="6781800" y="2727325"/>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l">
                        <a:lnSpc>
                          <a:spcPct val="100000"/>
                        </a:lnSpc>
                        <a:spcBef>
                          <a:spcPts val="0"/>
                        </a:spcBef>
                        <a:spcAft>
                          <a:spcPts val="0"/>
                        </a:spcAft>
                        <a:buClr>
                          <a:srgbClr val="408000"/>
                        </a:buClr>
                        <a:buSzPts val="2400"/>
                        <a:buFont typeface="Arial"/>
                        <a:buNone/>
                      </a:pPr>
                      <a:r>
                        <a:rPr b="0" i="0" lang="en-US" sz="2400" u="none" cap="none" strike="noStrike">
                          <a:solidFill>
                            <a:srgbClr val="408000"/>
                          </a:solidFill>
                          <a:latin typeface="Arial"/>
                          <a:ea typeface="Arial"/>
                          <a:cs typeface="Arial"/>
                          <a:sym typeface="Arial"/>
                        </a:rPr>
                        <a:t>0x004012E8 </a:t>
                      </a:r>
                      <a:r>
                        <a:rPr b="1" i="0" lang="en-US" sz="2000" u="none" cap="none" strike="noStrike">
                          <a:solidFill>
                            <a:srgbClr val="4080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630" name="Google Shape;630;p62"/>
          <p:cNvSpPr/>
          <p:nvPr/>
        </p:nvSpPr>
        <p:spPr>
          <a:xfrm>
            <a:off x="4811663" y="2743200"/>
            <a:ext cx="1970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0x0012FF6C</a:t>
            </a:r>
            <a:endParaRPr/>
          </a:p>
        </p:txBody>
      </p:sp>
      <p:sp>
        <p:nvSpPr>
          <p:cNvPr id="631" name="Google Shape;631;p62"/>
          <p:cNvSpPr/>
          <p:nvPr/>
        </p:nvSpPr>
        <p:spPr>
          <a:xfrm>
            <a:off x="3505200" y="4038600"/>
            <a:ext cx="1981200" cy="1143000"/>
          </a:xfrm>
          <a:prstGeom prst="wedgeRoundRectCallout">
            <a:avLst>
              <a:gd fmla="val 109375" name="adj1"/>
              <a:gd fmla="val -133333" name="adj2"/>
              <a:gd fmla="val 16667"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Belongs to the frame *before* main() is called</a:t>
            </a:r>
            <a:endParaRPr/>
          </a:p>
        </p:txBody>
      </p:sp>
      <p:sp>
        <p:nvSpPr>
          <p:cNvPr id="632" name="Google Shape;632;p62"/>
          <p:cNvSpPr/>
          <p:nvPr/>
        </p:nvSpPr>
        <p:spPr>
          <a:xfrm>
            <a:off x="76200" y="2895600"/>
            <a:ext cx="4648200" cy="3810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en-US" sz="1500">
                <a:solidFill>
                  <a:schemeClr val="lt1"/>
                </a:solidFill>
                <a:latin typeface="Arial"/>
                <a:ea typeface="Arial"/>
                <a:cs typeface="Arial"/>
                <a:sym typeface="Arial"/>
              </a:rPr>
              <a:t>sub:</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00401000  push        ebp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00401001  mov         ebp,esp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00401003  mov         eax,0BEEFh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00401008  pop         ebp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00401009  ret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main:</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00401010  push        ebp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00401011  mov         ebp,esp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00401013  call        sub (401000h)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00401018  mov         eax,0F00Dh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0040101D  pop         ebp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0040101E  ret </a:t>
            </a:r>
            <a:endParaRPr/>
          </a:p>
        </p:txBody>
      </p:sp>
      <p:cxnSp>
        <p:nvCxnSpPr>
          <p:cNvPr id="633" name="Google Shape;633;p62"/>
          <p:cNvCxnSpPr/>
          <p:nvPr/>
        </p:nvCxnSpPr>
        <p:spPr>
          <a:xfrm>
            <a:off x="533400" y="10668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Example1.c – Cont.</a:t>
            </a:r>
            <a:endParaRPr/>
          </a:p>
        </p:txBody>
      </p:sp>
      <p:graphicFrame>
        <p:nvGraphicFramePr>
          <p:cNvPr id="640" name="Google Shape;640;p63"/>
          <p:cNvGraphicFramePr/>
          <p:nvPr/>
        </p:nvGraphicFramePr>
        <p:xfrm>
          <a:off x="228600" y="1219200"/>
          <a:ext cx="3000000" cy="3000000"/>
        </p:xfrm>
        <a:graphic>
          <a:graphicData uri="http://schemas.openxmlformats.org/drawingml/2006/table">
            <a:tbl>
              <a:tblPr>
                <a:noFill/>
                <a:tableStyleId>{D4BB855B-23E5-43B3-8E9E-652C9E05ABBC}</a:tableStyleId>
              </a:tblPr>
              <a:tblGrid>
                <a:gridCol w="874725"/>
                <a:gridCol w="2097075"/>
              </a:tblGrid>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408000"/>
                        </a:buClr>
                        <a:buSzPts val="1600"/>
                        <a:buFont typeface="Arial"/>
                        <a:buNone/>
                      </a:pPr>
                      <a:r>
                        <a:rPr b="0" i="0" lang="en-US" sz="1600" u="none" cap="none" strike="noStrike">
                          <a:solidFill>
                            <a:srgbClr val="408000"/>
                          </a:solidFill>
                          <a:latin typeface="Arial"/>
                          <a:ea typeface="Arial"/>
                          <a:cs typeface="Arial"/>
                          <a:sym typeface="Arial"/>
                        </a:rPr>
                        <a:t>0x003435C0</a:t>
                      </a:r>
                      <a:r>
                        <a:rPr b="0" i="0" lang="en-US" sz="1400" u="none" cap="none" strike="noStrike">
                          <a:solidFill>
                            <a:srgbClr val="408000"/>
                          </a:solidFill>
                          <a:latin typeface="Arial"/>
                          <a:ea typeface="Arial"/>
                          <a:cs typeface="Arial"/>
                          <a:sym typeface="Arial"/>
                        </a:rPr>
                        <a:t> </a:t>
                      </a:r>
                      <a:r>
                        <a:rPr b="0" i="0" lang="en-US" sz="1400" u="none" cap="none" strike="noStrike">
                          <a:solidFill>
                            <a:srgbClr val="4080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408000"/>
                        </a:buClr>
                        <a:buSzPts val="1600"/>
                        <a:buFont typeface="Arial"/>
                        <a:buNone/>
                      </a:pPr>
                      <a:r>
                        <a:rPr b="0" i="0" lang="en-US" sz="1600" u="none" cap="none" strike="noStrike">
                          <a:solidFill>
                            <a:srgbClr val="408000"/>
                          </a:solidFill>
                          <a:latin typeface="Arial"/>
                          <a:ea typeface="Arial"/>
                          <a:cs typeface="Arial"/>
                          <a:sym typeface="Arial"/>
                        </a:rPr>
                        <a:t>0x0012FFB8 </a:t>
                      </a:r>
                      <a:r>
                        <a:rPr b="0" i="0" lang="en-US" sz="1400" u="none" cap="none" strike="noStrike">
                          <a:solidFill>
                            <a:srgbClr val="4080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968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0x0012FF68</a:t>
                      </a:r>
                      <a:r>
                        <a:rPr b="0" i="0" lang="en-US" sz="1400" u="none" cap="none" strike="noStrike">
                          <a:solidFill>
                            <a:srgbClr val="FFFF00"/>
                          </a:solidFill>
                          <a:latin typeface="Arial"/>
                          <a:ea typeface="Arial"/>
                          <a:cs typeface="Arial"/>
                          <a:sym typeface="Arial"/>
                        </a:rPr>
                        <a:t> </a:t>
                      </a:r>
                      <a:r>
                        <a:rPr b="1" i="0" lang="en-US" sz="20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641" name="Google Shape;641;p63"/>
          <p:cNvSpPr/>
          <p:nvPr/>
        </p:nvSpPr>
        <p:spPr>
          <a:xfrm>
            <a:off x="4953000" y="914400"/>
            <a:ext cx="3012171"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Key: </a:t>
            </a:r>
            <a:endParaRPr/>
          </a:p>
          <a:p>
            <a:pPr indent="0" lvl="0" marL="0" marR="0" rtl="0" algn="l">
              <a:spcBef>
                <a:spcPts val="0"/>
              </a:spcBef>
              <a:spcAft>
                <a:spcPts val="0"/>
              </a:spcAft>
              <a:buNone/>
            </a:pPr>
            <a:r>
              <a:rPr b="1" lang="en-US" sz="2000">
                <a:solidFill>
                  <a:srgbClr val="00B0F0"/>
                </a:solidFill>
                <a:latin typeface="Noto Sans Symbols"/>
                <a:ea typeface="Noto Sans Symbols"/>
                <a:cs typeface="Noto Sans Symbols"/>
                <a:sym typeface="Noto Sans Symbols"/>
              </a:rPr>
              <a:t>⌧ </a:t>
            </a:r>
            <a:r>
              <a:rPr b="1" lang="en-US" sz="2000">
                <a:solidFill>
                  <a:srgbClr val="00B0F0"/>
                </a:solidFill>
                <a:latin typeface="Calibri"/>
                <a:ea typeface="Calibri"/>
                <a:cs typeface="Calibri"/>
                <a:sym typeface="Calibri"/>
              </a:rPr>
              <a:t>executed instruction, </a:t>
            </a:r>
            <a:endParaRPr/>
          </a:p>
          <a:p>
            <a:pPr indent="0" lvl="0" marL="0" marR="0" rtl="0" algn="l">
              <a:spcBef>
                <a:spcPts val="0"/>
              </a:spcBef>
              <a:spcAft>
                <a:spcPts val="0"/>
              </a:spcAft>
              <a:buNone/>
            </a:pPr>
            <a:r>
              <a:rPr b="1" lang="en-US" sz="2000">
                <a:solidFill>
                  <a:srgbClr val="FFFF00"/>
                </a:solidFill>
                <a:latin typeface="Noto Sans Symbols"/>
                <a:ea typeface="Noto Sans Symbols"/>
                <a:cs typeface="Noto Sans Symbols"/>
                <a:sym typeface="Noto Sans Symbols"/>
              </a:rPr>
              <a:t>♍ </a:t>
            </a:r>
            <a:r>
              <a:rPr b="1" lang="en-US" sz="2000">
                <a:solidFill>
                  <a:srgbClr val="FFFF00"/>
                </a:solidFill>
                <a:latin typeface="Calibri"/>
                <a:ea typeface="Calibri"/>
                <a:cs typeface="Calibri"/>
                <a:sym typeface="Calibri"/>
              </a:rPr>
              <a:t>modified value</a:t>
            </a:r>
            <a:endParaRPr/>
          </a:p>
          <a:p>
            <a:pPr indent="0" lvl="0" marL="0" marR="0" rtl="0" algn="l">
              <a:spcBef>
                <a:spcPts val="0"/>
              </a:spcBef>
              <a:spcAft>
                <a:spcPts val="0"/>
              </a:spcAft>
              <a:buNone/>
            </a:pPr>
            <a:r>
              <a:rPr b="1" lang="en-US" sz="2000">
                <a:solidFill>
                  <a:srgbClr val="408000"/>
                </a:solidFill>
                <a:latin typeface="Noto Sans Symbols"/>
                <a:ea typeface="Noto Sans Symbols"/>
                <a:cs typeface="Noto Sans Symbols"/>
                <a:sym typeface="Noto Sans Symbols"/>
              </a:rPr>
              <a:t>⌘ </a:t>
            </a:r>
            <a:r>
              <a:rPr b="1" lang="en-US" sz="2000">
                <a:solidFill>
                  <a:srgbClr val="408000"/>
                </a:solidFill>
                <a:latin typeface="Calibri"/>
                <a:ea typeface="Calibri"/>
                <a:cs typeface="Calibri"/>
                <a:sym typeface="Calibri"/>
              </a:rPr>
              <a:t>start value</a:t>
            </a:r>
            <a:r>
              <a:rPr b="1" lang="en-US" sz="1800">
                <a:solidFill>
                  <a:schemeClr val="dk1"/>
                </a:solidFill>
                <a:latin typeface="Calibri"/>
                <a:ea typeface="Calibri"/>
                <a:cs typeface="Calibri"/>
                <a:sym typeface="Calibri"/>
              </a:rPr>
              <a:t> </a:t>
            </a:r>
            <a:endParaRPr/>
          </a:p>
        </p:txBody>
      </p:sp>
      <p:graphicFrame>
        <p:nvGraphicFramePr>
          <p:cNvPr id="642" name="Google Shape;642;p63"/>
          <p:cNvGraphicFramePr/>
          <p:nvPr/>
        </p:nvGraphicFramePr>
        <p:xfrm>
          <a:off x="6781800" y="3200400"/>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rgbClr val="FFFF00"/>
                        </a:buClr>
                        <a:buSzPts val="2400"/>
                        <a:buFont typeface="Arial"/>
                        <a:buNone/>
                      </a:pPr>
                      <a:r>
                        <a:rPr b="0" i="0" lang="en-US" sz="2400" u="none" cap="none" strike="noStrike">
                          <a:solidFill>
                            <a:srgbClr val="FFFF00"/>
                          </a:solidFill>
                          <a:latin typeface="Arial"/>
                          <a:ea typeface="Arial"/>
                          <a:cs typeface="Arial"/>
                          <a:sym typeface="Arial"/>
                        </a:rPr>
                        <a:t>0x0012FFB8 </a:t>
                      </a:r>
                      <a:r>
                        <a:rPr b="1" i="0" lang="en-US" sz="2000" u="none" cap="none" strike="noStrike">
                          <a:solidFill>
                            <a:srgbClr val="FFFF00"/>
                          </a:solidFill>
                          <a:latin typeface="Noto Sans Symbols"/>
                          <a:ea typeface="Noto Sans Symbols"/>
                          <a:cs typeface="Noto Sans Symbols"/>
                          <a:sym typeface="Noto Sans Symbols"/>
                        </a:rPr>
                        <a:t>♍</a:t>
                      </a:r>
                      <a:endParaRPr b="0" i="0" sz="2400" u="none" cap="none" strike="noStrike">
                        <a:solidFill>
                          <a:srgbClr val="FFFF00"/>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alpha val="49803"/>
                      </a:srgbClr>
                    </a:solidFill>
                  </a:tcPr>
                </a:tc>
              </a:tr>
            </a:tbl>
          </a:graphicData>
        </a:graphic>
      </p:graphicFrame>
      <p:cxnSp>
        <p:nvCxnSpPr>
          <p:cNvPr id="643" name="Google Shape;643;p63"/>
          <p:cNvCxnSpPr/>
          <p:nvPr/>
        </p:nvCxnSpPr>
        <p:spPr>
          <a:xfrm rot="10800000">
            <a:off x="7848600" y="24384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644" name="Google Shape;644;p63"/>
          <p:cNvCxnSpPr/>
          <p:nvPr/>
        </p:nvCxnSpPr>
        <p:spPr>
          <a:xfrm>
            <a:off x="7848600" y="58674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645" name="Google Shape;645;p63"/>
          <p:cNvSpPr/>
          <p:nvPr/>
        </p:nvSpPr>
        <p:spPr>
          <a:xfrm>
            <a:off x="4800600" y="5410200"/>
            <a:ext cx="13147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0x0012FF58</a:t>
            </a:r>
            <a:endParaRPr/>
          </a:p>
        </p:txBody>
      </p:sp>
      <p:sp>
        <p:nvSpPr>
          <p:cNvPr id="646" name="Google Shape;646;p63"/>
          <p:cNvSpPr/>
          <p:nvPr/>
        </p:nvSpPr>
        <p:spPr>
          <a:xfrm>
            <a:off x="4800600" y="4800600"/>
            <a:ext cx="13211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0x0012FF5C</a:t>
            </a:r>
            <a:endParaRPr/>
          </a:p>
        </p:txBody>
      </p:sp>
      <p:sp>
        <p:nvSpPr>
          <p:cNvPr id="647" name="Google Shape;647;p63"/>
          <p:cNvSpPr/>
          <p:nvPr/>
        </p:nvSpPr>
        <p:spPr>
          <a:xfrm>
            <a:off x="4800600" y="4267200"/>
            <a:ext cx="13147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0x0012FF60</a:t>
            </a:r>
            <a:endParaRPr/>
          </a:p>
        </p:txBody>
      </p:sp>
      <p:sp>
        <p:nvSpPr>
          <p:cNvPr id="648" name="Google Shape;648;p63"/>
          <p:cNvSpPr/>
          <p:nvPr/>
        </p:nvSpPr>
        <p:spPr>
          <a:xfrm>
            <a:off x="4800600" y="3733800"/>
            <a:ext cx="13147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0x0012FF64</a:t>
            </a:r>
            <a:endParaRPr/>
          </a:p>
        </p:txBody>
      </p:sp>
      <p:sp>
        <p:nvSpPr>
          <p:cNvPr id="649" name="Google Shape;649;p63"/>
          <p:cNvSpPr/>
          <p:nvPr/>
        </p:nvSpPr>
        <p:spPr>
          <a:xfrm>
            <a:off x="4800600" y="3200400"/>
            <a:ext cx="13147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0x0012FF68</a:t>
            </a:r>
            <a:endParaRPr/>
          </a:p>
        </p:txBody>
      </p:sp>
      <p:graphicFrame>
        <p:nvGraphicFramePr>
          <p:cNvPr id="650" name="Google Shape;650;p63"/>
          <p:cNvGraphicFramePr/>
          <p:nvPr/>
        </p:nvGraphicFramePr>
        <p:xfrm>
          <a:off x="6781800" y="2727325"/>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l">
                        <a:lnSpc>
                          <a:spcPct val="100000"/>
                        </a:lnSpc>
                        <a:spcBef>
                          <a:spcPts val="0"/>
                        </a:spcBef>
                        <a:spcAft>
                          <a:spcPts val="0"/>
                        </a:spcAft>
                        <a:buClr>
                          <a:srgbClr val="408000"/>
                        </a:buClr>
                        <a:buSzPts val="2400"/>
                        <a:buFont typeface="Arial"/>
                        <a:buNone/>
                      </a:pPr>
                      <a:r>
                        <a:rPr b="0" i="0" lang="en-US" sz="2400" u="none" cap="none" strike="noStrike">
                          <a:solidFill>
                            <a:srgbClr val="408000"/>
                          </a:solidFill>
                          <a:latin typeface="Arial"/>
                          <a:ea typeface="Arial"/>
                          <a:cs typeface="Arial"/>
                          <a:sym typeface="Arial"/>
                        </a:rPr>
                        <a:t>0x004012E8 </a:t>
                      </a:r>
                      <a:r>
                        <a:rPr b="1" i="0" lang="en-US" sz="2000" u="none" cap="none" strike="noStrike">
                          <a:solidFill>
                            <a:srgbClr val="4080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alpha val="49803"/>
                      </a:srgbClr>
                    </a:solidFill>
                  </a:tcPr>
                </a:tc>
              </a:tr>
            </a:tbl>
          </a:graphicData>
        </a:graphic>
      </p:graphicFrame>
      <p:sp>
        <p:nvSpPr>
          <p:cNvPr id="651" name="Google Shape;651;p63"/>
          <p:cNvSpPr/>
          <p:nvPr/>
        </p:nvSpPr>
        <p:spPr>
          <a:xfrm>
            <a:off x="4810125" y="2743200"/>
            <a:ext cx="13211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0x0012FF6C</a:t>
            </a:r>
            <a:endParaRPr/>
          </a:p>
        </p:txBody>
      </p:sp>
      <p:sp>
        <p:nvSpPr>
          <p:cNvPr id="652" name="Google Shape;652;p63"/>
          <p:cNvSpPr/>
          <p:nvPr/>
        </p:nvSpPr>
        <p:spPr>
          <a:xfrm>
            <a:off x="76200" y="2895600"/>
            <a:ext cx="4648200" cy="3810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en-US" sz="1500">
                <a:solidFill>
                  <a:schemeClr val="lt1"/>
                </a:solidFill>
                <a:latin typeface="Arial"/>
                <a:ea typeface="Arial"/>
                <a:cs typeface="Arial"/>
                <a:sym typeface="Arial"/>
              </a:rPr>
              <a:t>sub:</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00401000  push        ebp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00401001  mov         ebp,esp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00401003  mov         eax,0BEEFh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00401008  pop         ebp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00401009  ret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main:</a:t>
            </a:r>
            <a:endParaRPr/>
          </a:p>
          <a:p>
            <a:pPr indent="-342900" lvl="0" marL="342900" marR="0" rtl="0" algn="l">
              <a:spcBef>
                <a:spcPts val="300"/>
              </a:spcBef>
              <a:spcAft>
                <a:spcPts val="0"/>
              </a:spcAft>
              <a:buNone/>
            </a:pPr>
            <a:r>
              <a:rPr lang="en-US" sz="1500">
                <a:solidFill>
                  <a:srgbClr val="00B0F0"/>
                </a:solidFill>
                <a:latin typeface="Arial"/>
                <a:ea typeface="Arial"/>
                <a:cs typeface="Arial"/>
                <a:sym typeface="Arial"/>
              </a:rPr>
              <a:t>00401010  push        ebp  </a:t>
            </a:r>
            <a:r>
              <a:rPr b="1" lang="en-US" sz="1500">
                <a:solidFill>
                  <a:srgbClr val="00B0F0"/>
                </a:solidFill>
                <a:latin typeface="Noto Sans Symbols"/>
                <a:ea typeface="Noto Sans Symbols"/>
                <a:cs typeface="Noto Sans Symbols"/>
                <a:sym typeface="Noto Sans Symbols"/>
              </a:rPr>
              <a:t>⌧</a:t>
            </a:r>
            <a:endParaRPr sz="1500">
              <a:solidFill>
                <a:srgbClr val="00B0F0"/>
              </a:solidFill>
              <a:latin typeface="Arial"/>
              <a:ea typeface="Arial"/>
              <a:cs typeface="Arial"/>
              <a:sym typeface="Arial"/>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00401011  mov         ebp,esp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00401013  call        sub (401000h)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00401018  mov         eax,0F00Dh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0040101D  pop         ebp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0040101E  ret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6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Example1.c 3</a:t>
            </a:r>
            <a:endParaRPr/>
          </a:p>
        </p:txBody>
      </p:sp>
      <p:graphicFrame>
        <p:nvGraphicFramePr>
          <p:cNvPr id="659" name="Google Shape;659;p64"/>
          <p:cNvGraphicFramePr/>
          <p:nvPr/>
        </p:nvGraphicFramePr>
        <p:xfrm>
          <a:off x="228600" y="1219200"/>
          <a:ext cx="3000000" cy="3000000"/>
        </p:xfrm>
        <a:graphic>
          <a:graphicData uri="http://schemas.openxmlformats.org/drawingml/2006/table">
            <a:tbl>
              <a:tblPr>
                <a:noFill/>
                <a:tableStyleId>{D4BB855B-23E5-43B3-8E9E-652C9E05ABBC}</a:tableStyleId>
              </a:tblPr>
              <a:tblGrid>
                <a:gridCol w="874725"/>
                <a:gridCol w="2097075"/>
              </a:tblGrid>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408000"/>
                        </a:buClr>
                        <a:buSzPts val="1600"/>
                        <a:buFont typeface="Arial"/>
                        <a:buNone/>
                      </a:pPr>
                      <a:r>
                        <a:rPr b="0" i="0" lang="en-US" sz="1600" u="none" cap="none" strike="noStrike">
                          <a:solidFill>
                            <a:srgbClr val="408000"/>
                          </a:solidFill>
                          <a:latin typeface="Arial"/>
                          <a:ea typeface="Arial"/>
                          <a:cs typeface="Arial"/>
                          <a:sym typeface="Arial"/>
                        </a:rPr>
                        <a:t>0x003435C0</a:t>
                      </a:r>
                      <a:r>
                        <a:rPr b="0" i="0" lang="en-US" sz="1400" u="none" cap="none" strike="noStrike">
                          <a:solidFill>
                            <a:srgbClr val="408000"/>
                          </a:solidFill>
                          <a:latin typeface="Arial"/>
                          <a:ea typeface="Arial"/>
                          <a:cs typeface="Arial"/>
                          <a:sym typeface="Arial"/>
                        </a:rPr>
                        <a:t> </a:t>
                      </a:r>
                      <a:r>
                        <a:rPr b="0" i="0" lang="en-US" sz="1400" u="none" cap="none" strike="noStrike">
                          <a:solidFill>
                            <a:srgbClr val="408000"/>
                          </a:solidFill>
                          <a:latin typeface="Noto Sans Symbols"/>
                          <a:ea typeface="Noto Sans Symbols"/>
                          <a:cs typeface="Noto Sans Symbols"/>
                          <a:sym typeface="Noto Sans Symbols"/>
                        </a:rPr>
                        <a:t>⌘</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0x0012FF68 </a:t>
                      </a:r>
                      <a:r>
                        <a:rPr b="1" i="0" lang="en-US" sz="1600" u="none" cap="none" strike="noStrike">
                          <a:solidFill>
                            <a:srgbClr val="FFFF00"/>
                          </a:solidFill>
                          <a:latin typeface="Noto Sans Symbols"/>
                          <a:ea typeface="Noto Sans Symbols"/>
                          <a:cs typeface="Noto Sans Symbols"/>
                          <a:sym typeface="Noto Sans Symbols"/>
                        </a:rPr>
                        <a:t>♍</a:t>
                      </a:r>
                      <a:endParaRPr b="1" i="0" sz="2000" u="none" cap="none" strike="noStrike">
                        <a:solidFill>
                          <a:srgbClr val="FFFF00"/>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0x0012FF68</a:t>
                      </a:r>
                      <a:endParaRPr b="1" i="0" sz="2000" u="none" cap="none" strike="noStrike">
                        <a:solidFill>
                          <a:schemeClr val="lt1"/>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graphicFrame>
        <p:nvGraphicFramePr>
          <p:cNvPr id="660" name="Google Shape;660;p64"/>
          <p:cNvGraphicFramePr/>
          <p:nvPr/>
        </p:nvGraphicFramePr>
        <p:xfrm>
          <a:off x="6781800" y="3200400"/>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0x0012FFB8</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661" name="Google Shape;661;p64"/>
          <p:cNvCxnSpPr/>
          <p:nvPr/>
        </p:nvCxnSpPr>
        <p:spPr>
          <a:xfrm rot="10800000">
            <a:off x="7848600" y="24384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662" name="Google Shape;662;p64"/>
          <p:cNvCxnSpPr/>
          <p:nvPr/>
        </p:nvCxnSpPr>
        <p:spPr>
          <a:xfrm>
            <a:off x="7848600" y="58674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663" name="Google Shape;663;p64"/>
          <p:cNvSpPr/>
          <p:nvPr/>
        </p:nvSpPr>
        <p:spPr>
          <a:xfrm>
            <a:off x="4800600" y="5410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0x0012FF58</a:t>
            </a:r>
            <a:endParaRPr/>
          </a:p>
        </p:txBody>
      </p:sp>
      <p:sp>
        <p:nvSpPr>
          <p:cNvPr id="664" name="Google Shape;664;p64"/>
          <p:cNvSpPr/>
          <p:nvPr/>
        </p:nvSpPr>
        <p:spPr>
          <a:xfrm>
            <a:off x="4800600" y="48006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0x0012FF5C</a:t>
            </a:r>
            <a:endParaRPr/>
          </a:p>
        </p:txBody>
      </p:sp>
      <p:sp>
        <p:nvSpPr>
          <p:cNvPr id="665" name="Google Shape;665;p64"/>
          <p:cNvSpPr/>
          <p:nvPr/>
        </p:nvSpPr>
        <p:spPr>
          <a:xfrm>
            <a:off x="4800600" y="4267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0x0012FF60</a:t>
            </a:r>
            <a:endParaRPr/>
          </a:p>
        </p:txBody>
      </p:sp>
      <p:sp>
        <p:nvSpPr>
          <p:cNvPr id="666" name="Google Shape;666;p64"/>
          <p:cNvSpPr/>
          <p:nvPr/>
        </p:nvSpPr>
        <p:spPr>
          <a:xfrm>
            <a:off x="4800600" y="37338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0x0012FF64</a:t>
            </a:r>
            <a:endParaRPr/>
          </a:p>
        </p:txBody>
      </p:sp>
      <p:sp>
        <p:nvSpPr>
          <p:cNvPr id="667" name="Google Shape;667;p64"/>
          <p:cNvSpPr/>
          <p:nvPr/>
        </p:nvSpPr>
        <p:spPr>
          <a:xfrm>
            <a:off x="4800600" y="32004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0x0012FF68</a:t>
            </a:r>
            <a:endParaRPr/>
          </a:p>
        </p:txBody>
      </p:sp>
      <p:graphicFrame>
        <p:nvGraphicFramePr>
          <p:cNvPr id="668" name="Google Shape;668;p64"/>
          <p:cNvGraphicFramePr/>
          <p:nvPr/>
        </p:nvGraphicFramePr>
        <p:xfrm>
          <a:off x="6781800" y="2727325"/>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l">
                        <a:lnSpc>
                          <a:spcPct val="100000"/>
                        </a:lnSpc>
                        <a:spcBef>
                          <a:spcPts val="0"/>
                        </a:spcBef>
                        <a:spcAft>
                          <a:spcPts val="0"/>
                        </a:spcAft>
                        <a:buClr>
                          <a:srgbClr val="408000"/>
                        </a:buClr>
                        <a:buSzPts val="2400"/>
                        <a:buFont typeface="Arial"/>
                        <a:buNone/>
                      </a:pPr>
                      <a:r>
                        <a:rPr b="0" i="0" lang="en-US" sz="2400" u="none" cap="none" strike="noStrike">
                          <a:solidFill>
                            <a:srgbClr val="408000"/>
                          </a:solidFill>
                          <a:latin typeface="Arial"/>
                          <a:ea typeface="Arial"/>
                          <a:cs typeface="Arial"/>
                          <a:sym typeface="Arial"/>
                        </a:rPr>
                        <a:t>0x004012E8 </a:t>
                      </a:r>
                      <a:r>
                        <a:rPr b="1" i="0" lang="en-US" sz="2000" u="none" cap="none" strike="noStrike">
                          <a:solidFill>
                            <a:srgbClr val="4080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669" name="Google Shape;669;p64"/>
          <p:cNvSpPr/>
          <p:nvPr/>
        </p:nvSpPr>
        <p:spPr>
          <a:xfrm>
            <a:off x="4810125" y="27432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0x0012FF6C</a:t>
            </a:r>
            <a:endParaRPr/>
          </a:p>
        </p:txBody>
      </p:sp>
      <p:sp>
        <p:nvSpPr>
          <p:cNvPr id="670" name="Google Shape;670;p64"/>
          <p:cNvSpPr/>
          <p:nvPr/>
        </p:nvSpPr>
        <p:spPr>
          <a:xfrm>
            <a:off x="4953000" y="914400"/>
            <a:ext cx="3012171"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Key: </a:t>
            </a:r>
            <a:endParaRPr/>
          </a:p>
          <a:p>
            <a:pPr indent="0" lvl="0" marL="0" marR="0" rtl="0" algn="l">
              <a:spcBef>
                <a:spcPts val="0"/>
              </a:spcBef>
              <a:spcAft>
                <a:spcPts val="0"/>
              </a:spcAft>
              <a:buNone/>
            </a:pPr>
            <a:r>
              <a:rPr b="1" lang="en-US" sz="2000">
                <a:solidFill>
                  <a:srgbClr val="00B0F0"/>
                </a:solidFill>
                <a:latin typeface="Noto Sans Symbols"/>
                <a:ea typeface="Noto Sans Symbols"/>
                <a:cs typeface="Noto Sans Symbols"/>
                <a:sym typeface="Noto Sans Symbols"/>
              </a:rPr>
              <a:t>⌧ </a:t>
            </a:r>
            <a:r>
              <a:rPr b="1" lang="en-US" sz="2000">
                <a:solidFill>
                  <a:srgbClr val="00B0F0"/>
                </a:solidFill>
                <a:latin typeface="Calibri"/>
                <a:ea typeface="Calibri"/>
                <a:cs typeface="Calibri"/>
                <a:sym typeface="Calibri"/>
              </a:rPr>
              <a:t>executed instruction, </a:t>
            </a:r>
            <a:endParaRPr/>
          </a:p>
          <a:p>
            <a:pPr indent="0" lvl="0" marL="0" marR="0" rtl="0" algn="l">
              <a:spcBef>
                <a:spcPts val="0"/>
              </a:spcBef>
              <a:spcAft>
                <a:spcPts val="0"/>
              </a:spcAft>
              <a:buNone/>
            </a:pPr>
            <a:r>
              <a:rPr b="1" lang="en-US" sz="2000">
                <a:solidFill>
                  <a:srgbClr val="FFFF00"/>
                </a:solidFill>
                <a:latin typeface="Noto Sans Symbols"/>
                <a:ea typeface="Noto Sans Symbols"/>
                <a:cs typeface="Noto Sans Symbols"/>
                <a:sym typeface="Noto Sans Symbols"/>
              </a:rPr>
              <a:t>♍ </a:t>
            </a:r>
            <a:r>
              <a:rPr b="1" lang="en-US" sz="2000">
                <a:solidFill>
                  <a:srgbClr val="FFFF00"/>
                </a:solidFill>
                <a:latin typeface="Calibri"/>
                <a:ea typeface="Calibri"/>
                <a:cs typeface="Calibri"/>
                <a:sym typeface="Calibri"/>
              </a:rPr>
              <a:t>modified value</a:t>
            </a:r>
            <a:endParaRPr/>
          </a:p>
          <a:p>
            <a:pPr indent="0" lvl="0" marL="0" marR="0" rtl="0" algn="l">
              <a:spcBef>
                <a:spcPts val="0"/>
              </a:spcBef>
              <a:spcAft>
                <a:spcPts val="0"/>
              </a:spcAft>
              <a:buNone/>
            </a:pPr>
            <a:r>
              <a:rPr b="1" lang="en-US" sz="2000">
                <a:solidFill>
                  <a:srgbClr val="408000"/>
                </a:solidFill>
                <a:latin typeface="Noto Sans Symbols"/>
                <a:ea typeface="Noto Sans Symbols"/>
                <a:cs typeface="Noto Sans Symbols"/>
                <a:sym typeface="Noto Sans Symbols"/>
              </a:rPr>
              <a:t>⌘ </a:t>
            </a:r>
            <a:r>
              <a:rPr b="1" lang="en-US" sz="2000">
                <a:solidFill>
                  <a:srgbClr val="408000"/>
                </a:solidFill>
                <a:latin typeface="Calibri"/>
                <a:ea typeface="Calibri"/>
                <a:cs typeface="Calibri"/>
                <a:sym typeface="Calibri"/>
              </a:rPr>
              <a:t>start value</a:t>
            </a:r>
            <a:r>
              <a:rPr b="1" lang="en-US" sz="1800">
                <a:solidFill>
                  <a:schemeClr val="dk1"/>
                </a:solidFill>
                <a:latin typeface="Calibri"/>
                <a:ea typeface="Calibri"/>
                <a:cs typeface="Calibri"/>
                <a:sym typeface="Calibri"/>
              </a:rPr>
              <a:t> </a:t>
            </a:r>
            <a:endParaRPr/>
          </a:p>
        </p:txBody>
      </p:sp>
      <p:sp>
        <p:nvSpPr>
          <p:cNvPr id="671" name="Google Shape;671;p64"/>
          <p:cNvSpPr/>
          <p:nvPr/>
        </p:nvSpPr>
        <p:spPr>
          <a:xfrm>
            <a:off x="76200" y="2895600"/>
            <a:ext cx="4648200" cy="3810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en-US" sz="1500">
                <a:solidFill>
                  <a:schemeClr val="lt1"/>
                </a:solidFill>
                <a:latin typeface="Arial"/>
                <a:ea typeface="Arial"/>
                <a:cs typeface="Arial"/>
                <a:sym typeface="Arial"/>
              </a:rPr>
              <a:t>sub:</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00401000  push        ebp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00401001  mov         ebp,esp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00401003  mov         eax,0BEEFh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00401008  pop         ebp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00401009  ret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main:</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00401010  push        ebp</a:t>
            </a:r>
            <a:endParaRPr sz="1500">
              <a:solidFill>
                <a:schemeClr val="lt1"/>
              </a:solidFill>
              <a:latin typeface="Arial"/>
              <a:ea typeface="Arial"/>
              <a:cs typeface="Arial"/>
              <a:sym typeface="Arial"/>
            </a:endParaRPr>
          </a:p>
          <a:p>
            <a:pPr indent="-342900" lvl="0" marL="342900" marR="0" rtl="0" algn="l">
              <a:spcBef>
                <a:spcPts val="300"/>
              </a:spcBef>
              <a:spcAft>
                <a:spcPts val="0"/>
              </a:spcAft>
              <a:buNone/>
            </a:pPr>
            <a:r>
              <a:rPr lang="en-US" sz="1500">
                <a:solidFill>
                  <a:srgbClr val="00B0F0"/>
                </a:solidFill>
                <a:latin typeface="Arial"/>
                <a:ea typeface="Arial"/>
                <a:cs typeface="Arial"/>
                <a:sym typeface="Arial"/>
              </a:rPr>
              <a:t>00401011  mov         ebp,esp </a:t>
            </a:r>
            <a:r>
              <a:rPr b="1" lang="en-US" sz="1500">
                <a:solidFill>
                  <a:srgbClr val="00B0F0"/>
                </a:solidFill>
                <a:latin typeface="Noto Sans Symbols"/>
                <a:ea typeface="Noto Sans Symbols"/>
                <a:cs typeface="Noto Sans Symbols"/>
                <a:sym typeface="Noto Sans Symbols"/>
              </a:rPr>
              <a:t>⌧</a:t>
            </a:r>
            <a:endParaRPr sz="1500">
              <a:solidFill>
                <a:srgbClr val="00B0F0"/>
              </a:solidFill>
              <a:latin typeface="Arial"/>
              <a:ea typeface="Arial"/>
              <a:cs typeface="Arial"/>
              <a:sym typeface="Arial"/>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00401013  call        sub (401000h)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00401018  mov         eax,0F00Dh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0040101D  pop         ebp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0040101E  ret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Example1.c 4</a:t>
            </a:r>
            <a:endParaRPr/>
          </a:p>
        </p:txBody>
      </p:sp>
      <p:sp>
        <p:nvSpPr>
          <p:cNvPr id="678" name="Google Shape;678;p65"/>
          <p:cNvSpPr/>
          <p:nvPr/>
        </p:nvSpPr>
        <p:spPr>
          <a:xfrm>
            <a:off x="4953000" y="914400"/>
            <a:ext cx="2888740"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Key: </a:t>
            </a:r>
            <a:endParaRPr/>
          </a:p>
          <a:p>
            <a:pPr indent="0" lvl="0" marL="0" marR="0" rtl="0" algn="l">
              <a:spcBef>
                <a:spcPts val="0"/>
              </a:spcBef>
              <a:spcAft>
                <a:spcPts val="0"/>
              </a:spcAft>
              <a:buNone/>
            </a:pPr>
            <a:r>
              <a:rPr b="1" lang="en-US" sz="2000">
                <a:solidFill>
                  <a:srgbClr val="00B0F0"/>
                </a:solidFill>
                <a:latin typeface="Noto Sans Symbols"/>
                <a:ea typeface="Noto Sans Symbols"/>
                <a:cs typeface="Noto Sans Symbols"/>
                <a:sym typeface="Noto Sans Symbols"/>
              </a:rPr>
              <a:t>⌧ </a:t>
            </a:r>
            <a:r>
              <a:rPr b="1" lang="en-US" sz="2000">
                <a:solidFill>
                  <a:srgbClr val="00B0F0"/>
                </a:solidFill>
                <a:latin typeface="Calibri"/>
                <a:ea typeface="Calibri"/>
                <a:cs typeface="Calibri"/>
                <a:sym typeface="Calibri"/>
              </a:rPr>
              <a:t>executed instruction</a:t>
            </a:r>
            <a:endParaRPr/>
          </a:p>
          <a:p>
            <a:pPr indent="0" lvl="0" marL="0" marR="0" rtl="0" algn="l">
              <a:spcBef>
                <a:spcPts val="0"/>
              </a:spcBef>
              <a:spcAft>
                <a:spcPts val="0"/>
              </a:spcAft>
              <a:buNone/>
            </a:pPr>
            <a:r>
              <a:rPr b="1" lang="en-US" sz="2000">
                <a:solidFill>
                  <a:srgbClr val="FFFF00"/>
                </a:solidFill>
                <a:latin typeface="Noto Sans Symbols"/>
                <a:ea typeface="Noto Sans Symbols"/>
                <a:cs typeface="Noto Sans Symbols"/>
                <a:sym typeface="Noto Sans Symbols"/>
              </a:rPr>
              <a:t>♍ </a:t>
            </a:r>
            <a:r>
              <a:rPr b="1" lang="en-US" sz="2000">
                <a:solidFill>
                  <a:srgbClr val="FFFF00"/>
                </a:solidFill>
                <a:latin typeface="Calibri"/>
                <a:ea typeface="Calibri"/>
                <a:cs typeface="Calibri"/>
                <a:sym typeface="Calibri"/>
              </a:rPr>
              <a:t>modified value</a:t>
            </a:r>
            <a:endParaRPr/>
          </a:p>
          <a:p>
            <a:pPr indent="0" lvl="0" marL="0" marR="0" rtl="0" algn="l">
              <a:spcBef>
                <a:spcPts val="0"/>
              </a:spcBef>
              <a:spcAft>
                <a:spcPts val="0"/>
              </a:spcAft>
              <a:buNone/>
            </a:pPr>
            <a:r>
              <a:rPr b="1" lang="en-US" sz="2000">
                <a:solidFill>
                  <a:srgbClr val="408000"/>
                </a:solidFill>
                <a:latin typeface="Noto Sans Symbols"/>
                <a:ea typeface="Noto Sans Symbols"/>
                <a:cs typeface="Noto Sans Symbols"/>
                <a:sym typeface="Noto Sans Symbols"/>
              </a:rPr>
              <a:t>⌘ </a:t>
            </a:r>
            <a:r>
              <a:rPr b="1" lang="en-US" sz="2000">
                <a:solidFill>
                  <a:srgbClr val="408000"/>
                </a:solidFill>
                <a:latin typeface="Calibri"/>
                <a:ea typeface="Calibri"/>
                <a:cs typeface="Calibri"/>
                <a:sym typeface="Calibri"/>
              </a:rPr>
              <a:t>start value</a:t>
            </a:r>
            <a:r>
              <a:rPr b="1" lang="en-US" sz="1800">
                <a:solidFill>
                  <a:schemeClr val="dk1"/>
                </a:solidFill>
                <a:latin typeface="Calibri"/>
                <a:ea typeface="Calibri"/>
                <a:cs typeface="Calibri"/>
                <a:sym typeface="Calibri"/>
              </a:rPr>
              <a:t> </a:t>
            </a:r>
            <a:endParaRPr/>
          </a:p>
        </p:txBody>
      </p:sp>
      <p:graphicFrame>
        <p:nvGraphicFramePr>
          <p:cNvPr id="679" name="Google Shape;679;p65"/>
          <p:cNvGraphicFramePr/>
          <p:nvPr/>
        </p:nvGraphicFramePr>
        <p:xfrm>
          <a:off x="228600" y="1219200"/>
          <a:ext cx="3000000" cy="3000000"/>
        </p:xfrm>
        <a:graphic>
          <a:graphicData uri="http://schemas.openxmlformats.org/drawingml/2006/table">
            <a:tbl>
              <a:tblPr>
                <a:noFill/>
                <a:tableStyleId>{D4BB855B-23E5-43B3-8E9E-652C9E05ABBC}</a:tableStyleId>
              </a:tblPr>
              <a:tblGrid>
                <a:gridCol w="874725"/>
                <a:gridCol w="2097075"/>
              </a:tblGrid>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408000"/>
                        </a:buClr>
                        <a:buSzPts val="1600"/>
                        <a:buFont typeface="Arial"/>
                        <a:buNone/>
                      </a:pPr>
                      <a:r>
                        <a:rPr b="0" i="0" lang="en-US" sz="1600" u="none" cap="none" strike="noStrike">
                          <a:solidFill>
                            <a:srgbClr val="408000"/>
                          </a:solidFill>
                          <a:latin typeface="Arial"/>
                          <a:ea typeface="Arial"/>
                          <a:cs typeface="Arial"/>
                          <a:sym typeface="Arial"/>
                        </a:rPr>
                        <a:t>0x003435C0</a:t>
                      </a:r>
                      <a:r>
                        <a:rPr b="0" i="0" lang="en-US" sz="1400" u="none" cap="none" strike="noStrike">
                          <a:solidFill>
                            <a:srgbClr val="408000"/>
                          </a:solidFill>
                          <a:latin typeface="Arial"/>
                          <a:ea typeface="Arial"/>
                          <a:cs typeface="Arial"/>
                          <a:sym typeface="Arial"/>
                        </a:rPr>
                        <a:t> </a:t>
                      </a:r>
                      <a:r>
                        <a:rPr b="0" i="0" lang="en-US" sz="1400" u="none" cap="none" strike="noStrike">
                          <a:solidFill>
                            <a:srgbClr val="408000"/>
                          </a:solidFill>
                          <a:latin typeface="Noto Sans Symbols"/>
                          <a:ea typeface="Noto Sans Symbols"/>
                          <a:cs typeface="Noto Sans Symbols"/>
                          <a:sym typeface="Noto Sans Symbols"/>
                        </a:rPr>
                        <a:t>⌘</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0x0012FF68</a:t>
                      </a:r>
                      <a:endParaRPr b="1" i="0" sz="2000" u="none" cap="none" strike="noStrike">
                        <a:solidFill>
                          <a:schemeClr val="lt1"/>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0x0012FF64 </a:t>
                      </a:r>
                      <a:r>
                        <a:rPr b="1" i="0" lang="en-US" sz="1500" u="none" cap="none" strike="noStrike">
                          <a:solidFill>
                            <a:srgbClr val="FFFF00"/>
                          </a:solidFill>
                          <a:latin typeface="Noto Sans Symbols"/>
                          <a:ea typeface="Noto Sans Symbols"/>
                          <a:cs typeface="Noto Sans Symbols"/>
                          <a:sym typeface="Noto Sans Symbols"/>
                        </a:rPr>
                        <a:t>♍</a:t>
                      </a:r>
                      <a:endParaRPr b="1" i="0" sz="2000" u="none" cap="none" strike="noStrike">
                        <a:solidFill>
                          <a:srgbClr val="FFFF00"/>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graphicFrame>
        <p:nvGraphicFramePr>
          <p:cNvPr id="680" name="Google Shape;680;p65"/>
          <p:cNvGraphicFramePr/>
          <p:nvPr/>
        </p:nvGraphicFramePr>
        <p:xfrm>
          <a:off x="6781800" y="3200400"/>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0x0012FFB8</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rgbClr val="FFFF00"/>
                        </a:buClr>
                        <a:buSzPts val="2400"/>
                        <a:buFont typeface="Arial"/>
                        <a:buNone/>
                      </a:pPr>
                      <a:r>
                        <a:rPr b="0" i="0" lang="en-US" sz="2400" u="none" cap="none" strike="noStrike">
                          <a:solidFill>
                            <a:srgbClr val="FFFF00"/>
                          </a:solidFill>
                          <a:latin typeface="Arial"/>
                          <a:ea typeface="Arial"/>
                          <a:cs typeface="Arial"/>
                          <a:sym typeface="Arial"/>
                        </a:rPr>
                        <a:t>0x00401018 </a:t>
                      </a:r>
                      <a:r>
                        <a:rPr b="1" i="0" lang="en-US" sz="20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681" name="Google Shape;681;p65"/>
          <p:cNvCxnSpPr/>
          <p:nvPr/>
        </p:nvCxnSpPr>
        <p:spPr>
          <a:xfrm rot="10800000">
            <a:off x="7848600" y="24384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682" name="Google Shape;682;p65"/>
          <p:cNvCxnSpPr/>
          <p:nvPr/>
        </p:nvCxnSpPr>
        <p:spPr>
          <a:xfrm>
            <a:off x="7848600" y="58674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683" name="Google Shape;683;p65"/>
          <p:cNvSpPr/>
          <p:nvPr/>
        </p:nvSpPr>
        <p:spPr>
          <a:xfrm>
            <a:off x="4800600" y="5410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0x0012FF58</a:t>
            </a:r>
            <a:endParaRPr/>
          </a:p>
        </p:txBody>
      </p:sp>
      <p:sp>
        <p:nvSpPr>
          <p:cNvPr id="684" name="Google Shape;684;p65"/>
          <p:cNvSpPr/>
          <p:nvPr/>
        </p:nvSpPr>
        <p:spPr>
          <a:xfrm>
            <a:off x="4800600" y="48006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0x0012FF5C</a:t>
            </a:r>
            <a:endParaRPr/>
          </a:p>
        </p:txBody>
      </p:sp>
      <p:sp>
        <p:nvSpPr>
          <p:cNvPr id="685" name="Google Shape;685;p65"/>
          <p:cNvSpPr/>
          <p:nvPr/>
        </p:nvSpPr>
        <p:spPr>
          <a:xfrm>
            <a:off x="4800600" y="4267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0x0012FF60</a:t>
            </a:r>
            <a:endParaRPr/>
          </a:p>
        </p:txBody>
      </p:sp>
      <p:sp>
        <p:nvSpPr>
          <p:cNvPr id="686" name="Google Shape;686;p65"/>
          <p:cNvSpPr/>
          <p:nvPr/>
        </p:nvSpPr>
        <p:spPr>
          <a:xfrm>
            <a:off x="4800600" y="37338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0x0012FF64</a:t>
            </a:r>
            <a:endParaRPr/>
          </a:p>
        </p:txBody>
      </p:sp>
      <p:sp>
        <p:nvSpPr>
          <p:cNvPr id="687" name="Google Shape;687;p65"/>
          <p:cNvSpPr/>
          <p:nvPr/>
        </p:nvSpPr>
        <p:spPr>
          <a:xfrm>
            <a:off x="4800600" y="32004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0x0012FF68</a:t>
            </a:r>
            <a:endParaRPr/>
          </a:p>
        </p:txBody>
      </p:sp>
      <p:graphicFrame>
        <p:nvGraphicFramePr>
          <p:cNvPr id="688" name="Google Shape;688;p65"/>
          <p:cNvGraphicFramePr/>
          <p:nvPr/>
        </p:nvGraphicFramePr>
        <p:xfrm>
          <a:off x="6781800" y="2727325"/>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l">
                        <a:lnSpc>
                          <a:spcPct val="100000"/>
                        </a:lnSpc>
                        <a:spcBef>
                          <a:spcPts val="0"/>
                        </a:spcBef>
                        <a:spcAft>
                          <a:spcPts val="0"/>
                        </a:spcAft>
                        <a:buClr>
                          <a:srgbClr val="408000"/>
                        </a:buClr>
                        <a:buSzPts val="2400"/>
                        <a:buFont typeface="Arial"/>
                        <a:buNone/>
                      </a:pPr>
                      <a:r>
                        <a:rPr b="0" i="0" lang="en-US" sz="2400" u="none" cap="none" strike="noStrike">
                          <a:solidFill>
                            <a:srgbClr val="408000"/>
                          </a:solidFill>
                          <a:latin typeface="Arial"/>
                          <a:ea typeface="Arial"/>
                          <a:cs typeface="Arial"/>
                          <a:sym typeface="Arial"/>
                        </a:rPr>
                        <a:t>0x004012E8 </a:t>
                      </a:r>
                      <a:r>
                        <a:rPr b="1" i="0" lang="en-US" sz="2000" u="none" cap="none" strike="noStrike">
                          <a:solidFill>
                            <a:srgbClr val="4080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689" name="Google Shape;689;p65"/>
          <p:cNvSpPr/>
          <p:nvPr/>
        </p:nvSpPr>
        <p:spPr>
          <a:xfrm>
            <a:off x="4810125" y="27432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0x0012FF6C</a:t>
            </a:r>
            <a:endParaRPr/>
          </a:p>
        </p:txBody>
      </p:sp>
      <p:sp>
        <p:nvSpPr>
          <p:cNvPr id="690" name="Google Shape;690;p65"/>
          <p:cNvSpPr/>
          <p:nvPr/>
        </p:nvSpPr>
        <p:spPr>
          <a:xfrm>
            <a:off x="76200" y="2895600"/>
            <a:ext cx="4648200" cy="3810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en-US" sz="1500">
                <a:solidFill>
                  <a:schemeClr val="lt1"/>
                </a:solidFill>
                <a:latin typeface="Arial"/>
                <a:ea typeface="Arial"/>
                <a:cs typeface="Arial"/>
                <a:sym typeface="Arial"/>
              </a:rPr>
              <a:t>sub:</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00401000  push        ebp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00401001  mov         ebp,esp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00401003  mov         eax,0BEEFh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00401008  pop         ebp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00401009  ret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main:</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00401010  push        ebp</a:t>
            </a:r>
            <a:endParaRPr sz="1500">
              <a:solidFill>
                <a:schemeClr val="lt1"/>
              </a:solidFill>
              <a:latin typeface="Arial"/>
              <a:ea typeface="Arial"/>
              <a:cs typeface="Arial"/>
              <a:sym typeface="Arial"/>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00401011  mov         ebp,esp</a:t>
            </a:r>
            <a:endParaRPr sz="1500">
              <a:solidFill>
                <a:schemeClr val="lt1"/>
              </a:solidFill>
              <a:latin typeface="Arial"/>
              <a:ea typeface="Arial"/>
              <a:cs typeface="Arial"/>
              <a:sym typeface="Arial"/>
            </a:endParaRPr>
          </a:p>
          <a:p>
            <a:pPr indent="-342900" lvl="0" marL="342900" marR="0" rtl="0" algn="l">
              <a:spcBef>
                <a:spcPts val="300"/>
              </a:spcBef>
              <a:spcAft>
                <a:spcPts val="0"/>
              </a:spcAft>
              <a:buNone/>
            </a:pPr>
            <a:r>
              <a:rPr lang="en-US" sz="1500">
                <a:solidFill>
                  <a:srgbClr val="00B0F0"/>
                </a:solidFill>
                <a:latin typeface="Arial"/>
                <a:ea typeface="Arial"/>
                <a:cs typeface="Arial"/>
                <a:sym typeface="Arial"/>
              </a:rPr>
              <a:t>00401013  call        sub (401000h) </a:t>
            </a:r>
            <a:r>
              <a:rPr b="1" lang="en-US" sz="1500">
                <a:solidFill>
                  <a:srgbClr val="00B0F0"/>
                </a:solidFill>
                <a:latin typeface="Noto Sans Symbols"/>
                <a:ea typeface="Noto Sans Symbols"/>
                <a:cs typeface="Noto Sans Symbols"/>
                <a:sym typeface="Noto Sans Symbols"/>
              </a:rPr>
              <a:t>⌧</a:t>
            </a:r>
            <a:endParaRPr sz="1500">
              <a:solidFill>
                <a:srgbClr val="00B0F0"/>
              </a:solidFill>
              <a:latin typeface="Arial"/>
              <a:ea typeface="Arial"/>
              <a:cs typeface="Arial"/>
              <a:sym typeface="Arial"/>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00401018  mov         eax,0F00Dh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0040101D  pop         ebp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0040101E  ret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6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Example1.c 5</a:t>
            </a:r>
            <a:endParaRPr/>
          </a:p>
        </p:txBody>
      </p:sp>
      <p:sp>
        <p:nvSpPr>
          <p:cNvPr id="697" name="Google Shape;697;p66"/>
          <p:cNvSpPr/>
          <p:nvPr/>
        </p:nvSpPr>
        <p:spPr>
          <a:xfrm>
            <a:off x="4953000" y="914400"/>
            <a:ext cx="3012171"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Key: </a:t>
            </a:r>
            <a:endParaRPr/>
          </a:p>
          <a:p>
            <a:pPr indent="0" lvl="0" marL="0" marR="0" rtl="0" algn="l">
              <a:spcBef>
                <a:spcPts val="0"/>
              </a:spcBef>
              <a:spcAft>
                <a:spcPts val="0"/>
              </a:spcAft>
              <a:buNone/>
            </a:pPr>
            <a:r>
              <a:rPr b="1" lang="en-US" sz="2000">
                <a:solidFill>
                  <a:srgbClr val="00B0F0"/>
                </a:solidFill>
                <a:latin typeface="Noto Sans Symbols"/>
                <a:ea typeface="Noto Sans Symbols"/>
                <a:cs typeface="Noto Sans Symbols"/>
                <a:sym typeface="Noto Sans Symbols"/>
              </a:rPr>
              <a:t>⌧ </a:t>
            </a:r>
            <a:r>
              <a:rPr b="1" lang="en-US" sz="2000">
                <a:solidFill>
                  <a:srgbClr val="00B0F0"/>
                </a:solidFill>
                <a:latin typeface="Calibri"/>
                <a:ea typeface="Calibri"/>
                <a:cs typeface="Calibri"/>
                <a:sym typeface="Calibri"/>
              </a:rPr>
              <a:t>executed instruction, </a:t>
            </a:r>
            <a:endParaRPr/>
          </a:p>
          <a:p>
            <a:pPr indent="0" lvl="0" marL="0" marR="0" rtl="0" algn="l">
              <a:spcBef>
                <a:spcPts val="0"/>
              </a:spcBef>
              <a:spcAft>
                <a:spcPts val="0"/>
              </a:spcAft>
              <a:buNone/>
            </a:pPr>
            <a:r>
              <a:rPr b="1" lang="en-US" sz="2000">
                <a:solidFill>
                  <a:srgbClr val="FFFF00"/>
                </a:solidFill>
                <a:latin typeface="Noto Sans Symbols"/>
                <a:ea typeface="Noto Sans Symbols"/>
                <a:cs typeface="Noto Sans Symbols"/>
                <a:sym typeface="Noto Sans Symbols"/>
              </a:rPr>
              <a:t>♍ </a:t>
            </a:r>
            <a:r>
              <a:rPr b="1" lang="en-US" sz="2000">
                <a:solidFill>
                  <a:srgbClr val="FFFF00"/>
                </a:solidFill>
                <a:latin typeface="Calibri"/>
                <a:ea typeface="Calibri"/>
                <a:cs typeface="Calibri"/>
                <a:sym typeface="Calibri"/>
              </a:rPr>
              <a:t>modified value</a:t>
            </a:r>
            <a:endParaRPr/>
          </a:p>
          <a:p>
            <a:pPr indent="0" lvl="0" marL="0" marR="0" rtl="0" algn="l">
              <a:spcBef>
                <a:spcPts val="0"/>
              </a:spcBef>
              <a:spcAft>
                <a:spcPts val="0"/>
              </a:spcAft>
              <a:buNone/>
            </a:pPr>
            <a:r>
              <a:rPr b="1" lang="en-US" sz="2000">
                <a:solidFill>
                  <a:srgbClr val="408000"/>
                </a:solidFill>
                <a:latin typeface="Noto Sans Symbols"/>
                <a:ea typeface="Noto Sans Symbols"/>
                <a:cs typeface="Noto Sans Symbols"/>
                <a:sym typeface="Noto Sans Symbols"/>
              </a:rPr>
              <a:t>⌘ </a:t>
            </a:r>
            <a:r>
              <a:rPr b="1" lang="en-US" sz="2000">
                <a:solidFill>
                  <a:srgbClr val="408000"/>
                </a:solidFill>
                <a:latin typeface="Calibri"/>
                <a:ea typeface="Calibri"/>
                <a:cs typeface="Calibri"/>
                <a:sym typeface="Calibri"/>
              </a:rPr>
              <a:t>start value</a:t>
            </a:r>
            <a:r>
              <a:rPr b="1" lang="en-US" sz="1800">
                <a:solidFill>
                  <a:schemeClr val="dk1"/>
                </a:solidFill>
                <a:latin typeface="Calibri"/>
                <a:ea typeface="Calibri"/>
                <a:cs typeface="Calibri"/>
                <a:sym typeface="Calibri"/>
              </a:rPr>
              <a:t> </a:t>
            </a:r>
            <a:endParaRPr/>
          </a:p>
        </p:txBody>
      </p:sp>
      <p:sp>
        <p:nvSpPr>
          <p:cNvPr id="698" name="Google Shape;698;p66"/>
          <p:cNvSpPr/>
          <p:nvPr/>
        </p:nvSpPr>
        <p:spPr>
          <a:xfrm>
            <a:off x="76200" y="2895600"/>
            <a:ext cx="4648200" cy="3810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en-US" sz="1500">
                <a:solidFill>
                  <a:schemeClr val="lt1"/>
                </a:solidFill>
                <a:latin typeface="Arial"/>
                <a:ea typeface="Arial"/>
                <a:cs typeface="Arial"/>
                <a:sym typeface="Arial"/>
              </a:rPr>
              <a:t>sub:</a:t>
            </a:r>
            <a:endParaRPr/>
          </a:p>
          <a:p>
            <a:pPr indent="-342900" lvl="0" marL="342900" marR="0" rtl="0" algn="l">
              <a:spcBef>
                <a:spcPts val="300"/>
              </a:spcBef>
              <a:spcAft>
                <a:spcPts val="0"/>
              </a:spcAft>
              <a:buNone/>
            </a:pPr>
            <a:r>
              <a:rPr lang="en-US" sz="1500">
                <a:solidFill>
                  <a:srgbClr val="00B0F0"/>
                </a:solidFill>
                <a:latin typeface="Arial"/>
                <a:ea typeface="Arial"/>
                <a:cs typeface="Arial"/>
                <a:sym typeface="Arial"/>
              </a:rPr>
              <a:t>00401000  push        ebp </a:t>
            </a:r>
            <a:r>
              <a:rPr b="1" lang="en-US" sz="1500">
                <a:solidFill>
                  <a:srgbClr val="00B0F0"/>
                </a:solidFill>
                <a:latin typeface="Noto Sans Symbols"/>
                <a:ea typeface="Noto Sans Symbols"/>
                <a:cs typeface="Noto Sans Symbols"/>
                <a:sym typeface="Noto Sans Symbols"/>
              </a:rPr>
              <a:t>⌧</a:t>
            </a:r>
            <a:endParaRPr sz="1500">
              <a:solidFill>
                <a:srgbClr val="00B0F0"/>
              </a:solidFill>
              <a:latin typeface="Arial"/>
              <a:ea typeface="Arial"/>
              <a:cs typeface="Arial"/>
              <a:sym typeface="Arial"/>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00401001  mov         ebp,esp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00401003  mov         eax,0BEEFh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00401008  pop         ebp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00401009  ret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main:</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00401010  push        ebp</a:t>
            </a:r>
            <a:endParaRPr sz="1500">
              <a:solidFill>
                <a:schemeClr val="lt1"/>
              </a:solidFill>
              <a:latin typeface="Arial"/>
              <a:ea typeface="Arial"/>
              <a:cs typeface="Arial"/>
              <a:sym typeface="Arial"/>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00401011  mov         ebp,esp</a:t>
            </a:r>
            <a:endParaRPr sz="1500">
              <a:solidFill>
                <a:schemeClr val="lt1"/>
              </a:solidFill>
              <a:latin typeface="Arial"/>
              <a:ea typeface="Arial"/>
              <a:cs typeface="Arial"/>
              <a:sym typeface="Arial"/>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00401013  call        sub (401000h)</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00401018  mov         eax,0F00Dh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0040101D  pop         ebp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0040101E  ret </a:t>
            </a:r>
            <a:endParaRPr/>
          </a:p>
        </p:txBody>
      </p:sp>
      <p:graphicFrame>
        <p:nvGraphicFramePr>
          <p:cNvPr id="699" name="Google Shape;699;p66"/>
          <p:cNvGraphicFramePr/>
          <p:nvPr/>
        </p:nvGraphicFramePr>
        <p:xfrm>
          <a:off x="6781800" y="3200400"/>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0x0012FFB8</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0x00401018</a:t>
                      </a:r>
                      <a:endParaRPr b="1" i="0" sz="2000" u="none" cap="none" strike="noStrike">
                        <a:solidFill>
                          <a:schemeClr val="lt1"/>
                        </a:solidFill>
                        <a:latin typeface="Noto Sans Symbols"/>
                        <a:ea typeface="Noto Sans Symbols"/>
                        <a:cs typeface="Noto Sans Symbols"/>
                        <a:sym typeface="Noto Sans Symbols"/>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rgbClr val="FFFF00"/>
                        </a:buClr>
                        <a:buSzPts val="2400"/>
                        <a:buFont typeface="Arial"/>
                        <a:buNone/>
                      </a:pPr>
                      <a:r>
                        <a:rPr b="0" i="0" lang="en-US" sz="2400" u="none" cap="none" strike="noStrike">
                          <a:solidFill>
                            <a:srgbClr val="FFFF00"/>
                          </a:solidFill>
                          <a:latin typeface="Arial"/>
                          <a:ea typeface="Arial"/>
                          <a:cs typeface="Arial"/>
                          <a:sym typeface="Arial"/>
                        </a:rPr>
                        <a:t>0x0012FF68 </a:t>
                      </a:r>
                      <a:r>
                        <a:rPr b="1" i="0" lang="en-US" sz="20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700" name="Google Shape;700;p66"/>
          <p:cNvCxnSpPr/>
          <p:nvPr/>
        </p:nvCxnSpPr>
        <p:spPr>
          <a:xfrm rot="10800000">
            <a:off x="7848600" y="24384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701" name="Google Shape;701;p66"/>
          <p:cNvCxnSpPr/>
          <p:nvPr/>
        </p:nvCxnSpPr>
        <p:spPr>
          <a:xfrm>
            <a:off x="7848600" y="58674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702" name="Google Shape;702;p66"/>
          <p:cNvSpPr/>
          <p:nvPr/>
        </p:nvSpPr>
        <p:spPr>
          <a:xfrm>
            <a:off x="4800600" y="5410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0x0012FF58</a:t>
            </a:r>
            <a:endParaRPr/>
          </a:p>
        </p:txBody>
      </p:sp>
      <p:sp>
        <p:nvSpPr>
          <p:cNvPr id="703" name="Google Shape;703;p66"/>
          <p:cNvSpPr/>
          <p:nvPr/>
        </p:nvSpPr>
        <p:spPr>
          <a:xfrm>
            <a:off x="4800600" y="48006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0x0012FF5C</a:t>
            </a:r>
            <a:endParaRPr/>
          </a:p>
        </p:txBody>
      </p:sp>
      <p:sp>
        <p:nvSpPr>
          <p:cNvPr id="704" name="Google Shape;704;p66"/>
          <p:cNvSpPr/>
          <p:nvPr/>
        </p:nvSpPr>
        <p:spPr>
          <a:xfrm>
            <a:off x="4800600" y="4267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0x0012FF60</a:t>
            </a:r>
            <a:endParaRPr/>
          </a:p>
        </p:txBody>
      </p:sp>
      <p:sp>
        <p:nvSpPr>
          <p:cNvPr id="705" name="Google Shape;705;p66"/>
          <p:cNvSpPr/>
          <p:nvPr/>
        </p:nvSpPr>
        <p:spPr>
          <a:xfrm>
            <a:off x="4800600" y="37338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0x0012FF64</a:t>
            </a:r>
            <a:endParaRPr/>
          </a:p>
        </p:txBody>
      </p:sp>
      <p:sp>
        <p:nvSpPr>
          <p:cNvPr id="706" name="Google Shape;706;p66"/>
          <p:cNvSpPr/>
          <p:nvPr/>
        </p:nvSpPr>
        <p:spPr>
          <a:xfrm>
            <a:off x="4800600" y="32004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0x0012FF68</a:t>
            </a:r>
            <a:endParaRPr/>
          </a:p>
        </p:txBody>
      </p:sp>
      <p:graphicFrame>
        <p:nvGraphicFramePr>
          <p:cNvPr id="707" name="Google Shape;707;p66"/>
          <p:cNvGraphicFramePr/>
          <p:nvPr/>
        </p:nvGraphicFramePr>
        <p:xfrm>
          <a:off x="6781800" y="2727325"/>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l">
                        <a:lnSpc>
                          <a:spcPct val="100000"/>
                        </a:lnSpc>
                        <a:spcBef>
                          <a:spcPts val="0"/>
                        </a:spcBef>
                        <a:spcAft>
                          <a:spcPts val="0"/>
                        </a:spcAft>
                        <a:buClr>
                          <a:srgbClr val="408000"/>
                        </a:buClr>
                        <a:buSzPts val="2400"/>
                        <a:buFont typeface="Arial"/>
                        <a:buNone/>
                      </a:pPr>
                      <a:r>
                        <a:rPr b="0" i="0" lang="en-US" sz="2400" u="none" cap="none" strike="noStrike">
                          <a:solidFill>
                            <a:srgbClr val="408000"/>
                          </a:solidFill>
                          <a:latin typeface="Arial"/>
                          <a:ea typeface="Arial"/>
                          <a:cs typeface="Arial"/>
                          <a:sym typeface="Arial"/>
                        </a:rPr>
                        <a:t>0x004012E8 </a:t>
                      </a:r>
                      <a:r>
                        <a:rPr b="1" i="0" lang="en-US" sz="2000" u="none" cap="none" strike="noStrike">
                          <a:solidFill>
                            <a:srgbClr val="4080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708" name="Google Shape;708;p66"/>
          <p:cNvSpPr/>
          <p:nvPr/>
        </p:nvSpPr>
        <p:spPr>
          <a:xfrm>
            <a:off x="4810125" y="2743200"/>
            <a:ext cx="19462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0x0012FF6C</a:t>
            </a:r>
            <a:endParaRPr/>
          </a:p>
        </p:txBody>
      </p:sp>
      <p:graphicFrame>
        <p:nvGraphicFramePr>
          <p:cNvPr id="709" name="Google Shape;709;p66"/>
          <p:cNvGraphicFramePr/>
          <p:nvPr/>
        </p:nvGraphicFramePr>
        <p:xfrm>
          <a:off x="228600" y="1219200"/>
          <a:ext cx="3000000" cy="3000000"/>
        </p:xfrm>
        <a:graphic>
          <a:graphicData uri="http://schemas.openxmlformats.org/drawingml/2006/table">
            <a:tbl>
              <a:tblPr>
                <a:noFill/>
                <a:tableStyleId>{D4BB855B-23E5-43B3-8E9E-652C9E05ABBC}</a:tableStyleId>
              </a:tblPr>
              <a:tblGrid>
                <a:gridCol w="874725"/>
                <a:gridCol w="2097075"/>
              </a:tblGrid>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408000"/>
                        </a:buClr>
                        <a:buSzPts val="1600"/>
                        <a:buFont typeface="Arial"/>
                        <a:buNone/>
                      </a:pPr>
                      <a:r>
                        <a:rPr b="0" i="0" lang="en-US" sz="1600" u="none" cap="none" strike="noStrike">
                          <a:solidFill>
                            <a:srgbClr val="408000"/>
                          </a:solidFill>
                          <a:latin typeface="Arial"/>
                          <a:ea typeface="Arial"/>
                          <a:cs typeface="Arial"/>
                          <a:sym typeface="Arial"/>
                        </a:rPr>
                        <a:t>0x003435C0</a:t>
                      </a:r>
                      <a:r>
                        <a:rPr b="0" i="0" lang="en-US" sz="1400" u="none" cap="none" strike="noStrike">
                          <a:solidFill>
                            <a:srgbClr val="408000"/>
                          </a:solidFill>
                          <a:latin typeface="Arial"/>
                          <a:ea typeface="Arial"/>
                          <a:cs typeface="Arial"/>
                          <a:sym typeface="Arial"/>
                        </a:rPr>
                        <a:t> </a:t>
                      </a:r>
                      <a:r>
                        <a:rPr b="0" i="0" lang="en-US" sz="1400" u="none" cap="none" strike="noStrike">
                          <a:solidFill>
                            <a:srgbClr val="408000"/>
                          </a:solidFill>
                          <a:latin typeface="Noto Sans Symbols"/>
                          <a:ea typeface="Noto Sans Symbols"/>
                          <a:cs typeface="Noto Sans Symbols"/>
                          <a:sym typeface="Noto Sans Symbols"/>
                        </a:rPr>
                        <a:t>⌘</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0x0012FF68</a:t>
                      </a:r>
                      <a:endParaRPr b="1" i="0" sz="2000" u="none" cap="none" strike="noStrike">
                        <a:solidFill>
                          <a:schemeClr val="lt1"/>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0x0012FF60 </a:t>
                      </a:r>
                      <a:r>
                        <a:rPr b="1" i="0" lang="en-US" sz="1500" u="none" cap="none" strike="noStrike">
                          <a:solidFill>
                            <a:srgbClr val="FFFF00"/>
                          </a:solidFill>
                          <a:latin typeface="Noto Sans Symbols"/>
                          <a:ea typeface="Noto Sans Symbols"/>
                          <a:cs typeface="Noto Sans Symbols"/>
                          <a:sym typeface="Noto Sans Symbols"/>
                        </a:rPr>
                        <a:t>♍</a:t>
                      </a:r>
                      <a:endParaRPr b="1" i="0" sz="2000" u="none" cap="none" strike="noStrike">
                        <a:solidFill>
                          <a:srgbClr val="FFFF00"/>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6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Example1.c 6</a:t>
            </a:r>
            <a:endParaRPr/>
          </a:p>
        </p:txBody>
      </p:sp>
      <p:sp>
        <p:nvSpPr>
          <p:cNvPr id="716" name="Google Shape;716;p67"/>
          <p:cNvSpPr/>
          <p:nvPr/>
        </p:nvSpPr>
        <p:spPr>
          <a:xfrm>
            <a:off x="4953000" y="914400"/>
            <a:ext cx="3012171"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Key: </a:t>
            </a:r>
            <a:endParaRPr/>
          </a:p>
          <a:p>
            <a:pPr indent="0" lvl="0" marL="0" marR="0" rtl="0" algn="l">
              <a:spcBef>
                <a:spcPts val="0"/>
              </a:spcBef>
              <a:spcAft>
                <a:spcPts val="0"/>
              </a:spcAft>
              <a:buNone/>
            </a:pPr>
            <a:r>
              <a:rPr b="1" lang="en-US" sz="2000">
                <a:solidFill>
                  <a:srgbClr val="00B0F0"/>
                </a:solidFill>
                <a:latin typeface="Noto Sans Symbols"/>
                <a:ea typeface="Noto Sans Symbols"/>
                <a:cs typeface="Noto Sans Symbols"/>
                <a:sym typeface="Noto Sans Symbols"/>
              </a:rPr>
              <a:t>⌧ </a:t>
            </a:r>
            <a:r>
              <a:rPr b="1" lang="en-US" sz="2000">
                <a:solidFill>
                  <a:srgbClr val="00B0F0"/>
                </a:solidFill>
                <a:latin typeface="Calibri"/>
                <a:ea typeface="Calibri"/>
                <a:cs typeface="Calibri"/>
                <a:sym typeface="Calibri"/>
              </a:rPr>
              <a:t>executed instruction, </a:t>
            </a:r>
            <a:endParaRPr/>
          </a:p>
          <a:p>
            <a:pPr indent="0" lvl="0" marL="0" marR="0" rtl="0" algn="l">
              <a:spcBef>
                <a:spcPts val="0"/>
              </a:spcBef>
              <a:spcAft>
                <a:spcPts val="0"/>
              </a:spcAft>
              <a:buNone/>
            </a:pPr>
            <a:r>
              <a:rPr b="1" lang="en-US" sz="2000">
                <a:solidFill>
                  <a:srgbClr val="FFFF00"/>
                </a:solidFill>
                <a:latin typeface="Noto Sans Symbols"/>
                <a:ea typeface="Noto Sans Symbols"/>
                <a:cs typeface="Noto Sans Symbols"/>
                <a:sym typeface="Noto Sans Symbols"/>
              </a:rPr>
              <a:t>♍ </a:t>
            </a:r>
            <a:r>
              <a:rPr b="1" lang="en-US" sz="2000">
                <a:solidFill>
                  <a:srgbClr val="FFFF00"/>
                </a:solidFill>
                <a:latin typeface="Calibri"/>
                <a:ea typeface="Calibri"/>
                <a:cs typeface="Calibri"/>
                <a:sym typeface="Calibri"/>
              </a:rPr>
              <a:t>modified value</a:t>
            </a:r>
            <a:endParaRPr/>
          </a:p>
          <a:p>
            <a:pPr indent="0" lvl="0" marL="0" marR="0" rtl="0" algn="l">
              <a:spcBef>
                <a:spcPts val="0"/>
              </a:spcBef>
              <a:spcAft>
                <a:spcPts val="0"/>
              </a:spcAft>
              <a:buNone/>
            </a:pPr>
            <a:r>
              <a:rPr b="1" lang="en-US" sz="2000">
                <a:solidFill>
                  <a:srgbClr val="408000"/>
                </a:solidFill>
                <a:latin typeface="Noto Sans Symbols"/>
                <a:ea typeface="Noto Sans Symbols"/>
                <a:cs typeface="Noto Sans Symbols"/>
                <a:sym typeface="Noto Sans Symbols"/>
              </a:rPr>
              <a:t>⌘ </a:t>
            </a:r>
            <a:r>
              <a:rPr b="1" lang="en-US" sz="2000">
                <a:solidFill>
                  <a:srgbClr val="408000"/>
                </a:solidFill>
                <a:latin typeface="Calibri"/>
                <a:ea typeface="Calibri"/>
                <a:cs typeface="Calibri"/>
                <a:sym typeface="Calibri"/>
              </a:rPr>
              <a:t>start value</a:t>
            </a:r>
            <a:r>
              <a:rPr b="1" lang="en-US" sz="1800">
                <a:solidFill>
                  <a:schemeClr val="dk1"/>
                </a:solidFill>
                <a:latin typeface="Calibri"/>
                <a:ea typeface="Calibri"/>
                <a:cs typeface="Calibri"/>
                <a:sym typeface="Calibri"/>
              </a:rPr>
              <a:t> </a:t>
            </a:r>
            <a:endParaRPr/>
          </a:p>
        </p:txBody>
      </p:sp>
      <p:sp>
        <p:nvSpPr>
          <p:cNvPr id="717" name="Google Shape;717;p67"/>
          <p:cNvSpPr/>
          <p:nvPr/>
        </p:nvSpPr>
        <p:spPr>
          <a:xfrm>
            <a:off x="76200" y="2895600"/>
            <a:ext cx="4648200" cy="3810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en-US" sz="1500">
                <a:solidFill>
                  <a:schemeClr val="lt1"/>
                </a:solidFill>
                <a:latin typeface="Arial"/>
                <a:ea typeface="Arial"/>
                <a:cs typeface="Arial"/>
                <a:sym typeface="Arial"/>
              </a:rPr>
              <a:t>sub:</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00401000  push        ebp</a:t>
            </a:r>
            <a:endParaRPr sz="1500">
              <a:solidFill>
                <a:schemeClr val="lt1"/>
              </a:solidFill>
              <a:latin typeface="Arial"/>
              <a:ea typeface="Arial"/>
              <a:cs typeface="Arial"/>
              <a:sym typeface="Arial"/>
            </a:endParaRPr>
          </a:p>
          <a:p>
            <a:pPr indent="-342900" lvl="0" marL="342900" marR="0" rtl="0" algn="l">
              <a:spcBef>
                <a:spcPts val="300"/>
              </a:spcBef>
              <a:spcAft>
                <a:spcPts val="0"/>
              </a:spcAft>
              <a:buNone/>
            </a:pPr>
            <a:r>
              <a:rPr lang="en-US" sz="1500">
                <a:solidFill>
                  <a:srgbClr val="00B0F0"/>
                </a:solidFill>
                <a:latin typeface="Arial"/>
                <a:ea typeface="Arial"/>
                <a:cs typeface="Arial"/>
                <a:sym typeface="Arial"/>
              </a:rPr>
              <a:t>00401001  mov         ebp,esp </a:t>
            </a:r>
            <a:r>
              <a:rPr b="1" lang="en-US" sz="1500">
                <a:solidFill>
                  <a:srgbClr val="00B0F0"/>
                </a:solidFill>
                <a:latin typeface="Noto Sans Symbols"/>
                <a:ea typeface="Noto Sans Symbols"/>
                <a:cs typeface="Noto Sans Symbols"/>
                <a:sym typeface="Noto Sans Symbols"/>
              </a:rPr>
              <a:t>⌧</a:t>
            </a:r>
            <a:endParaRPr sz="1500">
              <a:solidFill>
                <a:srgbClr val="00B0F0"/>
              </a:solidFill>
              <a:latin typeface="Arial"/>
              <a:ea typeface="Arial"/>
              <a:cs typeface="Arial"/>
              <a:sym typeface="Arial"/>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00401003  mov         eax,0BEEFh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00401008  pop         ebp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00401009  ret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main:</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00401010  push        ebp</a:t>
            </a:r>
            <a:endParaRPr sz="1500">
              <a:solidFill>
                <a:schemeClr val="lt1"/>
              </a:solidFill>
              <a:latin typeface="Arial"/>
              <a:ea typeface="Arial"/>
              <a:cs typeface="Arial"/>
              <a:sym typeface="Arial"/>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00401011  mov         ebp,esp</a:t>
            </a:r>
            <a:endParaRPr sz="1500">
              <a:solidFill>
                <a:schemeClr val="lt1"/>
              </a:solidFill>
              <a:latin typeface="Arial"/>
              <a:ea typeface="Arial"/>
              <a:cs typeface="Arial"/>
              <a:sym typeface="Arial"/>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00401013  call        sub (401000h)</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00401018  mov         eax,0F00Dh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0040101D  pop         ebp  </a:t>
            </a:r>
            <a:endParaRPr/>
          </a:p>
          <a:p>
            <a:pPr indent="-342900" lvl="0" marL="342900" marR="0" rtl="0" algn="l">
              <a:spcBef>
                <a:spcPts val="300"/>
              </a:spcBef>
              <a:spcAft>
                <a:spcPts val="0"/>
              </a:spcAft>
              <a:buNone/>
            </a:pPr>
            <a:r>
              <a:rPr lang="en-US" sz="1500">
                <a:solidFill>
                  <a:schemeClr val="lt1"/>
                </a:solidFill>
                <a:latin typeface="Arial"/>
                <a:ea typeface="Arial"/>
                <a:cs typeface="Arial"/>
                <a:sym typeface="Arial"/>
              </a:rPr>
              <a:t>0040101E  ret </a:t>
            </a:r>
            <a:endParaRPr/>
          </a:p>
        </p:txBody>
      </p:sp>
      <p:graphicFrame>
        <p:nvGraphicFramePr>
          <p:cNvPr id="718" name="Google Shape;718;p67"/>
          <p:cNvGraphicFramePr/>
          <p:nvPr/>
        </p:nvGraphicFramePr>
        <p:xfrm>
          <a:off x="228600" y="1219200"/>
          <a:ext cx="3000000" cy="3000000"/>
        </p:xfrm>
        <a:graphic>
          <a:graphicData uri="http://schemas.openxmlformats.org/drawingml/2006/table">
            <a:tbl>
              <a:tblPr>
                <a:noFill/>
                <a:tableStyleId>{D4BB855B-23E5-43B3-8E9E-652C9E05ABBC}</a:tableStyleId>
              </a:tblPr>
              <a:tblGrid>
                <a:gridCol w="874725"/>
                <a:gridCol w="2097075"/>
              </a:tblGrid>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408000"/>
                        </a:buClr>
                        <a:buSzPts val="1600"/>
                        <a:buFont typeface="Arial"/>
                        <a:buNone/>
                      </a:pPr>
                      <a:r>
                        <a:rPr b="0" i="0" lang="en-US" sz="1600" u="none" cap="none" strike="noStrike">
                          <a:solidFill>
                            <a:srgbClr val="408000"/>
                          </a:solidFill>
                          <a:latin typeface="Arial"/>
                          <a:ea typeface="Arial"/>
                          <a:cs typeface="Arial"/>
                          <a:sym typeface="Arial"/>
                        </a:rPr>
                        <a:t>0x003435C0</a:t>
                      </a:r>
                      <a:r>
                        <a:rPr b="0" i="0" lang="en-US" sz="1400" u="none" cap="none" strike="noStrike">
                          <a:solidFill>
                            <a:srgbClr val="408000"/>
                          </a:solidFill>
                          <a:latin typeface="Arial"/>
                          <a:ea typeface="Arial"/>
                          <a:cs typeface="Arial"/>
                          <a:sym typeface="Arial"/>
                        </a:rPr>
                        <a:t> </a:t>
                      </a:r>
                      <a:r>
                        <a:rPr b="0" i="0" lang="en-US" sz="1400" u="none" cap="none" strike="noStrike">
                          <a:solidFill>
                            <a:srgbClr val="408000"/>
                          </a:solidFill>
                          <a:latin typeface="Noto Sans Symbols"/>
                          <a:ea typeface="Noto Sans Symbols"/>
                          <a:cs typeface="Noto Sans Symbols"/>
                          <a:sym typeface="Noto Sans Symbols"/>
                        </a:rPr>
                        <a:t>⌘</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0x0012FF60 </a:t>
                      </a:r>
                      <a:r>
                        <a:rPr b="1" i="0" lang="en-US" sz="1500" u="none" cap="none" strike="noStrike">
                          <a:solidFill>
                            <a:srgbClr val="FFFF00"/>
                          </a:solidFill>
                          <a:latin typeface="Noto Sans Symbols"/>
                          <a:ea typeface="Noto Sans Symbols"/>
                          <a:cs typeface="Noto Sans Symbols"/>
                          <a:sym typeface="Noto Sans Symbols"/>
                        </a:rPr>
                        <a:t>♍</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0x0012FF60</a:t>
                      </a:r>
                      <a:endParaRPr b="1" i="0" sz="2000" u="none" cap="none" strike="noStrike">
                        <a:solidFill>
                          <a:schemeClr val="lt1"/>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graphicFrame>
        <p:nvGraphicFramePr>
          <p:cNvPr id="719" name="Google Shape;719;p67"/>
          <p:cNvGraphicFramePr/>
          <p:nvPr/>
        </p:nvGraphicFramePr>
        <p:xfrm>
          <a:off x="6781800" y="3200400"/>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0x0012FFB8</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0x00401018</a:t>
                      </a:r>
                      <a:endParaRPr b="1" i="0" sz="2000" u="none" cap="none" strike="noStrike">
                        <a:solidFill>
                          <a:schemeClr val="lt1"/>
                        </a:solidFill>
                        <a:latin typeface="Noto Sans Symbols"/>
                        <a:ea typeface="Noto Sans Symbols"/>
                        <a:cs typeface="Noto Sans Symbols"/>
                        <a:sym typeface="Noto Sans Symbols"/>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0x0012FF68</a:t>
                      </a:r>
                      <a:endParaRPr b="1" i="0" sz="2000" u="none" cap="none" strike="noStrike">
                        <a:solidFill>
                          <a:schemeClr val="lt1"/>
                        </a:solidFill>
                        <a:latin typeface="Noto Sans Symbols"/>
                        <a:ea typeface="Noto Sans Symbols"/>
                        <a:cs typeface="Noto Sans Symbols"/>
                        <a:sym typeface="Noto Sans Symbols"/>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alpha val="49803"/>
                      </a:srgbClr>
                    </a:solidFill>
                  </a:tcPr>
                </a:tc>
              </a:tr>
            </a:tbl>
          </a:graphicData>
        </a:graphic>
      </p:graphicFrame>
      <p:cxnSp>
        <p:nvCxnSpPr>
          <p:cNvPr id="720" name="Google Shape;720;p67"/>
          <p:cNvCxnSpPr/>
          <p:nvPr/>
        </p:nvCxnSpPr>
        <p:spPr>
          <a:xfrm rot="10800000">
            <a:off x="7848600" y="24384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721" name="Google Shape;721;p67"/>
          <p:cNvCxnSpPr/>
          <p:nvPr/>
        </p:nvCxnSpPr>
        <p:spPr>
          <a:xfrm>
            <a:off x="7848600" y="58674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722" name="Google Shape;722;p67"/>
          <p:cNvSpPr/>
          <p:nvPr/>
        </p:nvSpPr>
        <p:spPr>
          <a:xfrm>
            <a:off x="4800600" y="5410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0x0012FF58</a:t>
            </a:r>
            <a:endParaRPr/>
          </a:p>
        </p:txBody>
      </p:sp>
      <p:sp>
        <p:nvSpPr>
          <p:cNvPr id="723" name="Google Shape;723;p67"/>
          <p:cNvSpPr/>
          <p:nvPr/>
        </p:nvSpPr>
        <p:spPr>
          <a:xfrm>
            <a:off x="4800600" y="48006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0x0012FF5C</a:t>
            </a:r>
            <a:endParaRPr/>
          </a:p>
        </p:txBody>
      </p:sp>
      <p:sp>
        <p:nvSpPr>
          <p:cNvPr id="724" name="Google Shape;724;p67"/>
          <p:cNvSpPr/>
          <p:nvPr/>
        </p:nvSpPr>
        <p:spPr>
          <a:xfrm>
            <a:off x="4800600" y="4267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0x0012FF60</a:t>
            </a:r>
            <a:endParaRPr/>
          </a:p>
        </p:txBody>
      </p:sp>
      <p:sp>
        <p:nvSpPr>
          <p:cNvPr id="725" name="Google Shape;725;p67"/>
          <p:cNvSpPr/>
          <p:nvPr/>
        </p:nvSpPr>
        <p:spPr>
          <a:xfrm>
            <a:off x="4800600" y="37338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0x0012FF64</a:t>
            </a:r>
            <a:endParaRPr/>
          </a:p>
        </p:txBody>
      </p:sp>
      <p:sp>
        <p:nvSpPr>
          <p:cNvPr id="726" name="Google Shape;726;p67"/>
          <p:cNvSpPr/>
          <p:nvPr/>
        </p:nvSpPr>
        <p:spPr>
          <a:xfrm>
            <a:off x="4800600" y="32004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0x0012FF68</a:t>
            </a:r>
            <a:endParaRPr/>
          </a:p>
        </p:txBody>
      </p:sp>
      <p:graphicFrame>
        <p:nvGraphicFramePr>
          <p:cNvPr id="727" name="Google Shape;727;p67"/>
          <p:cNvGraphicFramePr/>
          <p:nvPr/>
        </p:nvGraphicFramePr>
        <p:xfrm>
          <a:off x="6781800" y="2727325"/>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l">
                        <a:lnSpc>
                          <a:spcPct val="100000"/>
                        </a:lnSpc>
                        <a:spcBef>
                          <a:spcPts val="0"/>
                        </a:spcBef>
                        <a:spcAft>
                          <a:spcPts val="0"/>
                        </a:spcAft>
                        <a:buClr>
                          <a:srgbClr val="408000"/>
                        </a:buClr>
                        <a:buSzPts val="2400"/>
                        <a:buFont typeface="Arial"/>
                        <a:buNone/>
                      </a:pPr>
                      <a:r>
                        <a:rPr b="0" i="0" lang="en-US" sz="2400" u="none" cap="none" strike="noStrike">
                          <a:solidFill>
                            <a:srgbClr val="408000"/>
                          </a:solidFill>
                          <a:latin typeface="Arial"/>
                          <a:ea typeface="Arial"/>
                          <a:cs typeface="Arial"/>
                          <a:sym typeface="Arial"/>
                        </a:rPr>
                        <a:t>0x004012E8 </a:t>
                      </a:r>
                      <a:r>
                        <a:rPr b="1" i="0" lang="en-US" sz="2000" u="none" cap="none" strike="noStrike">
                          <a:solidFill>
                            <a:srgbClr val="4080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alpha val="49803"/>
                      </a:srgbClr>
                    </a:solidFill>
                  </a:tcPr>
                </a:tc>
              </a:tr>
            </a:tbl>
          </a:graphicData>
        </a:graphic>
      </p:graphicFrame>
      <p:sp>
        <p:nvSpPr>
          <p:cNvPr id="728" name="Google Shape;728;p67"/>
          <p:cNvSpPr/>
          <p:nvPr/>
        </p:nvSpPr>
        <p:spPr>
          <a:xfrm>
            <a:off x="4810125" y="27432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0x0012FF6C</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6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t>Example1.c 6</a:t>
            </a:r>
            <a:br>
              <a:rPr lang="en-US" sz="3600"/>
            </a:br>
            <a:r>
              <a:rPr lang="en-US" sz="3600"/>
              <a:t>STACK FRAME TIME OUT</a:t>
            </a:r>
            <a:endParaRPr/>
          </a:p>
        </p:txBody>
      </p:sp>
      <p:sp>
        <p:nvSpPr>
          <p:cNvPr id="735" name="Google Shape;735;p68"/>
          <p:cNvSpPr/>
          <p:nvPr/>
        </p:nvSpPr>
        <p:spPr>
          <a:xfrm>
            <a:off x="76200" y="1828800"/>
            <a:ext cx="2133600" cy="4114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en-US" sz="1800">
                <a:solidFill>
                  <a:schemeClr val="lt1"/>
                </a:solidFill>
                <a:latin typeface="Calibri"/>
                <a:ea typeface="Calibri"/>
                <a:cs typeface="Calibri"/>
                <a:sym typeface="Calibri"/>
              </a:rPr>
              <a:t> sub</a:t>
            </a:r>
            <a:endParaRPr/>
          </a:p>
          <a:p>
            <a:pPr indent="-342900" lvl="0" marL="342900" marR="0" rtl="0" algn="l">
              <a:spcBef>
                <a:spcPts val="360"/>
              </a:spcBef>
              <a:spcAft>
                <a:spcPts val="0"/>
              </a:spcAft>
              <a:buNone/>
            </a:pPr>
            <a:r>
              <a:rPr lang="en-US" sz="1800">
                <a:solidFill>
                  <a:schemeClr val="lt1"/>
                </a:solidFill>
                <a:latin typeface="Calibri"/>
                <a:ea typeface="Calibri"/>
                <a:cs typeface="Calibri"/>
                <a:sym typeface="Calibri"/>
              </a:rPr>
              <a:t>push    ebp</a:t>
            </a:r>
            <a:endParaRPr sz="1800">
              <a:solidFill>
                <a:schemeClr val="lt1"/>
              </a:solidFill>
              <a:latin typeface="Calibri"/>
              <a:ea typeface="Calibri"/>
              <a:cs typeface="Calibri"/>
              <a:sym typeface="Calibri"/>
            </a:endParaRPr>
          </a:p>
          <a:p>
            <a:pPr indent="-342900" lvl="0" marL="342900" marR="0" rtl="0" algn="l">
              <a:spcBef>
                <a:spcPts val="360"/>
              </a:spcBef>
              <a:spcAft>
                <a:spcPts val="0"/>
              </a:spcAft>
              <a:buNone/>
            </a:pPr>
            <a:r>
              <a:rPr b="1" lang="en-US" sz="1800">
                <a:solidFill>
                  <a:srgbClr val="00B0F0"/>
                </a:solidFill>
                <a:latin typeface="Calibri"/>
                <a:ea typeface="Calibri"/>
                <a:cs typeface="Calibri"/>
                <a:sym typeface="Calibri"/>
              </a:rPr>
              <a:t>mov     ebp, esp</a:t>
            </a:r>
            <a:endParaRPr sz="1800">
              <a:solidFill>
                <a:srgbClr val="00B0F0"/>
              </a:solidFill>
              <a:latin typeface="Calibri"/>
              <a:ea typeface="Calibri"/>
              <a:cs typeface="Calibri"/>
              <a:sym typeface="Calibri"/>
            </a:endParaRPr>
          </a:p>
          <a:p>
            <a:pPr indent="-342900" lvl="0" marL="342900" marR="0" rtl="0" algn="l">
              <a:spcBef>
                <a:spcPts val="360"/>
              </a:spcBef>
              <a:spcAft>
                <a:spcPts val="0"/>
              </a:spcAft>
              <a:buNone/>
            </a:pPr>
            <a:r>
              <a:rPr lang="en-US" sz="1800">
                <a:solidFill>
                  <a:schemeClr val="lt1"/>
                </a:solidFill>
                <a:latin typeface="Calibri"/>
                <a:ea typeface="Calibri"/>
                <a:cs typeface="Calibri"/>
                <a:sym typeface="Calibri"/>
              </a:rPr>
              <a:t>mov     eax, 0BEEFh</a:t>
            </a:r>
            <a:endParaRPr/>
          </a:p>
          <a:p>
            <a:pPr indent="-342900" lvl="0" marL="342900" marR="0" rtl="0" algn="l">
              <a:spcBef>
                <a:spcPts val="360"/>
              </a:spcBef>
              <a:spcAft>
                <a:spcPts val="0"/>
              </a:spcAft>
              <a:buNone/>
            </a:pPr>
            <a:r>
              <a:rPr lang="en-US" sz="1800">
                <a:solidFill>
                  <a:schemeClr val="lt1"/>
                </a:solidFill>
                <a:latin typeface="Calibri"/>
                <a:ea typeface="Calibri"/>
                <a:cs typeface="Calibri"/>
                <a:sym typeface="Calibri"/>
              </a:rPr>
              <a:t>pop     ebp</a:t>
            </a:r>
            <a:endParaRPr sz="1800">
              <a:solidFill>
                <a:schemeClr val="lt1"/>
              </a:solidFill>
              <a:latin typeface="Calibri"/>
              <a:ea typeface="Calibri"/>
              <a:cs typeface="Calibri"/>
              <a:sym typeface="Calibri"/>
            </a:endParaRPr>
          </a:p>
          <a:p>
            <a:pPr indent="-342900" lvl="0" marL="342900" marR="0" rtl="0" algn="l">
              <a:spcBef>
                <a:spcPts val="360"/>
              </a:spcBef>
              <a:spcAft>
                <a:spcPts val="0"/>
              </a:spcAft>
              <a:buNone/>
            </a:pPr>
            <a:r>
              <a:rPr lang="en-US" sz="1800">
                <a:solidFill>
                  <a:schemeClr val="lt1"/>
                </a:solidFill>
                <a:latin typeface="Calibri"/>
                <a:ea typeface="Calibri"/>
                <a:cs typeface="Calibri"/>
                <a:sym typeface="Calibri"/>
              </a:rPr>
              <a:t>retn</a:t>
            </a:r>
            <a:endParaRPr sz="1800">
              <a:solidFill>
                <a:schemeClr val="lt1"/>
              </a:solidFill>
              <a:latin typeface="Calibri"/>
              <a:ea typeface="Calibri"/>
              <a:cs typeface="Calibri"/>
              <a:sym typeface="Calibri"/>
            </a:endParaRPr>
          </a:p>
          <a:p>
            <a:pPr indent="-342900" lvl="0" marL="342900" marR="0" rtl="0" algn="l">
              <a:spcBef>
                <a:spcPts val="360"/>
              </a:spcBef>
              <a:spcAft>
                <a:spcPts val="0"/>
              </a:spcAft>
              <a:buNone/>
            </a:pPr>
            <a:r>
              <a:rPr lang="en-US" sz="1800">
                <a:solidFill>
                  <a:schemeClr val="lt1"/>
                </a:solidFill>
                <a:latin typeface="Calibri"/>
                <a:ea typeface="Calibri"/>
                <a:cs typeface="Calibri"/>
                <a:sym typeface="Calibri"/>
              </a:rPr>
              <a:t>main</a:t>
            </a:r>
            <a:endParaRPr/>
          </a:p>
          <a:p>
            <a:pPr indent="-342900" lvl="0" marL="342900" marR="0" rtl="0" algn="l">
              <a:spcBef>
                <a:spcPts val="360"/>
              </a:spcBef>
              <a:spcAft>
                <a:spcPts val="0"/>
              </a:spcAft>
              <a:buNone/>
            </a:pPr>
            <a:r>
              <a:rPr lang="en-US" sz="1800">
                <a:solidFill>
                  <a:schemeClr val="lt1"/>
                </a:solidFill>
                <a:latin typeface="Calibri"/>
                <a:ea typeface="Calibri"/>
                <a:cs typeface="Calibri"/>
                <a:sym typeface="Calibri"/>
              </a:rPr>
              <a:t>push    ebp</a:t>
            </a:r>
            <a:endParaRPr sz="1800">
              <a:solidFill>
                <a:schemeClr val="lt1"/>
              </a:solidFill>
              <a:latin typeface="Calibri"/>
              <a:ea typeface="Calibri"/>
              <a:cs typeface="Calibri"/>
              <a:sym typeface="Calibri"/>
            </a:endParaRPr>
          </a:p>
          <a:p>
            <a:pPr indent="-342900" lvl="0" marL="342900" marR="0" rtl="0" algn="l">
              <a:spcBef>
                <a:spcPts val="360"/>
              </a:spcBef>
              <a:spcAft>
                <a:spcPts val="0"/>
              </a:spcAft>
              <a:buNone/>
            </a:pPr>
            <a:r>
              <a:rPr lang="en-US" sz="1800">
                <a:solidFill>
                  <a:schemeClr val="lt1"/>
                </a:solidFill>
                <a:latin typeface="Calibri"/>
                <a:ea typeface="Calibri"/>
                <a:cs typeface="Calibri"/>
                <a:sym typeface="Calibri"/>
              </a:rPr>
              <a:t>mov     ebp, esp</a:t>
            </a:r>
            <a:endParaRPr sz="1800">
              <a:solidFill>
                <a:schemeClr val="lt1"/>
              </a:solidFill>
              <a:latin typeface="Calibri"/>
              <a:ea typeface="Calibri"/>
              <a:cs typeface="Calibri"/>
              <a:sym typeface="Calibri"/>
            </a:endParaRPr>
          </a:p>
          <a:p>
            <a:pPr indent="-342900" lvl="0" marL="342900" marR="0" rtl="0" algn="l">
              <a:spcBef>
                <a:spcPts val="360"/>
              </a:spcBef>
              <a:spcAft>
                <a:spcPts val="0"/>
              </a:spcAft>
              <a:buNone/>
            </a:pPr>
            <a:r>
              <a:rPr lang="en-US" sz="1800">
                <a:solidFill>
                  <a:schemeClr val="lt1"/>
                </a:solidFill>
                <a:latin typeface="Calibri"/>
                <a:ea typeface="Calibri"/>
                <a:cs typeface="Calibri"/>
                <a:sym typeface="Calibri"/>
              </a:rPr>
              <a:t>call    _sub</a:t>
            </a:r>
            <a:endParaRPr/>
          </a:p>
          <a:p>
            <a:pPr indent="-342900" lvl="0" marL="342900" marR="0" rtl="0" algn="l">
              <a:spcBef>
                <a:spcPts val="360"/>
              </a:spcBef>
              <a:spcAft>
                <a:spcPts val="0"/>
              </a:spcAft>
              <a:buNone/>
            </a:pPr>
            <a:r>
              <a:rPr lang="en-US" sz="1800">
                <a:solidFill>
                  <a:schemeClr val="lt1"/>
                </a:solidFill>
                <a:latin typeface="Calibri"/>
                <a:ea typeface="Calibri"/>
                <a:cs typeface="Calibri"/>
                <a:sym typeface="Calibri"/>
              </a:rPr>
              <a:t>mov     eax, 0F00Dh</a:t>
            </a:r>
            <a:endParaRPr/>
          </a:p>
          <a:p>
            <a:pPr indent="-342900" lvl="0" marL="342900" marR="0" rtl="0" algn="l">
              <a:spcBef>
                <a:spcPts val="360"/>
              </a:spcBef>
              <a:spcAft>
                <a:spcPts val="0"/>
              </a:spcAft>
              <a:buNone/>
            </a:pPr>
            <a:r>
              <a:rPr lang="en-US" sz="1800">
                <a:solidFill>
                  <a:schemeClr val="lt1"/>
                </a:solidFill>
                <a:latin typeface="Calibri"/>
                <a:ea typeface="Calibri"/>
                <a:cs typeface="Calibri"/>
                <a:sym typeface="Calibri"/>
              </a:rPr>
              <a:t>pop     ebp</a:t>
            </a:r>
            <a:endParaRPr sz="1800">
              <a:solidFill>
                <a:schemeClr val="lt1"/>
              </a:solidFill>
              <a:latin typeface="Calibri"/>
              <a:ea typeface="Calibri"/>
              <a:cs typeface="Calibri"/>
              <a:sym typeface="Calibri"/>
            </a:endParaRPr>
          </a:p>
          <a:p>
            <a:pPr indent="-342900" lvl="0" marL="342900" marR="0" rtl="0" algn="l">
              <a:spcBef>
                <a:spcPts val="360"/>
              </a:spcBef>
              <a:spcAft>
                <a:spcPts val="0"/>
              </a:spcAft>
              <a:buNone/>
            </a:pPr>
            <a:r>
              <a:rPr lang="en-US" sz="1800">
                <a:solidFill>
                  <a:schemeClr val="lt1"/>
                </a:solidFill>
                <a:latin typeface="Calibri"/>
                <a:ea typeface="Calibri"/>
                <a:cs typeface="Calibri"/>
                <a:sym typeface="Calibri"/>
              </a:rPr>
              <a:t>retn</a:t>
            </a:r>
            <a:endParaRPr sz="3600">
              <a:solidFill>
                <a:schemeClr val="lt1"/>
              </a:solidFill>
              <a:latin typeface="Calibri"/>
              <a:ea typeface="Calibri"/>
              <a:cs typeface="Calibri"/>
              <a:sym typeface="Calibri"/>
            </a:endParaRPr>
          </a:p>
        </p:txBody>
      </p:sp>
      <p:sp>
        <p:nvSpPr>
          <p:cNvPr id="736" name="Google Shape;736;p68"/>
          <p:cNvSpPr/>
          <p:nvPr/>
        </p:nvSpPr>
        <p:spPr>
          <a:xfrm>
            <a:off x="5181600" y="3276600"/>
            <a:ext cx="381000" cy="838200"/>
          </a:xfrm>
          <a:prstGeom prst="leftBrace">
            <a:avLst>
              <a:gd fmla="val 18333" name="adj1"/>
              <a:gd fmla="val 50000" name="adj2"/>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37" name="Google Shape;737;p68"/>
          <p:cNvSpPr/>
          <p:nvPr/>
        </p:nvSpPr>
        <p:spPr>
          <a:xfrm>
            <a:off x="5181600" y="4343400"/>
            <a:ext cx="381000" cy="381000"/>
          </a:xfrm>
          <a:prstGeom prst="leftBrace">
            <a:avLst>
              <a:gd fmla="val 8333" name="adj1"/>
              <a:gd fmla="val 50000" name="adj2"/>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38" name="Google Shape;738;p68"/>
          <p:cNvSpPr/>
          <p:nvPr/>
        </p:nvSpPr>
        <p:spPr>
          <a:xfrm>
            <a:off x="5181600" y="2286000"/>
            <a:ext cx="381000" cy="838200"/>
          </a:xfrm>
          <a:prstGeom prst="leftBrace">
            <a:avLst>
              <a:gd fmla="val 18333" name="adj1"/>
              <a:gd fmla="val 50000" name="adj2"/>
            </a:avLst>
          </a:pr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39" name="Google Shape;739;p68"/>
          <p:cNvSpPr/>
          <p:nvPr/>
        </p:nvSpPr>
        <p:spPr>
          <a:xfrm>
            <a:off x="2561546" y="3272135"/>
            <a:ext cx="2622321" cy="92333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main's frame</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(saved frame pointer</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and saved return address)</a:t>
            </a:r>
            <a:endParaRPr sz="1800">
              <a:solidFill>
                <a:schemeClr val="lt1"/>
              </a:solidFill>
              <a:latin typeface="Calibri"/>
              <a:ea typeface="Calibri"/>
              <a:cs typeface="Calibri"/>
              <a:sym typeface="Calibri"/>
            </a:endParaRPr>
          </a:p>
        </p:txBody>
      </p:sp>
      <p:sp>
        <p:nvSpPr>
          <p:cNvPr id="740" name="Google Shape;740;p68"/>
          <p:cNvSpPr/>
          <p:nvPr/>
        </p:nvSpPr>
        <p:spPr>
          <a:xfrm>
            <a:off x="2767280" y="2359709"/>
            <a:ext cx="1848903" cy="64633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lt1"/>
                </a:solidFill>
                <a:latin typeface="Calibri"/>
                <a:ea typeface="Calibri"/>
                <a:cs typeface="Calibri"/>
                <a:sym typeface="Calibri"/>
              </a:rPr>
              <a:t>“Function-before-</a:t>
            </a:r>
            <a:endParaRPr/>
          </a:p>
          <a:p>
            <a:pPr indent="0" lvl="0" marL="0" marR="0" rtl="0" algn="ctr">
              <a:spcBef>
                <a:spcPts val="0"/>
              </a:spcBef>
              <a:spcAft>
                <a:spcPts val="0"/>
              </a:spcAft>
              <a:buNone/>
            </a:pPr>
            <a:r>
              <a:rPr i="1" lang="en-US" sz="1800">
                <a:solidFill>
                  <a:schemeClr val="lt1"/>
                </a:solidFill>
                <a:latin typeface="Calibri"/>
                <a:ea typeface="Calibri"/>
                <a:cs typeface="Calibri"/>
                <a:sym typeface="Calibri"/>
              </a:rPr>
              <a:t>main”'s frame</a:t>
            </a:r>
            <a:endParaRPr sz="1800">
              <a:solidFill>
                <a:schemeClr val="lt1"/>
              </a:solidFill>
              <a:latin typeface="Calibri"/>
              <a:ea typeface="Calibri"/>
              <a:cs typeface="Calibri"/>
              <a:sym typeface="Calibri"/>
            </a:endParaRPr>
          </a:p>
        </p:txBody>
      </p:sp>
      <p:sp>
        <p:nvSpPr>
          <p:cNvPr id="741" name="Google Shape;741;p68"/>
          <p:cNvSpPr/>
          <p:nvPr/>
        </p:nvSpPr>
        <p:spPr>
          <a:xfrm>
            <a:off x="2514325" y="4350861"/>
            <a:ext cx="2643737" cy="147732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sub's frame</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(only saved frame pointer,</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because it doesn't call</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anything else, and doesn't</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have local variables)</a:t>
            </a:r>
            <a:endParaRPr sz="1800">
              <a:solidFill>
                <a:schemeClr val="lt1"/>
              </a:solidFill>
              <a:latin typeface="Calibri"/>
              <a:ea typeface="Calibri"/>
              <a:cs typeface="Calibri"/>
              <a:sym typeface="Calibri"/>
            </a:endParaRPr>
          </a:p>
        </p:txBody>
      </p:sp>
      <p:graphicFrame>
        <p:nvGraphicFramePr>
          <p:cNvPr id="742" name="Google Shape;742;p68"/>
          <p:cNvGraphicFramePr/>
          <p:nvPr/>
        </p:nvGraphicFramePr>
        <p:xfrm>
          <a:off x="6781800" y="3200400"/>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0x0012FFB8</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0x00401018</a:t>
                      </a:r>
                      <a:endParaRPr b="1" i="0" sz="2000" u="none" cap="none" strike="noStrike">
                        <a:solidFill>
                          <a:schemeClr val="lt1"/>
                        </a:solidFill>
                        <a:latin typeface="Noto Sans Symbols"/>
                        <a:ea typeface="Noto Sans Symbols"/>
                        <a:cs typeface="Noto Sans Symbols"/>
                        <a:sym typeface="Noto Sans Symbols"/>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0x0012FF68</a:t>
                      </a:r>
                      <a:endParaRPr b="1" i="0" sz="2000" u="none" cap="none" strike="noStrike">
                        <a:solidFill>
                          <a:schemeClr val="lt1"/>
                        </a:solidFill>
                        <a:latin typeface="Noto Sans Symbols"/>
                        <a:ea typeface="Noto Sans Symbols"/>
                        <a:cs typeface="Noto Sans Symbols"/>
                        <a:sym typeface="Noto Sans Symbols"/>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743" name="Google Shape;743;p68"/>
          <p:cNvCxnSpPr/>
          <p:nvPr/>
        </p:nvCxnSpPr>
        <p:spPr>
          <a:xfrm rot="10800000">
            <a:off x="7848600" y="24384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744" name="Google Shape;744;p68"/>
          <p:cNvCxnSpPr/>
          <p:nvPr/>
        </p:nvCxnSpPr>
        <p:spPr>
          <a:xfrm>
            <a:off x="7848600" y="58674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745" name="Google Shape;745;p68"/>
          <p:cNvSpPr/>
          <p:nvPr/>
        </p:nvSpPr>
        <p:spPr>
          <a:xfrm>
            <a:off x="5570538" y="5534025"/>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0x0012FF58</a:t>
            </a:r>
            <a:endParaRPr/>
          </a:p>
        </p:txBody>
      </p:sp>
      <p:sp>
        <p:nvSpPr>
          <p:cNvPr id="746" name="Google Shape;746;p68"/>
          <p:cNvSpPr/>
          <p:nvPr/>
        </p:nvSpPr>
        <p:spPr>
          <a:xfrm>
            <a:off x="5570538" y="4924425"/>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0x0012FF5C</a:t>
            </a:r>
            <a:endParaRPr/>
          </a:p>
        </p:txBody>
      </p:sp>
      <p:sp>
        <p:nvSpPr>
          <p:cNvPr id="747" name="Google Shape;747;p68"/>
          <p:cNvSpPr/>
          <p:nvPr/>
        </p:nvSpPr>
        <p:spPr>
          <a:xfrm>
            <a:off x="5570538" y="4391025"/>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0x0012FF60</a:t>
            </a:r>
            <a:endParaRPr/>
          </a:p>
        </p:txBody>
      </p:sp>
      <p:sp>
        <p:nvSpPr>
          <p:cNvPr id="748" name="Google Shape;748;p68"/>
          <p:cNvSpPr/>
          <p:nvPr/>
        </p:nvSpPr>
        <p:spPr>
          <a:xfrm>
            <a:off x="5570538" y="3857625"/>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0x0012FF64</a:t>
            </a:r>
            <a:endParaRPr/>
          </a:p>
        </p:txBody>
      </p:sp>
      <p:sp>
        <p:nvSpPr>
          <p:cNvPr id="749" name="Google Shape;749;p68"/>
          <p:cNvSpPr/>
          <p:nvPr/>
        </p:nvSpPr>
        <p:spPr>
          <a:xfrm>
            <a:off x="5570538" y="3324225"/>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0x0012FF68</a:t>
            </a:r>
            <a:endParaRPr/>
          </a:p>
        </p:txBody>
      </p:sp>
      <p:graphicFrame>
        <p:nvGraphicFramePr>
          <p:cNvPr id="750" name="Google Shape;750;p68"/>
          <p:cNvGraphicFramePr/>
          <p:nvPr/>
        </p:nvGraphicFramePr>
        <p:xfrm>
          <a:off x="6781800" y="2727325"/>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l">
                        <a:lnSpc>
                          <a:spcPct val="100000"/>
                        </a:lnSpc>
                        <a:spcBef>
                          <a:spcPts val="0"/>
                        </a:spcBef>
                        <a:spcAft>
                          <a:spcPts val="0"/>
                        </a:spcAft>
                        <a:buClr>
                          <a:srgbClr val="408000"/>
                        </a:buClr>
                        <a:buSzPts val="2400"/>
                        <a:buFont typeface="Arial"/>
                        <a:buNone/>
                      </a:pPr>
                      <a:r>
                        <a:rPr b="0" i="0" lang="en-US" sz="2400" u="none" cap="none" strike="noStrike">
                          <a:solidFill>
                            <a:srgbClr val="408000"/>
                          </a:solidFill>
                          <a:latin typeface="Arial"/>
                          <a:ea typeface="Arial"/>
                          <a:cs typeface="Arial"/>
                          <a:sym typeface="Arial"/>
                        </a:rPr>
                        <a:t>0x004012E8 </a:t>
                      </a:r>
                      <a:r>
                        <a:rPr b="1" i="0" lang="en-US" sz="2000" u="none" cap="none" strike="noStrike">
                          <a:solidFill>
                            <a:srgbClr val="4080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751" name="Google Shape;751;p68"/>
          <p:cNvSpPr/>
          <p:nvPr/>
        </p:nvSpPr>
        <p:spPr>
          <a:xfrm>
            <a:off x="5570538" y="2867025"/>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0x0012FF6C</a:t>
            </a:r>
            <a:endParaRPr/>
          </a:p>
        </p:txBody>
      </p:sp>
      <p:cxnSp>
        <p:nvCxnSpPr>
          <p:cNvPr id="752" name="Google Shape;752;p68"/>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6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Example1.c 7</a:t>
            </a:r>
            <a:endParaRPr/>
          </a:p>
        </p:txBody>
      </p:sp>
      <p:sp>
        <p:nvSpPr>
          <p:cNvPr id="759" name="Google Shape;759;p69"/>
          <p:cNvSpPr/>
          <p:nvPr/>
        </p:nvSpPr>
        <p:spPr>
          <a:xfrm>
            <a:off x="4953000" y="914400"/>
            <a:ext cx="3012171"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Key: </a:t>
            </a:r>
            <a:endParaRPr/>
          </a:p>
          <a:p>
            <a:pPr indent="0" lvl="0" marL="0" marR="0" rtl="0" algn="l">
              <a:spcBef>
                <a:spcPts val="0"/>
              </a:spcBef>
              <a:spcAft>
                <a:spcPts val="0"/>
              </a:spcAft>
              <a:buNone/>
            </a:pPr>
            <a:r>
              <a:rPr b="1" lang="en-US" sz="2000">
                <a:solidFill>
                  <a:srgbClr val="00B0F0"/>
                </a:solidFill>
                <a:latin typeface="Noto Sans Symbols"/>
                <a:ea typeface="Noto Sans Symbols"/>
                <a:cs typeface="Noto Sans Symbols"/>
                <a:sym typeface="Noto Sans Symbols"/>
              </a:rPr>
              <a:t>⌧ </a:t>
            </a:r>
            <a:r>
              <a:rPr b="1" lang="en-US" sz="2000">
                <a:solidFill>
                  <a:srgbClr val="00B0F0"/>
                </a:solidFill>
                <a:latin typeface="Calibri"/>
                <a:ea typeface="Calibri"/>
                <a:cs typeface="Calibri"/>
                <a:sym typeface="Calibri"/>
              </a:rPr>
              <a:t>executed instruction, </a:t>
            </a:r>
            <a:endParaRPr/>
          </a:p>
          <a:p>
            <a:pPr indent="0" lvl="0" marL="0" marR="0" rtl="0" algn="l">
              <a:spcBef>
                <a:spcPts val="0"/>
              </a:spcBef>
              <a:spcAft>
                <a:spcPts val="0"/>
              </a:spcAft>
              <a:buNone/>
            </a:pPr>
            <a:r>
              <a:rPr b="1" lang="en-US" sz="2000">
                <a:solidFill>
                  <a:srgbClr val="FFFF00"/>
                </a:solidFill>
                <a:latin typeface="Noto Sans Symbols"/>
                <a:ea typeface="Noto Sans Symbols"/>
                <a:cs typeface="Noto Sans Symbols"/>
                <a:sym typeface="Noto Sans Symbols"/>
              </a:rPr>
              <a:t>♍ </a:t>
            </a:r>
            <a:r>
              <a:rPr b="1" lang="en-US" sz="2000">
                <a:solidFill>
                  <a:srgbClr val="FFFF00"/>
                </a:solidFill>
                <a:latin typeface="Calibri"/>
                <a:ea typeface="Calibri"/>
                <a:cs typeface="Calibri"/>
                <a:sym typeface="Calibri"/>
              </a:rPr>
              <a:t>modified value</a:t>
            </a:r>
            <a:endParaRPr/>
          </a:p>
          <a:p>
            <a:pPr indent="0" lvl="0" marL="0" marR="0" rtl="0" algn="l">
              <a:spcBef>
                <a:spcPts val="0"/>
              </a:spcBef>
              <a:spcAft>
                <a:spcPts val="0"/>
              </a:spcAft>
              <a:buNone/>
            </a:pPr>
            <a:r>
              <a:rPr b="1" lang="en-US" sz="2000">
                <a:solidFill>
                  <a:srgbClr val="408000"/>
                </a:solidFill>
                <a:latin typeface="Noto Sans Symbols"/>
                <a:ea typeface="Noto Sans Symbols"/>
                <a:cs typeface="Noto Sans Symbols"/>
                <a:sym typeface="Noto Sans Symbols"/>
              </a:rPr>
              <a:t>⌘ </a:t>
            </a:r>
            <a:r>
              <a:rPr b="1" lang="en-US" sz="2000">
                <a:solidFill>
                  <a:srgbClr val="408000"/>
                </a:solidFill>
                <a:latin typeface="Calibri"/>
                <a:ea typeface="Calibri"/>
                <a:cs typeface="Calibri"/>
                <a:sym typeface="Calibri"/>
              </a:rPr>
              <a:t>start value</a:t>
            </a:r>
            <a:r>
              <a:rPr b="1" lang="en-US" sz="1800">
                <a:solidFill>
                  <a:schemeClr val="dk1"/>
                </a:solidFill>
                <a:latin typeface="Calibri"/>
                <a:ea typeface="Calibri"/>
                <a:cs typeface="Calibri"/>
                <a:sym typeface="Calibri"/>
              </a:rPr>
              <a:t> </a:t>
            </a:r>
            <a:endParaRPr/>
          </a:p>
        </p:txBody>
      </p:sp>
      <p:sp>
        <p:nvSpPr>
          <p:cNvPr id="760" name="Google Shape;760;p69"/>
          <p:cNvSpPr/>
          <p:nvPr/>
        </p:nvSpPr>
        <p:spPr>
          <a:xfrm>
            <a:off x="76200" y="2895600"/>
            <a:ext cx="4648200" cy="381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lt1"/>
                </a:solidFill>
                <a:latin typeface="Arial"/>
                <a:ea typeface="Arial"/>
                <a:cs typeface="Arial"/>
                <a:sym typeface="Arial"/>
              </a:rPr>
              <a:t>sub:</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00401000  push        ebp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00401001  mov         ebp,esp </a:t>
            </a:r>
            <a:endParaRPr/>
          </a:p>
          <a:p>
            <a:pPr indent="0" lvl="0" marL="0" marR="0" rtl="0" algn="l">
              <a:spcBef>
                <a:spcPts val="0"/>
              </a:spcBef>
              <a:spcAft>
                <a:spcPts val="0"/>
              </a:spcAft>
              <a:buNone/>
            </a:pPr>
            <a:r>
              <a:rPr lang="en-US" sz="1500">
                <a:solidFill>
                  <a:srgbClr val="00B0F0"/>
                </a:solidFill>
                <a:latin typeface="Arial"/>
                <a:ea typeface="Arial"/>
                <a:cs typeface="Arial"/>
                <a:sym typeface="Arial"/>
              </a:rPr>
              <a:t>00401003  mov         eax,0BEEFh </a:t>
            </a:r>
            <a:r>
              <a:rPr b="1" lang="en-US" sz="1500">
                <a:solidFill>
                  <a:srgbClr val="00B0F0"/>
                </a:solidFill>
                <a:latin typeface="MS PGothic"/>
                <a:ea typeface="MS PGothic"/>
                <a:cs typeface="MS PGothic"/>
                <a:sym typeface="MS PGothic"/>
              </a:rPr>
              <a:t>⌧</a:t>
            </a:r>
            <a:endParaRPr sz="1500">
              <a:solidFill>
                <a:srgbClr val="00B0F0"/>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00401008  pop         ebp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00401009  ret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main:</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00401010  push        ebp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00401011  mov         ebp,esp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00401013  call        sub (401000h)</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00401018  mov         eax,0F00Dh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0040101D  pop         ebp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0040101E  ret </a:t>
            </a:r>
            <a:endParaRPr/>
          </a:p>
        </p:txBody>
      </p:sp>
      <p:graphicFrame>
        <p:nvGraphicFramePr>
          <p:cNvPr id="761" name="Google Shape;761;p69"/>
          <p:cNvGraphicFramePr/>
          <p:nvPr/>
        </p:nvGraphicFramePr>
        <p:xfrm>
          <a:off x="6781800" y="3200400"/>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0x0012FFB8</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0x00401018</a:t>
                      </a:r>
                      <a:endParaRPr b="1" i="0" sz="2000" u="none" cap="none" strike="noStrike">
                        <a:solidFill>
                          <a:schemeClr val="lt1"/>
                        </a:solidFill>
                        <a:latin typeface="Noto Sans Symbols"/>
                        <a:ea typeface="Noto Sans Symbols"/>
                        <a:cs typeface="Noto Sans Symbols"/>
                        <a:sym typeface="Noto Sans Symbols"/>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0x0012FF68</a:t>
                      </a:r>
                      <a:endParaRPr b="1" i="0" sz="2000" u="none" cap="none" strike="noStrike">
                        <a:solidFill>
                          <a:schemeClr val="lt1"/>
                        </a:solidFill>
                        <a:latin typeface="Noto Sans Symbols"/>
                        <a:ea typeface="Noto Sans Symbols"/>
                        <a:cs typeface="Noto Sans Symbols"/>
                        <a:sym typeface="Noto Sans Symbols"/>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762" name="Google Shape;762;p69"/>
          <p:cNvCxnSpPr/>
          <p:nvPr/>
        </p:nvCxnSpPr>
        <p:spPr>
          <a:xfrm rot="10800000">
            <a:off x="7848600" y="24384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763" name="Google Shape;763;p69"/>
          <p:cNvCxnSpPr/>
          <p:nvPr/>
        </p:nvCxnSpPr>
        <p:spPr>
          <a:xfrm>
            <a:off x="7848600" y="58674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764" name="Google Shape;764;p69"/>
          <p:cNvSpPr/>
          <p:nvPr/>
        </p:nvSpPr>
        <p:spPr>
          <a:xfrm>
            <a:off x="4800600" y="5410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0x0012FF58</a:t>
            </a:r>
            <a:endParaRPr/>
          </a:p>
        </p:txBody>
      </p:sp>
      <p:sp>
        <p:nvSpPr>
          <p:cNvPr id="765" name="Google Shape;765;p69"/>
          <p:cNvSpPr/>
          <p:nvPr/>
        </p:nvSpPr>
        <p:spPr>
          <a:xfrm>
            <a:off x="4800600" y="48006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0x0012FF5C</a:t>
            </a:r>
            <a:endParaRPr/>
          </a:p>
        </p:txBody>
      </p:sp>
      <p:sp>
        <p:nvSpPr>
          <p:cNvPr id="766" name="Google Shape;766;p69"/>
          <p:cNvSpPr/>
          <p:nvPr/>
        </p:nvSpPr>
        <p:spPr>
          <a:xfrm>
            <a:off x="4800600" y="4267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0x0012FF60</a:t>
            </a:r>
            <a:endParaRPr/>
          </a:p>
        </p:txBody>
      </p:sp>
      <p:sp>
        <p:nvSpPr>
          <p:cNvPr id="767" name="Google Shape;767;p69"/>
          <p:cNvSpPr/>
          <p:nvPr/>
        </p:nvSpPr>
        <p:spPr>
          <a:xfrm>
            <a:off x="4800600" y="37338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0x0012FF64</a:t>
            </a:r>
            <a:endParaRPr/>
          </a:p>
        </p:txBody>
      </p:sp>
      <p:sp>
        <p:nvSpPr>
          <p:cNvPr id="768" name="Google Shape;768;p69"/>
          <p:cNvSpPr/>
          <p:nvPr/>
        </p:nvSpPr>
        <p:spPr>
          <a:xfrm>
            <a:off x="4800600" y="32004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0x0012FF68</a:t>
            </a:r>
            <a:endParaRPr/>
          </a:p>
        </p:txBody>
      </p:sp>
      <p:graphicFrame>
        <p:nvGraphicFramePr>
          <p:cNvPr id="769" name="Google Shape;769;p69"/>
          <p:cNvGraphicFramePr/>
          <p:nvPr/>
        </p:nvGraphicFramePr>
        <p:xfrm>
          <a:off x="6781800" y="2727325"/>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l">
                        <a:lnSpc>
                          <a:spcPct val="100000"/>
                        </a:lnSpc>
                        <a:spcBef>
                          <a:spcPts val="0"/>
                        </a:spcBef>
                        <a:spcAft>
                          <a:spcPts val="0"/>
                        </a:spcAft>
                        <a:buClr>
                          <a:srgbClr val="408000"/>
                        </a:buClr>
                        <a:buSzPts val="2400"/>
                        <a:buFont typeface="Arial"/>
                        <a:buNone/>
                      </a:pPr>
                      <a:r>
                        <a:rPr b="0" i="0" lang="en-US" sz="2400" u="none" cap="none" strike="noStrike">
                          <a:solidFill>
                            <a:srgbClr val="408000"/>
                          </a:solidFill>
                          <a:latin typeface="Arial"/>
                          <a:ea typeface="Arial"/>
                          <a:cs typeface="Arial"/>
                          <a:sym typeface="Arial"/>
                        </a:rPr>
                        <a:t>0x004012E8 </a:t>
                      </a:r>
                      <a:r>
                        <a:rPr b="1" i="0" lang="en-US" sz="2000" u="none" cap="none" strike="noStrike">
                          <a:solidFill>
                            <a:srgbClr val="4080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770" name="Google Shape;770;p69"/>
          <p:cNvSpPr/>
          <p:nvPr/>
        </p:nvSpPr>
        <p:spPr>
          <a:xfrm>
            <a:off x="4810125" y="27432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0x0012FF6C</a:t>
            </a:r>
            <a:endParaRPr/>
          </a:p>
        </p:txBody>
      </p:sp>
      <p:graphicFrame>
        <p:nvGraphicFramePr>
          <p:cNvPr id="771" name="Google Shape;771;p69"/>
          <p:cNvGraphicFramePr/>
          <p:nvPr/>
        </p:nvGraphicFramePr>
        <p:xfrm>
          <a:off x="228600" y="1219200"/>
          <a:ext cx="3000000" cy="3000000"/>
        </p:xfrm>
        <a:graphic>
          <a:graphicData uri="http://schemas.openxmlformats.org/drawingml/2006/table">
            <a:tbl>
              <a:tblPr>
                <a:noFill/>
                <a:tableStyleId>{D4BB855B-23E5-43B3-8E9E-652C9E05ABBC}</a:tableStyleId>
              </a:tblPr>
              <a:tblGrid>
                <a:gridCol w="874725"/>
                <a:gridCol w="2097075"/>
              </a:tblGrid>
              <a:tr h="3355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0x0000BEEF</a:t>
                      </a:r>
                      <a:endParaRPr b="0" i="0" sz="1400" u="none" cap="none" strike="noStrike">
                        <a:solidFill>
                          <a:srgbClr val="FFFF00"/>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5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0x0012FF60</a:t>
                      </a:r>
                      <a:endParaRPr b="1" i="0" sz="1500" u="none" cap="none" strike="noStrike">
                        <a:solidFill>
                          <a:schemeClr val="lt1"/>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5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0x0012FF60</a:t>
                      </a:r>
                      <a:endParaRPr b="1" i="0" sz="2000" u="none" cap="none" strike="noStrike">
                        <a:solidFill>
                          <a:schemeClr val="lt1"/>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7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Example1.c 8</a:t>
            </a:r>
            <a:endParaRPr/>
          </a:p>
        </p:txBody>
      </p:sp>
      <p:sp>
        <p:nvSpPr>
          <p:cNvPr id="778" name="Google Shape;778;p70"/>
          <p:cNvSpPr/>
          <p:nvPr/>
        </p:nvSpPr>
        <p:spPr>
          <a:xfrm>
            <a:off x="4953000" y="914400"/>
            <a:ext cx="3012171"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Key: </a:t>
            </a:r>
            <a:endParaRPr/>
          </a:p>
          <a:p>
            <a:pPr indent="0" lvl="0" marL="0" marR="0" rtl="0" algn="l">
              <a:spcBef>
                <a:spcPts val="0"/>
              </a:spcBef>
              <a:spcAft>
                <a:spcPts val="0"/>
              </a:spcAft>
              <a:buNone/>
            </a:pPr>
            <a:r>
              <a:rPr b="1" lang="en-US" sz="2000">
                <a:solidFill>
                  <a:srgbClr val="00B0F0"/>
                </a:solidFill>
                <a:latin typeface="Noto Sans Symbols"/>
                <a:ea typeface="Noto Sans Symbols"/>
                <a:cs typeface="Noto Sans Symbols"/>
                <a:sym typeface="Noto Sans Symbols"/>
              </a:rPr>
              <a:t>⌧ </a:t>
            </a:r>
            <a:r>
              <a:rPr b="1" lang="en-US" sz="2000">
                <a:solidFill>
                  <a:srgbClr val="00B0F0"/>
                </a:solidFill>
                <a:latin typeface="Calibri"/>
                <a:ea typeface="Calibri"/>
                <a:cs typeface="Calibri"/>
                <a:sym typeface="Calibri"/>
              </a:rPr>
              <a:t>executed instruction, </a:t>
            </a:r>
            <a:endParaRPr/>
          </a:p>
          <a:p>
            <a:pPr indent="0" lvl="0" marL="0" marR="0" rtl="0" algn="l">
              <a:spcBef>
                <a:spcPts val="0"/>
              </a:spcBef>
              <a:spcAft>
                <a:spcPts val="0"/>
              </a:spcAft>
              <a:buNone/>
            </a:pPr>
            <a:r>
              <a:rPr b="1" lang="en-US" sz="2000">
                <a:solidFill>
                  <a:srgbClr val="FFFF00"/>
                </a:solidFill>
                <a:latin typeface="Noto Sans Symbols"/>
                <a:ea typeface="Noto Sans Symbols"/>
                <a:cs typeface="Noto Sans Symbols"/>
                <a:sym typeface="Noto Sans Symbols"/>
              </a:rPr>
              <a:t>♍ </a:t>
            </a:r>
            <a:r>
              <a:rPr b="1" lang="en-US" sz="2000">
                <a:solidFill>
                  <a:srgbClr val="FFFF00"/>
                </a:solidFill>
                <a:latin typeface="Calibri"/>
                <a:ea typeface="Calibri"/>
                <a:cs typeface="Calibri"/>
                <a:sym typeface="Calibri"/>
              </a:rPr>
              <a:t>modified value</a:t>
            </a:r>
            <a:endParaRPr/>
          </a:p>
          <a:p>
            <a:pPr indent="0" lvl="0" marL="0" marR="0" rtl="0" algn="l">
              <a:spcBef>
                <a:spcPts val="0"/>
              </a:spcBef>
              <a:spcAft>
                <a:spcPts val="0"/>
              </a:spcAft>
              <a:buNone/>
            </a:pPr>
            <a:r>
              <a:rPr b="1" lang="en-US" sz="2000">
                <a:solidFill>
                  <a:srgbClr val="408000"/>
                </a:solidFill>
                <a:latin typeface="Noto Sans Symbols"/>
                <a:ea typeface="Noto Sans Symbols"/>
                <a:cs typeface="Noto Sans Symbols"/>
                <a:sym typeface="Noto Sans Symbols"/>
              </a:rPr>
              <a:t>⌘ </a:t>
            </a:r>
            <a:r>
              <a:rPr b="1" lang="en-US" sz="2000">
                <a:solidFill>
                  <a:srgbClr val="408000"/>
                </a:solidFill>
                <a:latin typeface="Calibri"/>
                <a:ea typeface="Calibri"/>
                <a:cs typeface="Calibri"/>
                <a:sym typeface="Calibri"/>
              </a:rPr>
              <a:t>start value</a:t>
            </a:r>
            <a:r>
              <a:rPr b="1" lang="en-US" sz="1800">
                <a:solidFill>
                  <a:schemeClr val="dk1"/>
                </a:solidFill>
                <a:latin typeface="Calibri"/>
                <a:ea typeface="Calibri"/>
                <a:cs typeface="Calibri"/>
                <a:sym typeface="Calibri"/>
              </a:rPr>
              <a:t> </a:t>
            </a:r>
            <a:endParaRPr/>
          </a:p>
        </p:txBody>
      </p:sp>
      <p:sp>
        <p:nvSpPr>
          <p:cNvPr id="779" name="Google Shape;779;p70"/>
          <p:cNvSpPr/>
          <p:nvPr/>
        </p:nvSpPr>
        <p:spPr>
          <a:xfrm>
            <a:off x="76200" y="2895600"/>
            <a:ext cx="4648200" cy="381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lt1"/>
                </a:solidFill>
                <a:latin typeface="Arial"/>
                <a:ea typeface="Arial"/>
                <a:cs typeface="Arial"/>
                <a:sym typeface="Arial"/>
              </a:rPr>
              <a:t>sub:</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00401000  push        ebp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00401001  mov         ebp,esp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00401003  mov         eax,0BEEFh </a:t>
            </a:r>
            <a:endParaRPr/>
          </a:p>
          <a:p>
            <a:pPr indent="0" lvl="0" marL="0" marR="0" rtl="0" algn="l">
              <a:spcBef>
                <a:spcPts val="0"/>
              </a:spcBef>
              <a:spcAft>
                <a:spcPts val="0"/>
              </a:spcAft>
              <a:buNone/>
            </a:pPr>
            <a:r>
              <a:rPr lang="en-US" sz="1500">
                <a:solidFill>
                  <a:srgbClr val="00B0F0"/>
                </a:solidFill>
                <a:latin typeface="Arial"/>
                <a:ea typeface="Arial"/>
                <a:cs typeface="Arial"/>
                <a:sym typeface="Arial"/>
              </a:rPr>
              <a:t>00401008  pop         ebp </a:t>
            </a:r>
            <a:r>
              <a:rPr b="1" lang="en-US" sz="1500">
                <a:solidFill>
                  <a:srgbClr val="00B0F0"/>
                </a:solidFill>
                <a:latin typeface="MS PGothic"/>
                <a:ea typeface="MS PGothic"/>
                <a:cs typeface="MS PGothic"/>
                <a:sym typeface="MS PGothic"/>
              </a:rPr>
              <a:t>⌧</a:t>
            </a:r>
            <a:endParaRPr sz="1500">
              <a:solidFill>
                <a:srgbClr val="00B0F0"/>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00401009  ret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main:</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00401010  push        ebp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00401011  mov         ebp,esp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00401013  call        sub (401000h)</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00401018  mov         eax,0F00Dh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0040101D  pop         ebp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0040101E  ret </a:t>
            </a:r>
            <a:endParaRPr/>
          </a:p>
        </p:txBody>
      </p:sp>
      <p:graphicFrame>
        <p:nvGraphicFramePr>
          <p:cNvPr id="780" name="Google Shape;780;p70"/>
          <p:cNvGraphicFramePr/>
          <p:nvPr/>
        </p:nvGraphicFramePr>
        <p:xfrm>
          <a:off x="6781800" y="3200400"/>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0x0012FFB8</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0x00401018</a:t>
                      </a:r>
                      <a:endParaRPr b="1" i="0" sz="2000" u="none" cap="none" strike="noStrike">
                        <a:solidFill>
                          <a:schemeClr val="lt1"/>
                        </a:solidFill>
                        <a:latin typeface="Noto Sans Symbols"/>
                        <a:ea typeface="Noto Sans Symbols"/>
                        <a:cs typeface="Noto Sans Symbols"/>
                        <a:sym typeface="Noto Sans Symbols"/>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rgbClr val="FFFF00"/>
                        </a:buClr>
                        <a:buSzPts val="2400"/>
                        <a:buFont typeface="Arial"/>
                        <a:buNone/>
                      </a:pPr>
                      <a:r>
                        <a:rPr b="0" i="0" lang="en-US" sz="2400" u="none" cap="none" strike="noStrike">
                          <a:solidFill>
                            <a:srgbClr val="FFFF00"/>
                          </a:solidFill>
                          <a:latin typeface="Arial"/>
                          <a:ea typeface="Arial"/>
                          <a:cs typeface="Arial"/>
                          <a:sym typeface="Arial"/>
                        </a:rPr>
                        <a:t>undef </a:t>
                      </a:r>
                      <a:r>
                        <a:rPr b="1" i="0" lang="en-US" sz="20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781" name="Google Shape;781;p70"/>
          <p:cNvCxnSpPr/>
          <p:nvPr/>
        </p:nvCxnSpPr>
        <p:spPr>
          <a:xfrm rot="10800000">
            <a:off x="7848600" y="24384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782" name="Google Shape;782;p70"/>
          <p:cNvCxnSpPr/>
          <p:nvPr/>
        </p:nvCxnSpPr>
        <p:spPr>
          <a:xfrm>
            <a:off x="7848600" y="58674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783" name="Google Shape;783;p70"/>
          <p:cNvSpPr/>
          <p:nvPr/>
        </p:nvSpPr>
        <p:spPr>
          <a:xfrm>
            <a:off x="4800600" y="5410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0x0012FF58</a:t>
            </a:r>
            <a:endParaRPr/>
          </a:p>
        </p:txBody>
      </p:sp>
      <p:sp>
        <p:nvSpPr>
          <p:cNvPr id="784" name="Google Shape;784;p70"/>
          <p:cNvSpPr/>
          <p:nvPr/>
        </p:nvSpPr>
        <p:spPr>
          <a:xfrm>
            <a:off x="4800600" y="48006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0x0012FF5C</a:t>
            </a:r>
            <a:endParaRPr/>
          </a:p>
        </p:txBody>
      </p:sp>
      <p:sp>
        <p:nvSpPr>
          <p:cNvPr id="785" name="Google Shape;785;p70"/>
          <p:cNvSpPr/>
          <p:nvPr/>
        </p:nvSpPr>
        <p:spPr>
          <a:xfrm>
            <a:off x="4800600" y="4267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0x0012FF60</a:t>
            </a:r>
            <a:endParaRPr/>
          </a:p>
        </p:txBody>
      </p:sp>
      <p:sp>
        <p:nvSpPr>
          <p:cNvPr id="786" name="Google Shape;786;p70"/>
          <p:cNvSpPr/>
          <p:nvPr/>
        </p:nvSpPr>
        <p:spPr>
          <a:xfrm>
            <a:off x="4800600" y="37338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0x0012FF64</a:t>
            </a:r>
            <a:endParaRPr/>
          </a:p>
        </p:txBody>
      </p:sp>
      <p:sp>
        <p:nvSpPr>
          <p:cNvPr id="787" name="Google Shape;787;p70"/>
          <p:cNvSpPr/>
          <p:nvPr/>
        </p:nvSpPr>
        <p:spPr>
          <a:xfrm>
            <a:off x="4800600" y="32004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0x0012FF68</a:t>
            </a:r>
            <a:endParaRPr/>
          </a:p>
        </p:txBody>
      </p:sp>
      <p:graphicFrame>
        <p:nvGraphicFramePr>
          <p:cNvPr id="788" name="Google Shape;788;p70"/>
          <p:cNvGraphicFramePr/>
          <p:nvPr/>
        </p:nvGraphicFramePr>
        <p:xfrm>
          <a:off x="6781800" y="2727325"/>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l">
                        <a:lnSpc>
                          <a:spcPct val="100000"/>
                        </a:lnSpc>
                        <a:spcBef>
                          <a:spcPts val="0"/>
                        </a:spcBef>
                        <a:spcAft>
                          <a:spcPts val="0"/>
                        </a:spcAft>
                        <a:buClr>
                          <a:srgbClr val="408000"/>
                        </a:buClr>
                        <a:buSzPts val="2400"/>
                        <a:buFont typeface="Arial"/>
                        <a:buNone/>
                      </a:pPr>
                      <a:r>
                        <a:rPr b="0" i="0" lang="en-US" sz="2400" u="none" cap="none" strike="noStrike">
                          <a:solidFill>
                            <a:srgbClr val="408000"/>
                          </a:solidFill>
                          <a:latin typeface="Arial"/>
                          <a:ea typeface="Arial"/>
                          <a:cs typeface="Arial"/>
                          <a:sym typeface="Arial"/>
                        </a:rPr>
                        <a:t>0x004012E8 </a:t>
                      </a:r>
                      <a:r>
                        <a:rPr b="1" i="0" lang="en-US" sz="2000" u="none" cap="none" strike="noStrike">
                          <a:solidFill>
                            <a:srgbClr val="4080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789" name="Google Shape;789;p70"/>
          <p:cNvSpPr/>
          <p:nvPr/>
        </p:nvSpPr>
        <p:spPr>
          <a:xfrm>
            <a:off x="4810125" y="27432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0x0012FF6C</a:t>
            </a:r>
            <a:endParaRPr/>
          </a:p>
        </p:txBody>
      </p:sp>
      <p:graphicFrame>
        <p:nvGraphicFramePr>
          <p:cNvPr id="790" name="Google Shape;790;p70"/>
          <p:cNvGraphicFramePr/>
          <p:nvPr/>
        </p:nvGraphicFramePr>
        <p:xfrm>
          <a:off x="228600" y="1219200"/>
          <a:ext cx="3000000" cy="3000000"/>
        </p:xfrm>
        <a:graphic>
          <a:graphicData uri="http://schemas.openxmlformats.org/drawingml/2006/table">
            <a:tbl>
              <a:tblPr>
                <a:noFill/>
                <a:tableStyleId>{D4BB855B-23E5-43B3-8E9E-652C9E05ABBC}</a:tableStyleId>
              </a:tblPr>
              <a:tblGrid>
                <a:gridCol w="874725"/>
                <a:gridCol w="2097075"/>
              </a:tblGrid>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0x0000BEEF</a:t>
                      </a:r>
                      <a:endParaRPr b="0" i="0" sz="1400" u="none" cap="none" strike="noStrike">
                        <a:solidFill>
                          <a:schemeClr val="lt1"/>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0x0012FF68 </a:t>
                      </a:r>
                      <a:r>
                        <a:rPr b="1" i="0" lang="en-US" sz="1500" u="none" cap="none" strike="noStrike">
                          <a:solidFill>
                            <a:srgbClr val="FFFF00"/>
                          </a:solidFill>
                          <a:latin typeface="Noto Sans Symbols"/>
                          <a:ea typeface="Noto Sans Symbols"/>
                          <a:cs typeface="Noto Sans Symbols"/>
                          <a:sym typeface="Noto Sans Symbols"/>
                        </a:rPr>
                        <a:t>♍</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0x0012FF64 </a:t>
                      </a:r>
                      <a:r>
                        <a:rPr b="1" i="0" lang="en-US" sz="1500" u="none" cap="none" strike="noStrike">
                          <a:solidFill>
                            <a:srgbClr val="FFFF00"/>
                          </a:solidFill>
                          <a:latin typeface="Noto Sans Symbols"/>
                          <a:ea typeface="Noto Sans Symbols"/>
                          <a:cs typeface="Noto Sans Symbols"/>
                          <a:sym typeface="Noto Sans Symbols"/>
                        </a:rPr>
                        <a:t>♍</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7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Example1.c 9</a:t>
            </a:r>
            <a:endParaRPr/>
          </a:p>
        </p:txBody>
      </p:sp>
      <p:sp>
        <p:nvSpPr>
          <p:cNvPr id="797" name="Google Shape;797;p71"/>
          <p:cNvSpPr/>
          <p:nvPr/>
        </p:nvSpPr>
        <p:spPr>
          <a:xfrm>
            <a:off x="4953000" y="914400"/>
            <a:ext cx="3012171"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Key: </a:t>
            </a:r>
            <a:endParaRPr/>
          </a:p>
          <a:p>
            <a:pPr indent="0" lvl="0" marL="0" marR="0" rtl="0" algn="l">
              <a:spcBef>
                <a:spcPts val="0"/>
              </a:spcBef>
              <a:spcAft>
                <a:spcPts val="0"/>
              </a:spcAft>
              <a:buNone/>
            </a:pPr>
            <a:r>
              <a:rPr b="1" lang="en-US" sz="2000">
                <a:solidFill>
                  <a:srgbClr val="00B0F0"/>
                </a:solidFill>
                <a:latin typeface="Noto Sans Symbols"/>
                <a:ea typeface="Noto Sans Symbols"/>
                <a:cs typeface="Noto Sans Symbols"/>
                <a:sym typeface="Noto Sans Symbols"/>
              </a:rPr>
              <a:t>⌧ </a:t>
            </a:r>
            <a:r>
              <a:rPr b="1" lang="en-US" sz="2000">
                <a:solidFill>
                  <a:srgbClr val="00B0F0"/>
                </a:solidFill>
                <a:latin typeface="Calibri"/>
                <a:ea typeface="Calibri"/>
                <a:cs typeface="Calibri"/>
                <a:sym typeface="Calibri"/>
              </a:rPr>
              <a:t>executed instruction, </a:t>
            </a:r>
            <a:endParaRPr/>
          </a:p>
          <a:p>
            <a:pPr indent="0" lvl="0" marL="0" marR="0" rtl="0" algn="l">
              <a:spcBef>
                <a:spcPts val="0"/>
              </a:spcBef>
              <a:spcAft>
                <a:spcPts val="0"/>
              </a:spcAft>
              <a:buNone/>
            </a:pPr>
            <a:r>
              <a:rPr b="1" lang="en-US" sz="2000">
                <a:solidFill>
                  <a:srgbClr val="FFFF00"/>
                </a:solidFill>
                <a:latin typeface="Noto Sans Symbols"/>
                <a:ea typeface="Noto Sans Symbols"/>
                <a:cs typeface="Noto Sans Symbols"/>
                <a:sym typeface="Noto Sans Symbols"/>
              </a:rPr>
              <a:t>♍ </a:t>
            </a:r>
            <a:r>
              <a:rPr b="1" lang="en-US" sz="2000">
                <a:solidFill>
                  <a:srgbClr val="FFFF00"/>
                </a:solidFill>
                <a:latin typeface="Calibri"/>
                <a:ea typeface="Calibri"/>
                <a:cs typeface="Calibri"/>
                <a:sym typeface="Calibri"/>
              </a:rPr>
              <a:t>modified value</a:t>
            </a:r>
            <a:endParaRPr/>
          </a:p>
          <a:p>
            <a:pPr indent="0" lvl="0" marL="0" marR="0" rtl="0" algn="l">
              <a:spcBef>
                <a:spcPts val="0"/>
              </a:spcBef>
              <a:spcAft>
                <a:spcPts val="0"/>
              </a:spcAft>
              <a:buNone/>
            </a:pPr>
            <a:r>
              <a:rPr b="1" lang="en-US" sz="2000">
                <a:solidFill>
                  <a:srgbClr val="408000"/>
                </a:solidFill>
                <a:latin typeface="Noto Sans Symbols"/>
                <a:ea typeface="Noto Sans Symbols"/>
                <a:cs typeface="Noto Sans Symbols"/>
                <a:sym typeface="Noto Sans Symbols"/>
              </a:rPr>
              <a:t>⌘ </a:t>
            </a:r>
            <a:r>
              <a:rPr b="1" lang="en-US" sz="2000">
                <a:solidFill>
                  <a:srgbClr val="408000"/>
                </a:solidFill>
                <a:latin typeface="Calibri"/>
                <a:ea typeface="Calibri"/>
                <a:cs typeface="Calibri"/>
                <a:sym typeface="Calibri"/>
              </a:rPr>
              <a:t>start value</a:t>
            </a:r>
            <a:r>
              <a:rPr b="1" lang="en-US" sz="1800">
                <a:solidFill>
                  <a:schemeClr val="dk1"/>
                </a:solidFill>
                <a:latin typeface="Calibri"/>
                <a:ea typeface="Calibri"/>
                <a:cs typeface="Calibri"/>
                <a:sym typeface="Calibri"/>
              </a:rPr>
              <a:t> </a:t>
            </a:r>
            <a:endParaRPr/>
          </a:p>
        </p:txBody>
      </p:sp>
      <p:sp>
        <p:nvSpPr>
          <p:cNvPr id="798" name="Google Shape;798;p71"/>
          <p:cNvSpPr/>
          <p:nvPr/>
        </p:nvSpPr>
        <p:spPr>
          <a:xfrm>
            <a:off x="76200" y="2895600"/>
            <a:ext cx="4648200" cy="381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lt1"/>
                </a:solidFill>
                <a:latin typeface="Arial"/>
                <a:ea typeface="Arial"/>
                <a:cs typeface="Arial"/>
                <a:sym typeface="Arial"/>
              </a:rPr>
              <a:t>sub:</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00401000  push        ebp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00401001  mov         ebp,esp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00401003  mov         eax,0BEEFh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00401008  pop         ebp  </a:t>
            </a:r>
            <a:endParaRPr/>
          </a:p>
          <a:p>
            <a:pPr indent="0" lvl="0" marL="0" marR="0" rtl="0" algn="l">
              <a:spcBef>
                <a:spcPts val="0"/>
              </a:spcBef>
              <a:spcAft>
                <a:spcPts val="0"/>
              </a:spcAft>
              <a:buNone/>
            </a:pPr>
            <a:r>
              <a:rPr lang="en-US" sz="1500">
                <a:solidFill>
                  <a:srgbClr val="00B0F0"/>
                </a:solidFill>
                <a:latin typeface="Arial"/>
                <a:ea typeface="Arial"/>
                <a:cs typeface="Arial"/>
                <a:sym typeface="Arial"/>
              </a:rPr>
              <a:t>00401009  ret </a:t>
            </a:r>
            <a:r>
              <a:rPr b="1" lang="en-US" sz="1500">
                <a:solidFill>
                  <a:srgbClr val="00B0F0"/>
                </a:solidFill>
                <a:latin typeface="MS PGothic"/>
                <a:ea typeface="MS PGothic"/>
                <a:cs typeface="MS PGothic"/>
                <a:sym typeface="MS PGothic"/>
              </a:rPr>
              <a:t>⌧</a:t>
            </a:r>
            <a:endParaRPr sz="1500">
              <a:solidFill>
                <a:srgbClr val="00B0F0"/>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main:</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00401010  push        ebp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00401011  mov         ebp,esp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00401013  call        sub (401000h)</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00401018  mov         eax,0F00Dh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0040101D  pop         ebp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0040101E  ret </a:t>
            </a:r>
            <a:endParaRPr/>
          </a:p>
        </p:txBody>
      </p:sp>
      <p:graphicFrame>
        <p:nvGraphicFramePr>
          <p:cNvPr id="799" name="Google Shape;799;p71"/>
          <p:cNvGraphicFramePr/>
          <p:nvPr/>
        </p:nvGraphicFramePr>
        <p:xfrm>
          <a:off x="6781800" y="3200400"/>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0x0012FFB8</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rgbClr val="FFFF00"/>
                        </a:buClr>
                        <a:buSzPts val="2400"/>
                        <a:buFont typeface="Arial"/>
                        <a:buNone/>
                      </a:pPr>
                      <a:r>
                        <a:rPr b="0" i="0" lang="en-US" sz="2400" u="none" cap="none" strike="noStrike">
                          <a:solidFill>
                            <a:srgbClr val="FFFF00"/>
                          </a:solidFill>
                          <a:latin typeface="Arial"/>
                          <a:ea typeface="Arial"/>
                          <a:cs typeface="Arial"/>
                          <a:sym typeface="Arial"/>
                        </a:rPr>
                        <a:t>undef </a:t>
                      </a:r>
                      <a:r>
                        <a:rPr b="1" i="0" lang="en-US" sz="20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800" name="Google Shape;800;p71"/>
          <p:cNvCxnSpPr/>
          <p:nvPr/>
        </p:nvCxnSpPr>
        <p:spPr>
          <a:xfrm rot="10800000">
            <a:off x="7848600" y="24384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801" name="Google Shape;801;p71"/>
          <p:cNvCxnSpPr/>
          <p:nvPr/>
        </p:nvCxnSpPr>
        <p:spPr>
          <a:xfrm>
            <a:off x="7848600" y="58674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802" name="Google Shape;802;p71"/>
          <p:cNvSpPr/>
          <p:nvPr/>
        </p:nvSpPr>
        <p:spPr>
          <a:xfrm>
            <a:off x="4800600" y="5410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0x0012FF58</a:t>
            </a:r>
            <a:endParaRPr/>
          </a:p>
        </p:txBody>
      </p:sp>
      <p:sp>
        <p:nvSpPr>
          <p:cNvPr id="803" name="Google Shape;803;p71"/>
          <p:cNvSpPr/>
          <p:nvPr/>
        </p:nvSpPr>
        <p:spPr>
          <a:xfrm>
            <a:off x="4800600" y="48006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0x0012FF5C</a:t>
            </a:r>
            <a:endParaRPr/>
          </a:p>
        </p:txBody>
      </p:sp>
      <p:sp>
        <p:nvSpPr>
          <p:cNvPr id="804" name="Google Shape;804;p71"/>
          <p:cNvSpPr/>
          <p:nvPr/>
        </p:nvSpPr>
        <p:spPr>
          <a:xfrm>
            <a:off x="4800600" y="4267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0x0012FF60</a:t>
            </a:r>
            <a:endParaRPr/>
          </a:p>
        </p:txBody>
      </p:sp>
      <p:sp>
        <p:nvSpPr>
          <p:cNvPr id="805" name="Google Shape;805;p71"/>
          <p:cNvSpPr/>
          <p:nvPr/>
        </p:nvSpPr>
        <p:spPr>
          <a:xfrm>
            <a:off x="4800600" y="37338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0x0012FF64</a:t>
            </a:r>
            <a:endParaRPr/>
          </a:p>
        </p:txBody>
      </p:sp>
      <p:sp>
        <p:nvSpPr>
          <p:cNvPr id="806" name="Google Shape;806;p71"/>
          <p:cNvSpPr/>
          <p:nvPr/>
        </p:nvSpPr>
        <p:spPr>
          <a:xfrm>
            <a:off x="4800600" y="32004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0x0012FF68</a:t>
            </a:r>
            <a:endParaRPr/>
          </a:p>
        </p:txBody>
      </p:sp>
      <p:graphicFrame>
        <p:nvGraphicFramePr>
          <p:cNvPr id="807" name="Google Shape;807;p71"/>
          <p:cNvGraphicFramePr/>
          <p:nvPr/>
        </p:nvGraphicFramePr>
        <p:xfrm>
          <a:off x="6781800" y="2727325"/>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l">
                        <a:lnSpc>
                          <a:spcPct val="100000"/>
                        </a:lnSpc>
                        <a:spcBef>
                          <a:spcPts val="0"/>
                        </a:spcBef>
                        <a:spcAft>
                          <a:spcPts val="0"/>
                        </a:spcAft>
                        <a:buClr>
                          <a:srgbClr val="408000"/>
                        </a:buClr>
                        <a:buSzPts val="2400"/>
                        <a:buFont typeface="Arial"/>
                        <a:buNone/>
                      </a:pPr>
                      <a:r>
                        <a:rPr b="0" i="0" lang="en-US" sz="2400" u="none" cap="none" strike="noStrike">
                          <a:solidFill>
                            <a:srgbClr val="408000"/>
                          </a:solidFill>
                          <a:latin typeface="Arial"/>
                          <a:ea typeface="Arial"/>
                          <a:cs typeface="Arial"/>
                          <a:sym typeface="Arial"/>
                        </a:rPr>
                        <a:t>0x004012E8 </a:t>
                      </a:r>
                      <a:r>
                        <a:rPr b="1" i="0" lang="en-US" sz="2000" u="none" cap="none" strike="noStrike">
                          <a:solidFill>
                            <a:srgbClr val="4080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808" name="Google Shape;808;p71"/>
          <p:cNvSpPr/>
          <p:nvPr/>
        </p:nvSpPr>
        <p:spPr>
          <a:xfrm>
            <a:off x="4810125" y="27432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0x0012FF6C</a:t>
            </a:r>
            <a:endParaRPr/>
          </a:p>
        </p:txBody>
      </p:sp>
      <p:graphicFrame>
        <p:nvGraphicFramePr>
          <p:cNvPr id="809" name="Google Shape;809;p71"/>
          <p:cNvGraphicFramePr/>
          <p:nvPr/>
        </p:nvGraphicFramePr>
        <p:xfrm>
          <a:off x="228600" y="1219200"/>
          <a:ext cx="3000000" cy="3000000"/>
        </p:xfrm>
        <a:graphic>
          <a:graphicData uri="http://schemas.openxmlformats.org/drawingml/2006/table">
            <a:tbl>
              <a:tblPr>
                <a:noFill/>
                <a:tableStyleId>{D4BB855B-23E5-43B3-8E9E-652C9E05ABBC}</a:tableStyleId>
              </a:tblPr>
              <a:tblGrid>
                <a:gridCol w="874725"/>
                <a:gridCol w="2097075"/>
              </a:tblGrid>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0x0000BEEF</a:t>
                      </a:r>
                      <a:endParaRPr b="0" i="0" sz="1400" u="none" cap="none" strike="noStrike">
                        <a:solidFill>
                          <a:schemeClr val="lt1"/>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0x0012FF68</a:t>
                      </a:r>
                      <a:endParaRPr b="1" i="0" sz="1500" u="none" cap="none" strike="noStrike">
                        <a:solidFill>
                          <a:schemeClr val="lt1"/>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0x0012FF68 </a:t>
                      </a:r>
                      <a:r>
                        <a:rPr b="1" i="0" lang="en-US" sz="1500" u="none" cap="none" strike="noStrike">
                          <a:solidFill>
                            <a:srgbClr val="FFFF00"/>
                          </a:solidFill>
                          <a:latin typeface="Noto Sans Symbols"/>
                          <a:ea typeface="Noto Sans Symbols"/>
                          <a:cs typeface="Noto Sans Symbols"/>
                          <a:sym typeface="Noto Sans Symbols"/>
                        </a:rPr>
                        <a:t>♍</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Is the same as…</a:t>
            </a:r>
            <a:endParaRPr/>
          </a:p>
        </p:txBody>
      </p:sp>
      <p:sp>
        <p:nvSpPr>
          <p:cNvPr id="133" name="Google Shape;133;p18"/>
          <p:cNvSpPr txBox="1"/>
          <p:nvPr>
            <p:ph idx="1" type="body"/>
          </p:nvPr>
        </p:nvSpPr>
        <p:spPr>
          <a:xfrm>
            <a:off x="0" y="1981200"/>
            <a:ext cx="91440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Font typeface="Courier"/>
              <a:buNone/>
            </a:pPr>
            <a:r>
              <a:rPr lang="en-US" sz="1600">
                <a:latin typeface="Courier"/>
                <a:ea typeface="Courier"/>
                <a:cs typeface="Courier"/>
                <a:sym typeface="Courier"/>
              </a:rPr>
              <a:t>.text:00401730 main</a:t>
            </a:r>
            <a:br>
              <a:rPr lang="en-US" sz="1600">
                <a:latin typeface="Courier"/>
                <a:ea typeface="Courier"/>
                <a:cs typeface="Courier"/>
                <a:sym typeface="Courier"/>
              </a:rPr>
            </a:br>
            <a:r>
              <a:rPr lang="en-US" sz="1600">
                <a:latin typeface="Courier"/>
                <a:ea typeface="Courier"/>
                <a:cs typeface="Courier"/>
                <a:sym typeface="Courier"/>
              </a:rPr>
              <a:t>.text:00401730              push    ebp</a:t>
            </a:r>
            <a:br>
              <a:rPr lang="en-US" sz="1600">
                <a:latin typeface="Courier"/>
                <a:ea typeface="Courier"/>
                <a:cs typeface="Courier"/>
                <a:sym typeface="Courier"/>
              </a:rPr>
            </a:br>
            <a:r>
              <a:rPr lang="en-US" sz="1600">
                <a:latin typeface="Courier"/>
                <a:ea typeface="Courier"/>
                <a:cs typeface="Courier"/>
                <a:sym typeface="Courier"/>
              </a:rPr>
              <a:t>.text:00401731              mov     ebp, esp</a:t>
            </a:r>
            <a:br>
              <a:rPr lang="en-US" sz="1600">
                <a:latin typeface="Courier"/>
                <a:ea typeface="Courier"/>
                <a:cs typeface="Courier"/>
                <a:sym typeface="Courier"/>
              </a:rPr>
            </a:br>
            <a:r>
              <a:rPr lang="en-US" sz="1600">
                <a:latin typeface="Courier"/>
                <a:ea typeface="Courier"/>
                <a:cs typeface="Courier"/>
                <a:sym typeface="Courier"/>
              </a:rPr>
              <a:t>.text:00401733              push    offset aHelloWorld ; "Hello world\n"</a:t>
            </a:r>
            <a:br>
              <a:rPr lang="en-US" sz="1600">
                <a:latin typeface="Courier"/>
                <a:ea typeface="Courier"/>
                <a:cs typeface="Courier"/>
                <a:sym typeface="Courier"/>
              </a:rPr>
            </a:br>
            <a:r>
              <a:rPr lang="en-US" sz="1600">
                <a:latin typeface="Courier"/>
                <a:ea typeface="Courier"/>
                <a:cs typeface="Courier"/>
                <a:sym typeface="Courier"/>
              </a:rPr>
              <a:t>.text:00401738              call    ds:__imp__printf</a:t>
            </a:r>
            <a:br>
              <a:rPr lang="en-US" sz="1600">
                <a:latin typeface="Courier"/>
                <a:ea typeface="Courier"/>
                <a:cs typeface="Courier"/>
                <a:sym typeface="Courier"/>
              </a:rPr>
            </a:br>
            <a:r>
              <a:rPr lang="en-US" sz="1600">
                <a:latin typeface="Courier"/>
                <a:ea typeface="Courier"/>
                <a:cs typeface="Courier"/>
                <a:sym typeface="Courier"/>
              </a:rPr>
              <a:t>.text:0040173E              add     esp, 4</a:t>
            </a:r>
            <a:br>
              <a:rPr lang="en-US" sz="1600">
                <a:latin typeface="Courier"/>
                <a:ea typeface="Courier"/>
                <a:cs typeface="Courier"/>
                <a:sym typeface="Courier"/>
              </a:rPr>
            </a:br>
            <a:r>
              <a:rPr lang="en-US" sz="1600">
                <a:latin typeface="Courier"/>
                <a:ea typeface="Courier"/>
                <a:cs typeface="Courier"/>
                <a:sym typeface="Courier"/>
              </a:rPr>
              <a:t>.text:00401741              mov     eax, 1234h</a:t>
            </a:r>
            <a:br>
              <a:rPr lang="en-US" sz="1600">
                <a:latin typeface="Courier"/>
                <a:ea typeface="Courier"/>
                <a:cs typeface="Courier"/>
                <a:sym typeface="Courier"/>
              </a:rPr>
            </a:br>
            <a:r>
              <a:rPr lang="en-US" sz="1600">
                <a:latin typeface="Courier"/>
                <a:ea typeface="Courier"/>
                <a:cs typeface="Courier"/>
                <a:sym typeface="Courier"/>
              </a:rPr>
              <a:t>.text:00401746              pop     ebp</a:t>
            </a:r>
            <a:br>
              <a:rPr lang="en-US" sz="1600">
                <a:latin typeface="Courier"/>
                <a:ea typeface="Courier"/>
                <a:cs typeface="Courier"/>
                <a:sym typeface="Courier"/>
              </a:rPr>
            </a:br>
            <a:r>
              <a:rPr lang="en-US" sz="1600">
                <a:latin typeface="Courier"/>
                <a:ea typeface="Courier"/>
                <a:cs typeface="Courier"/>
                <a:sym typeface="Courier"/>
              </a:rPr>
              <a:t>.text:00401747              retn</a:t>
            </a:r>
            <a:endParaRPr sz="1600">
              <a:latin typeface="Courier"/>
              <a:ea typeface="Courier"/>
              <a:cs typeface="Courier"/>
              <a:sym typeface="Courier"/>
            </a:endParaRPr>
          </a:p>
        </p:txBody>
      </p:sp>
      <p:sp>
        <p:nvSpPr>
          <p:cNvPr id="134" name="Google Shape;134;p18"/>
          <p:cNvSpPr txBox="1"/>
          <p:nvPr/>
        </p:nvSpPr>
        <p:spPr>
          <a:xfrm>
            <a:off x="559416" y="5334000"/>
            <a:ext cx="8198206"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rgbClr val="FFFF00"/>
                </a:solidFill>
                <a:latin typeface="Calibri"/>
                <a:ea typeface="Calibri"/>
                <a:cs typeface="Calibri"/>
                <a:sym typeface="Calibri"/>
              </a:rPr>
              <a:t>Windows Visual C++ 2005, /GS (buffer overflow protection) option turned off</a:t>
            </a:r>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Disassembled with IDA Pro 4.9 Free Version</a:t>
            </a:r>
            <a:endParaRPr b="0" i="0" sz="1800" u="none" cap="none" strike="noStrike">
              <a:solidFill>
                <a:schemeClr val="dk1"/>
              </a:solidFill>
              <a:latin typeface="Calibri"/>
              <a:ea typeface="Calibri"/>
              <a:cs typeface="Calibri"/>
              <a:sym typeface="Calibri"/>
            </a:endParaRPr>
          </a:p>
        </p:txBody>
      </p:sp>
      <p:cxnSp>
        <p:nvCxnSpPr>
          <p:cNvPr id="135" name="Google Shape;135;p18"/>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7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Example1.c 9</a:t>
            </a:r>
            <a:endParaRPr/>
          </a:p>
        </p:txBody>
      </p:sp>
      <p:sp>
        <p:nvSpPr>
          <p:cNvPr id="816" name="Google Shape;816;p72"/>
          <p:cNvSpPr/>
          <p:nvPr/>
        </p:nvSpPr>
        <p:spPr>
          <a:xfrm>
            <a:off x="4953000" y="914400"/>
            <a:ext cx="3012171"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Key: </a:t>
            </a:r>
            <a:endParaRPr/>
          </a:p>
          <a:p>
            <a:pPr indent="0" lvl="0" marL="0" marR="0" rtl="0" algn="l">
              <a:spcBef>
                <a:spcPts val="0"/>
              </a:spcBef>
              <a:spcAft>
                <a:spcPts val="0"/>
              </a:spcAft>
              <a:buNone/>
            </a:pPr>
            <a:r>
              <a:rPr b="1" lang="en-US" sz="2000">
                <a:solidFill>
                  <a:srgbClr val="00B0F0"/>
                </a:solidFill>
                <a:latin typeface="Noto Sans Symbols"/>
                <a:ea typeface="Noto Sans Symbols"/>
                <a:cs typeface="Noto Sans Symbols"/>
                <a:sym typeface="Noto Sans Symbols"/>
              </a:rPr>
              <a:t>⌧ </a:t>
            </a:r>
            <a:r>
              <a:rPr b="1" lang="en-US" sz="2000">
                <a:solidFill>
                  <a:srgbClr val="00B0F0"/>
                </a:solidFill>
                <a:latin typeface="Calibri"/>
                <a:ea typeface="Calibri"/>
                <a:cs typeface="Calibri"/>
                <a:sym typeface="Calibri"/>
              </a:rPr>
              <a:t>executed instruction, </a:t>
            </a:r>
            <a:endParaRPr/>
          </a:p>
          <a:p>
            <a:pPr indent="0" lvl="0" marL="0" marR="0" rtl="0" algn="l">
              <a:spcBef>
                <a:spcPts val="0"/>
              </a:spcBef>
              <a:spcAft>
                <a:spcPts val="0"/>
              </a:spcAft>
              <a:buNone/>
            </a:pPr>
            <a:r>
              <a:rPr b="1" lang="en-US" sz="2000">
                <a:solidFill>
                  <a:srgbClr val="FFFF00"/>
                </a:solidFill>
                <a:latin typeface="Noto Sans Symbols"/>
                <a:ea typeface="Noto Sans Symbols"/>
                <a:cs typeface="Noto Sans Symbols"/>
                <a:sym typeface="Noto Sans Symbols"/>
              </a:rPr>
              <a:t>♍ </a:t>
            </a:r>
            <a:r>
              <a:rPr b="1" lang="en-US" sz="2000">
                <a:solidFill>
                  <a:srgbClr val="FFFF00"/>
                </a:solidFill>
                <a:latin typeface="Calibri"/>
                <a:ea typeface="Calibri"/>
                <a:cs typeface="Calibri"/>
                <a:sym typeface="Calibri"/>
              </a:rPr>
              <a:t>modified value</a:t>
            </a:r>
            <a:endParaRPr/>
          </a:p>
          <a:p>
            <a:pPr indent="0" lvl="0" marL="0" marR="0" rtl="0" algn="l">
              <a:spcBef>
                <a:spcPts val="0"/>
              </a:spcBef>
              <a:spcAft>
                <a:spcPts val="0"/>
              </a:spcAft>
              <a:buNone/>
            </a:pPr>
            <a:r>
              <a:rPr b="1" lang="en-US" sz="2000">
                <a:solidFill>
                  <a:srgbClr val="408000"/>
                </a:solidFill>
                <a:latin typeface="Noto Sans Symbols"/>
                <a:ea typeface="Noto Sans Symbols"/>
                <a:cs typeface="Noto Sans Symbols"/>
                <a:sym typeface="Noto Sans Symbols"/>
              </a:rPr>
              <a:t>⌘ </a:t>
            </a:r>
            <a:r>
              <a:rPr b="1" lang="en-US" sz="2000">
                <a:solidFill>
                  <a:srgbClr val="408000"/>
                </a:solidFill>
                <a:latin typeface="Calibri"/>
                <a:ea typeface="Calibri"/>
                <a:cs typeface="Calibri"/>
                <a:sym typeface="Calibri"/>
              </a:rPr>
              <a:t>start value</a:t>
            </a:r>
            <a:r>
              <a:rPr b="1" lang="en-US" sz="1800">
                <a:solidFill>
                  <a:schemeClr val="dk1"/>
                </a:solidFill>
                <a:latin typeface="Calibri"/>
                <a:ea typeface="Calibri"/>
                <a:cs typeface="Calibri"/>
                <a:sym typeface="Calibri"/>
              </a:rPr>
              <a:t> </a:t>
            </a:r>
            <a:endParaRPr/>
          </a:p>
        </p:txBody>
      </p:sp>
      <p:sp>
        <p:nvSpPr>
          <p:cNvPr id="817" name="Google Shape;817;p72"/>
          <p:cNvSpPr/>
          <p:nvPr/>
        </p:nvSpPr>
        <p:spPr>
          <a:xfrm>
            <a:off x="76200" y="2895600"/>
            <a:ext cx="4648200" cy="381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lt1"/>
                </a:solidFill>
                <a:latin typeface="Arial"/>
                <a:ea typeface="Arial"/>
                <a:cs typeface="Arial"/>
                <a:sym typeface="Arial"/>
              </a:rPr>
              <a:t>sub:</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00401000  push        ebp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00401001  mov         ebp,esp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00401003  mov         eax,0BEEFh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00401008  pop         ebp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00401009  ret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main:</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00401010  push        ebp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00401011  mov         ebp,esp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00401013  call        sub (401000h)</a:t>
            </a:r>
            <a:endParaRPr/>
          </a:p>
          <a:p>
            <a:pPr indent="0" lvl="0" marL="0" marR="0" rtl="0" algn="l">
              <a:spcBef>
                <a:spcPts val="0"/>
              </a:spcBef>
              <a:spcAft>
                <a:spcPts val="0"/>
              </a:spcAft>
              <a:buNone/>
            </a:pPr>
            <a:r>
              <a:rPr lang="en-US" sz="1500">
                <a:solidFill>
                  <a:srgbClr val="00B0F0"/>
                </a:solidFill>
                <a:latin typeface="Arial"/>
                <a:ea typeface="Arial"/>
                <a:cs typeface="Arial"/>
                <a:sym typeface="Arial"/>
              </a:rPr>
              <a:t>00401018  mov         eax,0F00Dh </a:t>
            </a:r>
            <a:r>
              <a:rPr b="1" lang="en-US" sz="1500">
                <a:solidFill>
                  <a:srgbClr val="00B0F0"/>
                </a:solidFill>
                <a:latin typeface="MS PGothic"/>
                <a:ea typeface="MS PGothic"/>
                <a:cs typeface="MS PGothic"/>
                <a:sym typeface="MS PGothic"/>
              </a:rPr>
              <a:t>⌧</a:t>
            </a:r>
            <a:endParaRPr sz="1500">
              <a:solidFill>
                <a:srgbClr val="00B0F0"/>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0040101D  pop         ebp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0040101E  ret </a:t>
            </a:r>
            <a:endParaRPr/>
          </a:p>
        </p:txBody>
      </p:sp>
      <p:graphicFrame>
        <p:nvGraphicFramePr>
          <p:cNvPr id="818" name="Google Shape;818;p72"/>
          <p:cNvGraphicFramePr/>
          <p:nvPr/>
        </p:nvGraphicFramePr>
        <p:xfrm>
          <a:off x="6781800" y="3200400"/>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0x0012FFB8</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1" i="0" sz="2000" u="none" cap="none" strike="noStrike">
                        <a:solidFill>
                          <a:schemeClr val="lt1"/>
                        </a:solidFill>
                        <a:latin typeface="Noto Sans Symbols"/>
                        <a:ea typeface="Noto Sans Symbols"/>
                        <a:cs typeface="Noto Sans Symbols"/>
                        <a:sym typeface="Noto Sans Symbols"/>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1" i="0" sz="2000" u="none" cap="none" strike="noStrike">
                        <a:solidFill>
                          <a:schemeClr val="lt1"/>
                        </a:solidFill>
                        <a:latin typeface="Noto Sans Symbols"/>
                        <a:ea typeface="Noto Sans Symbols"/>
                        <a:cs typeface="Noto Sans Symbols"/>
                        <a:sym typeface="Noto Sans Symbols"/>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819" name="Google Shape;819;p72"/>
          <p:cNvCxnSpPr/>
          <p:nvPr/>
        </p:nvCxnSpPr>
        <p:spPr>
          <a:xfrm rot="10800000">
            <a:off x="7848600" y="24384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820" name="Google Shape;820;p72"/>
          <p:cNvCxnSpPr/>
          <p:nvPr/>
        </p:nvCxnSpPr>
        <p:spPr>
          <a:xfrm>
            <a:off x="7848600" y="58674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821" name="Google Shape;821;p72"/>
          <p:cNvSpPr/>
          <p:nvPr/>
        </p:nvSpPr>
        <p:spPr>
          <a:xfrm>
            <a:off x="4800600" y="5410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0x0012FF58</a:t>
            </a:r>
            <a:endParaRPr/>
          </a:p>
        </p:txBody>
      </p:sp>
      <p:sp>
        <p:nvSpPr>
          <p:cNvPr id="822" name="Google Shape;822;p72"/>
          <p:cNvSpPr/>
          <p:nvPr/>
        </p:nvSpPr>
        <p:spPr>
          <a:xfrm>
            <a:off x="4800600" y="48006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0x0012FF5C</a:t>
            </a:r>
            <a:endParaRPr/>
          </a:p>
        </p:txBody>
      </p:sp>
      <p:sp>
        <p:nvSpPr>
          <p:cNvPr id="823" name="Google Shape;823;p72"/>
          <p:cNvSpPr/>
          <p:nvPr/>
        </p:nvSpPr>
        <p:spPr>
          <a:xfrm>
            <a:off x="4800600" y="4267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0x0012FF60</a:t>
            </a:r>
            <a:endParaRPr/>
          </a:p>
        </p:txBody>
      </p:sp>
      <p:sp>
        <p:nvSpPr>
          <p:cNvPr id="824" name="Google Shape;824;p72"/>
          <p:cNvSpPr/>
          <p:nvPr/>
        </p:nvSpPr>
        <p:spPr>
          <a:xfrm>
            <a:off x="4800600" y="37338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0x0012FF64</a:t>
            </a:r>
            <a:endParaRPr/>
          </a:p>
        </p:txBody>
      </p:sp>
      <p:sp>
        <p:nvSpPr>
          <p:cNvPr id="825" name="Google Shape;825;p72"/>
          <p:cNvSpPr/>
          <p:nvPr/>
        </p:nvSpPr>
        <p:spPr>
          <a:xfrm>
            <a:off x="4800600" y="32004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0x0012FF68</a:t>
            </a:r>
            <a:endParaRPr/>
          </a:p>
        </p:txBody>
      </p:sp>
      <p:graphicFrame>
        <p:nvGraphicFramePr>
          <p:cNvPr id="826" name="Google Shape;826;p72"/>
          <p:cNvGraphicFramePr/>
          <p:nvPr/>
        </p:nvGraphicFramePr>
        <p:xfrm>
          <a:off x="6781800" y="2727325"/>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l">
                        <a:lnSpc>
                          <a:spcPct val="100000"/>
                        </a:lnSpc>
                        <a:spcBef>
                          <a:spcPts val="0"/>
                        </a:spcBef>
                        <a:spcAft>
                          <a:spcPts val="0"/>
                        </a:spcAft>
                        <a:buClr>
                          <a:srgbClr val="408000"/>
                        </a:buClr>
                        <a:buSzPts val="2400"/>
                        <a:buFont typeface="Arial"/>
                        <a:buNone/>
                      </a:pPr>
                      <a:r>
                        <a:rPr b="0" i="0" lang="en-US" sz="2400" u="none" cap="none" strike="noStrike">
                          <a:solidFill>
                            <a:srgbClr val="408000"/>
                          </a:solidFill>
                          <a:latin typeface="Arial"/>
                          <a:ea typeface="Arial"/>
                          <a:cs typeface="Arial"/>
                          <a:sym typeface="Arial"/>
                        </a:rPr>
                        <a:t>0x004012E8 </a:t>
                      </a:r>
                      <a:r>
                        <a:rPr b="1" i="0" lang="en-US" sz="2000" u="none" cap="none" strike="noStrike">
                          <a:solidFill>
                            <a:srgbClr val="4080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827" name="Google Shape;827;p72"/>
          <p:cNvSpPr/>
          <p:nvPr/>
        </p:nvSpPr>
        <p:spPr>
          <a:xfrm>
            <a:off x="4810125" y="27432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0x0012FF6C</a:t>
            </a:r>
            <a:endParaRPr/>
          </a:p>
        </p:txBody>
      </p:sp>
      <p:graphicFrame>
        <p:nvGraphicFramePr>
          <p:cNvPr id="828" name="Google Shape;828;p72"/>
          <p:cNvGraphicFramePr/>
          <p:nvPr/>
        </p:nvGraphicFramePr>
        <p:xfrm>
          <a:off x="228600" y="1219200"/>
          <a:ext cx="3000000" cy="3000000"/>
        </p:xfrm>
        <a:graphic>
          <a:graphicData uri="http://schemas.openxmlformats.org/drawingml/2006/table">
            <a:tbl>
              <a:tblPr>
                <a:noFill/>
                <a:tableStyleId>{D4BB855B-23E5-43B3-8E9E-652C9E05ABBC}</a:tableStyleId>
              </a:tblPr>
              <a:tblGrid>
                <a:gridCol w="874725"/>
                <a:gridCol w="2097075"/>
              </a:tblGrid>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0x0000F00D </a:t>
                      </a:r>
                      <a:r>
                        <a:rPr b="1" i="0" lang="en-US" sz="1500" u="none" cap="none" strike="noStrike">
                          <a:solidFill>
                            <a:srgbClr val="FFFF00"/>
                          </a:solidFill>
                          <a:latin typeface="Noto Sans Symbols"/>
                          <a:ea typeface="Noto Sans Symbols"/>
                          <a:cs typeface="Noto Sans Symbols"/>
                          <a:sym typeface="Noto Sans Symbols"/>
                        </a:rPr>
                        <a:t>♍</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0x0012FF68</a:t>
                      </a:r>
                      <a:endParaRPr b="1" i="0" sz="1500" u="none" cap="none" strike="noStrike">
                        <a:solidFill>
                          <a:schemeClr val="lt1"/>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0x0012FF68</a:t>
                      </a:r>
                      <a:endParaRPr b="1" i="0" sz="1500" u="none" cap="none" strike="noStrike">
                        <a:solidFill>
                          <a:schemeClr val="lt1"/>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7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Example1.c 10</a:t>
            </a:r>
            <a:endParaRPr/>
          </a:p>
        </p:txBody>
      </p:sp>
      <p:sp>
        <p:nvSpPr>
          <p:cNvPr id="835" name="Google Shape;835;p73"/>
          <p:cNvSpPr/>
          <p:nvPr/>
        </p:nvSpPr>
        <p:spPr>
          <a:xfrm>
            <a:off x="4953000" y="914400"/>
            <a:ext cx="3012171"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Key: </a:t>
            </a:r>
            <a:endParaRPr/>
          </a:p>
          <a:p>
            <a:pPr indent="0" lvl="0" marL="0" marR="0" rtl="0" algn="l">
              <a:spcBef>
                <a:spcPts val="0"/>
              </a:spcBef>
              <a:spcAft>
                <a:spcPts val="0"/>
              </a:spcAft>
              <a:buNone/>
            </a:pPr>
            <a:r>
              <a:rPr b="1" lang="en-US" sz="2000">
                <a:solidFill>
                  <a:srgbClr val="00B0F0"/>
                </a:solidFill>
                <a:latin typeface="Noto Sans Symbols"/>
                <a:ea typeface="Noto Sans Symbols"/>
                <a:cs typeface="Noto Sans Symbols"/>
                <a:sym typeface="Noto Sans Symbols"/>
              </a:rPr>
              <a:t>⌧ </a:t>
            </a:r>
            <a:r>
              <a:rPr b="1" lang="en-US" sz="2000">
                <a:solidFill>
                  <a:srgbClr val="00B0F0"/>
                </a:solidFill>
                <a:latin typeface="Calibri"/>
                <a:ea typeface="Calibri"/>
                <a:cs typeface="Calibri"/>
                <a:sym typeface="Calibri"/>
              </a:rPr>
              <a:t>executed instruction, </a:t>
            </a:r>
            <a:endParaRPr/>
          </a:p>
          <a:p>
            <a:pPr indent="0" lvl="0" marL="0" marR="0" rtl="0" algn="l">
              <a:spcBef>
                <a:spcPts val="0"/>
              </a:spcBef>
              <a:spcAft>
                <a:spcPts val="0"/>
              </a:spcAft>
              <a:buNone/>
            </a:pPr>
            <a:r>
              <a:rPr b="1" lang="en-US" sz="2000">
                <a:solidFill>
                  <a:srgbClr val="FFFF00"/>
                </a:solidFill>
                <a:latin typeface="Noto Sans Symbols"/>
                <a:ea typeface="Noto Sans Symbols"/>
                <a:cs typeface="Noto Sans Symbols"/>
                <a:sym typeface="Noto Sans Symbols"/>
              </a:rPr>
              <a:t>♍ </a:t>
            </a:r>
            <a:r>
              <a:rPr b="1" lang="en-US" sz="2000">
                <a:solidFill>
                  <a:srgbClr val="FFFF00"/>
                </a:solidFill>
                <a:latin typeface="Calibri"/>
                <a:ea typeface="Calibri"/>
                <a:cs typeface="Calibri"/>
                <a:sym typeface="Calibri"/>
              </a:rPr>
              <a:t>modified value</a:t>
            </a:r>
            <a:endParaRPr/>
          </a:p>
          <a:p>
            <a:pPr indent="0" lvl="0" marL="0" marR="0" rtl="0" algn="l">
              <a:spcBef>
                <a:spcPts val="0"/>
              </a:spcBef>
              <a:spcAft>
                <a:spcPts val="0"/>
              </a:spcAft>
              <a:buNone/>
            </a:pPr>
            <a:r>
              <a:rPr b="1" lang="en-US" sz="2000">
                <a:solidFill>
                  <a:srgbClr val="408000"/>
                </a:solidFill>
                <a:latin typeface="Noto Sans Symbols"/>
                <a:ea typeface="Noto Sans Symbols"/>
                <a:cs typeface="Noto Sans Symbols"/>
                <a:sym typeface="Noto Sans Symbols"/>
              </a:rPr>
              <a:t>⌘ </a:t>
            </a:r>
            <a:r>
              <a:rPr b="1" lang="en-US" sz="2000">
                <a:solidFill>
                  <a:srgbClr val="408000"/>
                </a:solidFill>
                <a:latin typeface="Calibri"/>
                <a:ea typeface="Calibri"/>
                <a:cs typeface="Calibri"/>
                <a:sym typeface="Calibri"/>
              </a:rPr>
              <a:t>start value</a:t>
            </a:r>
            <a:r>
              <a:rPr b="1" lang="en-US" sz="1800">
                <a:solidFill>
                  <a:schemeClr val="dk1"/>
                </a:solidFill>
                <a:latin typeface="Calibri"/>
                <a:ea typeface="Calibri"/>
                <a:cs typeface="Calibri"/>
                <a:sym typeface="Calibri"/>
              </a:rPr>
              <a:t> </a:t>
            </a:r>
            <a:endParaRPr/>
          </a:p>
        </p:txBody>
      </p:sp>
      <p:sp>
        <p:nvSpPr>
          <p:cNvPr id="836" name="Google Shape;836;p73"/>
          <p:cNvSpPr/>
          <p:nvPr/>
        </p:nvSpPr>
        <p:spPr>
          <a:xfrm>
            <a:off x="76200" y="2895600"/>
            <a:ext cx="4648200" cy="381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lt1"/>
                </a:solidFill>
                <a:latin typeface="Arial"/>
                <a:ea typeface="Arial"/>
                <a:cs typeface="Arial"/>
                <a:sym typeface="Arial"/>
              </a:rPr>
              <a:t>sub:</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00401000  push        ebp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00401001  mov         ebp,esp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00401003  mov         eax,0BEEFh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00401008  pop         ebp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00401009  ret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main:</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00401010  push        ebp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00401011  mov         ebp,esp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00401013  call        sub (401000h)</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00401018  mov         eax,0F00Dh </a:t>
            </a:r>
            <a:endParaRPr/>
          </a:p>
          <a:p>
            <a:pPr indent="0" lvl="0" marL="0" marR="0" rtl="0" algn="l">
              <a:spcBef>
                <a:spcPts val="0"/>
              </a:spcBef>
              <a:spcAft>
                <a:spcPts val="0"/>
              </a:spcAft>
              <a:buNone/>
            </a:pPr>
            <a:r>
              <a:rPr lang="en-US" sz="1500">
                <a:solidFill>
                  <a:srgbClr val="00B0F0"/>
                </a:solidFill>
                <a:latin typeface="Arial"/>
                <a:ea typeface="Arial"/>
                <a:cs typeface="Arial"/>
                <a:sym typeface="Arial"/>
              </a:rPr>
              <a:t>0040101D  pop         ebp </a:t>
            </a:r>
            <a:r>
              <a:rPr b="1" lang="en-US" sz="1500">
                <a:solidFill>
                  <a:srgbClr val="00B0F0"/>
                </a:solidFill>
                <a:latin typeface="MS PGothic"/>
                <a:ea typeface="MS PGothic"/>
                <a:cs typeface="MS PGothic"/>
                <a:sym typeface="MS PGothic"/>
              </a:rPr>
              <a:t>⌧</a:t>
            </a:r>
            <a:endParaRPr sz="1500">
              <a:solidFill>
                <a:srgbClr val="00B0F0"/>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0040101E  ret </a:t>
            </a:r>
            <a:endParaRPr/>
          </a:p>
        </p:txBody>
      </p:sp>
      <p:graphicFrame>
        <p:nvGraphicFramePr>
          <p:cNvPr id="837" name="Google Shape;837;p73"/>
          <p:cNvGraphicFramePr/>
          <p:nvPr/>
        </p:nvGraphicFramePr>
        <p:xfrm>
          <a:off x="6781800" y="3200400"/>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rgbClr val="FFFF00"/>
                        </a:buClr>
                        <a:buSzPts val="2400"/>
                        <a:buFont typeface="Arial"/>
                        <a:buNone/>
                      </a:pPr>
                      <a:r>
                        <a:rPr b="0" i="0" lang="en-US" sz="2400" u="none" cap="none" strike="noStrike">
                          <a:solidFill>
                            <a:srgbClr val="FFFF00"/>
                          </a:solidFill>
                          <a:latin typeface="Arial"/>
                          <a:ea typeface="Arial"/>
                          <a:cs typeface="Arial"/>
                          <a:sym typeface="Arial"/>
                        </a:rPr>
                        <a:t>undef </a:t>
                      </a:r>
                      <a:r>
                        <a:rPr b="1" i="0" lang="en-US" sz="20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1" i="0" sz="2000" u="none" cap="none" strike="noStrike">
                        <a:solidFill>
                          <a:schemeClr val="lt1"/>
                        </a:solidFill>
                        <a:latin typeface="Noto Sans Symbols"/>
                        <a:ea typeface="Noto Sans Symbols"/>
                        <a:cs typeface="Noto Sans Symbols"/>
                        <a:sym typeface="Noto Sans Symbols"/>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1" i="0" sz="2000" u="none" cap="none" strike="noStrike">
                        <a:solidFill>
                          <a:schemeClr val="lt1"/>
                        </a:solidFill>
                        <a:latin typeface="Noto Sans Symbols"/>
                        <a:ea typeface="Noto Sans Symbols"/>
                        <a:cs typeface="Noto Sans Symbols"/>
                        <a:sym typeface="Noto Sans Symbols"/>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838" name="Google Shape;838;p73"/>
          <p:cNvCxnSpPr/>
          <p:nvPr/>
        </p:nvCxnSpPr>
        <p:spPr>
          <a:xfrm rot="10800000">
            <a:off x="7848600" y="24384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839" name="Google Shape;839;p73"/>
          <p:cNvCxnSpPr/>
          <p:nvPr/>
        </p:nvCxnSpPr>
        <p:spPr>
          <a:xfrm>
            <a:off x="7848600" y="58674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840" name="Google Shape;840;p73"/>
          <p:cNvSpPr/>
          <p:nvPr/>
        </p:nvSpPr>
        <p:spPr>
          <a:xfrm>
            <a:off x="4800600" y="5410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0x0012FF58</a:t>
            </a:r>
            <a:endParaRPr/>
          </a:p>
        </p:txBody>
      </p:sp>
      <p:sp>
        <p:nvSpPr>
          <p:cNvPr id="841" name="Google Shape;841;p73"/>
          <p:cNvSpPr/>
          <p:nvPr/>
        </p:nvSpPr>
        <p:spPr>
          <a:xfrm>
            <a:off x="4800600" y="48006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0x0012FF5C</a:t>
            </a:r>
            <a:endParaRPr/>
          </a:p>
        </p:txBody>
      </p:sp>
      <p:sp>
        <p:nvSpPr>
          <p:cNvPr id="842" name="Google Shape;842;p73"/>
          <p:cNvSpPr/>
          <p:nvPr/>
        </p:nvSpPr>
        <p:spPr>
          <a:xfrm>
            <a:off x="4800600" y="4267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0x0012FF60</a:t>
            </a:r>
            <a:endParaRPr/>
          </a:p>
        </p:txBody>
      </p:sp>
      <p:sp>
        <p:nvSpPr>
          <p:cNvPr id="843" name="Google Shape;843;p73"/>
          <p:cNvSpPr/>
          <p:nvPr/>
        </p:nvSpPr>
        <p:spPr>
          <a:xfrm>
            <a:off x="4800600" y="37338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0x0012FF64</a:t>
            </a:r>
            <a:endParaRPr/>
          </a:p>
        </p:txBody>
      </p:sp>
      <p:sp>
        <p:nvSpPr>
          <p:cNvPr id="844" name="Google Shape;844;p73"/>
          <p:cNvSpPr/>
          <p:nvPr/>
        </p:nvSpPr>
        <p:spPr>
          <a:xfrm>
            <a:off x="4800600" y="32004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0x0012FF68</a:t>
            </a:r>
            <a:endParaRPr/>
          </a:p>
        </p:txBody>
      </p:sp>
      <p:graphicFrame>
        <p:nvGraphicFramePr>
          <p:cNvPr id="845" name="Google Shape;845;p73"/>
          <p:cNvGraphicFramePr/>
          <p:nvPr/>
        </p:nvGraphicFramePr>
        <p:xfrm>
          <a:off x="6781800" y="2727325"/>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l">
                        <a:lnSpc>
                          <a:spcPct val="100000"/>
                        </a:lnSpc>
                        <a:spcBef>
                          <a:spcPts val="0"/>
                        </a:spcBef>
                        <a:spcAft>
                          <a:spcPts val="0"/>
                        </a:spcAft>
                        <a:buClr>
                          <a:srgbClr val="408000"/>
                        </a:buClr>
                        <a:buSzPts val="2400"/>
                        <a:buFont typeface="Arial"/>
                        <a:buNone/>
                      </a:pPr>
                      <a:r>
                        <a:rPr b="0" i="0" lang="en-US" sz="2400" u="none" cap="none" strike="noStrike">
                          <a:solidFill>
                            <a:srgbClr val="408000"/>
                          </a:solidFill>
                          <a:latin typeface="Arial"/>
                          <a:ea typeface="Arial"/>
                          <a:cs typeface="Arial"/>
                          <a:sym typeface="Arial"/>
                        </a:rPr>
                        <a:t>0x004012E8 </a:t>
                      </a:r>
                      <a:r>
                        <a:rPr b="1" i="0" lang="en-US" sz="2000" u="none" cap="none" strike="noStrike">
                          <a:solidFill>
                            <a:srgbClr val="4080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846" name="Google Shape;846;p73"/>
          <p:cNvSpPr/>
          <p:nvPr/>
        </p:nvSpPr>
        <p:spPr>
          <a:xfrm>
            <a:off x="4810125" y="27432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0x0012FF6C</a:t>
            </a:r>
            <a:endParaRPr/>
          </a:p>
        </p:txBody>
      </p:sp>
      <p:graphicFrame>
        <p:nvGraphicFramePr>
          <p:cNvPr id="847" name="Google Shape;847;p73"/>
          <p:cNvGraphicFramePr/>
          <p:nvPr/>
        </p:nvGraphicFramePr>
        <p:xfrm>
          <a:off x="228600" y="1219200"/>
          <a:ext cx="3000000" cy="3000000"/>
        </p:xfrm>
        <a:graphic>
          <a:graphicData uri="http://schemas.openxmlformats.org/drawingml/2006/table">
            <a:tbl>
              <a:tblPr>
                <a:noFill/>
                <a:tableStyleId>{D4BB855B-23E5-43B3-8E9E-652C9E05ABBC}</a:tableStyleId>
              </a:tblPr>
              <a:tblGrid>
                <a:gridCol w="874725"/>
                <a:gridCol w="2097075"/>
              </a:tblGrid>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0x0000F00D</a:t>
                      </a:r>
                      <a:endParaRPr b="1" i="0" sz="1500" u="none" cap="none" strike="noStrike">
                        <a:solidFill>
                          <a:schemeClr val="lt1"/>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0x0012FFB8 </a:t>
                      </a:r>
                      <a:r>
                        <a:rPr b="1" i="0" lang="en-US" sz="1500" u="none" cap="none" strike="noStrike">
                          <a:solidFill>
                            <a:srgbClr val="FFFF00"/>
                          </a:solidFill>
                          <a:latin typeface="Noto Sans Symbols"/>
                          <a:ea typeface="Noto Sans Symbols"/>
                          <a:cs typeface="Noto Sans Symbols"/>
                          <a:sym typeface="Noto Sans Symbols"/>
                        </a:rPr>
                        <a:t>♍</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0x0012FF6C </a:t>
                      </a:r>
                      <a:r>
                        <a:rPr b="1" i="0" lang="en-US" sz="1500" u="none" cap="none" strike="noStrike">
                          <a:solidFill>
                            <a:srgbClr val="FFFF00"/>
                          </a:solidFill>
                          <a:latin typeface="Noto Sans Symbols"/>
                          <a:ea typeface="Noto Sans Symbols"/>
                          <a:cs typeface="Noto Sans Symbols"/>
                          <a:sym typeface="Noto Sans Symbols"/>
                        </a:rPr>
                        <a:t>♍</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7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Example1.c 11</a:t>
            </a:r>
            <a:endParaRPr/>
          </a:p>
        </p:txBody>
      </p:sp>
      <p:sp>
        <p:nvSpPr>
          <p:cNvPr id="854" name="Google Shape;854;p74"/>
          <p:cNvSpPr/>
          <p:nvPr/>
        </p:nvSpPr>
        <p:spPr>
          <a:xfrm>
            <a:off x="4953000" y="914400"/>
            <a:ext cx="3012171"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Key: </a:t>
            </a:r>
            <a:endParaRPr/>
          </a:p>
          <a:p>
            <a:pPr indent="0" lvl="0" marL="0" marR="0" rtl="0" algn="l">
              <a:spcBef>
                <a:spcPts val="0"/>
              </a:spcBef>
              <a:spcAft>
                <a:spcPts val="0"/>
              </a:spcAft>
              <a:buNone/>
            </a:pPr>
            <a:r>
              <a:rPr b="1" lang="en-US" sz="2000">
                <a:solidFill>
                  <a:srgbClr val="00B0F0"/>
                </a:solidFill>
                <a:latin typeface="Noto Sans Symbols"/>
                <a:ea typeface="Noto Sans Symbols"/>
                <a:cs typeface="Noto Sans Symbols"/>
                <a:sym typeface="Noto Sans Symbols"/>
              </a:rPr>
              <a:t>⌧ </a:t>
            </a:r>
            <a:r>
              <a:rPr b="1" lang="en-US" sz="2000">
                <a:solidFill>
                  <a:srgbClr val="00B0F0"/>
                </a:solidFill>
                <a:latin typeface="Calibri"/>
                <a:ea typeface="Calibri"/>
                <a:cs typeface="Calibri"/>
                <a:sym typeface="Calibri"/>
              </a:rPr>
              <a:t>executed instruction, </a:t>
            </a:r>
            <a:endParaRPr/>
          </a:p>
          <a:p>
            <a:pPr indent="0" lvl="0" marL="0" marR="0" rtl="0" algn="l">
              <a:spcBef>
                <a:spcPts val="0"/>
              </a:spcBef>
              <a:spcAft>
                <a:spcPts val="0"/>
              </a:spcAft>
              <a:buNone/>
            </a:pPr>
            <a:r>
              <a:rPr b="1" lang="en-US" sz="2000">
                <a:solidFill>
                  <a:srgbClr val="FFFF00"/>
                </a:solidFill>
                <a:latin typeface="Noto Sans Symbols"/>
                <a:ea typeface="Noto Sans Symbols"/>
                <a:cs typeface="Noto Sans Symbols"/>
                <a:sym typeface="Noto Sans Symbols"/>
              </a:rPr>
              <a:t>♍ </a:t>
            </a:r>
            <a:r>
              <a:rPr b="1" lang="en-US" sz="2000">
                <a:solidFill>
                  <a:srgbClr val="FFFF00"/>
                </a:solidFill>
                <a:latin typeface="Calibri"/>
                <a:ea typeface="Calibri"/>
                <a:cs typeface="Calibri"/>
                <a:sym typeface="Calibri"/>
              </a:rPr>
              <a:t>modified value</a:t>
            </a:r>
            <a:endParaRPr/>
          </a:p>
          <a:p>
            <a:pPr indent="0" lvl="0" marL="0" marR="0" rtl="0" algn="l">
              <a:spcBef>
                <a:spcPts val="0"/>
              </a:spcBef>
              <a:spcAft>
                <a:spcPts val="0"/>
              </a:spcAft>
              <a:buNone/>
            </a:pPr>
            <a:r>
              <a:rPr b="1" lang="en-US" sz="2000">
                <a:solidFill>
                  <a:srgbClr val="408000"/>
                </a:solidFill>
                <a:latin typeface="Noto Sans Symbols"/>
                <a:ea typeface="Noto Sans Symbols"/>
                <a:cs typeface="Noto Sans Symbols"/>
                <a:sym typeface="Noto Sans Symbols"/>
              </a:rPr>
              <a:t>⌘ </a:t>
            </a:r>
            <a:r>
              <a:rPr b="1" lang="en-US" sz="2000">
                <a:solidFill>
                  <a:srgbClr val="408000"/>
                </a:solidFill>
                <a:latin typeface="Calibri"/>
                <a:ea typeface="Calibri"/>
                <a:cs typeface="Calibri"/>
                <a:sym typeface="Calibri"/>
              </a:rPr>
              <a:t>start value</a:t>
            </a:r>
            <a:r>
              <a:rPr b="1" lang="en-US" sz="1800">
                <a:solidFill>
                  <a:schemeClr val="dk1"/>
                </a:solidFill>
                <a:latin typeface="Calibri"/>
                <a:ea typeface="Calibri"/>
                <a:cs typeface="Calibri"/>
                <a:sym typeface="Calibri"/>
              </a:rPr>
              <a:t> </a:t>
            </a:r>
            <a:endParaRPr/>
          </a:p>
        </p:txBody>
      </p:sp>
      <p:sp>
        <p:nvSpPr>
          <p:cNvPr id="855" name="Google Shape;855;p74"/>
          <p:cNvSpPr/>
          <p:nvPr/>
        </p:nvSpPr>
        <p:spPr>
          <a:xfrm>
            <a:off x="76200" y="2895600"/>
            <a:ext cx="4648200" cy="381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lt1"/>
                </a:solidFill>
                <a:latin typeface="Arial"/>
                <a:ea typeface="Arial"/>
                <a:cs typeface="Arial"/>
                <a:sym typeface="Arial"/>
              </a:rPr>
              <a:t>sub:</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00401000  push        ebp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00401001  mov         ebp,esp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00401003  mov         eax,0BEEFh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00401008  pop         ebp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00401009  ret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main:</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00401010  push        ebp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00401011  mov         ebp,esp</a:t>
            </a:r>
            <a:endParaRPr sz="1500">
              <a:solidFill>
                <a:schemeClr val="lt1"/>
              </a:solidFill>
              <a:latin typeface="Arial"/>
              <a:ea typeface="Arial"/>
              <a:cs typeface="Arial"/>
              <a:sym typeface="Arial"/>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00401013  call        sub (401000h)</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00401018  mov         eax,0F00Dh </a:t>
            </a:r>
            <a:endParaRPr/>
          </a:p>
          <a:p>
            <a:pPr indent="0" lvl="0" marL="0" marR="0" rtl="0" algn="l">
              <a:spcBef>
                <a:spcPts val="0"/>
              </a:spcBef>
              <a:spcAft>
                <a:spcPts val="0"/>
              </a:spcAft>
              <a:buNone/>
            </a:pPr>
            <a:r>
              <a:rPr lang="en-US" sz="1500">
                <a:solidFill>
                  <a:schemeClr val="lt1"/>
                </a:solidFill>
                <a:latin typeface="Arial"/>
                <a:ea typeface="Arial"/>
                <a:cs typeface="Arial"/>
                <a:sym typeface="Arial"/>
              </a:rPr>
              <a:t>0040101D  pop         ebp  </a:t>
            </a:r>
            <a:endParaRPr/>
          </a:p>
          <a:p>
            <a:pPr indent="0" lvl="0" marL="0" marR="0" rtl="0" algn="l">
              <a:spcBef>
                <a:spcPts val="0"/>
              </a:spcBef>
              <a:spcAft>
                <a:spcPts val="0"/>
              </a:spcAft>
              <a:buNone/>
            </a:pPr>
            <a:r>
              <a:rPr lang="en-US" sz="1500">
                <a:solidFill>
                  <a:srgbClr val="00B0F0"/>
                </a:solidFill>
                <a:latin typeface="Arial"/>
                <a:ea typeface="Arial"/>
                <a:cs typeface="Arial"/>
                <a:sym typeface="Arial"/>
              </a:rPr>
              <a:t>0040101E  ret </a:t>
            </a:r>
            <a:r>
              <a:rPr b="1" lang="en-US" sz="1500">
                <a:solidFill>
                  <a:srgbClr val="00B0F0"/>
                </a:solidFill>
                <a:latin typeface="MS PGothic"/>
                <a:ea typeface="MS PGothic"/>
                <a:cs typeface="MS PGothic"/>
                <a:sym typeface="MS PGothic"/>
              </a:rPr>
              <a:t>⌧</a:t>
            </a:r>
            <a:endParaRPr/>
          </a:p>
        </p:txBody>
      </p:sp>
      <p:graphicFrame>
        <p:nvGraphicFramePr>
          <p:cNvPr id="856" name="Google Shape;856;p74"/>
          <p:cNvGraphicFramePr/>
          <p:nvPr/>
        </p:nvGraphicFramePr>
        <p:xfrm>
          <a:off x="6781800" y="3200400"/>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1" i="0" sz="2000" u="none" cap="none" strike="noStrike">
                        <a:solidFill>
                          <a:schemeClr val="lt1"/>
                        </a:solidFill>
                        <a:latin typeface="Noto Sans Symbols"/>
                        <a:ea typeface="Noto Sans Symbols"/>
                        <a:cs typeface="Noto Sans Symbols"/>
                        <a:sym typeface="Noto Sans Symbols"/>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1" i="0" sz="2000" u="none" cap="none" strike="noStrike">
                        <a:solidFill>
                          <a:schemeClr val="lt1"/>
                        </a:solidFill>
                        <a:latin typeface="Noto Sans Symbols"/>
                        <a:ea typeface="Noto Sans Symbols"/>
                        <a:cs typeface="Noto Sans Symbols"/>
                        <a:sym typeface="Noto Sans Symbols"/>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7700">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549275">
                <a:tc>
                  <a:txBody>
                    <a:bodyPr/>
                    <a:lstStyle/>
                    <a:p>
                      <a:pPr indent="0" lvl="0" marL="0" marR="0" rtl="0" algn="ctr">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Arial"/>
                          <a:ea typeface="Arial"/>
                          <a:cs typeface="Arial"/>
                          <a:sym typeface="Arial"/>
                        </a:rPr>
                        <a:t>undef</a:t>
                      </a:r>
                      <a:endParaRPr b="0" i="0" sz="2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alpha val="49803"/>
                      </a:srgbClr>
                    </a:solidFill>
                  </a:tcPr>
                </a:tc>
              </a:tr>
            </a:tbl>
          </a:graphicData>
        </a:graphic>
      </p:graphicFrame>
      <p:cxnSp>
        <p:nvCxnSpPr>
          <p:cNvPr id="857" name="Google Shape;857;p74"/>
          <p:cNvCxnSpPr/>
          <p:nvPr/>
        </p:nvCxnSpPr>
        <p:spPr>
          <a:xfrm rot="10800000">
            <a:off x="7848600" y="24384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858" name="Google Shape;858;p74"/>
          <p:cNvCxnSpPr/>
          <p:nvPr/>
        </p:nvCxnSpPr>
        <p:spPr>
          <a:xfrm>
            <a:off x="7848600" y="58674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859" name="Google Shape;859;p74"/>
          <p:cNvSpPr/>
          <p:nvPr/>
        </p:nvSpPr>
        <p:spPr>
          <a:xfrm>
            <a:off x="4800600" y="5410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0x0012FF58</a:t>
            </a:r>
            <a:endParaRPr/>
          </a:p>
        </p:txBody>
      </p:sp>
      <p:sp>
        <p:nvSpPr>
          <p:cNvPr id="860" name="Google Shape;860;p74"/>
          <p:cNvSpPr/>
          <p:nvPr/>
        </p:nvSpPr>
        <p:spPr>
          <a:xfrm>
            <a:off x="4800600" y="48006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0x0012FF5C</a:t>
            </a:r>
            <a:endParaRPr/>
          </a:p>
        </p:txBody>
      </p:sp>
      <p:sp>
        <p:nvSpPr>
          <p:cNvPr id="861" name="Google Shape;861;p74"/>
          <p:cNvSpPr/>
          <p:nvPr/>
        </p:nvSpPr>
        <p:spPr>
          <a:xfrm>
            <a:off x="4800600" y="42672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0x0012FF60</a:t>
            </a:r>
            <a:endParaRPr/>
          </a:p>
        </p:txBody>
      </p:sp>
      <p:sp>
        <p:nvSpPr>
          <p:cNvPr id="862" name="Google Shape;862;p74"/>
          <p:cNvSpPr/>
          <p:nvPr/>
        </p:nvSpPr>
        <p:spPr>
          <a:xfrm>
            <a:off x="4800600" y="37338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0x0012FF64</a:t>
            </a:r>
            <a:endParaRPr/>
          </a:p>
        </p:txBody>
      </p:sp>
      <p:sp>
        <p:nvSpPr>
          <p:cNvPr id="863" name="Google Shape;863;p74"/>
          <p:cNvSpPr/>
          <p:nvPr/>
        </p:nvSpPr>
        <p:spPr>
          <a:xfrm>
            <a:off x="4800600" y="3200400"/>
            <a:ext cx="144142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0x0012FF68</a:t>
            </a:r>
            <a:endParaRPr/>
          </a:p>
        </p:txBody>
      </p:sp>
      <p:graphicFrame>
        <p:nvGraphicFramePr>
          <p:cNvPr id="864" name="Google Shape;864;p74"/>
          <p:cNvGraphicFramePr/>
          <p:nvPr/>
        </p:nvGraphicFramePr>
        <p:xfrm>
          <a:off x="6781800" y="2727325"/>
          <a:ext cx="3000000" cy="3000000"/>
        </p:xfrm>
        <a:graphic>
          <a:graphicData uri="http://schemas.openxmlformats.org/drawingml/2006/table">
            <a:tbl>
              <a:tblPr>
                <a:noFill/>
                <a:tableStyleId>{D4BB855B-23E5-43B3-8E9E-652C9E05ABBC}</a:tableStyleId>
              </a:tblPr>
              <a:tblGrid>
                <a:gridCol w="2286000"/>
              </a:tblGrid>
              <a:tr h="473075">
                <a:tc>
                  <a:txBody>
                    <a:bodyPr/>
                    <a:lstStyle/>
                    <a:p>
                      <a:pPr indent="0" lvl="0" marL="0" marR="0" rtl="0" algn="ctr">
                        <a:lnSpc>
                          <a:spcPct val="100000"/>
                        </a:lnSpc>
                        <a:spcBef>
                          <a:spcPts val="0"/>
                        </a:spcBef>
                        <a:spcAft>
                          <a:spcPts val="0"/>
                        </a:spcAft>
                        <a:buClr>
                          <a:srgbClr val="FFFF00"/>
                        </a:buClr>
                        <a:buSzPts val="2400"/>
                        <a:buFont typeface="Arial"/>
                        <a:buNone/>
                      </a:pPr>
                      <a:r>
                        <a:rPr b="0" i="0" lang="en-US" sz="2400" u="none" cap="none" strike="noStrike">
                          <a:solidFill>
                            <a:srgbClr val="FFFF00"/>
                          </a:solidFill>
                          <a:latin typeface="Arial"/>
                          <a:ea typeface="Arial"/>
                          <a:cs typeface="Arial"/>
                          <a:sym typeface="Arial"/>
                        </a:rPr>
                        <a:t>undef </a:t>
                      </a:r>
                      <a:r>
                        <a:rPr b="1" i="0" lang="en-US" sz="20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alpha val="49803"/>
                      </a:srgbClr>
                    </a:solidFill>
                  </a:tcPr>
                </a:tc>
              </a:tr>
            </a:tbl>
          </a:graphicData>
        </a:graphic>
      </p:graphicFrame>
      <p:sp>
        <p:nvSpPr>
          <p:cNvPr id="865" name="Google Shape;865;p74"/>
          <p:cNvSpPr/>
          <p:nvPr/>
        </p:nvSpPr>
        <p:spPr>
          <a:xfrm>
            <a:off x="4810125" y="2743200"/>
            <a:ext cx="144783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0x0012FF6C</a:t>
            </a:r>
            <a:endParaRPr/>
          </a:p>
        </p:txBody>
      </p:sp>
      <p:graphicFrame>
        <p:nvGraphicFramePr>
          <p:cNvPr id="866" name="Google Shape;866;p74"/>
          <p:cNvGraphicFramePr/>
          <p:nvPr/>
        </p:nvGraphicFramePr>
        <p:xfrm>
          <a:off x="228600" y="1219200"/>
          <a:ext cx="3000000" cy="3000000"/>
        </p:xfrm>
        <a:graphic>
          <a:graphicData uri="http://schemas.openxmlformats.org/drawingml/2006/table">
            <a:tbl>
              <a:tblPr>
                <a:noFill/>
                <a:tableStyleId>{D4BB855B-23E5-43B3-8E9E-652C9E05ABBC}</a:tableStyleId>
              </a:tblPr>
              <a:tblGrid>
                <a:gridCol w="874725"/>
                <a:gridCol w="2097075"/>
              </a:tblGrid>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0x0000F00D</a:t>
                      </a:r>
                      <a:endParaRPr b="1" i="0" sz="1500" u="none" cap="none" strike="noStrike">
                        <a:solidFill>
                          <a:schemeClr val="lt1"/>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0x0012FFB8</a:t>
                      </a:r>
                      <a:endParaRPr b="1" i="0" sz="1500" u="none" cap="none" strike="noStrike">
                        <a:solidFill>
                          <a:schemeClr val="lt1"/>
                        </a:solidFill>
                        <a:latin typeface="Noto Sans Symbols"/>
                        <a:ea typeface="Noto Sans Symbols"/>
                        <a:cs typeface="Noto Sans Symbols"/>
                        <a:sym typeface="Noto Sans Symbols"/>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600"/>
                        <a:buFont typeface="Arial"/>
                        <a:buNone/>
                      </a:pPr>
                      <a:r>
                        <a:rPr b="0" i="0" lang="en-US" sz="1600" u="none" cap="none" strike="noStrike">
                          <a:solidFill>
                            <a:srgbClr val="FFFF00"/>
                          </a:solidFill>
                          <a:latin typeface="Arial"/>
                          <a:ea typeface="Arial"/>
                          <a:cs typeface="Arial"/>
                          <a:sym typeface="Arial"/>
                        </a:rPr>
                        <a:t>0x0012FF70 </a:t>
                      </a:r>
                      <a:r>
                        <a:rPr b="1" i="0" lang="en-US" sz="1500" u="none" cap="none" strike="noStrike">
                          <a:solidFill>
                            <a:srgbClr val="FFFF00"/>
                          </a:solidFill>
                          <a:latin typeface="Noto Sans Symbols"/>
                          <a:ea typeface="Noto Sans Symbols"/>
                          <a:cs typeface="Noto Sans Symbols"/>
                          <a:sym typeface="Noto Sans Symbols"/>
                        </a:rPr>
                        <a:t>♍</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867" name="Google Shape;867;p74"/>
          <p:cNvSpPr/>
          <p:nvPr/>
        </p:nvSpPr>
        <p:spPr>
          <a:xfrm>
            <a:off x="457200" y="6096000"/>
            <a:ext cx="8610600" cy="40011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Execution would continue at the value </a:t>
            </a:r>
            <a:r>
              <a:rPr lang="en-US" sz="2000">
                <a:solidFill>
                  <a:srgbClr val="FFFF00"/>
                </a:solidFill>
                <a:latin typeface="Calibri"/>
                <a:ea typeface="Calibri"/>
                <a:cs typeface="Calibri"/>
                <a:sym typeface="Calibri"/>
              </a:rPr>
              <a:t>ret</a:t>
            </a:r>
            <a:r>
              <a:rPr lang="en-US" sz="2000">
                <a:solidFill>
                  <a:schemeClr val="lt1"/>
                </a:solidFill>
                <a:latin typeface="Calibri"/>
                <a:ea typeface="Calibri"/>
                <a:cs typeface="Calibri"/>
                <a:sym typeface="Calibri"/>
              </a:rPr>
              <a:t> removed from the stack: 0x004012E8</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Example1 Notes</a:t>
            </a:r>
            <a:endParaRPr/>
          </a:p>
        </p:txBody>
      </p:sp>
      <p:sp>
        <p:nvSpPr>
          <p:cNvPr id="874" name="Google Shape;874;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solidFill>
                  <a:srgbClr val="FFFF00"/>
                </a:solidFill>
              </a:rPr>
              <a:t>sub() </a:t>
            </a:r>
            <a:r>
              <a:rPr lang="en-US" sz="2400"/>
              <a:t>is </a:t>
            </a:r>
            <a:r>
              <a:rPr lang="en-US" sz="2400">
                <a:solidFill>
                  <a:srgbClr val="00B0F0"/>
                </a:solidFill>
              </a:rPr>
              <a:t>deadcode</a:t>
            </a:r>
            <a:r>
              <a:rPr lang="en-US" sz="2400"/>
              <a:t> - its return value is not used for anything, and main always returns 0xF00D.</a:t>
            </a:r>
            <a:endParaRPr/>
          </a:p>
          <a:p>
            <a:pPr indent="-342900" lvl="0" marL="342900" rtl="0" algn="l">
              <a:spcBef>
                <a:spcPts val="480"/>
              </a:spcBef>
              <a:spcAft>
                <a:spcPts val="0"/>
              </a:spcAft>
              <a:buSzPts val="2400"/>
              <a:buChar char="•"/>
            </a:pPr>
            <a:r>
              <a:rPr lang="en-US" sz="2400"/>
              <a:t>If optimizations are turned on in the compiler, it would remove </a:t>
            </a:r>
            <a:r>
              <a:rPr lang="en-US" sz="2400">
                <a:solidFill>
                  <a:srgbClr val="FFFF00"/>
                </a:solidFill>
              </a:rPr>
              <a:t>sub()</a:t>
            </a:r>
            <a:endParaRPr/>
          </a:p>
          <a:p>
            <a:pPr indent="-342900" lvl="0" marL="342900" rtl="0" algn="l">
              <a:spcBef>
                <a:spcPts val="480"/>
              </a:spcBef>
              <a:spcAft>
                <a:spcPts val="0"/>
              </a:spcAft>
              <a:buSzPts val="2400"/>
              <a:buChar char="•"/>
            </a:pPr>
            <a:r>
              <a:rPr lang="en-US" sz="2400"/>
              <a:t>Also, because there are no input parameters to sub(), there is no difference whether we compile as cdecl vs stdcall calling conventions</a:t>
            </a:r>
            <a:endParaRPr/>
          </a:p>
        </p:txBody>
      </p:sp>
      <p:cxnSp>
        <p:nvCxnSpPr>
          <p:cNvPr id="875" name="Google Shape;875;p75"/>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7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a:t>
            </a:r>
            <a:r>
              <a:rPr lang="en-US">
                <a:solidFill>
                  <a:srgbClr val="FFC000"/>
                </a:solidFill>
              </a:rPr>
              <a:t>r</a:t>
            </a:r>
            <a:r>
              <a:rPr lang="en-US"/>
              <a:t>/</a:t>
            </a:r>
            <a:r>
              <a:rPr lang="en-US">
                <a:solidFill>
                  <a:srgbClr val="FFC000"/>
                </a:solidFill>
              </a:rPr>
              <a:t>m32</a:t>
            </a:r>
            <a:r>
              <a:rPr lang="en-US"/>
              <a:t>" Addressing Forms</a:t>
            </a:r>
            <a:endParaRPr/>
          </a:p>
        </p:txBody>
      </p:sp>
      <p:sp>
        <p:nvSpPr>
          <p:cNvPr id="882" name="Google Shape;882;p76"/>
          <p:cNvSpPr txBox="1"/>
          <p:nvPr>
            <p:ph idx="1" type="body"/>
          </p:nvPr>
        </p:nvSpPr>
        <p:spPr>
          <a:xfrm>
            <a:off x="533400" y="1676400"/>
            <a:ext cx="80772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Anywhere you see an r/m32 it means it could be taking a value either from a register or a memory address</a:t>
            </a:r>
            <a:endParaRPr/>
          </a:p>
          <a:p>
            <a:pPr indent="-342900" lvl="0" marL="342900" rtl="0" algn="l">
              <a:lnSpc>
                <a:spcPct val="90000"/>
              </a:lnSpc>
              <a:spcBef>
                <a:spcPts val="480"/>
              </a:spcBef>
              <a:spcAft>
                <a:spcPts val="0"/>
              </a:spcAft>
              <a:buSzPts val="2400"/>
              <a:buChar char="•"/>
            </a:pPr>
            <a:r>
              <a:rPr lang="en-US" sz="2400"/>
              <a:t>I'm just calling these “r/m32 forms” because anywhere you see “r/m32” in the manual, the instruction can be a variation of the forms in the next slide</a:t>
            </a:r>
            <a:endParaRPr/>
          </a:p>
        </p:txBody>
      </p:sp>
      <p:sp>
        <p:nvSpPr>
          <p:cNvPr id="883" name="Google Shape;883;p76"/>
          <p:cNvSpPr txBox="1"/>
          <p:nvPr/>
        </p:nvSpPr>
        <p:spPr>
          <a:xfrm>
            <a:off x="2362200" y="6276975"/>
            <a:ext cx="4070350" cy="5810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More info: Intel v2a, Section 2.1.5 page 2-4</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in particular Tables 2-2 and 2-3</a:t>
            </a:r>
            <a:endParaRPr sz="1800">
              <a:solidFill>
                <a:schemeClr val="dk1"/>
              </a:solidFill>
              <a:latin typeface="Calibri"/>
              <a:ea typeface="Calibri"/>
              <a:cs typeface="Calibri"/>
              <a:sym typeface="Calibri"/>
            </a:endParaRPr>
          </a:p>
        </p:txBody>
      </p:sp>
      <p:cxnSp>
        <p:nvCxnSpPr>
          <p:cNvPr id="884" name="Google Shape;884;p76"/>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7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a:t>
            </a:r>
            <a:r>
              <a:rPr lang="en-US">
                <a:solidFill>
                  <a:srgbClr val="FFC000"/>
                </a:solidFill>
              </a:rPr>
              <a:t>r</a:t>
            </a:r>
            <a:r>
              <a:rPr lang="en-US"/>
              <a:t>/</a:t>
            </a:r>
            <a:r>
              <a:rPr lang="en-US">
                <a:solidFill>
                  <a:srgbClr val="FFC000"/>
                </a:solidFill>
              </a:rPr>
              <a:t>m32</a:t>
            </a:r>
            <a:r>
              <a:rPr lang="en-US"/>
              <a:t>" Addressing – Cont.</a:t>
            </a:r>
            <a:endParaRPr/>
          </a:p>
        </p:txBody>
      </p:sp>
      <p:sp>
        <p:nvSpPr>
          <p:cNvPr id="891" name="Google Shape;891;p77"/>
          <p:cNvSpPr txBox="1"/>
          <p:nvPr>
            <p:ph idx="1" type="body"/>
          </p:nvPr>
        </p:nvSpPr>
        <p:spPr>
          <a:xfrm>
            <a:off x="533400" y="1676400"/>
            <a:ext cx="80772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In Intel syntax, most of the time square brackets [] means to treat the value within as a memory address, and fetch the value at that address (like dereferencing a pointer)</a:t>
            </a:r>
            <a:endParaRPr/>
          </a:p>
          <a:p>
            <a:pPr indent="-285750" lvl="1" marL="742950" rtl="0" algn="l">
              <a:lnSpc>
                <a:spcPct val="90000"/>
              </a:lnSpc>
              <a:spcBef>
                <a:spcPts val="400"/>
              </a:spcBef>
              <a:spcAft>
                <a:spcPts val="0"/>
              </a:spcAft>
              <a:buSzPts val="2000"/>
              <a:buChar char="–"/>
            </a:pPr>
            <a:r>
              <a:rPr lang="en-US" sz="2000"/>
              <a:t>mov eax, ebx </a:t>
            </a:r>
            <a:endParaRPr/>
          </a:p>
          <a:p>
            <a:pPr indent="-285750" lvl="1" marL="742950" rtl="0" algn="l">
              <a:lnSpc>
                <a:spcPct val="90000"/>
              </a:lnSpc>
              <a:spcBef>
                <a:spcPts val="400"/>
              </a:spcBef>
              <a:spcAft>
                <a:spcPts val="0"/>
              </a:spcAft>
              <a:buSzPts val="2000"/>
              <a:buChar char="–"/>
            </a:pPr>
            <a:r>
              <a:rPr lang="en-US" sz="2000"/>
              <a:t>mov eax, [ebx]</a:t>
            </a:r>
            <a:endParaRPr/>
          </a:p>
          <a:p>
            <a:pPr indent="-285750" lvl="1" marL="742950" rtl="0" algn="l">
              <a:lnSpc>
                <a:spcPct val="90000"/>
              </a:lnSpc>
              <a:spcBef>
                <a:spcPts val="400"/>
              </a:spcBef>
              <a:spcAft>
                <a:spcPts val="0"/>
              </a:spcAft>
              <a:buSzPts val="2000"/>
              <a:buChar char="–"/>
            </a:pPr>
            <a:r>
              <a:rPr lang="en-US" sz="2000"/>
              <a:t>mov eax, [ebx+ecx*X] (X=1, 2, 4, 8)</a:t>
            </a:r>
            <a:endParaRPr/>
          </a:p>
          <a:p>
            <a:pPr indent="-285750" lvl="1" marL="742950" rtl="0" algn="l">
              <a:lnSpc>
                <a:spcPct val="90000"/>
              </a:lnSpc>
              <a:spcBef>
                <a:spcPts val="400"/>
              </a:spcBef>
              <a:spcAft>
                <a:spcPts val="0"/>
              </a:spcAft>
              <a:buSzPts val="2000"/>
              <a:buChar char="–"/>
            </a:pPr>
            <a:r>
              <a:rPr lang="en-US" sz="2000"/>
              <a:t>mov eax, [ebx+ecx*X+Y] (Y= one byte, 0-255 or 4 bytes, 0-2^32-1)</a:t>
            </a:r>
            <a:endParaRPr sz="2400"/>
          </a:p>
          <a:p>
            <a:pPr indent="-342900" lvl="0" marL="342900" rtl="0" algn="l">
              <a:lnSpc>
                <a:spcPct val="90000"/>
              </a:lnSpc>
              <a:spcBef>
                <a:spcPts val="480"/>
              </a:spcBef>
              <a:spcAft>
                <a:spcPts val="0"/>
              </a:spcAft>
              <a:buSzPts val="2400"/>
              <a:buChar char="•"/>
            </a:pPr>
            <a:r>
              <a:rPr lang="en-US" sz="2400"/>
              <a:t>Most complicated form is: </a:t>
            </a:r>
            <a:r>
              <a:rPr lang="en-US" sz="2400">
                <a:solidFill>
                  <a:srgbClr val="FFFF00"/>
                </a:solidFill>
                <a:latin typeface="Courier"/>
                <a:ea typeface="Courier"/>
                <a:cs typeface="Courier"/>
                <a:sym typeface="Courier"/>
              </a:rPr>
              <a:t>[base + index*scale + disp]</a:t>
            </a:r>
            <a:endParaRPr/>
          </a:p>
        </p:txBody>
      </p:sp>
      <p:sp>
        <p:nvSpPr>
          <p:cNvPr id="892" name="Google Shape;892;p77"/>
          <p:cNvSpPr txBox="1"/>
          <p:nvPr/>
        </p:nvSpPr>
        <p:spPr>
          <a:xfrm>
            <a:off x="2362200" y="6276975"/>
            <a:ext cx="4070350" cy="5810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More info: Intel v2a, Section 2.1.5 page 2-4</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in particular Tables 2-2 and 2-3</a:t>
            </a:r>
            <a:endParaRPr sz="1800">
              <a:solidFill>
                <a:schemeClr val="dk1"/>
              </a:solidFill>
              <a:latin typeface="Calibri"/>
              <a:ea typeface="Calibri"/>
              <a:cs typeface="Calibri"/>
              <a:sym typeface="Calibri"/>
            </a:endParaRPr>
          </a:p>
        </p:txBody>
      </p:sp>
      <p:cxnSp>
        <p:nvCxnSpPr>
          <p:cNvPr id="893" name="Google Shape;893;p77"/>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3959"/>
              <a:buFont typeface="Calibri"/>
              <a:buNone/>
            </a:pPr>
            <a:r>
              <a:rPr lang="en-US" sz="3959">
                <a:solidFill>
                  <a:srgbClr val="FFC000"/>
                </a:solidFill>
              </a:rPr>
              <a:t>LEA</a:t>
            </a:r>
            <a:br>
              <a:rPr lang="en-US" sz="3600"/>
            </a:br>
            <a:r>
              <a:rPr lang="en-US" sz="3600"/>
              <a:t>Load Effective Address</a:t>
            </a:r>
            <a:endParaRPr/>
          </a:p>
        </p:txBody>
      </p:sp>
      <p:sp>
        <p:nvSpPr>
          <p:cNvPr id="900" name="Google Shape;900;p7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Frequently used with pointer arithmetic, sometimes for just arithmetic in general</a:t>
            </a:r>
            <a:endParaRPr/>
          </a:p>
          <a:p>
            <a:pPr indent="-342900" lvl="0" marL="342900" rtl="0" algn="l">
              <a:lnSpc>
                <a:spcPct val="90000"/>
              </a:lnSpc>
              <a:spcBef>
                <a:spcPts val="480"/>
              </a:spcBef>
              <a:spcAft>
                <a:spcPts val="0"/>
              </a:spcAft>
              <a:buSzPts val="2400"/>
              <a:buChar char="•"/>
            </a:pPr>
            <a:r>
              <a:rPr lang="en-US" sz="2400"/>
              <a:t>Uses the r/m32 form but </a:t>
            </a:r>
            <a:r>
              <a:rPr b="1" lang="en-US" sz="2400">
                <a:solidFill>
                  <a:srgbClr val="00B0F0"/>
                </a:solidFill>
              </a:rPr>
              <a:t>is the exception to the rule</a:t>
            </a:r>
            <a:r>
              <a:rPr lang="en-US" sz="2400">
                <a:solidFill>
                  <a:srgbClr val="00B0F0"/>
                </a:solidFill>
              </a:rPr>
              <a:t> </a:t>
            </a:r>
            <a:r>
              <a:rPr lang="en-US" sz="2400"/>
              <a:t>that the square brackets [ ] syntax means dereference (“value at”)</a:t>
            </a:r>
            <a:endParaRPr/>
          </a:p>
          <a:p>
            <a:pPr indent="-190500" lvl="0" marL="342900" rtl="0" algn="l">
              <a:lnSpc>
                <a:spcPct val="90000"/>
              </a:lnSpc>
              <a:spcBef>
                <a:spcPts val="480"/>
              </a:spcBef>
              <a:spcAft>
                <a:spcPts val="0"/>
              </a:spcAft>
              <a:buSzPts val="2400"/>
              <a:buNone/>
            </a:pPr>
            <a:r>
              <a:t/>
            </a:r>
            <a:endParaRPr sz="2400"/>
          </a:p>
          <a:p>
            <a:pPr indent="-342900" lvl="0" marL="342900" rtl="0" algn="l">
              <a:lnSpc>
                <a:spcPct val="90000"/>
              </a:lnSpc>
              <a:spcBef>
                <a:spcPts val="480"/>
              </a:spcBef>
              <a:spcAft>
                <a:spcPts val="0"/>
              </a:spcAft>
              <a:buSzPts val="2400"/>
              <a:buChar char="•"/>
            </a:pPr>
            <a:r>
              <a:rPr lang="en-US" sz="2400"/>
              <a:t>Example: suppose </a:t>
            </a:r>
            <a:r>
              <a:rPr lang="en-US" sz="2400">
                <a:solidFill>
                  <a:srgbClr val="FFFF00"/>
                </a:solidFill>
              </a:rPr>
              <a:t>ebx</a:t>
            </a:r>
            <a:r>
              <a:rPr lang="en-US" sz="2400"/>
              <a:t> = 0x2, </a:t>
            </a:r>
            <a:r>
              <a:rPr lang="en-US" sz="2400">
                <a:solidFill>
                  <a:srgbClr val="FFFF00"/>
                </a:solidFill>
              </a:rPr>
              <a:t>edx</a:t>
            </a:r>
            <a:r>
              <a:rPr lang="en-US" sz="2400"/>
              <a:t> = 0x1000</a:t>
            </a:r>
            <a:endParaRPr/>
          </a:p>
          <a:p>
            <a:pPr indent="-285750" lvl="1" marL="742950" rtl="0" algn="l">
              <a:lnSpc>
                <a:spcPct val="90000"/>
              </a:lnSpc>
              <a:spcBef>
                <a:spcPts val="400"/>
              </a:spcBef>
              <a:spcAft>
                <a:spcPts val="0"/>
              </a:spcAft>
              <a:buSzPts val="2000"/>
              <a:buChar char="–"/>
            </a:pPr>
            <a:r>
              <a:rPr lang="en-US" sz="2000"/>
              <a:t>lea eax, [edx+ebx*2]</a:t>
            </a:r>
            <a:endParaRPr/>
          </a:p>
          <a:p>
            <a:pPr indent="-285750" lvl="1" marL="742950" rtl="0" algn="l">
              <a:lnSpc>
                <a:spcPct val="90000"/>
              </a:lnSpc>
              <a:spcBef>
                <a:spcPts val="400"/>
              </a:spcBef>
              <a:spcAft>
                <a:spcPts val="0"/>
              </a:spcAft>
              <a:buSzPts val="2000"/>
              <a:buChar char="–"/>
            </a:pPr>
            <a:r>
              <a:rPr lang="en-US" sz="2000"/>
              <a:t>eax = 0x1004, not the value at 0x1004</a:t>
            </a:r>
            <a:endParaRPr/>
          </a:p>
          <a:p>
            <a:pPr indent="-190500" lvl="0" marL="342900" rtl="0" algn="l">
              <a:lnSpc>
                <a:spcPct val="90000"/>
              </a:lnSpc>
              <a:spcBef>
                <a:spcPts val="480"/>
              </a:spcBef>
              <a:spcAft>
                <a:spcPts val="0"/>
              </a:spcAft>
              <a:buSzPts val="2400"/>
              <a:buNone/>
            </a:pPr>
            <a:r>
              <a:t/>
            </a:r>
            <a:endParaRPr sz="2400"/>
          </a:p>
        </p:txBody>
      </p:sp>
      <p:sp>
        <p:nvSpPr>
          <p:cNvPr id="901" name="Google Shape;901;p78"/>
          <p:cNvSpPr/>
          <p:nvPr/>
        </p:nvSpPr>
        <p:spPr>
          <a:xfrm>
            <a:off x="152400" y="76200"/>
            <a:ext cx="762000" cy="7620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7</a:t>
            </a:r>
            <a:endParaRPr/>
          </a:p>
        </p:txBody>
      </p:sp>
      <p:cxnSp>
        <p:nvCxnSpPr>
          <p:cNvPr id="902" name="Google Shape;902;p78"/>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7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4000"/>
              <a:buFont typeface="Calibri"/>
              <a:buNone/>
            </a:pPr>
            <a:r>
              <a:rPr lang="en-US">
                <a:solidFill>
                  <a:srgbClr val="FFC000"/>
                </a:solidFill>
              </a:rPr>
              <a:t>ADD</a:t>
            </a:r>
            <a:r>
              <a:rPr lang="en-US"/>
              <a:t> and </a:t>
            </a:r>
            <a:r>
              <a:rPr lang="en-US">
                <a:solidFill>
                  <a:srgbClr val="FFC000"/>
                </a:solidFill>
              </a:rPr>
              <a:t>SUB</a:t>
            </a:r>
            <a:endParaRPr/>
          </a:p>
        </p:txBody>
      </p:sp>
      <p:sp>
        <p:nvSpPr>
          <p:cNvPr id="909" name="Google Shape;909;p79"/>
          <p:cNvSpPr txBox="1"/>
          <p:nvPr>
            <p:ph idx="1" type="body"/>
          </p:nvPr>
        </p:nvSpPr>
        <p:spPr>
          <a:xfrm>
            <a:off x="533400" y="1600200"/>
            <a:ext cx="80772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Adds or Subtracts, just as expected</a:t>
            </a:r>
            <a:endParaRPr/>
          </a:p>
          <a:p>
            <a:pPr indent="-342900" lvl="0" marL="342900" rtl="0" algn="l">
              <a:lnSpc>
                <a:spcPct val="90000"/>
              </a:lnSpc>
              <a:spcBef>
                <a:spcPts val="480"/>
              </a:spcBef>
              <a:spcAft>
                <a:spcPts val="0"/>
              </a:spcAft>
              <a:buSzPts val="2400"/>
              <a:buChar char="•"/>
            </a:pPr>
            <a:r>
              <a:rPr lang="en-US" sz="2400"/>
              <a:t>Destination operand can be r/m32 or register</a:t>
            </a:r>
            <a:endParaRPr/>
          </a:p>
          <a:p>
            <a:pPr indent="-342900" lvl="0" marL="342900" rtl="0" algn="l">
              <a:lnSpc>
                <a:spcPct val="90000"/>
              </a:lnSpc>
              <a:spcBef>
                <a:spcPts val="480"/>
              </a:spcBef>
              <a:spcAft>
                <a:spcPts val="0"/>
              </a:spcAft>
              <a:buSzPts val="2400"/>
              <a:buChar char="•"/>
            </a:pPr>
            <a:r>
              <a:rPr lang="en-US" sz="2400"/>
              <a:t>Source operand can be r/m32 or register or immediate </a:t>
            </a:r>
            <a:endParaRPr/>
          </a:p>
          <a:p>
            <a:pPr indent="-342900" lvl="0" marL="342900" rtl="0" algn="l">
              <a:lnSpc>
                <a:spcPct val="90000"/>
              </a:lnSpc>
              <a:spcBef>
                <a:spcPts val="480"/>
              </a:spcBef>
              <a:spcAft>
                <a:spcPts val="0"/>
              </a:spcAft>
              <a:buSzPts val="2400"/>
              <a:buChar char="•"/>
            </a:pPr>
            <a:r>
              <a:rPr lang="en-US" sz="2400"/>
              <a:t>No source </a:t>
            </a:r>
            <a:r>
              <a:rPr b="1" i="1" lang="en-US" sz="2400">
                <a:solidFill>
                  <a:srgbClr val="00B0F0"/>
                </a:solidFill>
              </a:rPr>
              <a:t>and</a:t>
            </a:r>
            <a:r>
              <a:rPr lang="en-US" sz="2400"/>
              <a:t> destination as r/m32s, because that could allow for memory to memory transfer, which isn't allowed on x86</a:t>
            </a:r>
            <a:endParaRPr/>
          </a:p>
          <a:p>
            <a:pPr indent="-342900" lvl="0" marL="342900" rtl="0" algn="l">
              <a:lnSpc>
                <a:spcPct val="90000"/>
              </a:lnSpc>
              <a:spcBef>
                <a:spcPts val="480"/>
              </a:spcBef>
              <a:spcAft>
                <a:spcPts val="0"/>
              </a:spcAft>
              <a:buSzPts val="2400"/>
              <a:buChar char="•"/>
            </a:pPr>
            <a:r>
              <a:rPr lang="en-US" sz="2400"/>
              <a:t>Evaluates the operation as if it were on signed AND unsigned data, and sets flags as appropriate. Instructions modify </a:t>
            </a:r>
            <a:r>
              <a:rPr lang="en-US" sz="2400">
                <a:solidFill>
                  <a:srgbClr val="FFFF00"/>
                </a:solidFill>
              </a:rPr>
              <a:t>OF</a:t>
            </a:r>
            <a:r>
              <a:rPr lang="en-US" sz="2400"/>
              <a:t>, </a:t>
            </a:r>
            <a:r>
              <a:rPr lang="en-US" sz="2400">
                <a:solidFill>
                  <a:srgbClr val="FFFF00"/>
                </a:solidFill>
              </a:rPr>
              <a:t>SF</a:t>
            </a:r>
            <a:r>
              <a:rPr lang="en-US" sz="2400"/>
              <a:t>, </a:t>
            </a:r>
            <a:r>
              <a:rPr lang="en-US" sz="2400">
                <a:solidFill>
                  <a:srgbClr val="FFFF00"/>
                </a:solidFill>
              </a:rPr>
              <a:t>ZF</a:t>
            </a:r>
            <a:r>
              <a:rPr lang="en-US" sz="2400"/>
              <a:t>, </a:t>
            </a:r>
            <a:r>
              <a:rPr lang="en-US" sz="2400">
                <a:solidFill>
                  <a:srgbClr val="FFFF00"/>
                </a:solidFill>
              </a:rPr>
              <a:t>AF</a:t>
            </a:r>
            <a:r>
              <a:rPr lang="en-US" sz="2400"/>
              <a:t>, </a:t>
            </a:r>
            <a:r>
              <a:rPr lang="en-US" sz="2400">
                <a:solidFill>
                  <a:srgbClr val="FFFF00"/>
                </a:solidFill>
              </a:rPr>
              <a:t>PF</a:t>
            </a:r>
            <a:r>
              <a:rPr lang="en-US" sz="2400"/>
              <a:t>, and </a:t>
            </a:r>
            <a:r>
              <a:rPr lang="en-US" sz="2400">
                <a:solidFill>
                  <a:srgbClr val="FFFF00"/>
                </a:solidFill>
              </a:rPr>
              <a:t>CF</a:t>
            </a:r>
            <a:r>
              <a:rPr lang="en-US" sz="2400"/>
              <a:t> flags</a:t>
            </a:r>
            <a:endParaRPr/>
          </a:p>
          <a:p>
            <a:pPr indent="-342900" lvl="0" marL="342900" rtl="0" algn="l">
              <a:lnSpc>
                <a:spcPct val="90000"/>
              </a:lnSpc>
              <a:spcBef>
                <a:spcPts val="480"/>
              </a:spcBef>
              <a:spcAft>
                <a:spcPts val="0"/>
              </a:spcAft>
              <a:buSzPts val="2400"/>
              <a:buChar char="•"/>
            </a:pPr>
            <a:r>
              <a:rPr lang="en-US" sz="2400"/>
              <a:t>add esp, 8</a:t>
            </a:r>
            <a:endParaRPr/>
          </a:p>
          <a:p>
            <a:pPr indent="-342900" lvl="0" marL="342900" rtl="0" algn="l">
              <a:lnSpc>
                <a:spcPct val="90000"/>
              </a:lnSpc>
              <a:spcBef>
                <a:spcPts val="480"/>
              </a:spcBef>
              <a:spcAft>
                <a:spcPts val="0"/>
              </a:spcAft>
              <a:buSzPts val="2400"/>
              <a:buChar char="•"/>
            </a:pPr>
            <a:r>
              <a:rPr lang="en-US" sz="2400"/>
              <a:t>sub eax, [ebx*2]</a:t>
            </a:r>
            <a:endParaRPr sz="2000"/>
          </a:p>
        </p:txBody>
      </p:sp>
      <p:sp>
        <p:nvSpPr>
          <p:cNvPr id="910" name="Google Shape;910;p79"/>
          <p:cNvSpPr/>
          <p:nvPr/>
        </p:nvSpPr>
        <p:spPr>
          <a:xfrm>
            <a:off x="152400" y="76200"/>
            <a:ext cx="762000" cy="7620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8</a:t>
            </a:r>
            <a:endParaRPr/>
          </a:p>
        </p:txBody>
      </p:sp>
      <p:sp>
        <p:nvSpPr>
          <p:cNvPr id="911" name="Google Shape;911;p79"/>
          <p:cNvSpPr/>
          <p:nvPr/>
        </p:nvSpPr>
        <p:spPr>
          <a:xfrm>
            <a:off x="990600" y="76200"/>
            <a:ext cx="762000" cy="7620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9</a:t>
            </a:r>
            <a:endParaRPr/>
          </a:p>
        </p:txBody>
      </p:sp>
      <p:sp>
        <p:nvSpPr>
          <p:cNvPr id="912" name="Google Shape;912;p79"/>
          <p:cNvSpPr txBox="1"/>
          <p:nvPr/>
        </p:nvSpPr>
        <p:spPr>
          <a:xfrm>
            <a:off x="0" y="6400800"/>
            <a:ext cx="3592513" cy="461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Add p. 202, Sub p. 210</a:t>
            </a:r>
            <a:endParaRPr/>
          </a:p>
        </p:txBody>
      </p:sp>
      <p:cxnSp>
        <p:nvCxnSpPr>
          <p:cNvPr id="913" name="Google Shape;913;p79"/>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80"/>
          <p:cNvSpPr txBox="1"/>
          <p:nvPr>
            <p:ph type="title"/>
          </p:nvPr>
        </p:nvSpPr>
        <p:spPr>
          <a:xfrm>
            <a:off x="0" y="-152400"/>
            <a:ext cx="4343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Example2.c - 1</a:t>
            </a:r>
            <a:endParaRPr/>
          </a:p>
        </p:txBody>
      </p:sp>
      <p:graphicFrame>
        <p:nvGraphicFramePr>
          <p:cNvPr id="920" name="Google Shape;920;p80"/>
          <p:cNvGraphicFramePr/>
          <p:nvPr/>
        </p:nvGraphicFramePr>
        <p:xfrm>
          <a:off x="6477000" y="2155825"/>
          <a:ext cx="3000000" cy="3000000"/>
        </p:xfrm>
        <a:graphic>
          <a:graphicData uri="http://schemas.openxmlformats.org/drawingml/2006/table">
            <a:tbl>
              <a:tblPr>
                <a:noFill/>
                <a:tableStyleId>{D4BB855B-23E5-43B3-8E9E-652C9E05ABBC}</a:tableStyleId>
              </a:tblPr>
              <a:tblGrid>
                <a:gridCol w="2514600"/>
              </a:tblGrid>
              <a:tr h="365125">
                <a:tc>
                  <a:txBody>
                    <a:bodyPr/>
                    <a:lstStyle/>
                    <a:p>
                      <a:pPr indent="0" lvl="0" marL="0" marR="0" rtl="0" algn="l">
                        <a:lnSpc>
                          <a:spcPct val="100000"/>
                        </a:lnSpc>
                        <a:spcBef>
                          <a:spcPts val="0"/>
                        </a:spcBef>
                        <a:spcAft>
                          <a:spcPts val="0"/>
                        </a:spcAft>
                        <a:buClr>
                          <a:srgbClr val="408000"/>
                        </a:buClr>
                        <a:buSzPts val="1800"/>
                        <a:buFont typeface="Arial"/>
                        <a:buNone/>
                      </a:pPr>
                      <a:r>
                        <a:rPr b="0" i="0" lang="en-US" sz="1800" u="none" cap="none" strike="noStrike">
                          <a:solidFill>
                            <a:srgbClr val="408000"/>
                          </a:solidFill>
                          <a:latin typeface="Arial"/>
                          <a:ea typeface="Arial"/>
                          <a:cs typeface="Arial"/>
                          <a:sym typeface="Arial"/>
                        </a:rPr>
                        <a:t>0x12FFB0 </a:t>
                      </a:r>
                      <a:r>
                        <a:rPr b="0" i="0" lang="en-US" sz="1400" u="none" cap="none" strike="noStrike">
                          <a:solidFill>
                            <a:srgbClr val="408000"/>
                          </a:solidFill>
                          <a:latin typeface="Arial"/>
                          <a:ea typeface="Arial"/>
                          <a:cs typeface="Arial"/>
                          <a:sym typeface="Arial"/>
                        </a:rPr>
                        <a:t>(char ** argv)</a:t>
                      </a:r>
                      <a:r>
                        <a:rPr b="0" i="0" lang="en-US" sz="1400" u="none" cap="none" strike="noStrike">
                          <a:solidFill>
                            <a:srgbClr val="408000"/>
                          </a:solidFill>
                          <a:latin typeface="Noto Sans Symbols"/>
                          <a:ea typeface="Noto Sans Symbols"/>
                          <a:cs typeface="Noto Sans Symbols"/>
                          <a:sym typeface="Noto Sans Symbols"/>
                        </a:rPr>
                        <a:t>⌘</a:t>
                      </a:r>
                      <a:endParaRPr b="0" i="0" sz="14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rgbClr val="408000"/>
                        </a:buClr>
                        <a:buSzPts val="1800"/>
                        <a:buFont typeface="Arial"/>
                        <a:buNone/>
                      </a:pPr>
                      <a:r>
                        <a:rPr b="0" i="0" lang="en-US" sz="1800" u="none" cap="none" strike="noStrike">
                          <a:solidFill>
                            <a:srgbClr val="408000"/>
                          </a:solidFill>
                          <a:latin typeface="Arial"/>
                          <a:ea typeface="Arial"/>
                          <a:cs typeface="Arial"/>
                          <a:sym typeface="Arial"/>
                        </a:rPr>
                        <a:t>0x2 (int argc) </a:t>
                      </a:r>
                      <a:r>
                        <a:rPr b="0" i="0" lang="en-US" sz="1800" u="none" cap="none" strike="noStrike">
                          <a:solidFill>
                            <a:srgbClr val="408000"/>
                          </a:solidFill>
                          <a:latin typeface="Noto Sans Symbols"/>
                          <a:ea typeface="Noto Sans Symbols"/>
                          <a:cs typeface="Noto Sans Symbols"/>
                          <a:sym typeface="Noto Sans Symbols"/>
                        </a:rPr>
                        <a:t>⌘</a:t>
                      </a:r>
                      <a:endParaRPr b="0" i="0" sz="1800" u="none" cap="none" strike="noStrike">
                        <a:solidFill>
                          <a:srgbClr val="408000"/>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rgbClr val="408000"/>
                        </a:buClr>
                        <a:buSzPts val="1600"/>
                        <a:buFont typeface="Arial"/>
                        <a:buNone/>
                      </a:pPr>
                      <a:r>
                        <a:rPr b="0" i="0" lang="en-US" sz="1600" u="none" cap="none" strike="noStrike">
                          <a:solidFill>
                            <a:srgbClr val="408000"/>
                          </a:solidFill>
                          <a:latin typeface="Arial"/>
                          <a:ea typeface="Arial"/>
                          <a:cs typeface="Arial"/>
                          <a:sym typeface="Arial"/>
                        </a:rPr>
                        <a:t>Addr after “call _main” </a:t>
                      </a:r>
                      <a:r>
                        <a:rPr b="0" i="0" lang="en-US" sz="1600" u="none" cap="none" strike="noStrike">
                          <a:solidFill>
                            <a:srgbClr val="408000"/>
                          </a:solidFill>
                          <a:latin typeface="Noto Sans Symbols"/>
                          <a:ea typeface="Noto Sans Symbols"/>
                          <a:cs typeface="Noto Sans Symbols"/>
                          <a:sym typeface="Noto Sans Symbols"/>
                        </a:rPr>
                        <a:t>⌘</a:t>
                      </a:r>
                      <a:endParaRPr b="0" i="0" sz="1800" u="none" cap="none" strike="noStrike">
                        <a:solidFill>
                          <a:srgbClr val="408000"/>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rgbClr val="FFFF00"/>
                        </a:buClr>
                        <a:buSzPts val="1800"/>
                        <a:buFont typeface="Arial"/>
                        <a:buNone/>
                      </a:pPr>
                      <a:r>
                        <a:rPr b="0" i="0" lang="en-US" sz="1800" u="none" cap="none" strike="noStrike">
                          <a:solidFill>
                            <a:srgbClr val="FFFF00"/>
                          </a:solidFill>
                          <a:latin typeface="Arial"/>
                          <a:ea typeface="Arial"/>
                          <a:cs typeface="Arial"/>
                          <a:sym typeface="Arial"/>
                        </a:rPr>
                        <a:t>0x0012FF50</a:t>
                      </a:r>
                      <a:r>
                        <a:rPr b="0" i="0" lang="en-US" sz="1200" u="none" cap="none" strike="noStrike">
                          <a:solidFill>
                            <a:srgbClr val="FFFF00"/>
                          </a:solidFill>
                          <a:latin typeface="Arial"/>
                          <a:ea typeface="Arial"/>
                          <a:cs typeface="Arial"/>
                          <a:sym typeface="Arial"/>
                        </a:rPr>
                        <a:t>(saved ebp)</a:t>
                      </a:r>
                      <a:r>
                        <a:rPr b="0" i="0" lang="en-US" sz="1200" u="none" cap="none" strike="noStrike">
                          <a:solidFill>
                            <a:srgbClr val="FFFF00"/>
                          </a:solidFill>
                          <a:latin typeface="Noto Sans Symbols"/>
                          <a:ea typeface="Noto Sans Symbols"/>
                          <a:cs typeface="Noto Sans Symbols"/>
                          <a:sym typeface="Noto Sans Symbols"/>
                        </a:rPr>
                        <a:t>♍</a:t>
                      </a:r>
                      <a:endParaRPr b="0" i="0" sz="1800" u="none" cap="none" strike="noStrike">
                        <a:solidFill>
                          <a:srgbClr val="FFFF00"/>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921" name="Google Shape;921;p80"/>
          <p:cNvCxnSpPr/>
          <p:nvPr/>
        </p:nvCxnSpPr>
        <p:spPr>
          <a:xfrm rot="10800000">
            <a:off x="8839200" y="18288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922" name="Google Shape;922;p80"/>
          <p:cNvCxnSpPr/>
          <p:nvPr/>
        </p:nvCxnSpPr>
        <p:spPr>
          <a:xfrm>
            <a:off x="8839200" y="57912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923" name="Google Shape;923;p80"/>
          <p:cNvSpPr/>
          <p:nvPr/>
        </p:nvSpPr>
        <p:spPr>
          <a:xfrm>
            <a:off x="5105400" y="3625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0x0012FF20</a:t>
            </a:r>
            <a:endParaRPr/>
          </a:p>
        </p:txBody>
      </p:sp>
      <p:sp>
        <p:nvSpPr>
          <p:cNvPr id="924" name="Google Shape;924;p80"/>
          <p:cNvSpPr/>
          <p:nvPr/>
        </p:nvSpPr>
        <p:spPr>
          <a:xfrm>
            <a:off x="5105400" y="3276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0x0012FF24</a:t>
            </a:r>
            <a:endParaRPr/>
          </a:p>
        </p:txBody>
      </p:sp>
      <p:sp>
        <p:nvSpPr>
          <p:cNvPr id="925" name="Google Shape;925;p80"/>
          <p:cNvSpPr/>
          <p:nvPr/>
        </p:nvSpPr>
        <p:spPr>
          <a:xfrm>
            <a:off x="5105400" y="2895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0x0012FF28</a:t>
            </a:r>
            <a:endParaRPr/>
          </a:p>
        </p:txBody>
      </p:sp>
      <p:sp>
        <p:nvSpPr>
          <p:cNvPr id="926" name="Google Shape;926;p80"/>
          <p:cNvSpPr/>
          <p:nvPr/>
        </p:nvSpPr>
        <p:spPr>
          <a:xfrm>
            <a:off x="5105400" y="25590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0x0012FF2C</a:t>
            </a:r>
            <a:endParaRPr/>
          </a:p>
        </p:txBody>
      </p:sp>
      <p:sp>
        <p:nvSpPr>
          <p:cNvPr id="927" name="Google Shape;927;p80"/>
          <p:cNvSpPr/>
          <p:nvPr/>
        </p:nvSpPr>
        <p:spPr>
          <a:xfrm>
            <a:off x="5105400" y="22098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0x0012FF30</a:t>
            </a:r>
            <a:endParaRPr/>
          </a:p>
        </p:txBody>
      </p:sp>
      <p:graphicFrame>
        <p:nvGraphicFramePr>
          <p:cNvPr id="928" name="Google Shape;928;p80"/>
          <p:cNvGraphicFramePr/>
          <p:nvPr/>
        </p:nvGraphicFramePr>
        <p:xfrm>
          <a:off x="5638800" y="304800"/>
          <a:ext cx="3000000" cy="3000000"/>
        </p:xfrm>
        <a:graphic>
          <a:graphicData uri="http://schemas.openxmlformats.org/drawingml/2006/table">
            <a:tbl>
              <a:tblPr>
                <a:noFill/>
                <a:tableStyleId>{D4BB855B-23E5-43B3-8E9E-652C9E05ABBC}</a:tableStyleId>
              </a:tblPr>
              <a:tblGrid>
                <a:gridCol w="874725"/>
                <a:gridCol w="2097075"/>
              </a:tblGrid>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408000"/>
                        </a:buClr>
                        <a:buSzPts val="1400"/>
                        <a:buFont typeface="Arial"/>
                        <a:buNone/>
                      </a:pPr>
                      <a:r>
                        <a:rPr b="1" i="0" lang="en-US" sz="1400" u="none" cap="none" strike="noStrike">
                          <a:solidFill>
                            <a:srgbClr val="408000"/>
                          </a:solidFill>
                          <a:latin typeface="Arial"/>
                          <a:ea typeface="Arial"/>
                          <a:cs typeface="Arial"/>
                          <a:sym typeface="Arial"/>
                        </a:rPr>
                        <a:t>0xcafe </a:t>
                      </a:r>
                      <a:r>
                        <a:rPr b="1" i="0" lang="en-US" sz="1400" u="none" cap="none" strike="noStrike">
                          <a:solidFill>
                            <a:srgbClr val="408000"/>
                          </a:solidFill>
                          <a:latin typeface="Noto Sans Symbols"/>
                          <a:ea typeface="Noto Sans Symbols"/>
                          <a:cs typeface="Noto Sans Symbols"/>
                          <a:sym typeface="Noto Sans Symbols"/>
                        </a:rPr>
                        <a:t>⌘</a:t>
                      </a:r>
                      <a:endParaRPr b="0" i="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ecx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408000"/>
                        </a:buClr>
                        <a:buSzPts val="1400"/>
                        <a:buFont typeface="Arial"/>
                        <a:buNone/>
                      </a:pPr>
                      <a:r>
                        <a:rPr b="1" i="0" lang="en-US" sz="1400" u="none" cap="none" strike="noStrike">
                          <a:solidFill>
                            <a:srgbClr val="408000"/>
                          </a:solidFill>
                          <a:latin typeface="Arial"/>
                          <a:ea typeface="Arial"/>
                          <a:cs typeface="Arial"/>
                          <a:sym typeface="Arial"/>
                        </a:rPr>
                        <a:t>0xbabe </a:t>
                      </a:r>
                      <a:r>
                        <a:rPr b="1" i="0" lang="en-US" sz="1400" u="none" cap="none" strike="noStrike">
                          <a:solidFill>
                            <a:srgbClr val="408000"/>
                          </a:solidFill>
                          <a:latin typeface="Noto Sans Symbols"/>
                          <a:ea typeface="Noto Sans Symbols"/>
                          <a:cs typeface="Noto Sans Symbols"/>
                          <a:sym typeface="Noto Sans Symbols"/>
                        </a:rPr>
                        <a:t>⌘</a:t>
                      </a:r>
                      <a:endParaRPr b="0" i="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edx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408000"/>
                        </a:buClr>
                        <a:buSzPts val="1400"/>
                        <a:buFont typeface="Arial"/>
                        <a:buNone/>
                      </a:pPr>
                      <a:r>
                        <a:rPr b="1" i="0" lang="en-US" sz="1400" u="none" cap="none" strike="noStrike">
                          <a:solidFill>
                            <a:srgbClr val="408000"/>
                          </a:solidFill>
                          <a:latin typeface="Arial"/>
                          <a:ea typeface="Arial"/>
                          <a:cs typeface="Arial"/>
                          <a:sym typeface="Arial"/>
                        </a:rPr>
                        <a:t>0xfeed </a:t>
                      </a:r>
                      <a:r>
                        <a:rPr b="1" i="0" lang="en-US" sz="1400" u="none" cap="none" strike="noStrike">
                          <a:solidFill>
                            <a:srgbClr val="408000"/>
                          </a:solidFill>
                          <a:latin typeface="Noto Sans Symbols"/>
                          <a:ea typeface="Noto Sans Symbols"/>
                          <a:cs typeface="Noto Sans Symbols"/>
                          <a:sym typeface="Noto Sans Symbols"/>
                        </a:rPr>
                        <a:t>⌘</a:t>
                      </a:r>
                      <a:endParaRPr b="0" i="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408000"/>
                        </a:buClr>
                        <a:buSzPts val="1400"/>
                        <a:buFont typeface="Arial"/>
                        <a:buNone/>
                      </a:pPr>
                      <a:r>
                        <a:rPr b="1" i="0" lang="en-US" sz="1400" u="none" cap="none" strike="noStrike">
                          <a:solidFill>
                            <a:srgbClr val="408000"/>
                          </a:solidFill>
                          <a:latin typeface="Arial"/>
                          <a:ea typeface="Arial"/>
                          <a:cs typeface="Arial"/>
                          <a:sym typeface="Arial"/>
                        </a:rPr>
                        <a:t>0x0012FF50 </a:t>
                      </a:r>
                      <a:r>
                        <a:rPr b="1" i="0" lang="en-US" sz="1400" u="none" cap="none" strike="noStrike">
                          <a:solidFill>
                            <a:srgbClr val="408000"/>
                          </a:solidFill>
                          <a:latin typeface="Noto Sans Symbols"/>
                          <a:ea typeface="Noto Sans Symbols"/>
                          <a:cs typeface="Noto Sans Symbols"/>
                          <a:sym typeface="Noto Sans Symbols"/>
                        </a:rPr>
                        <a:t>⌘</a:t>
                      </a:r>
                      <a:endParaRPr b="0" i="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1" i="0" lang="en-US" sz="1400" u="none" cap="none" strike="noStrike">
                          <a:solidFill>
                            <a:srgbClr val="FFFF00"/>
                          </a:solidFill>
                          <a:latin typeface="Arial"/>
                          <a:ea typeface="Arial"/>
                          <a:cs typeface="Arial"/>
                          <a:sym typeface="Arial"/>
                        </a:rPr>
                        <a:t>0x0012FF24 </a:t>
                      </a:r>
                      <a:r>
                        <a:rPr b="1" i="0" lang="en-US" sz="1400" u="none" cap="none" strike="noStrike">
                          <a:solidFill>
                            <a:srgbClr val="FFFF00"/>
                          </a:solidFill>
                          <a:latin typeface="Noto Sans Symbols"/>
                          <a:ea typeface="Noto Sans Symbols"/>
                          <a:cs typeface="Noto Sans Symbols"/>
                          <a:sym typeface="Noto Sans Symbols"/>
                        </a:rPr>
                        <a:t>♍</a:t>
                      </a:r>
                      <a:endParaRPr b="0" i="0" sz="2400" u="none" cap="none" strike="noStrike">
                        <a:solidFill>
                          <a:srgbClr val="FFFF00"/>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929" name="Google Shape;929;p80"/>
          <p:cNvSpPr/>
          <p:nvPr/>
        </p:nvSpPr>
        <p:spPr>
          <a:xfrm>
            <a:off x="0" y="990600"/>
            <a:ext cx="4281878" cy="54784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.text:00000000 _sub:        push    ebp</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.text:00000001                 mov     ebp, esp</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.text:00000003                 mov     eax, [ebp+8]</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.text:00000006                 mov     ecx, [ebp+0Ch]</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.text:00000009                 lea     eax, [ecx+eax*2]</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.text:0000000C                 pop     ebp</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.text:0000000D                 retn</a:t>
            </a:r>
            <a:br>
              <a:rPr lang="en-US" sz="1400">
                <a:solidFill>
                  <a:schemeClr val="dk1"/>
                </a:solidFill>
                <a:latin typeface="Calibri"/>
                <a:ea typeface="Calibri"/>
                <a:cs typeface="Calibri"/>
                <a:sym typeface="Calibri"/>
              </a:rPr>
            </a:br>
            <a:r>
              <a:rPr lang="en-US" sz="1400">
                <a:solidFill>
                  <a:srgbClr val="00B0F0"/>
                </a:solidFill>
                <a:latin typeface="Calibri"/>
                <a:ea typeface="Calibri"/>
                <a:cs typeface="Calibri"/>
                <a:sym typeface="Calibri"/>
              </a:rPr>
              <a:t>.</a:t>
            </a:r>
            <a:r>
              <a:rPr b="1" lang="en-US" sz="1400">
                <a:solidFill>
                  <a:srgbClr val="00B0F0"/>
                </a:solidFill>
                <a:latin typeface="Calibri"/>
                <a:ea typeface="Calibri"/>
                <a:cs typeface="Calibri"/>
                <a:sym typeface="Calibri"/>
              </a:rPr>
              <a:t>text:00000010 _main:     push    ebp </a:t>
            </a:r>
            <a:r>
              <a:rPr b="1" lang="en-US" sz="1400">
                <a:solidFill>
                  <a:srgbClr val="00B0F0"/>
                </a:solidFill>
                <a:latin typeface="Noto Sans Symbols"/>
                <a:ea typeface="Noto Sans Symbols"/>
                <a:cs typeface="Noto Sans Symbols"/>
                <a:sym typeface="Noto Sans Symbols"/>
              </a:rPr>
              <a:t>⌧</a:t>
            </a:r>
            <a:br>
              <a:rPr lang="en-US" sz="1400">
                <a:solidFill>
                  <a:srgbClr val="00B0F0"/>
                </a:solidFill>
                <a:latin typeface="Calibri"/>
                <a:ea typeface="Calibri"/>
                <a:cs typeface="Calibri"/>
                <a:sym typeface="Calibri"/>
              </a:rPr>
            </a:br>
            <a:r>
              <a:rPr lang="en-US" sz="1400">
                <a:solidFill>
                  <a:schemeClr val="lt1"/>
                </a:solidFill>
                <a:latin typeface="Calibri"/>
                <a:ea typeface="Calibri"/>
                <a:cs typeface="Calibri"/>
                <a:sym typeface="Calibri"/>
              </a:rPr>
              <a:t>.text:00000011                 mov     ebp, esp</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.text:00000013                 push    ecx</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.text:00000014                 mov     eax, [ebp+0Ch]</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.text:00000017                 mov     ecx, [eax+4]</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.text:0000001A                 push    ecx</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.text:0000001B                 call    dword ptr ds:__imp__atoi</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.text:00000021                 add     esp, 4</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.text:00000024                 mov     [ebp-4], eax</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.text:00000027                 mov     edx, [ebp-4]</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.text:0000002A                 push    edx</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.text:0000002B                 mov     eax, [ebp+8]</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.text:0000002E                 push    eax</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.text:0000002F                 call    _sub</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.text:00000034                 add     esp, 8</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.text:00000037                 mov     esp, ebp</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.text:00000039                 pop     ebp</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.text:0000003A                 retn</a:t>
            </a:r>
            <a:endParaRPr sz="1400">
              <a:solidFill>
                <a:schemeClr val="lt1"/>
              </a:solidFill>
              <a:latin typeface="Calibri"/>
              <a:ea typeface="Calibri"/>
              <a:cs typeface="Calibri"/>
              <a:sym typeface="Calibri"/>
            </a:endParaRPr>
          </a:p>
        </p:txBody>
      </p:sp>
      <p:sp>
        <p:nvSpPr>
          <p:cNvPr id="930" name="Google Shape;930;p80"/>
          <p:cNvSpPr/>
          <p:nvPr/>
        </p:nvSpPr>
        <p:spPr>
          <a:xfrm>
            <a:off x="5105400" y="40068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0x0012FF1C</a:t>
            </a:r>
            <a:endParaRPr/>
          </a:p>
        </p:txBody>
      </p:sp>
      <p:sp>
        <p:nvSpPr>
          <p:cNvPr id="931" name="Google Shape;931;p80"/>
          <p:cNvSpPr/>
          <p:nvPr/>
        </p:nvSpPr>
        <p:spPr>
          <a:xfrm>
            <a:off x="5105400" y="4387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0x0012FF18</a:t>
            </a:r>
            <a:endParaRPr/>
          </a:p>
        </p:txBody>
      </p:sp>
      <p:sp>
        <p:nvSpPr>
          <p:cNvPr id="932" name="Google Shape;932;p80"/>
          <p:cNvSpPr/>
          <p:nvPr/>
        </p:nvSpPr>
        <p:spPr>
          <a:xfrm>
            <a:off x="5105400" y="4768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0x0012FF14</a:t>
            </a:r>
            <a:endParaRPr/>
          </a:p>
        </p:txBody>
      </p:sp>
      <p:sp>
        <p:nvSpPr>
          <p:cNvPr id="933" name="Google Shape;933;p80"/>
          <p:cNvSpPr/>
          <p:nvPr/>
        </p:nvSpPr>
        <p:spPr>
          <a:xfrm>
            <a:off x="5105400" y="51054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0x0012FF10</a:t>
            </a:r>
            <a:endParaRPr/>
          </a:p>
        </p:txBody>
      </p:sp>
      <p:sp>
        <p:nvSpPr>
          <p:cNvPr id="934" name="Google Shape;934;p80"/>
          <p:cNvSpPr/>
          <p:nvPr/>
        </p:nvSpPr>
        <p:spPr>
          <a:xfrm>
            <a:off x="5105400" y="54546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0x0012FF0C</a:t>
            </a:r>
            <a:endParaRPr/>
          </a:p>
        </p:txBody>
      </p:sp>
      <p:sp>
        <p:nvSpPr>
          <p:cNvPr id="935" name="Google Shape;935;p80"/>
          <p:cNvSpPr/>
          <p:nvPr/>
        </p:nvSpPr>
        <p:spPr>
          <a:xfrm>
            <a:off x="90924" y="6400800"/>
            <a:ext cx="8748276" cy="3502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B0F0"/>
                </a:solidFill>
                <a:latin typeface="Calibri"/>
                <a:ea typeface="Calibri"/>
                <a:cs typeface="Calibri"/>
                <a:sym typeface="Calibri"/>
              </a:rPr>
              <a:t>executed instruction </a:t>
            </a:r>
            <a:r>
              <a:rPr b="1" lang="en-US" sz="1600">
                <a:solidFill>
                  <a:srgbClr val="00B0F0"/>
                </a:solidFill>
                <a:latin typeface="Noto Sans Symbols"/>
                <a:ea typeface="Noto Sans Symbols"/>
                <a:cs typeface="Noto Sans Symbols"/>
                <a:sym typeface="Noto Sans Symbols"/>
              </a:rPr>
              <a:t>⌧</a:t>
            </a:r>
            <a:r>
              <a:rPr b="1" lang="en-US" sz="1600">
                <a:solidFill>
                  <a:srgbClr val="FFFF00"/>
                </a:solidFill>
                <a:latin typeface="Calibri"/>
                <a:ea typeface="Calibri"/>
                <a:cs typeface="Calibri"/>
                <a:sym typeface="Calibri"/>
              </a:rPr>
              <a:t>  modified value </a:t>
            </a:r>
            <a:r>
              <a:rPr b="1" lang="en-US" sz="1600">
                <a:solidFill>
                  <a:srgbClr val="FFFF00"/>
                </a:solidFill>
                <a:latin typeface="Noto Sans Symbols"/>
                <a:ea typeface="Noto Sans Symbols"/>
                <a:cs typeface="Noto Sans Symbols"/>
                <a:sym typeface="Noto Sans Symbols"/>
              </a:rPr>
              <a:t>♍</a:t>
            </a:r>
            <a:r>
              <a:rPr b="1" lang="en-US" sz="1600">
                <a:solidFill>
                  <a:schemeClr val="dk1"/>
                </a:solidFill>
                <a:latin typeface="Calibri"/>
                <a:ea typeface="Calibri"/>
                <a:cs typeface="Calibri"/>
                <a:sym typeface="Calibri"/>
              </a:rPr>
              <a:t>, 		</a:t>
            </a:r>
            <a:r>
              <a:rPr b="1" lang="en-US" sz="1600">
                <a:solidFill>
                  <a:srgbClr val="408000"/>
                </a:solidFill>
                <a:latin typeface="Calibri"/>
                <a:ea typeface="Calibri"/>
                <a:cs typeface="Calibri"/>
                <a:sym typeface="Calibri"/>
              </a:rPr>
              <a:t>arbitrary example start value </a:t>
            </a:r>
            <a:r>
              <a:rPr b="1" lang="en-US" sz="1600">
                <a:solidFill>
                  <a:srgbClr val="408000"/>
                </a:solidFill>
                <a:latin typeface="Noto Sans Symbols"/>
                <a:ea typeface="Noto Sans Symbols"/>
                <a:cs typeface="Noto Sans Symbols"/>
                <a:sym typeface="Noto Sans Symbols"/>
              </a:rPr>
              <a:t>⌘</a:t>
            </a:r>
            <a:endParaRPr b="1" sz="16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81"/>
          <p:cNvSpPr txBox="1"/>
          <p:nvPr>
            <p:ph type="title"/>
          </p:nvPr>
        </p:nvSpPr>
        <p:spPr>
          <a:xfrm>
            <a:off x="0" y="-152400"/>
            <a:ext cx="4038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Example2.c - 2</a:t>
            </a:r>
            <a:endParaRPr/>
          </a:p>
        </p:txBody>
      </p:sp>
      <p:graphicFrame>
        <p:nvGraphicFramePr>
          <p:cNvPr id="942" name="Google Shape;942;p81"/>
          <p:cNvGraphicFramePr/>
          <p:nvPr/>
        </p:nvGraphicFramePr>
        <p:xfrm>
          <a:off x="6477000" y="2155825"/>
          <a:ext cx="3000000" cy="3000000"/>
        </p:xfrm>
        <a:graphic>
          <a:graphicData uri="http://schemas.openxmlformats.org/drawingml/2006/table">
            <a:tbl>
              <a:tblPr>
                <a:noFill/>
                <a:tableStyleId>{D4BB855B-23E5-43B3-8E9E-652C9E05ABBC}</a:tableStyleId>
              </a:tblPr>
              <a:tblGrid>
                <a:gridCol w="2514600"/>
              </a:tblGrid>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0x12FFB0 </a:t>
                      </a:r>
                      <a:r>
                        <a:rPr b="0" i="0" lang="en-US" sz="1400" u="none" cap="none" strike="noStrike">
                          <a:solidFill>
                            <a:schemeClr val="lt1"/>
                          </a:solidFill>
                          <a:latin typeface="Arial"/>
                          <a:ea typeface="Arial"/>
                          <a:cs typeface="Arial"/>
                          <a:sym typeface="Arial"/>
                        </a:rPr>
                        <a:t>(char ** argv)</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argc)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Addr after “call _main”</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0x0012FF50 </a:t>
                      </a:r>
                      <a:r>
                        <a:rPr b="0" i="0" lang="en-US" sz="1400" u="none" cap="none" strike="noStrike">
                          <a:solidFill>
                            <a:schemeClr val="lt1"/>
                          </a:solidFill>
                          <a:latin typeface="Arial"/>
                          <a:ea typeface="Arial"/>
                          <a:cs typeface="Arial"/>
                          <a:sym typeface="Arial"/>
                        </a:rPr>
                        <a:t>(saved ebp)</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943" name="Google Shape;943;p81"/>
          <p:cNvCxnSpPr/>
          <p:nvPr/>
        </p:nvCxnSpPr>
        <p:spPr>
          <a:xfrm rot="10800000">
            <a:off x="8839200" y="18288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944" name="Google Shape;944;p81"/>
          <p:cNvCxnSpPr/>
          <p:nvPr/>
        </p:nvCxnSpPr>
        <p:spPr>
          <a:xfrm>
            <a:off x="8839200" y="57912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945" name="Google Shape;945;p81"/>
          <p:cNvSpPr/>
          <p:nvPr/>
        </p:nvSpPr>
        <p:spPr>
          <a:xfrm>
            <a:off x="5105400" y="3625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0x0012FF20</a:t>
            </a:r>
            <a:endParaRPr/>
          </a:p>
        </p:txBody>
      </p:sp>
      <p:sp>
        <p:nvSpPr>
          <p:cNvPr id="946" name="Google Shape;946;p81"/>
          <p:cNvSpPr/>
          <p:nvPr/>
        </p:nvSpPr>
        <p:spPr>
          <a:xfrm>
            <a:off x="5105400" y="3276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0x0012FF24</a:t>
            </a:r>
            <a:endParaRPr/>
          </a:p>
        </p:txBody>
      </p:sp>
      <p:sp>
        <p:nvSpPr>
          <p:cNvPr id="947" name="Google Shape;947;p81"/>
          <p:cNvSpPr/>
          <p:nvPr/>
        </p:nvSpPr>
        <p:spPr>
          <a:xfrm>
            <a:off x="5105400" y="2895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0x0012FF28</a:t>
            </a:r>
            <a:endParaRPr/>
          </a:p>
        </p:txBody>
      </p:sp>
      <p:sp>
        <p:nvSpPr>
          <p:cNvPr id="948" name="Google Shape;948;p81"/>
          <p:cNvSpPr/>
          <p:nvPr/>
        </p:nvSpPr>
        <p:spPr>
          <a:xfrm>
            <a:off x="5105400" y="25590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0x0012FF2C</a:t>
            </a:r>
            <a:endParaRPr/>
          </a:p>
        </p:txBody>
      </p:sp>
      <p:sp>
        <p:nvSpPr>
          <p:cNvPr id="949" name="Google Shape;949;p81"/>
          <p:cNvSpPr/>
          <p:nvPr/>
        </p:nvSpPr>
        <p:spPr>
          <a:xfrm>
            <a:off x="5105400" y="22098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0x0012FF30</a:t>
            </a:r>
            <a:endParaRPr/>
          </a:p>
        </p:txBody>
      </p:sp>
      <p:graphicFrame>
        <p:nvGraphicFramePr>
          <p:cNvPr id="950" name="Google Shape;950;p81"/>
          <p:cNvGraphicFramePr/>
          <p:nvPr/>
        </p:nvGraphicFramePr>
        <p:xfrm>
          <a:off x="5638800" y="304800"/>
          <a:ext cx="3000000" cy="3000000"/>
        </p:xfrm>
        <a:graphic>
          <a:graphicData uri="http://schemas.openxmlformats.org/drawingml/2006/table">
            <a:tbl>
              <a:tblPr>
                <a:noFill/>
                <a:tableStyleId>{D4BB855B-23E5-43B3-8E9E-652C9E05ABBC}</a:tableStyleId>
              </a:tblPr>
              <a:tblGrid>
                <a:gridCol w="874725"/>
                <a:gridCol w="2097075"/>
              </a:tblGrid>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0xcafe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ecx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0xbabe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edx</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0xfeed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0x0012FF24 </a:t>
                      </a:r>
                      <a:r>
                        <a:rPr b="0" i="0" lang="en-US" sz="1400" u="none" cap="none" strike="noStrike">
                          <a:solidFill>
                            <a:srgbClr val="FFFF00"/>
                          </a:solidFill>
                          <a:latin typeface="Noto Sans Symbols"/>
                          <a:ea typeface="Noto Sans Symbols"/>
                          <a:cs typeface="Noto Sans Symbols"/>
                          <a:sym typeface="Noto Sans Symbols"/>
                        </a:rPr>
                        <a:t>♍</a:t>
                      </a:r>
                      <a:endParaRPr b="0" i="0" sz="1400" u="none" cap="none" strike="noStrike">
                        <a:solidFill>
                          <a:srgbClr val="FFFF00"/>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0x0012FF24</a:t>
                      </a:r>
                      <a:endParaRPr b="0" i="0" sz="2400" u="none" cap="none" strike="noStrike">
                        <a:solidFill>
                          <a:schemeClr val="lt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951" name="Google Shape;951;p81"/>
          <p:cNvSpPr/>
          <p:nvPr/>
        </p:nvSpPr>
        <p:spPr>
          <a:xfrm>
            <a:off x="0" y="990600"/>
            <a:ext cx="4281878" cy="54784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.text:00000000 _sub: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.text:00000003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.text:00000006                 mov     ecx, [ebp+0Ch]</a:t>
            </a:r>
            <a:br>
              <a:rPr lang="en-US" sz="1400">
                <a:solidFill>
                  <a:schemeClr val="lt1"/>
                </a:solidFill>
                <a:latin typeface="Calibri"/>
                <a:ea typeface="Calibri"/>
                <a:cs typeface="Calibri"/>
                <a:sym typeface="Calibri"/>
              </a:rPr>
            </a:br>
            <a:r>
              <a:rPr lang="en-US" sz="1400">
                <a:solidFill>
                  <a:schemeClr val="lt1"/>
                </a:solidFill>
                <a:latin typeface="Calibri"/>
                <a:ea typeface="Calibri"/>
                <a:cs typeface="Calibri"/>
                <a:sym typeface="Calibri"/>
              </a:rPr>
              <a:t>.text:00000009                 lea     eax, [ecx+eax*2]</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.text:0000000C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.text:0000000D                 retn</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.text:00000010 _main: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rgbClr val="00B0F0"/>
                </a:solidFill>
                <a:latin typeface="Calibri"/>
                <a:ea typeface="Calibri"/>
                <a:cs typeface="Calibri"/>
                <a:sym typeface="Calibri"/>
              </a:rPr>
              <a:t>.</a:t>
            </a:r>
            <a:r>
              <a:rPr b="1" lang="en-US" sz="1400">
                <a:solidFill>
                  <a:srgbClr val="00B0F0"/>
                </a:solidFill>
                <a:latin typeface="Calibri"/>
                <a:ea typeface="Calibri"/>
                <a:cs typeface="Calibri"/>
                <a:sym typeface="Calibri"/>
              </a:rPr>
              <a:t>text:00000011                 mov     ebp, esp </a:t>
            </a:r>
            <a:r>
              <a:rPr b="1" lang="en-US" sz="1400">
                <a:solidFill>
                  <a:srgbClr val="00B0F0"/>
                </a:solidFill>
                <a:latin typeface="Noto Sans Symbols"/>
                <a:ea typeface="Noto Sans Symbols"/>
                <a:cs typeface="Noto Sans Symbols"/>
                <a:sym typeface="Noto Sans Symbols"/>
              </a:rPr>
              <a:t>⌧</a:t>
            </a:r>
            <a:endParaRPr sz="1400">
              <a:solidFill>
                <a:srgbClr val="00B0F0"/>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.text:00000013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.text:00000014                 mov     eax,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.text:00000017                 mov     ecx, [eax+4]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.text:0000001A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.text:0000001B                 call    dword ptr ds:__imp__atoi</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.text:00000021                 add     esp, 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.text:00000024                 mov     [ebp-4],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.text:00000027                 mov     edx, [ebp-4]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.text:0000002A                 push    edx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.text:0000002B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.text:0000002E                 push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.text:0000002F                 call    _sub</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.text:00000034                 add     esp, 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.text:00000037                 mov     esp,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.text:00000039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.text:0000003A                 retn</a:t>
            </a:r>
            <a:endParaRPr sz="1400">
              <a:solidFill>
                <a:schemeClr val="lt1"/>
              </a:solidFill>
              <a:latin typeface="Calibri"/>
              <a:ea typeface="Calibri"/>
              <a:cs typeface="Calibri"/>
              <a:sym typeface="Calibri"/>
            </a:endParaRPr>
          </a:p>
        </p:txBody>
      </p:sp>
      <p:sp>
        <p:nvSpPr>
          <p:cNvPr id="952" name="Google Shape;952;p81"/>
          <p:cNvSpPr/>
          <p:nvPr/>
        </p:nvSpPr>
        <p:spPr>
          <a:xfrm>
            <a:off x="5105400" y="40068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0x0012FF1C</a:t>
            </a:r>
            <a:endParaRPr/>
          </a:p>
        </p:txBody>
      </p:sp>
      <p:sp>
        <p:nvSpPr>
          <p:cNvPr id="953" name="Google Shape;953;p81"/>
          <p:cNvSpPr/>
          <p:nvPr/>
        </p:nvSpPr>
        <p:spPr>
          <a:xfrm>
            <a:off x="5105400" y="4387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0x0012FF18</a:t>
            </a:r>
            <a:endParaRPr/>
          </a:p>
        </p:txBody>
      </p:sp>
      <p:sp>
        <p:nvSpPr>
          <p:cNvPr id="954" name="Google Shape;954;p81"/>
          <p:cNvSpPr/>
          <p:nvPr/>
        </p:nvSpPr>
        <p:spPr>
          <a:xfrm>
            <a:off x="5105400" y="4768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0x0012FF14</a:t>
            </a:r>
            <a:endParaRPr/>
          </a:p>
        </p:txBody>
      </p:sp>
      <p:sp>
        <p:nvSpPr>
          <p:cNvPr id="955" name="Google Shape;955;p81"/>
          <p:cNvSpPr/>
          <p:nvPr/>
        </p:nvSpPr>
        <p:spPr>
          <a:xfrm>
            <a:off x="5105400" y="51054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0x0012FF10</a:t>
            </a:r>
            <a:endParaRPr/>
          </a:p>
        </p:txBody>
      </p:sp>
      <p:sp>
        <p:nvSpPr>
          <p:cNvPr id="956" name="Google Shape;956;p81"/>
          <p:cNvSpPr/>
          <p:nvPr/>
        </p:nvSpPr>
        <p:spPr>
          <a:xfrm>
            <a:off x="5105400" y="54546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0x0012FF0C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idx="1" type="body"/>
          </p:nvPr>
        </p:nvSpPr>
        <p:spPr>
          <a:xfrm>
            <a:off x="0" y="1676400"/>
            <a:ext cx="9144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80"/>
              <a:buFont typeface="Courier"/>
              <a:buNone/>
            </a:pPr>
            <a:r>
              <a:rPr lang="en-US" sz="1480">
                <a:latin typeface="Courier"/>
                <a:ea typeface="Courier"/>
                <a:cs typeface="Courier"/>
                <a:sym typeface="Courier"/>
              </a:rPr>
              <a:t>08048374 &lt;main&gt;:</a:t>
            </a:r>
            <a:endParaRPr/>
          </a:p>
          <a:p>
            <a:pPr indent="-342900" lvl="0" marL="342900" rtl="0" algn="l">
              <a:lnSpc>
                <a:spcPct val="80000"/>
              </a:lnSpc>
              <a:spcBef>
                <a:spcPts val="296"/>
              </a:spcBef>
              <a:spcAft>
                <a:spcPts val="0"/>
              </a:spcAft>
              <a:buSzPts val="1480"/>
              <a:buFont typeface="Courier"/>
              <a:buNone/>
            </a:pPr>
            <a:r>
              <a:rPr lang="en-US" sz="1480">
                <a:latin typeface="Courier"/>
                <a:ea typeface="Courier"/>
                <a:cs typeface="Courier"/>
                <a:sym typeface="Courier"/>
              </a:rPr>
              <a:t> 8048374:       8d 4c 24 04          		lea    0x4(%esp),%ecx</a:t>
            </a:r>
            <a:endParaRPr sz="1480">
              <a:latin typeface="Courier"/>
              <a:ea typeface="Courier"/>
              <a:cs typeface="Courier"/>
              <a:sym typeface="Courier"/>
            </a:endParaRPr>
          </a:p>
          <a:p>
            <a:pPr indent="-342900" lvl="0" marL="342900" rtl="0" algn="l">
              <a:lnSpc>
                <a:spcPct val="80000"/>
              </a:lnSpc>
              <a:spcBef>
                <a:spcPts val="296"/>
              </a:spcBef>
              <a:spcAft>
                <a:spcPts val="0"/>
              </a:spcAft>
              <a:buSzPts val="1480"/>
              <a:buFont typeface="Courier"/>
              <a:buNone/>
            </a:pPr>
            <a:r>
              <a:rPr lang="en-US" sz="1480">
                <a:latin typeface="Courier"/>
                <a:ea typeface="Courier"/>
                <a:cs typeface="Courier"/>
                <a:sym typeface="Courier"/>
              </a:rPr>
              <a:t> 8048378:       83 e4 f0               		and    $0xfffffff0,%esp</a:t>
            </a:r>
            <a:endParaRPr/>
          </a:p>
          <a:p>
            <a:pPr indent="-342900" lvl="0" marL="342900" rtl="0" algn="l">
              <a:lnSpc>
                <a:spcPct val="80000"/>
              </a:lnSpc>
              <a:spcBef>
                <a:spcPts val="296"/>
              </a:spcBef>
              <a:spcAft>
                <a:spcPts val="0"/>
              </a:spcAft>
              <a:buSzPts val="1480"/>
              <a:buFont typeface="Courier"/>
              <a:buNone/>
            </a:pPr>
            <a:r>
              <a:rPr lang="en-US" sz="1480">
                <a:latin typeface="Courier"/>
                <a:ea typeface="Courier"/>
                <a:cs typeface="Courier"/>
                <a:sym typeface="Courier"/>
              </a:rPr>
              <a:t> 804837b:       ff 71 fc                		pushl  -0x4(%ecx)</a:t>
            </a:r>
            <a:endParaRPr/>
          </a:p>
          <a:p>
            <a:pPr indent="-342900" lvl="0" marL="342900" rtl="0" algn="l">
              <a:lnSpc>
                <a:spcPct val="80000"/>
              </a:lnSpc>
              <a:spcBef>
                <a:spcPts val="296"/>
              </a:spcBef>
              <a:spcAft>
                <a:spcPts val="0"/>
              </a:spcAft>
              <a:buSzPts val="1480"/>
              <a:buFont typeface="Courier"/>
              <a:buNone/>
            </a:pPr>
            <a:r>
              <a:rPr lang="en-US" sz="1480">
                <a:latin typeface="Courier"/>
                <a:ea typeface="Courier"/>
                <a:cs typeface="Courier"/>
                <a:sym typeface="Courier"/>
              </a:rPr>
              <a:t> 804837e:       55                      		push   %ebp</a:t>
            </a:r>
            <a:endParaRPr sz="1480">
              <a:latin typeface="Courier"/>
              <a:ea typeface="Courier"/>
              <a:cs typeface="Courier"/>
              <a:sym typeface="Courier"/>
            </a:endParaRPr>
          </a:p>
          <a:p>
            <a:pPr indent="-342900" lvl="0" marL="342900" rtl="0" algn="l">
              <a:lnSpc>
                <a:spcPct val="80000"/>
              </a:lnSpc>
              <a:spcBef>
                <a:spcPts val="296"/>
              </a:spcBef>
              <a:spcAft>
                <a:spcPts val="0"/>
              </a:spcAft>
              <a:buSzPts val="1480"/>
              <a:buFont typeface="Courier"/>
              <a:buNone/>
            </a:pPr>
            <a:r>
              <a:rPr lang="en-US" sz="1480">
                <a:latin typeface="Courier"/>
                <a:ea typeface="Courier"/>
                <a:cs typeface="Courier"/>
                <a:sym typeface="Courier"/>
              </a:rPr>
              <a:t> 804837f:       89 e5                   		mov    %esp,%ebp</a:t>
            </a:r>
            <a:endParaRPr sz="1480">
              <a:latin typeface="Courier"/>
              <a:ea typeface="Courier"/>
              <a:cs typeface="Courier"/>
              <a:sym typeface="Courier"/>
            </a:endParaRPr>
          </a:p>
          <a:p>
            <a:pPr indent="-342900" lvl="0" marL="342900" rtl="0" algn="l">
              <a:lnSpc>
                <a:spcPct val="80000"/>
              </a:lnSpc>
              <a:spcBef>
                <a:spcPts val="296"/>
              </a:spcBef>
              <a:spcAft>
                <a:spcPts val="0"/>
              </a:spcAft>
              <a:buSzPts val="1480"/>
              <a:buFont typeface="Courier"/>
              <a:buNone/>
            </a:pPr>
            <a:r>
              <a:rPr lang="en-US" sz="1480">
                <a:latin typeface="Courier"/>
                <a:ea typeface="Courier"/>
                <a:cs typeface="Courier"/>
                <a:sym typeface="Courier"/>
              </a:rPr>
              <a:t> 8048381:       51                      		push   %ecx</a:t>
            </a:r>
            <a:endParaRPr sz="1480">
              <a:latin typeface="Courier"/>
              <a:ea typeface="Courier"/>
              <a:cs typeface="Courier"/>
              <a:sym typeface="Courier"/>
            </a:endParaRPr>
          </a:p>
          <a:p>
            <a:pPr indent="-342900" lvl="0" marL="342900" rtl="0" algn="l">
              <a:lnSpc>
                <a:spcPct val="80000"/>
              </a:lnSpc>
              <a:spcBef>
                <a:spcPts val="296"/>
              </a:spcBef>
              <a:spcAft>
                <a:spcPts val="0"/>
              </a:spcAft>
              <a:buSzPts val="1480"/>
              <a:buFont typeface="Courier"/>
              <a:buNone/>
            </a:pPr>
            <a:r>
              <a:rPr lang="en-US" sz="1480">
                <a:latin typeface="Courier"/>
                <a:ea typeface="Courier"/>
                <a:cs typeface="Courier"/>
                <a:sym typeface="Courier"/>
              </a:rPr>
              <a:t> 8048382:       83 ec 04                	sub    $0x4,%esp</a:t>
            </a:r>
            <a:endParaRPr/>
          </a:p>
          <a:p>
            <a:pPr indent="-342900" lvl="0" marL="342900" rtl="0" algn="l">
              <a:lnSpc>
                <a:spcPct val="80000"/>
              </a:lnSpc>
              <a:spcBef>
                <a:spcPts val="296"/>
              </a:spcBef>
              <a:spcAft>
                <a:spcPts val="0"/>
              </a:spcAft>
              <a:buSzPts val="1480"/>
              <a:buFont typeface="Courier"/>
              <a:buNone/>
            </a:pPr>
            <a:r>
              <a:rPr lang="en-US" sz="1480">
                <a:latin typeface="Courier"/>
                <a:ea typeface="Courier"/>
                <a:cs typeface="Courier"/>
                <a:sym typeface="Courier"/>
              </a:rPr>
              <a:t> 8048385:       c7 04 24 60 84 04 08    	movl   $0x8048460,(%esp)</a:t>
            </a:r>
            <a:endParaRPr/>
          </a:p>
          <a:p>
            <a:pPr indent="-342900" lvl="0" marL="342900" rtl="0" algn="l">
              <a:lnSpc>
                <a:spcPct val="80000"/>
              </a:lnSpc>
              <a:spcBef>
                <a:spcPts val="296"/>
              </a:spcBef>
              <a:spcAft>
                <a:spcPts val="0"/>
              </a:spcAft>
              <a:buSzPts val="1480"/>
              <a:buFont typeface="Courier"/>
              <a:buNone/>
            </a:pPr>
            <a:r>
              <a:rPr lang="en-US" sz="1480">
                <a:latin typeface="Courier"/>
                <a:ea typeface="Courier"/>
                <a:cs typeface="Courier"/>
                <a:sym typeface="Courier"/>
              </a:rPr>
              <a:t> 804838c:       e8 43 ff ff ff          		call   80482d4 &lt;puts@plt&gt;</a:t>
            </a:r>
            <a:endParaRPr/>
          </a:p>
          <a:p>
            <a:pPr indent="-342900" lvl="0" marL="342900" rtl="0" algn="l">
              <a:lnSpc>
                <a:spcPct val="80000"/>
              </a:lnSpc>
              <a:spcBef>
                <a:spcPts val="296"/>
              </a:spcBef>
              <a:spcAft>
                <a:spcPts val="0"/>
              </a:spcAft>
              <a:buSzPts val="1480"/>
              <a:buFont typeface="Courier"/>
              <a:buNone/>
            </a:pPr>
            <a:r>
              <a:rPr lang="en-US" sz="1480">
                <a:latin typeface="Courier"/>
                <a:ea typeface="Courier"/>
                <a:cs typeface="Courier"/>
                <a:sym typeface="Courier"/>
              </a:rPr>
              <a:t> 8048391:       b8 2a 00 00 00          	mov    $0x1234,%eax</a:t>
            </a:r>
            <a:endParaRPr/>
          </a:p>
          <a:p>
            <a:pPr indent="-342900" lvl="0" marL="342900" rtl="0" algn="l">
              <a:lnSpc>
                <a:spcPct val="80000"/>
              </a:lnSpc>
              <a:spcBef>
                <a:spcPts val="296"/>
              </a:spcBef>
              <a:spcAft>
                <a:spcPts val="0"/>
              </a:spcAft>
              <a:buSzPts val="1480"/>
              <a:buFont typeface="Courier"/>
              <a:buNone/>
            </a:pPr>
            <a:r>
              <a:rPr lang="en-US" sz="1480">
                <a:latin typeface="Courier"/>
                <a:ea typeface="Courier"/>
                <a:cs typeface="Courier"/>
                <a:sym typeface="Courier"/>
              </a:rPr>
              <a:t> 8048396:       83 c4 04                	add    $0x4,%esp</a:t>
            </a:r>
            <a:endParaRPr/>
          </a:p>
          <a:p>
            <a:pPr indent="-342900" lvl="0" marL="342900" rtl="0" algn="l">
              <a:lnSpc>
                <a:spcPct val="80000"/>
              </a:lnSpc>
              <a:spcBef>
                <a:spcPts val="296"/>
              </a:spcBef>
              <a:spcAft>
                <a:spcPts val="0"/>
              </a:spcAft>
              <a:buSzPts val="1480"/>
              <a:buFont typeface="Courier"/>
              <a:buNone/>
            </a:pPr>
            <a:r>
              <a:rPr lang="en-US" sz="1480">
                <a:latin typeface="Courier"/>
                <a:ea typeface="Courier"/>
                <a:cs typeface="Courier"/>
                <a:sym typeface="Courier"/>
              </a:rPr>
              <a:t> 8048399:       59                      		pop    %ecx</a:t>
            </a:r>
            <a:endParaRPr sz="1480">
              <a:latin typeface="Courier"/>
              <a:ea typeface="Courier"/>
              <a:cs typeface="Courier"/>
              <a:sym typeface="Courier"/>
            </a:endParaRPr>
          </a:p>
          <a:p>
            <a:pPr indent="-342900" lvl="0" marL="342900" rtl="0" algn="l">
              <a:lnSpc>
                <a:spcPct val="80000"/>
              </a:lnSpc>
              <a:spcBef>
                <a:spcPts val="296"/>
              </a:spcBef>
              <a:spcAft>
                <a:spcPts val="0"/>
              </a:spcAft>
              <a:buSzPts val="1480"/>
              <a:buFont typeface="Courier"/>
              <a:buNone/>
            </a:pPr>
            <a:r>
              <a:rPr lang="en-US" sz="1480">
                <a:latin typeface="Courier"/>
                <a:ea typeface="Courier"/>
                <a:cs typeface="Courier"/>
                <a:sym typeface="Courier"/>
              </a:rPr>
              <a:t> 804839a:       5d                      		pop    %ebp</a:t>
            </a:r>
            <a:endParaRPr sz="1480">
              <a:latin typeface="Courier"/>
              <a:ea typeface="Courier"/>
              <a:cs typeface="Courier"/>
              <a:sym typeface="Courier"/>
            </a:endParaRPr>
          </a:p>
          <a:p>
            <a:pPr indent="-342900" lvl="0" marL="342900" rtl="0" algn="l">
              <a:lnSpc>
                <a:spcPct val="80000"/>
              </a:lnSpc>
              <a:spcBef>
                <a:spcPts val="296"/>
              </a:spcBef>
              <a:spcAft>
                <a:spcPts val="0"/>
              </a:spcAft>
              <a:buSzPts val="1480"/>
              <a:buFont typeface="Courier"/>
              <a:buNone/>
            </a:pPr>
            <a:r>
              <a:rPr lang="en-US" sz="1480">
                <a:latin typeface="Courier"/>
                <a:ea typeface="Courier"/>
                <a:cs typeface="Courier"/>
                <a:sym typeface="Courier"/>
              </a:rPr>
              <a:t> 804839b:       8d 61 fc               		lea    -0x4(%ecx),%esp</a:t>
            </a:r>
            <a:endParaRPr sz="1480">
              <a:latin typeface="Courier"/>
              <a:ea typeface="Courier"/>
              <a:cs typeface="Courier"/>
              <a:sym typeface="Courier"/>
            </a:endParaRPr>
          </a:p>
          <a:p>
            <a:pPr indent="-342900" lvl="0" marL="342900" rtl="0" algn="l">
              <a:lnSpc>
                <a:spcPct val="80000"/>
              </a:lnSpc>
              <a:spcBef>
                <a:spcPts val="296"/>
              </a:spcBef>
              <a:spcAft>
                <a:spcPts val="0"/>
              </a:spcAft>
              <a:buSzPts val="1480"/>
              <a:buFont typeface="Courier"/>
              <a:buNone/>
            </a:pPr>
            <a:r>
              <a:rPr lang="en-US" sz="1480">
                <a:latin typeface="Courier"/>
                <a:ea typeface="Courier"/>
                <a:cs typeface="Courier"/>
                <a:sym typeface="Courier"/>
              </a:rPr>
              <a:t> 804839e:       c3                      		ret    </a:t>
            </a:r>
            <a:endParaRPr/>
          </a:p>
          <a:p>
            <a:pPr indent="-342900" lvl="0" marL="342900" rtl="0" algn="l">
              <a:lnSpc>
                <a:spcPct val="80000"/>
              </a:lnSpc>
              <a:spcBef>
                <a:spcPts val="296"/>
              </a:spcBef>
              <a:spcAft>
                <a:spcPts val="0"/>
              </a:spcAft>
              <a:buSzPts val="1480"/>
              <a:buFont typeface="Courier"/>
              <a:buNone/>
            </a:pPr>
            <a:r>
              <a:rPr lang="en-US" sz="1480">
                <a:latin typeface="Courier"/>
                <a:ea typeface="Courier"/>
                <a:cs typeface="Courier"/>
                <a:sym typeface="Courier"/>
              </a:rPr>
              <a:t> 804839f:       90                      		nop</a:t>
            </a:r>
            <a:endParaRPr sz="1480">
              <a:latin typeface="Courier"/>
              <a:ea typeface="Courier"/>
              <a:cs typeface="Courier"/>
              <a:sym typeface="Courier"/>
            </a:endParaRPr>
          </a:p>
        </p:txBody>
      </p:sp>
      <p:sp>
        <p:nvSpPr>
          <p:cNvPr id="142" name="Google Shape;142;p19"/>
          <p:cNvSpPr txBox="1"/>
          <p:nvPr/>
        </p:nvSpPr>
        <p:spPr>
          <a:xfrm>
            <a:off x="0" y="5754469"/>
            <a:ext cx="91440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FFFF00"/>
                </a:solidFill>
                <a:latin typeface="Calibri"/>
                <a:ea typeface="Calibri"/>
                <a:cs typeface="Calibri"/>
                <a:sym typeface="Calibri"/>
              </a:rPr>
              <a:t>Ubuntu 8.04, GCC 4.2.4</a:t>
            </a:r>
            <a:endParaRPr/>
          </a:p>
          <a:p>
            <a:pPr indent="0" lvl="0" marL="0" marR="0" rtl="0" algn="ctr">
              <a:spcBef>
                <a:spcPts val="0"/>
              </a:spcBef>
              <a:spcAft>
                <a:spcPts val="0"/>
              </a:spcAft>
              <a:buNone/>
            </a:pPr>
            <a:r>
              <a:rPr b="0" i="0" lang="en-US" sz="1800" u="none" cap="none" strike="noStrike">
                <a:solidFill>
                  <a:srgbClr val="FFFF00"/>
                </a:solidFill>
                <a:latin typeface="Calibri"/>
                <a:ea typeface="Calibri"/>
                <a:cs typeface="Calibri"/>
                <a:sym typeface="Calibri"/>
              </a:rPr>
              <a:t>Disassembled with “objdump -d”</a:t>
            </a:r>
            <a:endParaRPr b="0" i="0" sz="1800" u="none" cap="none" strike="noStrike">
              <a:solidFill>
                <a:srgbClr val="FFFF00"/>
              </a:solidFill>
              <a:latin typeface="Calibri"/>
              <a:ea typeface="Calibri"/>
              <a:cs typeface="Calibri"/>
              <a:sym typeface="Calibri"/>
            </a:endParaRPr>
          </a:p>
        </p:txBody>
      </p:sp>
      <p:sp>
        <p:nvSpPr>
          <p:cNvPr id="143" name="Google Shape;14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Is the same as…</a:t>
            </a:r>
            <a:endParaRPr/>
          </a:p>
        </p:txBody>
      </p:sp>
      <p:cxnSp>
        <p:nvCxnSpPr>
          <p:cNvPr id="144" name="Google Shape;144;p19"/>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82"/>
          <p:cNvSpPr txBox="1"/>
          <p:nvPr>
            <p:ph type="title"/>
          </p:nvPr>
        </p:nvSpPr>
        <p:spPr>
          <a:xfrm>
            <a:off x="0" y="-152400"/>
            <a:ext cx="4038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Example2.c - 3</a:t>
            </a:r>
            <a:endParaRPr/>
          </a:p>
        </p:txBody>
      </p:sp>
      <p:graphicFrame>
        <p:nvGraphicFramePr>
          <p:cNvPr id="963" name="Google Shape;963;p82"/>
          <p:cNvGraphicFramePr/>
          <p:nvPr/>
        </p:nvGraphicFramePr>
        <p:xfrm>
          <a:off x="6477000" y="2155825"/>
          <a:ext cx="3000000" cy="3000000"/>
        </p:xfrm>
        <a:graphic>
          <a:graphicData uri="http://schemas.openxmlformats.org/drawingml/2006/table">
            <a:tbl>
              <a:tblPr>
                <a:noFill/>
                <a:tableStyleId>{D4BB855B-23E5-43B3-8E9E-652C9E05ABBC}</a:tableStyleId>
              </a:tblPr>
              <a:tblGrid>
                <a:gridCol w="2514600"/>
              </a:tblGrid>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0x12FFB0 </a:t>
                      </a:r>
                      <a:r>
                        <a:rPr b="0" i="0" lang="en-US" sz="1400" u="none" cap="none" strike="noStrike">
                          <a:solidFill>
                            <a:schemeClr val="lt1"/>
                          </a:solidFill>
                          <a:latin typeface="Arial"/>
                          <a:ea typeface="Arial"/>
                          <a:cs typeface="Arial"/>
                          <a:sym typeface="Arial"/>
                        </a:rPr>
                        <a:t>(char ** argv)</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argc)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Addr after “call _main”</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0x0012FF50 </a:t>
                      </a:r>
                      <a:r>
                        <a:rPr b="0" i="0" lang="en-US" sz="1400" u="none" cap="none" strike="noStrike">
                          <a:solidFill>
                            <a:schemeClr val="lt1"/>
                          </a:solidFill>
                          <a:latin typeface="Arial"/>
                          <a:ea typeface="Arial"/>
                          <a:cs typeface="Arial"/>
                          <a:sym typeface="Arial"/>
                        </a:rPr>
                        <a:t>(saved ebp)</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rgbClr val="FFFF00"/>
                        </a:buClr>
                        <a:buSzPts val="1800"/>
                        <a:buFont typeface="Arial"/>
                        <a:buNone/>
                      </a:pPr>
                      <a:r>
                        <a:rPr b="0" i="0" lang="en-US" sz="1800" u="none" cap="none" strike="noStrike">
                          <a:solidFill>
                            <a:srgbClr val="FFFF00"/>
                          </a:solidFill>
                          <a:latin typeface="Arial"/>
                          <a:ea typeface="Arial"/>
                          <a:cs typeface="Arial"/>
                          <a:sym typeface="Arial"/>
                        </a:rPr>
                        <a:t>0xbabe (int a) </a:t>
                      </a:r>
                      <a:r>
                        <a:rPr b="0" i="0" lang="en-US" sz="1800" u="none" cap="none" strike="noStrike">
                          <a:solidFill>
                            <a:srgbClr val="FFFF00"/>
                          </a:solidFill>
                          <a:latin typeface="Noto Sans Symbols"/>
                          <a:ea typeface="Noto Sans Symbols"/>
                          <a:cs typeface="Noto Sans Symbols"/>
                          <a:sym typeface="Noto Sans Symbols"/>
                        </a:rPr>
                        <a:t>♍</a:t>
                      </a:r>
                      <a:endParaRPr b="0" i="0" sz="1800" u="none" cap="none" strike="noStrike">
                        <a:solidFill>
                          <a:srgbClr val="FFFF00"/>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964" name="Google Shape;964;p82"/>
          <p:cNvCxnSpPr/>
          <p:nvPr/>
        </p:nvCxnSpPr>
        <p:spPr>
          <a:xfrm rot="10800000">
            <a:off x="8839200" y="18288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965" name="Google Shape;965;p82"/>
          <p:cNvCxnSpPr/>
          <p:nvPr/>
        </p:nvCxnSpPr>
        <p:spPr>
          <a:xfrm>
            <a:off x="8839200" y="57912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966" name="Google Shape;966;p82"/>
          <p:cNvSpPr/>
          <p:nvPr/>
        </p:nvSpPr>
        <p:spPr>
          <a:xfrm>
            <a:off x="5105400" y="3625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0x0012FF20</a:t>
            </a:r>
            <a:endParaRPr/>
          </a:p>
        </p:txBody>
      </p:sp>
      <p:sp>
        <p:nvSpPr>
          <p:cNvPr id="967" name="Google Shape;967;p82"/>
          <p:cNvSpPr/>
          <p:nvPr/>
        </p:nvSpPr>
        <p:spPr>
          <a:xfrm>
            <a:off x="5105400" y="3276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0x0012FF24</a:t>
            </a:r>
            <a:endParaRPr/>
          </a:p>
        </p:txBody>
      </p:sp>
      <p:sp>
        <p:nvSpPr>
          <p:cNvPr id="968" name="Google Shape;968;p82"/>
          <p:cNvSpPr/>
          <p:nvPr/>
        </p:nvSpPr>
        <p:spPr>
          <a:xfrm>
            <a:off x="5105400" y="2895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0x0012FF28</a:t>
            </a:r>
            <a:endParaRPr/>
          </a:p>
        </p:txBody>
      </p:sp>
      <p:sp>
        <p:nvSpPr>
          <p:cNvPr id="969" name="Google Shape;969;p82"/>
          <p:cNvSpPr/>
          <p:nvPr/>
        </p:nvSpPr>
        <p:spPr>
          <a:xfrm>
            <a:off x="5105400" y="25590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0x0012FF2C</a:t>
            </a:r>
            <a:endParaRPr/>
          </a:p>
        </p:txBody>
      </p:sp>
      <p:sp>
        <p:nvSpPr>
          <p:cNvPr id="970" name="Google Shape;970;p82"/>
          <p:cNvSpPr/>
          <p:nvPr/>
        </p:nvSpPr>
        <p:spPr>
          <a:xfrm>
            <a:off x="5105400" y="22098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0x0012FF30</a:t>
            </a:r>
            <a:endParaRPr/>
          </a:p>
        </p:txBody>
      </p:sp>
      <p:graphicFrame>
        <p:nvGraphicFramePr>
          <p:cNvPr id="971" name="Google Shape;971;p82"/>
          <p:cNvGraphicFramePr/>
          <p:nvPr/>
        </p:nvGraphicFramePr>
        <p:xfrm>
          <a:off x="5638800" y="304800"/>
          <a:ext cx="3000000" cy="3000000"/>
        </p:xfrm>
        <a:graphic>
          <a:graphicData uri="http://schemas.openxmlformats.org/drawingml/2006/table">
            <a:tbl>
              <a:tblPr>
                <a:noFill/>
                <a:tableStyleId>{D4BB855B-23E5-43B3-8E9E-652C9E05ABBC}</a:tableStyleId>
              </a:tblPr>
              <a:tblGrid>
                <a:gridCol w="874725"/>
                <a:gridCol w="2097075"/>
              </a:tblGrid>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0xcafe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ecx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0xbabe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edx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0xfeed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0x0012FF24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0x0012FF20 </a:t>
                      </a:r>
                      <a:r>
                        <a:rPr b="0" i="0" lang="en-US" sz="1400" u="none" cap="none" strike="noStrike">
                          <a:solidFill>
                            <a:srgbClr val="FFFF00"/>
                          </a:solidFill>
                          <a:latin typeface="Noto Sans Symbols"/>
                          <a:ea typeface="Noto Sans Symbols"/>
                          <a:cs typeface="Noto Sans Symbols"/>
                          <a:sym typeface="Noto Sans Symbols"/>
                        </a:rPr>
                        <a:t>♍</a:t>
                      </a:r>
                      <a:endParaRPr b="0" i="0" sz="2400" u="none" cap="none" strike="noStrike">
                        <a:solidFill>
                          <a:srgbClr val="FFFF00"/>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972" name="Google Shape;972;p82"/>
          <p:cNvSpPr/>
          <p:nvPr/>
        </p:nvSpPr>
        <p:spPr>
          <a:xfrm>
            <a:off x="0" y="990600"/>
            <a:ext cx="4281878" cy="54784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.text:00000000 _sub: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.text:00000003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.text:00000006                 mov     ecx,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.text:00000009                 lea     eax, [ecx+eax*2]</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.text:0000000C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.text:0000000D                 retn</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.text:00000010 _main: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.text:00000013                 push    ecx </a:t>
            </a:r>
            <a:r>
              <a:rPr b="1" lang="en-US" sz="1400">
                <a:solidFill>
                  <a:srgbClr val="00B0F0"/>
                </a:solidFill>
                <a:latin typeface="Noto Sans Symbols"/>
                <a:ea typeface="Noto Sans Symbols"/>
                <a:cs typeface="Noto Sans Symbols"/>
                <a:sym typeface="Noto Sans Symbols"/>
              </a:rPr>
              <a:t>⌧</a:t>
            </a:r>
            <a:endParaRPr sz="1400">
              <a:solidFill>
                <a:srgbClr val="00B0F0"/>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.text:00000014                 mov     eax,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.text:00000017                 mov     ecx, [eax+4]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.text:0000001A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.text:0000001B                 call    dword ptr ds:__imp__atoi</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.text:00000021                 add     esp, 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.text:00000024                 mov     [ebp-4],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.text:00000027                 mov     edx, [ebp-4]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.text:0000002A                 push    edx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.text:0000002B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.text:0000002E                 push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.text:0000002F                 call    _sub</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.text:00000034                 add     esp, 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.text:00000037                 mov     esp,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.text:00000039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.text:0000003A                 retn</a:t>
            </a:r>
            <a:endParaRPr sz="1400">
              <a:solidFill>
                <a:schemeClr val="lt1"/>
              </a:solidFill>
              <a:latin typeface="Calibri"/>
              <a:ea typeface="Calibri"/>
              <a:cs typeface="Calibri"/>
              <a:sym typeface="Calibri"/>
            </a:endParaRPr>
          </a:p>
        </p:txBody>
      </p:sp>
      <p:sp>
        <p:nvSpPr>
          <p:cNvPr id="973" name="Google Shape;973;p82"/>
          <p:cNvSpPr/>
          <p:nvPr/>
        </p:nvSpPr>
        <p:spPr>
          <a:xfrm>
            <a:off x="5105400" y="40068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0x0012FF1C</a:t>
            </a:r>
            <a:endParaRPr/>
          </a:p>
        </p:txBody>
      </p:sp>
      <p:sp>
        <p:nvSpPr>
          <p:cNvPr id="974" name="Google Shape;974;p82"/>
          <p:cNvSpPr/>
          <p:nvPr/>
        </p:nvSpPr>
        <p:spPr>
          <a:xfrm>
            <a:off x="5105400" y="4387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0x0012FF18</a:t>
            </a:r>
            <a:endParaRPr/>
          </a:p>
        </p:txBody>
      </p:sp>
      <p:sp>
        <p:nvSpPr>
          <p:cNvPr id="975" name="Google Shape;975;p82"/>
          <p:cNvSpPr/>
          <p:nvPr/>
        </p:nvSpPr>
        <p:spPr>
          <a:xfrm>
            <a:off x="5105400" y="4768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0x0012FF14</a:t>
            </a:r>
            <a:endParaRPr/>
          </a:p>
        </p:txBody>
      </p:sp>
      <p:sp>
        <p:nvSpPr>
          <p:cNvPr id="976" name="Google Shape;976;p82"/>
          <p:cNvSpPr/>
          <p:nvPr/>
        </p:nvSpPr>
        <p:spPr>
          <a:xfrm>
            <a:off x="5105400" y="51054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0x0012FF10</a:t>
            </a:r>
            <a:endParaRPr/>
          </a:p>
        </p:txBody>
      </p:sp>
      <p:sp>
        <p:nvSpPr>
          <p:cNvPr id="977" name="Google Shape;977;p82"/>
          <p:cNvSpPr/>
          <p:nvPr/>
        </p:nvSpPr>
        <p:spPr>
          <a:xfrm>
            <a:off x="5105400" y="54546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0x0012FF0C</a:t>
            </a:r>
            <a:endParaRPr/>
          </a:p>
        </p:txBody>
      </p:sp>
      <p:sp>
        <p:nvSpPr>
          <p:cNvPr id="978" name="Google Shape;978;p82"/>
          <p:cNvSpPr/>
          <p:nvPr/>
        </p:nvSpPr>
        <p:spPr>
          <a:xfrm>
            <a:off x="0" y="3200400"/>
            <a:ext cx="2133600" cy="3124200"/>
          </a:xfrm>
          <a:prstGeom prst="wedgeRoundRectCallout">
            <a:avLst>
              <a:gd fmla="val 50444" name="adj1"/>
              <a:gd fmla="val -54676" name="adj2"/>
              <a:gd fmla="val 16667"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Caller-save, or space for local var? This time it turns out to be space for local var since there is no corresponding pop, and the address is used later to refer to the value we know is stored in a.</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83"/>
          <p:cNvSpPr txBox="1"/>
          <p:nvPr>
            <p:ph type="title"/>
          </p:nvPr>
        </p:nvSpPr>
        <p:spPr>
          <a:xfrm>
            <a:off x="0" y="-152400"/>
            <a:ext cx="396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Example2.c - 4</a:t>
            </a:r>
            <a:endParaRPr/>
          </a:p>
        </p:txBody>
      </p:sp>
      <p:graphicFrame>
        <p:nvGraphicFramePr>
          <p:cNvPr id="985" name="Google Shape;985;p83"/>
          <p:cNvGraphicFramePr/>
          <p:nvPr/>
        </p:nvGraphicFramePr>
        <p:xfrm>
          <a:off x="6477000" y="2155825"/>
          <a:ext cx="3000000" cy="3000000"/>
        </p:xfrm>
        <a:graphic>
          <a:graphicData uri="http://schemas.openxmlformats.org/drawingml/2006/table">
            <a:tbl>
              <a:tblPr>
                <a:noFill/>
                <a:tableStyleId>{D4BB855B-23E5-43B3-8E9E-652C9E05ABBC}</a:tableStyleId>
              </a:tblPr>
              <a:tblGrid>
                <a:gridCol w="2514600"/>
              </a:tblGrid>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0x12FFB0 </a:t>
                      </a:r>
                      <a:r>
                        <a:rPr b="0" i="0" lang="en-US" sz="1400" u="none" cap="none" strike="noStrike">
                          <a:solidFill>
                            <a:schemeClr val="lt1"/>
                          </a:solidFill>
                          <a:latin typeface="Arial"/>
                          <a:ea typeface="Arial"/>
                          <a:cs typeface="Arial"/>
                          <a:sym typeface="Arial"/>
                        </a:rPr>
                        <a:t>(char ** argv)</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argc)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Addr after “call _main”</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0x0012FF50 </a:t>
                      </a:r>
                      <a:r>
                        <a:rPr b="0" i="0" lang="en-US" sz="1400" u="none" cap="none" strike="noStrike">
                          <a:solidFill>
                            <a:schemeClr val="lt1"/>
                          </a:solidFill>
                          <a:latin typeface="Arial"/>
                          <a:ea typeface="Arial"/>
                          <a:cs typeface="Arial"/>
                          <a:sym typeface="Arial"/>
                        </a:rPr>
                        <a:t>(saved ebp)</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0xbabe (int a)</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986" name="Google Shape;986;p83"/>
          <p:cNvCxnSpPr/>
          <p:nvPr/>
        </p:nvCxnSpPr>
        <p:spPr>
          <a:xfrm rot="10800000">
            <a:off x="8839200" y="18288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987" name="Google Shape;987;p83"/>
          <p:cNvCxnSpPr/>
          <p:nvPr/>
        </p:nvCxnSpPr>
        <p:spPr>
          <a:xfrm>
            <a:off x="8839200" y="57912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988" name="Google Shape;988;p83"/>
          <p:cNvSpPr/>
          <p:nvPr/>
        </p:nvSpPr>
        <p:spPr>
          <a:xfrm>
            <a:off x="5105400" y="3625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0x0012FF20</a:t>
            </a:r>
            <a:endParaRPr/>
          </a:p>
        </p:txBody>
      </p:sp>
      <p:sp>
        <p:nvSpPr>
          <p:cNvPr id="989" name="Google Shape;989;p83"/>
          <p:cNvSpPr/>
          <p:nvPr/>
        </p:nvSpPr>
        <p:spPr>
          <a:xfrm>
            <a:off x="5105400" y="3276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0x0012FF24</a:t>
            </a:r>
            <a:endParaRPr/>
          </a:p>
        </p:txBody>
      </p:sp>
      <p:sp>
        <p:nvSpPr>
          <p:cNvPr id="990" name="Google Shape;990;p83"/>
          <p:cNvSpPr/>
          <p:nvPr/>
        </p:nvSpPr>
        <p:spPr>
          <a:xfrm>
            <a:off x="5105400" y="2895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0x0012FF28</a:t>
            </a:r>
            <a:endParaRPr/>
          </a:p>
        </p:txBody>
      </p:sp>
      <p:sp>
        <p:nvSpPr>
          <p:cNvPr id="991" name="Google Shape;991;p83"/>
          <p:cNvSpPr/>
          <p:nvPr/>
        </p:nvSpPr>
        <p:spPr>
          <a:xfrm>
            <a:off x="5105400" y="25590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0x0012FF2C</a:t>
            </a:r>
            <a:endParaRPr/>
          </a:p>
        </p:txBody>
      </p:sp>
      <p:sp>
        <p:nvSpPr>
          <p:cNvPr id="992" name="Google Shape;992;p83"/>
          <p:cNvSpPr/>
          <p:nvPr/>
        </p:nvSpPr>
        <p:spPr>
          <a:xfrm>
            <a:off x="5105400" y="22098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0x0012FF30</a:t>
            </a:r>
            <a:endParaRPr/>
          </a:p>
        </p:txBody>
      </p:sp>
      <p:graphicFrame>
        <p:nvGraphicFramePr>
          <p:cNvPr id="993" name="Google Shape;993;p83"/>
          <p:cNvGraphicFramePr/>
          <p:nvPr/>
        </p:nvGraphicFramePr>
        <p:xfrm>
          <a:off x="5638800" y="304800"/>
          <a:ext cx="3000000" cy="3000000"/>
        </p:xfrm>
        <a:graphic>
          <a:graphicData uri="http://schemas.openxmlformats.org/drawingml/2006/table">
            <a:tbl>
              <a:tblPr>
                <a:noFill/>
                <a:tableStyleId>{D4BB855B-23E5-43B3-8E9E-652C9E05ABBC}</a:tableStyleId>
              </a:tblPr>
              <a:tblGrid>
                <a:gridCol w="874725"/>
                <a:gridCol w="2097075"/>
              </a:tblGrid>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0x12FFB0 </a:t>
                      </a:r>
                      <a:r>
                        <a:rPr b="0" i="0" lang="en-US" sz="1400" u="none" cap="none" strike="noStrike">
                          <a:solidFill>
                            <a:srgbClr val="FFFF00"/>
                          </a:solidFill>
                          <a:latin typeface="Noto Sans Symbols"/>
                          <a:ea typeface="Noto Sans Symbols"/>
                          <a:cs typeface="Noto Sans Symbols"/>
                          <a:sym typeface="Noto Sans Symbols"/>
                        </a:rPr>
                        <a:t>♍</a:t>
                      </a:r>
                      <a:endParaRPr b="0" i="0" sz="1400" u="none" cap="none" strike="noStrike">
                        <a:solidFill>
                          <a:srgbClr val="FFFF00"/>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ecx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0xbabe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edx</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0xfeed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0x0012FF24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0x0012FF20</a:t>
                      </a:r>
                      <a:endParaRPr b="0" i="0" sz="2400" u="none" cap="none" strike="noStrike">
                        <a:solidFill>
                          <a:schemeClr val="lt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994" name="Google Shape;994;p83"/>
          <p:cNvSpPr/>
          <p:nvPr/>
        </p:nvSpPr>
        <p:spPr>
          <a:xfrm>
            <a:off x="0" y="990600"/>
            <a:ext cx="4281878" cy="54784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.text:00000000 _sub: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.text:00000003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.text:00000006                 mov     ecx,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.text:00000009                 lea     eax, [ecx+eax*2]</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.text:0000000C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.text:0000000D                 retn</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.text:00000010 _main: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.text:00000013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rgbClr val="00B0F0"/>
                </a:solidFill>
                <a:latin typeface="Calibri"/>
                <a:ea typeface="Calibri"/>
                <a:cs typeface="Calibri"/>
                <a:sym typeface="Calibri"/>
              </a:rPr>
              <a:t>.</a:t>
            </a:r>
            <a:r>
              <a:rPr b="1" lang="en-US" sz="1400">
                <a:solidFill>
                  <a:srgbClr val="00B0F0"/>
                </a:solidFill>
                <a:latin typeface="Calibri"/>
                <a:ea typeface="Calibri"/>
                <a:cs typeface="Calibri"/>
                <a:sym typeface="Calibri"/>
              </a:rPr>
              <a:t>text:00000014                 mov     eax, [ebp+0Ch] </a:t>
            </a:r>
            <a:r>
              <a:rPr b="1" lang="en-US" sz="1400">
                <a:solidFill>
                  <a:srgbClr val="00B0F0"/>
                </a:solidFill>
                <a:latin typeface="Noto Sans Symbols"/>
                <a:ea typeface="Noto Sans Symbols"/>
                <a:cs typeface="Noto Sans Symbols"/>
                <a:sym typeface="Noto Sans Symbols"/>
              </a:rPr>
              <a:t>⌧</a:t>
            </a:r>
            <a:endParaRPr sz="1400">
              <a:solidFill>
                <a:srgbClr val="00B0F0"/>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.text:00000017                 mov     ecx, [eax+4]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.text:0000001A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.text:0000001B                 call    dword ptr ds:__imp__atoi</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.text:00000021                 add     esp, 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.text:00000024                 mov     [ebp-4],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.text:00000027                 mov     edx, [ebp-4]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.text:0000002A                 push    edx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.text:0000002B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.text:0000002E                 push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.text:0000002F                 call    _sub</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.text:00000034                 add     esp, 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.text:00000037                 mov     esp,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.text:00000039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.text:0000003A                 retn</a:t>
            </a:r>
            <a:endParaRPr sz="1400">
              <a:solidFill>
                <a:schemeClr val="lt1"/>
              </a:solidFill>
              <a:latin typeface="Calibri"/>
              <a:ea typeface="Calibri"/>
              <a:cs typeface="Calibri"/>
              <a:sym typeface="Calibri"/>
            </a:endParaRPr>
          </a:p>
        </p:txBody>
      </p:sp>
      <p:sp>
        <p:nvSpPr>
          <p:cNvPr id="995" name="Google Shape;995;p83"/>
          <p:cNvSpPr/>
          <p:nvPr/>
        </p:nvSpPr>
        <p:spPr>
          <a:xfrm>
            <a:off x="5105400" y="40068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0x0012FF1C</a:t>
            </a:r>
            <a:endParaRPr/>
          </a:p>
        </p:txBody>
      </p:sp>
      <p:sp>
        <p:nvSpPr>
          <p:cNvPr id="996" name="Google Shape;996;p83"/>
          <p:cNvSpPr/>
          <p:nvPr/>
        </p:nvSpPr>
        <p:spPr>
          <a:xfrm>
            <a:off x="5105400" y="4387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0x0012FF18</a:t>
            </a:r>
            <a:endParaRPr/>
          </a:p>
        </p:txBody>
      </p:sp>
      <p:sp>
        <p:nvSpPr>
          <p:cNvPr id="997" name="Google Shape;997;p83"/>
          <p:cNvSpPr/>
          <p:nvPr/>
        </p:nvSpPr>
        <p:spPr>
          <a:xfrm>
            <a:off x="5105400" y="4768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0x0012FF14</a:t>
            </a:r>
            <a:endParaRPr/>
          </a:p>
        </p:txBody>
      </p:sp>
      <p:sp>
        <p:nvSpPr>
          <p:cNvPr id="998" name="Google Shape;998;p83"/>
          <p:cNvSpPr/>
          <p:nvPr/>
        </p:nvSpPr>
        <p:spPr>
          <a:xfrm>
            <a:off x="5105400" y="51054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0x0012FF10</a:t>
            </a:r>
            <a:endParaRPr/>
          </a:p>
        </p:txBody>
      </p:sp>
      <p:sp>
        <p:nvSpPr>
          <p:cNvPr id="999" name="Google Shape;999;p83"/>
          <p:cNvSpPr/>
          <p:nvPr/>
        </p:nvSpPr>
        <p:spPr>
          <a:xfrm>
            <a:off x="5105400" y="54546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0x0012FF0C</a:t>
            </a:r>
            <a:endParaRPr/>
          </a:p>
        </p:txBody>
      </p:sp>
      <p:sp>
        <p:nvSpPr>
          <p:cNvPr id="1000" name="Google Shape;1000;p83"/>
          <p:cNvSpPr/>
          <p:nvPr/>
        </p:nvSpPr>
        <p:spPr>
          <a:xfrm>
            <a:off x="0" y="3429000"/>
            <a:ext cx="2057400" cy="1905000"/>
          </a:xfrm>
          <a:prstGeom prst="wedgeRoundRectCallout">
            <a:avLst>
              <a:gd fmla="val 51157" name="adj1"/>
              <a:gd fmla="val -56667" name="adj2"/>
              <a:gd fmla="val 16667"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Getting the base of the argv char * array (aka argv[0])</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84"/>
          <p:cNvSpPr txBox="1"/>
          <p:nvPr>
            <p:ph type="title"/>
          </p:nvPr>
        </p:nvSpPr>
        <p:spPr>
          <a:xfrm>
            <a:off x="0" y="-152400"/>
            <a:ext cx="3505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Example2 - 5</a:t>
            </a:r>
            <a:endParaRPr/>
          </a:p>
        </p:txBody>
      </p:sp>
      <p:graphicFrame>
        <p:nvGraphicFramePr>
          <p:cNvPr id="1007" name="Google Shape;1007;p84"/>
          <p:cNvGraphicFramePr/>
          <p:nvPr/>
        </p:nvGraphicFramePr>
        <p:xfrm>
          <a:off x="6477000" y="2155825"/>
          <a:ext cx="3000000" cy="3000000"/>
        </p:xfrm>
        <a:graphic>
          <a:graphicData uri="http://schemas.openxmlformats.org/drawingml/2006/table">
            <a:tbl>
              <a:tblPr>
                <a:noFill/>
                <a:tableStyleId>{D4BB855B-23E5-43B3-8E9E-652C9E05ABBC}</a:tableStyleId>
              </a:tblPr>
              <a:tblGrid>
                <a:gridCol w="2514600"/>
              </a:tblGrid>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0x12FFB0 </a:t>
                      </a:r>
                      <a:r>
                        <a:rPr b="0" i="0" lang="en-US" sz="1400" u="none" cap="none" strike="noStrike">
                          <a:solidFill>
                            <a:schemeClr val="lt1"/>
                          </a:solidFill>
                          <a:latin typeface="Arial"/>
                          <a:ea typeface="Arial"/>
                          <a:cs typeface="Arial"/>
                          <a:sym typeface="Arial"/>
                        </a:rPr>
                        <a:t>(char ** argv)</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argc)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Addr after “call _main”</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0x0012FF50 </a:t>
                      </a:r>
                      <a:r>
                        <a:rPr b="0" i="0" lang="en-US" sz="1400" u="none" cap="none" strike="noStrike">
                          <a:solidFill>
                            <a:schemeClr val="lt1"/>
                          </a:solidFill>
                          <a:latin typeface="Arial"/>
                          <a:ea typeface="Arial"/>
                          <a:cs typeface="Arial"/>
                          <a:sym typeface="Arial"/>
                        </a:rPr>
                        <a:t>(saved ebp)</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0xbabe (int a)</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1008" name="Google Shape;1008;p84"/>
          <p:cNvCxnSpPr/>
          <p:nvPr/>
        </p:nvCxnSpPr>
        <p:spPr>
          <a:xfrm rot="10800000">
            <a:off x="8839200" y="18288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1009" name="Google Shape;1009;p84"/>
          <p:cNvCxnSpPr/>
          <p:nvPr/>
        </p:nvCxnSpPr>
        <p:spPr>
          <a:xfrm>
            <a:off x="8839200" y="57912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1010" name="Google Shape;1010;p84"/>
          <p:cNvSpPr/>
          <p:nvPr/>
        </p:nvSpPr>
        <p:spPr>
          <a:xfrm>
            <a:off x="5105400" y="3625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0x0012FF20</a:t>
            </a:r>
            <a:endParaRPr/>
          </a:p>
        </p:txBody>
      </p:sp>
      <p:sp>
        <p:nvSpPr>
          <p:cNvPr id="1011" name="Google Shape;1011;p84"/>
          <p:cNvSpPr/>
          <p:nvPr/>
        </p:nvSpPr>
        <p:spPr>
          <a:xfrm>
            <a:off x="5105400" y="3276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0x0012FF24</a:t>
            </a:r>
            <a:endParaRPr/>
          </a:p>
        </p:txBody>
      </p:sp>
      <p:sp>
        <p:nvSpPr>
          <p:cNvPr id="1012" name="Google Shape;1012;p84"/>
          <p:cNvSpPr/>
          <p:nvPr/>
        </p:nvSpPr>
        <p:spPr>
          <a:xfrm>
            <a:off x="5105400" y="2895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0x0012FF28</a:t>
            </a:r>
            <a:endParaRPr/>
          </a:p>
        </p:txBody>
      </p:sp>
      <p:sp>
        <p:nvSpPr>
          <p:cNvPr id="1013" name="Google Shape;1013;p84"/>
          <p:cNvSpPr/>
          <p:nvPr/>
        </p:nvSpPr>
        <p:spPr>
          <a:xfrm>
            <a:off x="5105400" y="25590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0x0012FF2C</a:t>
            </a:r>
            <a:endParaRPr/>
          </a:p>
        </p:txBody>
      </p:sp>
      <p:sp>
        <p:nvSpPr>
          <p:cNvPr id="1014" name="Google Shape;1014;p84"/>
          <p:cNvSpPr/>
          <p:nvPr/>
        </p:nvSpPr>
        <p:spPr>
          <a:xfrm>
            <a:off x="5105400" y="22098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0x0012FF30</a:t>
            </a:r>
            <a:endParaRPr/>
          </a:p>
        </p:txBody>
      </p:sp>
      <p:graphicFrame>
        <p:nvGraphicFramePr>
          <p:cNvPr id="1015" name="Google Shape;1015;p84"/>
          <p:cNvGraphicFramePr/>
          <p:nvPr/>
        </p:nvGraphicFramePr>
        <p:xfrm>
          <a:off x="5562600" y="304800"/>
          <a:ext cx="3000000" cy="3000000"/>
        </p:xfrm>
        <a:graphic>
          <a:graphicData uri="http://schemas.openxmlformats.org/drawingml/2006/table">
            <a:tbl>
              <a:tblPr>
                <a:noFill/>
                <a:tableStyleId>{D4BB855B-23E5-43B3-8E9E-652C9E05ABBC}</a:tableStyleId>
              </a:tblPr>
              <a:tblGrid>
                <a:gridCol w="896950"/>
                <a:gridCol w="2151050"/>
              </a:tblGrid>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0x12FFB0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ecx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0x12FFD4</a:t>
                      </a:r>
                      <a:r>
                        <a:rPr b="0" i="0" lang="en-US" sz="1400" u="none" cap="none" strike="noStrike">
                          <a:solidFill>
                            <a:srgbClr val="FFFF00"/>
                          </a:solidFill>
                          <a:latin typeface="Noto Sans Symbols"/>
                          <a:ea typeface="Noto Sans Symbols"/>
                          <a:cs typeface="Noto Sans Symbols"/>
                          <a:sym typeface="Noto Sans Symbols"/>
                        </a:rPr>
                        <a:t>♍</a:t>
                      </a:r>
                      <a:r>
                        <a:rPr b="0" i="0" lang="en-US" sz="1400" u="none" cap="none" strike="noStrike">
                          <a:solidFill>
                            <a:srgbClr val="408000"/>
                          </a:solidFill>
                          <a:latin typeface="Arial"/>
                          <a:ea typeface="Arial"/>
                          <a:cs typeface="Arial"/>
                          <a:sym typeface="Arial"/>
                        </a:rPr>
                        <a:t>(arbitrary</a:t>
                      </a:r>
                      <a:r>
                        <a:rPr b="0" i="0" lang="en-US" sz="1400" u="none" cap="none" strike="noStrike">
                          <a:solidFill>
                            <a:srgbClr val="408000"/>
                          </a:solidFill>
                          <a:latin typeface="Noto Sans Symbols"/>
                          <a:ea typeface="Noto Sans Symbols"/>
                          <a:cs typeface="Noto Sans Symbols"/>
                          <a:sym typeface="Noto Sans Symbols"/>
                        </a:rPr>
                        <a:t>⌘</a:t>
                      </a:r>
                      <a:r>
                        <a:rPr b="0" i="0" lang="en-US" sz="1400" u="none" cap="none" strike="noStrike">
                          <a:solidFill>
                            <a:srgbClr val="408000"/>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edx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0xfeed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0x0012FF24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alpha val="49803"/>
                      </a:srgbClr>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0x0012FF20</a:t>
                      </a:r>
                      <a:endParaRPr b="0" i="0" sz="2400" u="none" cap="none" strike="noStrike">
                        <a:solidFill>
                          <a:schemeClr val="lt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alpha val="49803"/>
                      </a:srgbClr>
                    </a:solidFill>
                  </a:tcPr>
                </a:tc>
              </a:tr>
            </a:tbl>
          </a:graphicData>
        </a:graphic>
      </p:graphicFrame>
      <p:sp>
        <p:nvSpPr>
          <p:cNvPr id="1016" name="Google Shape;1016;p84"/>
          <p:cNvSpPr/>
          <p:nvPr/>
        </p:nvSpPr>
        <p:spPr>
          <a:xfrm>
            <a:off x="0" y="990600"/>
            <a:ext cx="4281878" cy="54784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.text:00000000 _sub: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.text:00000003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.text:00000006                 mov     ecx,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.text:00000009                 lea     eax, [ecx+eax*2]</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.text:0000000C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.text:0000000D                 retn</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.text:00000010 _main: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.text:00000013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.text:00000014                 mov     eax, [ebp+0Ch]</a:t>
            </a:r>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.text:00000017                 mov     ecx, [eax+4] </a:t>
            </a:r>
            <a:r>
              <a:rPr b="1" lang="en-US" sz="1400">
                <a:solidFill>
                  <a:srgbClr val="00B0F0"/>
                </a:solidFill>
                <a:latin typeface="Noto Sans Symbols"/>
                <a:ea typeface="Noto Sans Symbols"/>
                <a:cs typeface="Noto Sans Symbols"/>
                <a:sym typeface="Noto Sans Symbols"/>
              </a:rPr>
              <a:t>⌧</a:t>
            </a:r>
            <a:endParaRPr sz="1400">
              <a:solidFill>
                <a:srgbClr val="00B0F0"/>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.text:0000001A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.text:0000001B                 call    dword ptr ds:__imp__atoi</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.text:00000021                 add     esp, 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.text:00000024                 mov     [ebp-4],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.text:00000027                 mov     edx, [ebp-4]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.text:0000002A                 push    edx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.text:0000002B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.text:0000002E                 push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.text:0000002F                 call    _sub</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.text:00000034                 add     esp, 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.text:00000037                 mov     esp,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.text:00000039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.text:0000003A                 retn</a:t>
            </a:r>
            <a:endParaRPr sz="1400">
              <a:solidFill>
                <a:schemeClr val="lt1"/>
              </a:solidFill>
              <a:latin typeface="Calibri"/>
              <a:ea typeface="Calibri"/>
              <a:cs typeface="Calibri"/>
              <a:sym typeface="Calibri"/>
            </a:endParaRPr>
          </a:p>
        </p:txBody>
      </p:sp>
      <p:sp>
        <p:nvSpPr>
          <p:cNvPr id="1017" name="Google Shape;1017;p84"/>
          <p:cNvSpPr/>
          <p:nvPr/>
        </p:nvSpPr>
        <p:spPr>
          <a:xfrm>
            <a:off x="5105400" y="40068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0x0012FF1C</a:t>
            </a:r>
            <a:endParaRPr/>
          </a:p>
        </p:txBody>
      </p:sp>
      <p:sp>
        <p:nvSpPr>
          <p:cNvPr id="1018" name="Google Shape;1018;p84"/>
          <p:cNvSpPr/>
          <p:nvPr/>
        </p:nvSpPr>
        <p:spPr>
          <a:xfrm>
            <a:off x="5105400" y="4387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0x0012FF18</a:t>
            </a:r>
            <a:endParaRPr/>
          </a:p>
        </p:txBody>
      </p:sp>
      <p:sp>
        <p:nvSpPr>
          <p:cNvPr id="1019" name="Google Shape;1019;p84"/>
          <p:cNvSpPr/>
          <p:nvPr/>
        </p:nvSpPr>
        <p:spPr>
          <a:xfrm>
            <a:off x="5105400" y="4768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0x0012FF14</a:t>
            </a:r>
            <a:endParaRPr/>
          </a:p>
        </p:txBody>
      </p:sp>
      <p:sp>
        <p:nvSpPr>
          <p:cNvPr id="1020" name="Google Shape;1020;p84"/>
          <p:cNvSpPr/>
          <p:nvPr/>
        </p:nvSpPr>
        <p:spPr>
          <a:xfrm>
            <a:off x="5105400" y="51054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0x0012FF10</a:t>
            </a:r>
            <a:endParaRPr/>
          </a:p>
        </p:txBody>
      </p:sp>
      <p:sp>
        <p:nvSpPr>
          <p:cNvPr id="1021" name="Google Shape;1021;p84"/>
          <p:cNvSpPr/>
          <p:nvPr/>
        </p:nvSpPr>
        <p:spPr>
          <a:xfrm>
            <a:off x="5105400" y="54546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0x0012FF0C</a:t>
            </a:r>
            <a:endParaRPr/>
          </a:p>
        </p:txBody>
      </p:sp>
      <p:sp>
        <p:nvSpPr>
          <p:cNvPr id="1022" name="Google Shape;1022;p84"/>
          <p:cNvSpPr/>
          <p:nvPr/>
        </p:nvSpPr>
        <p:spPr>
          <a:xfrm>
            <a:off x="0" y="3657600"/>
            <a:ext cx="2057400" cy="2971800"/>
          </a:xfrm>
          <a:prstGeom prst="wedgeRoundRectCallout">
            <a:avLst>
              <a:gd fmla="val 51157" name="adj1"/>
              <a:gd fmla="val -54273" name="adj2"/>
              <a:gd fmla="val 16667"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Getting the char * at argv[1]</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(I chose 0x12FFD4 arbitrarily since it's out of the stack scope we're currently looking at)</a:t>
            </a:r>
            <a:endParaRPr sz="1800">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85"/>
          <p:cNvSpPr txBox="1"/>
          <p:nvPr>
            <p:ph type="title"/>
          </p:nvPr>
        </p:nvSpPr>
        <p:spPr>
          <a:xfrm>
            <a:off x="0" y="-152400"/>
            <a:ext cx="3505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Example2 - 6</a:t>
            </a:r>
            <a:endParaRPr/>
          </a:p>
        </p:txBody>
      </p:sp>
      <p:graphicFrame>
        <p:nvGraphicFramePr>
          <p:cNvPr id="1029" name="Google Shape;1029;p85"/>
          <p:cNvGraphicFramePr/>
          <p:nvPr/>
        </p:nvGraphicFramePr>
        <p:xfrm>
          <a:off x="6477000" y="2155825"/>
          <a:ext cx="3000000" cy="3000000"/>
        </p:xfrm>
        <a:graphic>
          <a:graphicData uri="http://schemas.openxmlformats.org/drawingml/2006/table">
            <a:tbl>
              <a:tblPr>
                <a:noFill/>
                <a:tableStyleId>{D4BB855B-23E5-43B3-8E9E-652C9E05ABBC}</a:tableStyleId>
              </a:tblPr>
              <a:tblGrid>
                <a:gridCol w="2514600"/>
              </a:tblGrid>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0x12FFB0 </a:t>
                      </a:r>
                      <a:r>
                        <a:rPr b="0" i="0" lang="en-US" sz="1400" u="none" cap="none" strike="noStrike">
                          <a:solidFill>
                            <a:schemeClr val="lt1"/>
                          </a:solidFill>
                          <a:latin typeface="Arial"/>
                          <a:ea typeface="Arial"/>
                          <a:cs typeface="Arial"/>
                          <a:sym typeface="Arial"/>
                        </a:rPr>
                        <a:t>(char ** argv)</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argc)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Addr after “call _main”</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0x0012FF50 </a:t>
                      </a:r>
                      <a:r>
                        <a:rPr b="0" i="0" lang="en-US" sz="1400" u="none" cap="none" strike="noStrike">
                          <a:solidFill>
                            <a:schemeClr val="lt1"/>
                          </a:solidFill>
                          <a:latin typeface="Arial"/>
                          <a:ea typeface="Arial"/>
                          <a:cs typeface="Arial"/>
                          <a:sym typeface="Arial"/>
                        </a:rPr>
                        <a:t>(saved ebp)</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0xbabe (int a)</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rgbClr val="FFFF00"/>
                        </a:buClr>
                        <a:buSzPts val="1800"/>
                        <a:buFont typeface="Arial"/>
                        <a:buNone/>
                      </a:pPr>
                      <a:r>
                        <a:rPr b="0" i="0" lang="en-US" sz="1800" u="none" cap="none" strike="noStrike">
                          <a:solidFill>
                            <a:srgbClr val="FFFF00"/>
                          </a:solidFill>
                          <a:latin typeface="Arial"/>
                          <a:ea typeface="Arial"/>
                          <a:cs typeface="Arial"/>
                          <a:sym typeface="Arial"/>
                        </a:rPr>
                        <a:t>undef </a:t>
                      </a:r>
                      <a:r>
                        <a:rPr b="0" i="0" lang="en-US" sz="18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rgbClr val="FFFF00"/>
                        </a:buClr>
                        <a:buSzPts val="1800"/>
                        <a:buFont typeface="Arial"/>
                        <a:buNone/>
                      </a:pPr>
                      <a:r>
                        <a:rPr b="0" i="0" lang="en-US" sz="1800" u="none" cap="none" strike="noStrike">
                          <a:solidFill>
                            <a:srgbClr val="FFFF00"/>
                          </a:solidFill>
                          <a:latin typeface="Arial"/>
                          <a:ea typeface="Arial"/>
                          <a:cs typeface="Arial"/>
                          <a:sym typeface="Arial"/>
                        </a:rPr>
                        <a:t>undef </a:t>
                      </a:r>
                      <a:r>
                        <a:rPr b="0" i="0" lang="en-US" sz="18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1030" name="Google Shape;1030;p85"/>
          <p:cNvCxnSpPr/>
          <p:nvPr/>
        </p:nvCxnSpPr>
        <p:spPr>
          <a:xfrm rot="10800000">
            <a:off x="8839200" y="18288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1031" name="Google Shape;1031;p85"/>
          <p:cNvCxnSpPr/>
          <p:nvPr/>
        </p:nvCxnSpPr>
        <p:spPr>
          <a:xfrm>
            <a:off x="8839200" y="57912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1032" name="Google Shape;1032;p85"/>
          <p:cNvSpPr/>
          <p:nvPr/>
        </p:nvSpPr>
        <p:spPr>
          <a:xfrm>
            <a:off x="5105400" y="3625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0x0012FF20</a:t>
            </a:r>
            <a:endParaRPr/>
          </a:p>
        </p:txBody>
      </p:sp>
      <p:sp>
        <p:nvSpPr>
          <p:cNvPr id="1033" name="Google Shape;1033;p85"/>
          <p:cNvSpPr/>
          <p:nvPr/>
        </p:nvSpPr>
        <p:spPr>
          <a:xfrm>
            <a:off x="5105400" y="3276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0x0012FF24</a:t>
            </a:r>
            <a:endParaRPr/>
          </a:p>
        </p:txBody>
      </p:sp>
      <p:sp>
        <p:nvSpPr>
          <p:cNvPr id="1034" name="Google Shape;1034;p85"/>
          <p:cNvSpPr/>
          <p:nvPr/>
        </p:nvSpPr>
        <p:spPr>
          <a:xfrm>
            <a:off x="5105400" y="2895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0x0012FF28</a:t>
            </a:r>
            <a:endParaRPr/>
          </a:p>
        </p:txBody>
      </p:sp>
      <p:sp>
        <p:nvSpPr>
          <p:cNvPr id="1035" name="Google Shape;1035;p85"/>
          <p:cNvSpPr/>
          <p:nvPr/>
        </p:nvSpPr>
        <p:spPr>
          <a:xfrm>
            <a:off x="5105400" y="25590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0x0012FF2C</a:t>
            </a:r>
            <a:endParaRPr/>
          </a:p>
        </p:txBody>
      </p:sp>
      <p:sp>
        <p:nvSpPr>
          <p:cNvPr id="1036" name="Google Shape;1036;p85"/>
          <p:cNvSpPr/>
          <p:nvPr/>
        </p:nvSpPr>
        <p:spPr>
          <a:xfrm>
            <a:off x="5105400" y="22098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0x0012FF30</a:t>
            </a:r>
            <a:endParaRPr/>
          </a:p>
        </p:txBody>
      </p:sp>
      <p:graphicFrame>
        <p:nvGraphicFramePr>
          <p:cNvPr id="1037" name="Google Shape;1037;p85"/>
          <p:cNvGraphicFramePr/>
          <p:nvPr/>
        </p:nvGraphicFramePr>
        <p:xfrm>
          <a:off x="5638800" y="304800"/>
          <a:ext cx="3000000" cy="3000000"/>
        </p:xfrm>
        <a:graphic>
          <a:graphicData uri="http://schemas.openxmlformats.org/drawingml/2006/table">
            <a:tbl>
              <a:tblPr>
                <a:noFill/>
                <a:tableStyleId>{D4BB855B-23E5-43B3-8E9E-652C9E05ABBC}</a:tableStyleId>
              </a:tblPr>
              <a:tblGrid>
                <a:gridCol w="874725"/>
                <a:gridCol w="2097075"/>
              </a:tblGrid>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0x100</a:t>
                      </a:r>
                      <a:r>
                        <a:rPr b="0" i="0" lang="en-US" sz="1400" u="none" cap="none" strike="noStrike">
                          <a:solidFill>
                            <a:srgbClr val="FFFF00"/>
                          </a:solidFill>
                          <a:latin typeface="Noto Sans Symbols"/>
                          <a:ea typeface="Noto Sans Symbols"/>
                          <a:cs typeface="Noto Sans Symbols"/>
                          <a:sym typeface="Noto Sans Symbols"/>
                        </a:rPr>
                        <a:t>♍</a:t>
                      </a:r>
                      <a:r>
                        <a:rPr b="0" i="0" lang="en-US" sz="1400" u="none" cap="none" strike="noStrike">
                          <a:solidFill>
                            <a:srgbClr val="FFFF00"/>
                          </a:solidFill>
                          <a:latin typeface="Arial"/>
                          <a:ea typeface="Arial"/>
                          <a:cs typeface="Arial"/>
                          <a:sym typeface="Arial"/>
                        </a:rPr>
                        <a:t> </a:t>
                      </a:r>
                      <a:r>
                        <a:rPr b="0" i="0" lang="en-US" sz="1400" u="none" cap="none" strike="noStrike">
                          <a:solidFill>
                            <a:srgbClr val="408000"/>
                          </a:solidFill>
                          <a:latin typeface="Arial"/>
                          <a:ea typeface="Arial"/>
                          <a:cs typeface="Arial"/>
                          <a:sym typeface="Arial"/>
                        </a:rPr>
                        <a:t>(arbitrary</a:t>
                      </a:r>
                      <a:r>
                        <a:rPr b="0" i="0" lang="en-US" sz="1400" u="none" cap="none" strike="noStrike">
                          <a:solidFill>
                            <a:srgbClr val="408000"/>
                          </a:solidFill>
                          <a:latin typeface="Noto Sans Symbols"/>
                          <a:ea typeface="Noto Sans Symbols"/>
                          <a:cs typeface="Noto Sans Symbols"/>
                          <a:sym typeface="Noto Sans Symbols"/>
                        </a:rPr>
                        <a:t>⌘</a:t>
                      </a:r>
                      <a:r>
                        <a:rPr b="0" i="0" lang="en-US" sz="1400" u="none" cap="none" strike="noStrike">
                          <a:solidFill>
                            <a:srgbClr val="408000"/>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ecx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0x12FFD4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edx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0xfeed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0x0012FF24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0x0012FF20</a:t>
                      </a:r>
                      <a:endParaRPr b="0" i="0" sz="2400" u="none" cap="none" strike="noStrike">
                        <a:solidFill>
                          <a:schemeClr val="lt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038" name="Google Shape;1038;p85"/>
          <p:cNvSpPr/>
          <p:nvPr/>
        </p:nvSpPr>
        <p:spPr>
          <a:xfrm>
            <a:off x="0" y="990600"/>
            <a:ext cx="4531497" cy="54784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.text:00000000 _sub: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.text:00000003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.text:00000006                 mov     ecx,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.text:00000009                 lea     eax, [ecx+eax*2]</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.text:0000000C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.text:0000000D                 retn</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.text:00000010 _main: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.text:00000013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.text:00000014                 mov     eax,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.text:00000017                 mov     ecx, [eax+4]</a:t>
            </a:r>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.text:0000001A                 push    ecx </a:t>
            </a:r>
            <a:r>
              <a:rPr b="1" lang="en-US" sz="1400">
                <a:solidFill>
                  <a:srgbClr val="00B0F0"/>
                </a:solidFill>
                <a:latin typeface="Noto Sans Symbols"/>
                <a:ea typeface="Noto Sans Symbols"/>
                <a:cs typeface="Noto Sans Symbols"/>
                <a:sym typeface="Noto Sans Symbols"/>
              </a:rPr>
              <a:t>⌧</a:t>
            </a:r>
            <a:endParaRPr b="1" sz="1400">
              <a:solidFill>
                <a:srgbClr val="00B0F0"/>
              </a:solidFill>
              <a:latin typeface="Calibri"/>
              <a:ea typeface="Calibri"/>
              <a:cs typeface="Calibri"/>
              <a:sym typeface="Calibri"/>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.text:0000001B                call    dword ptr ds:__imp__atoi </a:t>
            </a:r>
            <a:r>
              <a:rPr b="1" lang="en-US" sz="1400">
                <a:solidFill>
                  <a:srgbClr val="00B0F0"/>
                </a:solidFill>
                <a:latin typeface="Noto Sans Symbols"/>
                <a:ea typeface="Noto Sans Symbols"/>
                <a:cs typeface="Noto Sans Symbols"/>
                <a:sym typeface="Noto Sans Symbols"/>
              </a:rPr>
              <a:t>⌧</a:t>
            </a:r>
            <a:endParaRPr b="1" sz="1400">
              <a:solidFill>
                <a:srgbClr val="00B0F0"/>
              </a:solidFill>
              <a:latin typeface="Calibri"/>
              <a:ea typeface="Calibri"/>
              <a:cs typeface="Calibri"/>
              <a:sym typeface="Calibri"/>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.text:00000021                 add     esp, 4 </a:t>
            </a:r>
            <a:r>
              <a:rPr b="1" lang="en-US" sz="1400">
                <a:solidFill>
                  <a:srgbClr val="00B0F0"/>
                </a:solidFill>
                <a:latin typeface="Noto Sans Symbols"/>
                <a:ea typeface="Noto Sans Symbols"/>
                <a:cs typeface="Noto Sans Symbols"/>
                <a:sym typeface="Noto Sans Symbols"/>
              </a:rPr>
              <a:t>⌧</a:t>
            </a:r>
            <a:endParaRPr sz="1400">
              <a:solidFill>
                <a:srgbClr val="00B0F0"/>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.text:00000024                 mov     [ebp-4],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.text:00000027                 mov     edx, [ebp-4]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.text:0000002A                 push    edx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.text:0000002B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.text:0000002E                 push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.text:0000002F                 call    _sub</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.text:00000034                 add     esp, 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.text:00000037                 mov     esp,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.text:00000039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.text:0000003A                 retn</a:t>
            </a:r>
            <a:endParaRPr sz="1400">
              <a:solidFill>
                <a:schemeClr val="lt1"/>
              </a:solidFill>
              <a:latin typeface="Calibri"/>
              <a:ea typeface="Calibri"/>
              <a:cs typeface="Calibri"/>
              <a:sym typeface="Calibri"/>
            </a:endParaRPr>
          </a:p>
        </p:txBody>
      </p:sp>
      <p:sp>
        <p:nvSpPr>
          <p:cNvPr id="1039" name="Google Shape;1039;p85"/>
          <p:cNvSpPr/>
          <p:nvPr/>
        </p:nvSpPr>
        <p:spPr>
          <a:xfrm>
            <a:off x="5105400" y="40068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0x0012FF1C</a:t>
            </a:r>
            <a:endParaRPr/>
          </a:p>
        </p:txBody>
      </p:sp>
      <p:sp>
        <p:nvSpPr>
          <p:cNvPr id="1040" name="Google Shape;1040;p85"/>
          <p:cNvSpPr/>
          <p:nvPr/>
        </p:nvSpPr>
        <p:spPr>
          <a:xfrm>
            <a:off x="5105400" y="4387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0x0012FF18</a:t>
            </a:r>
            <a:endParaRPr/>
          </a:p>
        </p:txBody>
      </p:sp>
      <p:sp>
        <p:nvSpPr>
          <p:cNvPr id="1041" name="Google Shape;1041;p85"/>
          <p:cNvSpPr/>
          <p:nvPr/>
        </p:nvSpPr>
        <p:spPr>
          <a:xfrm>
            <a:off x="5105400" y="4768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0x0012FF14</a:t>
            </a:r>
            <a:endParaRPr/>
          </a:p>
        </p:txBody>
      </p:sp>
      <p:sp>
        <p:nvSpPr>
          <p:cNvPr id="1042" name="Google Shape;1042;p85"/>
          <p:cNvSpPr/>
          <p:nvPr/>
        </p:nvSpPr>
        <p:spPr>
          <a:xfrm>
            <a:off x="5105400" y="51054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0x0012FF10</a:t>
            </a:r>
            <a:endParaRPr/>
          </a:p>
        </p:txBody>
      </p:sp>
      <p:sp>
        <p:nvSpPr>
          <p:cNvPr id="1043" name="Google Shape;1043;p85"/>
          <p:cNvSpPr/>
          <p:nvPr/>
        </p:nvSpPr>
        <p:spPr>
          <a:xfrm>
            <a:off x="5105400" y="54546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0x0012FF0C</a:t>
            </a:r>
            <a:endParaRPr/>
          </a:p>
        </p:txBody>
      </p:sp>
      <p:sp>
        <p:nvSpPr>
          <p:cNvPr id="1044" name="Google Shape;1044;p85"/>
          <p:cNvSpPr/>
          <p:nvPr/>
        </p:nvSpPr>
        <p:spPr>
          <a:xfrm>
            <a:off x="0" y="1981200"/>
            <a:ext cx="1981200" cy="4343400"/>
          </a:xfrm>
          <a:prstGeom prst="wedgeRoundRectCallout">
            <a:avLst>
              <a:gd fmla="val 59856" name="adj1"/>
              <a:gd fmla="val -4713" name="adj2"/>
              <a:gd fmla="val 16667"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Saving some slides…</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This will push the address of the string at argv[1] (0x12FFD4). atoi() will read the string and turn in into an int, put that int in eax, and return. Then the adding 4 to esp will negate the having pushed the input parameter and make 0x12FF1C undefined again (this is indicative of cdecl)</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86"/>
          <p:cNvSpPr txBox="1"/>
          <p:nvPr>
            <p:ph type="title"/>
          </p:nvPr>
        </p:nvSpPr>
        <p:spPr>
          <a:xfrm>
            <a:off x="0" y="-152400"/>
            <a:ext cx="3505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Example2 - 7</a:t>
            </a:r>
            <a:endParaRPr/>
          </a:p>
        </p:txBody>
      </p:sp>
      <p:graphicFrame>
        <p:nvGraphicFramePr>
          <p:cNvPr id="1051" name="Google Shape;1051;p86"/>
          <p:cNvGraphicFramePr/>
          <p:nvPr/>
        </p:nvGraphicFramePr>
        <p:xfrm>
          <a:off x="6477000" y="2155825"/>
          <a:ext cx="3000000" cy="3000000"/>
        </p:xfrm>
        <a:graphic>
          <a:graphicData uri="http://schemas.openxmlformats.org/drawingml/2006/table">
            <a:tbl>
              <a:tblPr>
                <a:noFill/>
                <a:tableStyleId>{D4BB855B-23E5-43B3-8E9E-652C9E05ABBC}</a:tableStyleId>
              </a:tblPr>
              <a:tblGrid>
                <a:gridCol w="2514600"/>
              </a:tblGrid>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0x12FFB0 </a:t>
                      </a:r>
                      <a:r>
                        <a:rPr b="0" i="0" lang="en-US" sz="1400" u="none" cap="none" strike="noStrike">
                          <a:solidFill>
                            <a:schemeClr val="lt1"/>
                          </a:solidFill>
                          <a:latin typeface="Arial"/>
                          <a:ea typeface="Arial"/>
                          <a:cs typeface="Arial"/>
                          <a:sym typeface="Arial"/>
                        </a:rPr>
                        <a:t>(char ** argv)</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argc)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Addr after “call _main”</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0x0012FF50 </a:t>
                      </a:r>
                      <a:r>
                        <a:rPr b="0" i="0" lang="en-US" sz="1400" u="none" cap="none" strike="noStrike">
                          <a:solidFill>
                            <a:schemeClr val="lt1"/>
                          </a:solidFill>
                          <a:latin typeface="Arial"/>
                          <a:ea typeface="Arial"/>
                          <a:cs typeface="Arial"/>
                          <a:sym typeface="Arial"/>
                        </a:rPr>
                        <a:t>(saved ebp)</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rgbClr val="FFFF00"/>
                        </a:buClr>
                        <a:buSzPts val="1800"/>
                        <a:buFont typeface="Arial"/>
                        <a:buNone/>
                      </a:pPr>
                      <a:r>
                        <a:rPr b="0" i="0" lang="en-US" sz="1800" u="none" cap="none" strike="noStrike">
                          <a:solidFill>
                            <a:srgbClr val="FFFF00"/>
                          </a:solidFill>
                          <a:latin typeface="Arial"/>
                          <a:ea typeface="Arial"/>
                          <a:cs typeface="Arial"/>
                          <a:sym typeface="Arial"/>
                        </a:rPr>
                        <a:t>0x100 (int a) </a:t>
                      </a:r>
                      <a:r>
                        <a:rPr b="0" i="0" lang="en-US" sz="18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rgbClr val="FFFF00"/>
                        </a:buClr>
                        <a:buSzPts val="1800"/>
                        <a:buFont typeface="Arial"/>
                        <a:buNone/>
                      </a:pPr>
                      <a:r>
                        <a:rPr b="0" i="0" lang="en-US" sz="1800" u="none" cap="none" strike="noStrike">
                          <a:solidFill>
                            <a:srgbClr val="FFFF00"/>
                          </a:solidFill>
                          <a:latin typeface="Arial"/>
                          <a:ea typeface="Arial"/>
                          <a:cs typeface="Arial"/>
                          <a:sym typeface="Arial"/>
                        </a:rPr>
                        <a:t>0x100 (int y) </a:t>
                      </a:r>
                      <a:r>
                        <a:rPr b="0" i="0" lang="en-US" sz="18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1052" name="Google Shape;1052;p86"/>
          <p:cNvCxnSpPr/>
          <p:nvPr/>
        </p:nvCxnSpPr>
        <p:spPr>
          <a:xfrm rot="10800000">
            <a:off x="8839200" y="18288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1053" name="Google Shape;1053;p86"/>
          <p:cNvCxnSpPr/>
          <p:nvPr/>
        </p:nvCxnSpPr>
        <p:spPr>
          <a:xfrm>
            <a:off x="8839200" y="57912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1054" name="Google Shape;1054;p86"/>
          <p:cNvSpPr/>
          <p:nvPr/>
        </p:nvSpPr>
        <p:spPr>
          <a:xfrm>
            <a:off x="5105400" y="3625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0x0012FF20</a:t>
            </a:r>
            <a:endParaRPr/>
          </a:p>
        </p:txBody>
      </p:sp>
      <p:sp>
        <p:nvSpPr>
          <p:cNvPr id="1055" name="Google Shape;1055;p86"/>
          <p:cNvSpPr/>
          <p:nvPr/>
        </p:nvSpPr>
        <p:spPr>
          <a:xfrm>
            <a:off x="5105400" y="3276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0x0012FF24</a:t>
            </a:r>
            <a:endParaRPr/>
          </a:p>
        </p:txBody>
      </p:sp>
      <p:sp>
        <p:nvSpPr>
          <p:cNvPr id="1056" name="Google Shape;1056;p86"/>
          <p:cNvSpPr/>
          <p:nvPr/>
        </p:nvSpPr>
        <p:spPr>
          <a:xfrm>
            <a:off x="5105400" y="2895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0x0012FF28</a:t>
            </a:r>
            <a:endParaRPr/>
          </a:p>
        </p:txBody>
      </p:sp>
      <p:sp>
        <p:nvSpPr>
          <p:cNvPr id="1057" name="Google Shape;1057;p86"/>
          <p:cNvSpPr/>
          <p:nvPr/>
        </p:nvSpPr>
        <p:spPr>
          <a:xfrm>
            <a:off x="5105400" y="25590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0x0012FF2C</a:t>
            </a:r>
            <a:endParaRPr/>
          </a:p>
        </p:txBody>
      </p:sp>
      <p:sp>
        <p:nvSpPr>
          <p:cNvPr id="1058" name="Google Shape;1058;p86"/>
          <p:cNvSpPr/>
          <p:nvPr/>
        </p:nvSpPr>
        <p:spPr>
          <a:xfrm>
            <a:off x="5105400" y="22098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0x0012FF30</a:t>
            </a:r>
            <a:endParaRPr/>
          </a:p>
        </p:txBody>
      </p:sp>
      <p:graphicFrame>
        <p:nvGraphicFramePr>
          <p:cNvPr id="1059" name="Google Shape;1059;p86"/>
          <p:cNvGraphicFramePr/>
          <p:nvPr/>
        </p:nvGraphicFramePr>
        <p:xfrm>
          <a:off x="5638800" y="304800"/>
          <a:ext cx="3000000" cy="3000000"/>
        </p:xfrm>
        <a:graphic>
          <a:graphicData uri="http://schemas.openxmlformats.org/drawingml/2006/table">
            <a:tbl>
              <a:tblPr>
                <a:noFill/>
                <a:tableStyleId>{D4BB855B-23E5-43B3-8E9E-652C9E05ABBC}</a:tableStyleId>
              </a:tblPr>
              <a:tblGrid>
                <a:gridCol w="874725"/>
                <a:gridCol w="2097075"/>
              </a:tblGrid>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ecx</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0x12FFD4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edx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0x100 </a:t>
                      </a:r>
                      <a:r>
                        <a:rPr b="0" i="0" lang="en-US" sz="14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0x0012FF24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0x0012FF1C </a:t>
                      </a:r>
                      <a:r>
                        <a:rPr b="0" i="0" lang="en-US" sz="14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060" name="Google Shape;1060;p86"/>
          <p:cNvSpPr/>
          <p:nvPr/>
        </p:nvSpPr>
        <p:spPr>
          <a:xfrm>
            <a:off x="0" y="990600"/>
            <a:ext cx="4281878" cy="54784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.text:00000000 _sub: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.text:00000003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.text:00000006                 mov     ecx,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.text:00000009                 lea     eax, [ecx+eax*2]</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.text:0000000C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.text:0000000D                 retn</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.text:00000010 _main: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.text:00000013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.text:00000014                 mov     eax,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.text:00000017                 mov     ecx, [eax+4]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.text:0000001A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.text:0000001B                 call    dword ptr ds:__imp__atoi</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.text:00000021                 add     esp, 4</a:t>
            </a:r>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.text:00000024                 mov     [ebp-4], eax </a:t>
            </a:r>
            <a:r>
              <a:rPr b="1" lang="en-US" sz="1400">
                <a:solidFill>
                  <a:srgbClr val="00B0F0"/>
                </a:solidFill>
                <a:latin typeface="Noto Sans Symbols"/>
                <a:ea typeface="Noto Sans Symbols"/>
                <a:cs typeface="Noto Sans Symbols"/>
                <a:sym typeface="Noto Sans Symbols"/>
              </a:rPr>
              <a:t>⌧</a:t>
            </a:r>
            <a:endParaRPr b="1" sz="1400">
              <a:solidFill>
                <a:srgbClr val="00B0F0"/>
              </a:solidFill>
              <a:latin typeface="Calibri"/>
              <a:ea typeface="Calibri"/>
              <a:cs typeface="Calibri"/>
              <a:sym typeface="Calibri"/>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.text:00000027                 mov     edx, [ebp-4] </a:t>
            </a:r>
            <a:r>
              <a:rPr b="1" lang="en-US" sz="1400">
                <a:solidFill>
                  <a:srgbClr val="00B0F0"/>
                </a:solidFill>
                <a:latin typeface="Noto Sans Symbols"/>
                <a:ea typeface="Noto Sans Symbols"/>
                <a:cs typeface="Noto Sans Symbols"/>
                <a:sym typeface="Noto Sans Symbols"/>
              </a:rPr>
              <a:t>⌧</a:t>
            </a:r>
            <a:endParaRPr b="1" sz="1400">
              <a:solidFill>
                <a:srgbClr val="00B0F0"/>
              </a:solidFill>
              <a:latin typeface="Calibri"/>
              <a:ea typeface="Calibri"/>
              <a:cs typeface="Calibri"/>
              <a:sym typeface="Calibri"/>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.text:0000002A                 push    edx </a:t>
            </a:r>
            <a:r>
              <a:rPr b="1" lang="en-US" sz="1400">
                <a:solidFill>
                  <a:srgbClr val="00B0F0"/>
                </a:solidFill>
                <a:latin typeface="Noto Sans Symbols"/>
                <a:ea typeface="Noto Sans Symbols"/>
                <a:cs typeface="Noto Sans Symbols"/>
                <a:sym typeface="Noto Sans Symbols"/>
              </a:rPr>
              <a:t>⌧</a:t>
            </a:r>
            <a:endParaRPr sz="1400">
              <a:solidFill>
                <a:srgbClr val="00B0F0"/>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.text:0000002B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.text:0000002E                 push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.text:0000002F                 call    _sub</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.text:00000034                 add     esp, 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.text:00000037                 mov     esp,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.text:00000039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.text:0000003A                 retn</a:t>
            </a:r>
            <a:endParaRPr sz="1400">
              <a:solidFill>
                <a:schemeClr val="lt1"/>
              </a:solidFill>
              <a:latin typeface="Calibri"/>
              <a:ea typeface="Calibri"/>
              <a:cs typeface="Calibri"/>
              <a:sym typeface="Calibri"/>
            </a:endParaRPr>
          </a:p>
        </p:txBody>
      </p:sp>
      <p:sp>
        <p:nvSpPr>
          <p:cNvPr id="1061" name="Google Shape;1061;p86"/>
          <p:cNvSpPr/>
          <p:nvPr/>
        </p:nvSpPr>
        <p:spPr>
          <a:xfrm>
            <a:off x="5105400" y="40068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0x0012FF1C</a:t>
            </a:r>
            <a:endParaRPr/>
          </a:p>
        </p:txBody>
      </p:sp>
      <p:sp>
        <p:nvSpPr>
          <p:cNvPr id="1062" name="Google Shape;1062;p86"/>
          <p:cNvSpPr/>
          <p:nvPr/>
        </p:nvSpPr>
        <p:spPr>
          <a:xfrm>
            <a:off x="5105400" y="4387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0x0012FF18</a:t>
            </a:r>
            <a:endParaRPr/>
          </a:p>
        </p:txBody>
      </p:sp>
      <p:sp>
        <p:nvSpPr>
          <p:cNvPr id="1063" name="Google Shape;1063;p86"/>
          <p:cNvSpPr/>
          <p:nvPr/>
        </p:nvSpPr>
        <p:spPr>
          <a:xfrm>
            <a:off x="5105400" y="4768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0x0012FF14</a:t>
            </a:r>
            <a:endParaRPr/>
          </a:p>
        </p:txBody>
      </p:sp>
      <p:sp>
        <p:nvSpPr>
          <p:cNvPr id="1064" name="Google Shape;1064;p86"/>
          <p:cNvSpPr/>
          <p:nvPr/>
        </p:nvSpPr>
        <p:spPr>
          <a:xfrm>
            <a:off x="5105400" y="51054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0x0012FF10</a:t>
            </a:r>
            <a:endParaRPr/>
          </a:p>
        </p:txBody>
      </p:sp>
      <p:sp>
        <p:nvSpPr>
          <p:cNvPr id="1065" name="Google Shape;1065;p86"/>
          <p:cNvSpPr/>
          <p:nvPr/>
        </p:nvSpPr>
        <p:spPr>
          <a:xfrm>
            <a:off x="5105400" y="54546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0x0012FF0C</a:t>
            </a:r>
            <a:endParaRPr/>
          </a:p>
        </p:txBody>
      </p:sp>
      <p:sp>
        <p:nvSpPr>
          <p:cNvPr id="1066" name="Google Shape;1066;p86"/>
          <p:cNvSpPr/>
          <p:nvPr/>
        </p:nvSpPr>
        <p:spPr>
          <a:xfrm>
            <a:off x="76200" y="3125788"/>
            <a:ext cx="1901825" cy="3125787"/>
          </a:xfrm>
          <a:prstGeom prst="wedgeRoundRectCallout">
            <a:avLst>
              <a:gd fmla="val 56759" name="adj1"/>
              <a:gd fmla="val -991" name="adj2"/>
              <a:gd fmla="val 16667"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First setting “a” equal to the return value. Then pushing “a” as the second parameter in sub(). We can see an obvious optimization would have been to replace the last two instructions with “push eax”.</a:t>
            </a:r>
            <a:endParaRPr sz="1400">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87"/>
          <p:cNvSpPr txBox="1"/>
          <p:nvPr>
            <p:ph type="title"/>
          </p:nvPr>
        </p:nvSpPr>
        <p:spPr>
          <a:xfrm>
            <a:off x="0" y="-152400"/>
            <a:ext cx="3505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Example2 - 8</a:t>
            </a:r>
            <a:endParaRPr/>
          </a:p>
        </p:txBody>
      </p:sp>
      <p:graphicFrame>
        <p:nvGraphicFramePr>
          <p:cNvPr id="1073" name="Google Shape;1073;p87"/>
          <p:cNvGraphicFramePr/>
          <p:nvPr/>
        </p:nvGraphicFramePr>
        <p:xfrm>
          <a:off x="6477000" y="2155825"/>
          <a:ext cx="3000000" cy="3000000"/>
        </p:xfrm>
        <a:graphic>
          <a:graphicData uri="http://schemas.openxmlformats.org/drawingml/2006/table">
            <a:tbl>
              <a:tblPr>
                <a:noFill/>
                <a:tableStyleId>{D4BB855B-23E5-43B3-8E9E-652C9E05ABBC}</a:tableStyleId>
              </a:tblPr>
              <a:tblGrid>
                <a:gridCol w="2514600"/>
              </a:tblGrid>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0x12FFB0 </a:t>
                      </a:r>
                      <a:r>
                        <a:rPr b="0" i="0" lang="en-US" sz="1400" u="none" cap="none" strike="noStrike">
                          <a:solidFill>
                            <a:schemeClr val="lt1"/>
                          </a:solidFill>
                          <a:latin typeface="Arial"/>
                          <a:ea typeface="Arial"/>
                          <a:cs typeface="Arial"/>
                          <a:sym typeface="Arial"/>
                        </a:rPr>
                        <a:t>(char ** argv)</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argc)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Addr after “call _main”</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0x0012FF50 </a:t>
                      </a:r>
                      <a:r>
                        <a:rPr b="0" i="0" lang="en-US" sz="1400" u="none" cap="none" strike="noStrike">
                          <a:solidFill>
                            <a:schemeClr val="lt1"/>
                          </a:solidFill>
                          <a:latin typeface="Arial"/>
                          <a:ea typeface="Arial"/>
                          <a:cs typeface="Arial"/>
                          <a:sym typeface="Arial"/>
                        </a:rPr>
                        <a:t>(saved ebp)</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0x100 (int a)</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0x100 (int y)</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rgbClr val="FFFF00"/>
                        </a:buClr>
                        <a:buSzPts val="1800"/>
                        <a:buFont typeface="Arial"/>
                        <a:buNone/>
                      </a:pPr>
                      <a:r>
                        <a:rPr b="0" i="0" lang="en-US" sz="1800" u="none" cap="none" strike="noStrike">
                          <a:solidFill>
                            <a:srgbClr val="FFFF00"/>
                          </a:solidFill>
                          <a:latin typeface="Arial"/>
                          <a:ea typeface="Arial"/>
                          <a:cs typeface="Arial"/>
                          <a:sym typeface="Arial"/>
                        </a:rPr>
                        <a:t>0x2 (int x) </a:t>
                      </a:r>
                      <a:r>
                        <a:rPr b="0" i="0" lang="en-US" sz="18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1074" name="Google Shape;1074;p87"/>
          <p:cNvCxnSpPr/>
          <p:nvPr/>
        </p:nvCxnSpPr>
        <p:spPr>
          <a:xfrm rot="10800000">
            <a:off x="8839200" y="18288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1075" name="Google Shape;1075;p87"/>
          <p:cNvCxnSpPr/>
          <p:nvPr/>
        </p:nvCxnSpPr>
        <p:spPr>
          <a:xfrm>
            <a:off x="8839200" y="57912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1076" name="Google Shape;1076;p87"/>
          <p:cNvSpPr/>
          <p:nvPr/>
        </p:nvSpPr>
        <p:spPr>
          <a:xfrm>
            <a:off x="5105400" y="3625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0x0012FF20</a:t>
            </a:r>
            <a:endParaRPr/>
          </a:p>
        </p:txBody>
      </p:sp>
      <p:sp>
        <p:nvSpPr>
          <p:cNvPr id="1077" name="Google Shape;1077;p87"/>
          <p:cNvSpPr/>
          <p:nvPr/>
        </p:nvSpPr>
        <p:spPr>
          <a:xfrm>
            <a:off x="5105400" y="3276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0x0012FF24</a:t>
            </a:r>
            <a:endParaRPr/>
          </a:p>
        </p:txBody>
      </p:sp>
      <p:sp>
        <p:nvSpPr>
          <p:cNvPr id="1078" name="Google Shape;1078;p87"/>
          <p:cNvSpPr/>
          <p:nvPr/>
        </p:nvSpPr>
        <p:spPr>
          <a:xfrm>
            <a:off x="5105400" y="2895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0x0012FF28</a:t>
            </a:r>
            <a:endParaRPr/>
          </a:p>
        </p:txBody>
      </p:sp>
      <p:sp>
        <p:nvSpPr>
          <p:cNvPr id="1079" name="Google Shape;1079;p87"/>
          <p:cNvSpPr/>
          <p:nvPr/>
        </p:nvSpPr>
        <p:spPr>
          <a:xfrm>
            <a:off x="5105400" y="25590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0x0012FF2C</a:t>
            </a:r>
            <a:endParaRPr/>
          </a:p>
        </p:txBody>
      </p:sp>
      <p:sp>
        <p:nvSpPr>
          <p:cNvPr id="1080" name="Google Shape;1080;p87"/>
          <p:cNvSpPr/>
          <p:nvPr/>
        </p:nvSpPr>
        <p:spPr>
          <a:xfrm>
            <a:off x="5105400" y="22098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0x0012FF30</a:t>
            </a:r>
            <a:endParaRPr/>
          </a:p>
        </p:txBody>
      </p:sp>
      <p:graphicFrame>
        <p:nvGraphicFramePr>
          <p:cNvPr id="1081" name="Google Shape;1081;p87"/>
          <p:cNvGraphicFramePr/>
          <p:nvPr/>
        </p:nvGraphicFramePr>
        <p:xfrm>
          <a:off x="5638800" y="304800"/>
          <a:ext cx="3000000" cy="3000000"/>
        </p:xfrm>
        <a:graphic>
          <a:graphicData uri="http://schemas.openxmlformats.org/drawingml/2006/table">
            <a:tbl>
              <a:tblPr>
                <a:noFill/>
                <a:tableStyleId>{D4BB855B-23E5-43B3-8E9E-652C9E05ABBC}</a:tableStyleId>
              </a:tblPr>
              <a:tblGrid>
                <a:gridCol w="874725"/>
                <a:gridCol w="2097075"/>
              </a:tblGrid>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0x2 </a:t>
                      </a:r>
                      <a:r>
                        <a:rPr b="0" i="0" lang="en-US" sz="14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ecx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0x12FFD4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edx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0x0012FF24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0x0012FF18 </a:t>
                      </a:r>
                      <a:r>
                        <a:rPr b="0" i="0" lang="en-US" sz="14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082" name="Google Shape;1082;p87"/>
          <p:cNvSpPr/>
          <p:nvPr/>
        </p:nvSpPr>
        <p:spPr>
          <a:xfrm>
            <a:off x="0" y="990600"/>
            <a:ext cx="4281878" cy="54784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.text:00000000 _sub: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.text:00000003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.text:00000006                 mov     ecx,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.text:00000009                 lea     eax, [ecx+eax*2]</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.text:0000000C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.text:0000000D                 retn</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.text:00000010 _main: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.text:00000013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.text:00000014                 mov     eax,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.text:00000017                 mov     ecx, [eax+4]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.text:0000001A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.text:0000001B                 call    dword ptr ds:__imp__atoi</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.text:00000021                 add     esp, 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.text:00000024                 mov     [ebp-4],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.text:00000027                 mov     edx, [ebp-4]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.text:0000002A                 push    edx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.text:0000002B                 mov     eax, [ebp+8] </a:t>
            </a:r>
            <a:r>
              <a:rPr b="1" lang="en-US" sz="1400">
                <a:solidFill>
                  <a:srgbClr val="00B0F0"/>
                </a:solidFill>
                <a:latin typeface="Noto Sans Symbols"/>
                <a:ea typeface="Noto Sans Symbols"/>
                <a:cs typeface="Noto Sans Symbols"/>
                <a:sym typeface="Noto Sans Symbols"/>
              </a:rPr>
              <a:t>⌧</a:t>
            </a:r>
            <a:endParaRPr b="1" sz="1400">
              <a:solidFill>
                <a:srgbClr val="00B0F0"/>
              </a:solidFill>
              <a:latin typeface="Calibri"/>
              <a:ea typeface="Calibri"/>
              <a:cs typeface="Calibri"/>
              <a:sym typeface="Calibri"/>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.text:0000002E                 push    eax </a:t>
            </a:r>
            <a:r>
              <a:rPr b="1" lang="en-US" sz="1400">
                <a:solidFill>
                  <a:srgbClr val="00B0F0"/>
                </a:solidFill>
                <a:latin typeface="Noto Sans Symbols"/>
                <a:ea typeface="Noto Sans Symbols"/>
                <a:cs typeface="Noto Sans Symbols"/>
                <a:sym typeface="Noto Sans Symbols"/>
              </a:rPr>
              <a:t>⌧</a:t>
            </a:r>
            <a:endParaRPr sz="1400">
              <a:solidFill>
                <a:srgbClr val="00B0F0"/>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.text:0000002F                 call    _sub</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.text:00000034                 add     esp, 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.text:00000037                 mov     esp,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.text:00000039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.text:0000003A                 retn</a:t>
            </a:r>
            <a:endParaRPr sz="1400">
              <a:solidFill>
                <a:schemeClr val="lt1"/>
              </a:solidFill>
              <a:latin typeface="Calibri"/>
              <a:ea typeface="Calibri"/>
              <a:cs typeface="Calibri"/>
              <a:sym typeface="Calibri"/>
            </a:endParaRPr>
          </a:p>
        </p:txBody>
      </p:sp>
      <p:sp>
        <p:nvSpPr>
          <p:cNvPr id="1083" name="Google Shape;1083;p87"/>
          <p:cNvSpPr/>
          <p:nvPr/>
        </p:nvSpPr>
        <p:spPr>
          <a:xfrm>
            <a:off x="5105400" y="40068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0x0012FF1C</a:t>
            </a:r>
            <a:endParaRPr/>
          </a:p>
        </p:txBody>
      </p:sp>
      <p:sp>
        <p:nvSpPr>
          <p:cNvPr id="1084" name="Google Shape;1084;p87"/>
          <p:cNvSpPr/>
          <p:nvPr/>
        </p:nvSpPr>
        <p:spPr>
          <a:xfrm>
            <a:off x="5105400" y="4387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0x0012FF18</a:t>
            </a:r>
            <a:endParaRPr/>
          </a:p>
        </p:txBody>
      </p:sp>
      <p:sp>
        <p:nvSpPr>
          <p:cNvPr id="1085" name="Google Shape;1085;p87"/>
          <p:cNvSpPr/>
          <p:nvPr/>
        </p:nvSpPr>
        <p:spPr>
          <a:xfrm>
            <a:off x="5105400" y="4768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0x0012FF14</a:t>
            </a:r>
            <a:endParaRPr/>
          </a:p>
        </p:txBody>
      </p:sp>
      <p:sp>
        <p:nvSpPr>
          <p:cNvPr id="1086" name="Google Shape;1086;p87"/>
          <p:cNvSpPr/>
          <p:nvPr/>
        </p:nvSpPr>
        <p:spPr>
          <a:xfrm>
            <a:off x="5105400" y="51054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0x0012FF10</a:t>
            </a:r>
            <a:endParaRPr/>
          </a:p>
        </p:txBody>
      </p:sp>
      <p:sp>
        <p:nvSpPr>
          <p:cNvPr id="1087" name="Google Shape;1087;p87"/>
          <p:cNvSpPr/>
          <p:nvPr/>
        </p:nvSpPr>
        <p:spPr>
          <a:xfrm>
            <a:off x="5105400" y="54546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0x0012FF0C</a:t>
            </a:r>
            <a:endParaRPr/>
          </a:p>
        </p:txBody>
      </p:sp>
      <p:sp>
        <p:nvSpPr>
          <p:cNvPr id="1088" name="Google Shape;1088;p87"/>
          <p:cNvSpPr/>
          <p:nvPr/>
        </p:nvSpPr>
        <p:spPr>
          <a:xfrm>
            <a:off x="0" y="4876800"/>
            <a:ext cx="1901825" cy="1370013"/>
          </a:xfrm>
          <a:prstGeom prst="wedgeRoundRectCallout">
            <a:avLst>
              <a:gd fmla="val 65273" name="adj1"/>
              <a:gd fmla="val -37833" name="adj2"/>
              <a:gd fmla="val 16667"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Pushing argc as the first parameter (int x) to sub()</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88"/>
          <p:cNvSpPr txBox="1"/>
          <p:nvPr>
            <p:ph type="title"/>
          </p:nvPr>
        </p:nvSpPr>
        <p:spPr>
          <a:xfrm>
            <a:off x="0" y="-152400"/>
            <a:ext cx="3505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Example2 - 9</a:t>
            </a:r>
            <a:endParaRPr/>
          </a:p>
        </p:txBody>
      </p:sp>
      <p:graphicFrame>
        <p:nvGraphicFramePr>
          <p:cNvPr id="1095" name="Google Shape;1095;p88"/>
          <p:cNvGraphicFramePr/>
          <p:nvPr/>
        </p:nvGraphicFramePr>
        <p:xfrm>
          <a:off x="6477000" y="2155825"/>
          <a:ext cx="3000000" cy="3000000"/>
        </p:xfrm>
        <a:graphic>
          <a:graphicData uri="http://schemas.openxmlformats.org/drawingml/2006/table">
            <a:tbl>
              <a:tblPr>
                <a:noFill/>
                <a:tableStyleId>{D4BB855B-23E5-43B3-8E9E-652C9E05ABBC}</a:tableStyleId>
              </a:tblPr>
              <a:tblGrid>
                <a:gridCol w="2514600"/>
              </a:tblGrid>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0x12FFB0 </a:t>
                      </a:r>
                      <a:r>
                        <a:rPr b="0" i="0" lang="en-US" sz="1400" u="none" cap="none" strike="noStrike">
                          <a:solidFill>
                            <a:schemeClr val="lt1"/>
                          </a:solidFill>
                          <a:latin typeface="Arial"/>
                          <a:ea typeface="Arial"/>
                          <a:cs typeface="Arial"/>
                          <a:sym typeface="Arial"/>
                        </a:rPr>
                        <a:t>(char ** argv)</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argc)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Addr after “call _main”</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0x0012FF50 </a:t>
                      </a:r>
                      <a:r>
                        <a:rPr b="0" i="0" lang="en-US" sz="1400" u="none" cap="none" strike="noStrike">
                          <a:solidFill>
                            <a:schemeClr val="lt1"/>
                          </a:solidFill>
                          <a:latin typeface="Arial"/>
                          <a:ea typeface="Arial"/>
                          <a:cs typeface="Arial"/>
                          <a:sym typeface="Arial"/>
                        </a:rPr>
                        <a:t>(saved ebp)</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0x100 (int a)</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0x100 (int y)</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x)</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rgbClr val="FFFF00"/>
                        </a:buClr>
                        <a:buSzPts val="1800"/>
                        <a:buFont typeface="Arial"/>
                        <a:buNone/>
                      </a:pPr>
                      <a:r>
                        <a:rPr b="0" i="0" lang="en-US" sz="1800" u="none" cap="none" strike="noStrike">
                          <a:solidFill>
                            <a:srgbClr val="FFFF00"/>
                          </a:solidFill>
                          <a:latin typeface="Arial"/>
                          <a:ea typeface="Arial"/>
                          <a:cs typeface="Arial"/>
                          <a:sym typeface="Arial"/>
                        </a:rPr>
                        <a:t>0x00000034 </a:t>
                      </a:r>
                      <a:r>
                        <a:rPr b="0" i="0" lang="en-US" sz="18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1096" name="Google Shape;1096;p88"/>
          <p:cNvCxnSpPr/>
          <p:nvPr/>
        </p:nvCxnSpPr>
        <p:spPr>
          <a:xfrm rot="10800000">
            <a:off x="8839200" y="18288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1097" name="Google Shape;1097;p88"/>
          <p:cNvCxnSpPr/>
          <p:nvPr/>
        </p:nvCxnSpPr>
        <p:spPr>
          <a:xfrm>
            <a:off x="8839200" y="57912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1098" name="Google Shape;1098;p88"/>
          <p:cNvSpPr/>
          <p:nvPr/>
        </p:nvSpPr>
        <p:spPr>
          <a:xfrm>
            <a:off x="5105400" y="3625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0x0012FF20</a:t>
            </a:r>
            <a:endParaRPr/>
          </a:p>
        </p:txBody>
      </p:sp>
      <p:sp>
        <p:nvSpPr>
          <p:cNvPr id="1099" name="Google Shape;1099;p88"/>
          <p:cNvSpPr/>
          <p:nvPr/>
        </p:nvSpPr>
        <p:spPr>
          <a:xfrm>
            <a:off x="5105400" y="3276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0x0012FF24</a:t>
            </a:r>
            <a:endParaRPr/>
          </a:p>
        </p:txBody>
      </p:sp>
      <p:sp>
        <p:nvSpPr>
          <p:cNvPr id="1100" name="Google Shape;1100;p88"/>
          <p:cNvSpPr/>
          <p:nvPr/>
        </p:nvSpPr>
        <p:spPr>
          <a:xfrm>
            <a:off x="5105400" y="2895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0x0012FF28</a:t>
            </a:r>
            <a:endParaRPr/>
          </a:p>
        </p:txBody>
      </p:sp>
      <p:sp>
        <p:nvSpPr>
          <p:cNvPr id="1101" name="Google Shape;1101;p88"/>
          <p:cNvSpPr/>
          <p:nvPr/>
        </p:nvSpPr>
        <p:spPr>
          <a:xfrm>
            <a:off x="5105400" y="25590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0x0012FF2C</a:t>
            </a:r>
            <a:endParaRPr/>
          </a:p>
        </p:txBody>
      </p:sp>
      <p:sp>
        <p:nvSpPr>
          <p:cNvPr id="1102" name="Google Shape;1102;p88"/>
          <p:cNvSpPr/>
          <p:nvPr/>
        </p:nvSpPr>
        <p:spPr>
          <a:xfrm>
            <a:off x="5105400" y="22098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0x0012FF30</a:t>
            </a:r>
            <a:endParaRPr/>
          </a:p>
        </p:txBody>
      </p:sp>
      <p:graphicFrame>
        <p:nvGraphicFramePr>
          <p:cNvPr id="1103" name="Google Shape;1103;p88"/>
          <p:cNvGraphicFramePr/>
          <p:nvPr/>
        </p:nvGraphicFramePr>
        <p:xfrm>
          <a:off x="5638800" y="304800"/>
          <a:ext cx="3000000" cy="3000000"/>
        </p:xfrm>
        <a:graphic>
          <a:graphicData uri="http://schemas.openxmlformats.org/drawingml/2006/table">
            <a:tbl>
              <a:tblPr>
                <a:noFill/>
                <a:tableStyleId>{D4BB855B-23E5-43B3-8E9E-652C9E05ABBC}</a:tableStyleId>
              </a:tblPr>
              <a:tblGrid>
                <a:gridCol w="874725"/>
                <a:gridCol w="2097075"/>
              </a:tblGrid>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ecx</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0x12FFD4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edx</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0x0012FF24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0x0012FF14 </a:t>
                      </a:r>
                      <a:r>
                        <a:rPr b="0" i="0" lang="en-US" sz="14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104" name="Google Shape;1104;p88"/>
          <p:cNvSpPr/>
          <p:nvPr/>
        </p:nvSpPr>
        <p:spPr>
          <a:xfrm>
            <a:off x="0" y="990600"/>
            <a:ext cx="4281878" cy="54784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.text:00000000 _sub: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.text:00000003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.text:00000006                 mov     ecx,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.text:00000009                 lea     eax, [ecx+eax*2]</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.text:0000000C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.text:0000000D                 retn</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.text:00000010 _main: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.text:00000013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.text:00000014                 mov     eax,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.text:00000017                 mov     ecx, [eax+4]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.text:0000001A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.text:0000001B                 call    dword ptr ds:__imp__atoi</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.text:00000021                 add     esp, 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.text:00000024                 mov     [ebp-4],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.text:00000027                 mov     edx, [ebp-4]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.text:0000002A                 push    edx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.text:0000002B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.text:0000002E                 push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.text:0000002F                 call    _sub </a:t>
            </a:r>
            <a:r>
              <a:rPr b="1" lang="en-US" sz="1400">
                <a:solidFill>
                  <a:srgbClr val="00B0F0"/>
                </a:solidFill>
                <a:latin typeface="Noto Sans Symbols"/>
                <a:ea typeface="Noto Sans Symbols"/>
                <a:cs typeface="Noto Sans Symbols"/>
                <a:sym typeface="Noto Sans Symbols"/>
              </a:rPr>
              <a:t>⌧</a:t>
            </a:r>
            <a:endParaRPr sz="1400">
              <a:solidFill>
                <a:srgbClr val="00B0F0"/>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.text:00000034                 add     esp, 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.text:00000037                 mov     esp,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.text:00000039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.text:0000003A                 retn</a:t>
            </a:r>
            <a:endParaRPr sz="1400">
              <a:solidFill>
                <a:schemeClr val="lt1"/>
              </a:solidFill>
              <a:latin typeface="Calibri"/>
              <a:ea typeface="Calibri"/>
              <a:cs typeface="Calibri"/>
              <a:sym typeface="Calibri"/>
            </a:endParaRPr>
          </a:p>
        </p:txBody>
      </p:sp>
      <p:sp>
        <p:nvSpPr>
          <p:cNvPr id="1105" name="Google Shape;1105;p88"/>
          <p:cNvSpPr/>
          <p:nvPr/>
        </p:nvSpPr>
        <p:spPr>
          <a:xfrm>
            <a:off x="5105400" y="40068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0x0012FF1C</a:t>
            </a:r>
            <a:endParaRPr/>
          </a:p>
        </p:txBody>
      </p:sp>
      <p:sp>
        <p:nvSpPr>
          <p:cNvPr id="1106" name="Google Shape;1106;p88"/>
          <p:cNvSpPr/>
          <p:nvPr/>
        </p:nvSpPr>
        <p:spPr>
          <a:xfrm>
            <a:off x="5105400" y="4387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0x0012FF18</a:t>
            </a:r>
            <a:endParaRPr/>
          </a:p>
        </p:txBody>
      </p:sp>
      <p:sp>
        <p:nvSpPr>
          <p:cNvPr id="1107" name="Google Shape;1107;p88"/>
          <p:cNvSpPr/>
          <p:nvPr/>
        </p:nvSpPr>
        <p:spPr>
          <a:xfrm>
            <a:off x="5105400" y="4768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0x0012FF14</a:t>
            </a:r>
            <a:endParaRPr/>
          </a:p>
        </p:txBody>
      </p:sp>
      <p:sp>
        <p:nvSpPr>
          <p:cNvPr id="1108" name="Google Shape;1108;p88"/>
          <p:cNvSpPr/>
          <p:nvPr/>
        </p:nvSpPr>
        <p:spPr>
          <a:xfrm>
            <a:off x="5105400" y="51054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0x0012FF10</a:t>
            </a:r>
            <a:endParaRPr/>
          </a:p>
        </p:txBody>
      </p:sp>
      <p:sp>
        <p:nvSpPr>
          <p:cNvPr id="1109" name="Google Shape;1109;p88"/>
          <p:cNvSpPr/>
          <p:nvPr/>
        </p:nvSpPr>
        <p:spPr>
          <a:xfrm>
            <a:off x="5105400" y="54546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0x0012FF0C</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89"/>
          <p:cNvSpPr txBox="1"/>
          <p:nvPr>
            <p:ph type="title"/>
          </p:nvPr>
        </p:nvSpPr>
        <p:spPr>
          <a:xfrm>
            <a:off x="0" y="-152400"/>
            <a:ext cx="381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Example2 - 10</a:t>
            </a:r>
            <a:endParaRPr/>
          </a:p>
        </p:txBody>
      </p:sp>
      <p:graphicFrame>
        <p:nvGraphicFramePr>
          <p:cNvPr id="1116" name="Google Shape;1116;p89"/>
          <p:cNvGraphicFramePr/>
          <p:nvPr/>
        </p:nvGraphicFramePr>
        <p:xfrm>
          <a:off x="6477000" y="2155825"/>
          <a:ext cx="3000000" cy="3000000"/>
        </p:xfrm>
        <a:graphic>
          <a:graphicData uri="http://schemas.openxmlformats.org/drawingml/2006/table">
            <a:tbl>
              <a:tblPr>
                <a:noFill/>
                <a:tableStyleId>{D4BB855B-23E5-43B3-8E9E-652C9E05ABBC}</a:tableStyleId>
              </a:tblPr>
              <a:tblGrid>
                <a:gridCol w="2514600"/>
              </a:tblGrid>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0x12FFB0 </a:t>
                      </a:r>
                      <a:r>
                        <a:rPr b="0" i="0" lang="en-US" sz="1400" u="none" cap="none" strike="noStrike">
                          <a:solidFill>
                            <a:schemeClr val="lt1"/>
                          </a:solidFill>
                          <a:latin typeface="Arial"/>
                          <a:ea typeface="Arial"/>
                          <a:cs typeface="Arial"/>
                          <a:sym typeface="Arial"/>
                        </a:rPr>
                        <a:t>(char ** argv)</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argc)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Addr after “call _main”</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0x0012FF50 </a:t>
                      </a:r>
                      <a:r>
                        <a:rPr b="0" i="0" lang="en-US" sz="1400" u="none" cap="none" strike="noStrike">
                          <a:solidFill>
                            <a:schemeClr val="lt1"/>
                          </a:solidFill>
                          <a:latin typeface="Arial"/>
                          <a:ea typeface="Arial"/>
                          <a:cs typeface="Arial"/>
                          <a:sym typeface="Arial"/>
                        </a:rPr>
                        <a:t>(saved ebp)</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0x100 (int a)</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0x100 (int y)</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x)</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0x00000034</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rgbClr val="FFFF00"/>
                        </a:buClr>
                        <a:buSzPts val="1800"/>
                        <a:buFont typeface="Arial"/>
                        <a:buNone/>
                      </a:pPr>
                      <a:r>
                        <a:rPr b="0" i="0" lang="en-US" sz="1800" u="none" cap="none" strike="noStrike">
                          <a:solidFill>
                            <a:srgbClr val="FFFF00"/>
                          </a:solidFill>
                          <a:latin typeface="Arial"/>
                          <a:ea typeface="Arial"/>
                          <a:cs typeface="Arial"/>
                          <a:sym typeface="Arial"/>
                        </a:rPr>
                        <a:t>0x0012FF24</a:t>
                      </a:r>
                      <a:r>
                        <a:rPr b="0" i="0" lang="en-US" sz="1200" u="none" cap="none" strike="noStrike">
                          <a:solidFill>
                            <a:srgbClr val="FFFF00"/>
                          </a:solidFill>
                          <a:latin typeface="Arial"/>
                          <a:ea typeface="Arial"/>
                          <a:cs typeface="Arial"/>
                          <a:sym typeface="Arial"/>
                        </a:rPr>
                        <a:t>(saved ebp)</a:t>
                      </a:r>
                      <a:r>
                        <a:rPr b="0" i="0" lang="en-US" sz="1200" u="none" cap="none" strike="noStrike">
                          <a:solidFill>
                            <a:srgbClr val="FFFF00"/>
                          </a:solidFill>
                          <a:latin typeface="Noto Sans Symbols"/>
                          <a:ea typeface="Noto Sans Symbols"/>
                          <a:cs typeface="Noto Sans Symbols"/>
                          <a:sym typeface="Noto Sans Symbols"/>
                        </a:rPr>
                        <a:t>♍</a:t>
                      </a:r>
                      <a:endParaRPr b="0" i="0" sz="1400" u="none" cap="none" strike="noStrike">
                        <a:solidFill>
                          <a:srgbClr val="FFFF00"/>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1117" name="Google Shape;1117;p89"/>
          <p:cNvCxnSpPr/>
          <p:nvPr/>
        </p:nvCxnSpPr>
        <p:spPr>
          <a:xfrm rot="10800000">
            <a:off x="8839200" y="18288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1118" name="Google Shape;1118;p89"/>
          <p:cNvCxnSpPr/>
          <p:nvPr/>
        </p:nvCxnSpPr>
        <p:spPr>
          <a:xfrm>
            <a:off x="8839200" y="57912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1119" name="Google Shape;1119;p89"/>
          <p:cNvSpPr/>
          <p:nvPr/>
        </p:nvSpPr>
        <p:spPr>
          <a:xfrm>
            <a:off x="5105400" y="3625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0x0012FF20</a:t>
            </a:r>
            <a:endParaRPr/>
          </a:p>
        </p:txBody>
      </p:sp>
      <p:sp>
        <p:nvSpPr>
          <p:cNvPr id="1120" name="Google Shape;1120;p89"/>
          <p:cNvSpPr/>
          <p:nvPr/>
        </p:nvSpPr>
        <p:spPr>
          <a:xfrm>
            <a:off x="5105400" y="3276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0x0012FF24</a:t>
            </a:r>
            <a:endParaRPr/>
          </a:p>
        </p:txBody>
      </p:sp>
      <p:sp>
        <p:nvSpPr>
          <p:cNvPr id="1121" name="Google Shape;1121;p89"/>
          <p:cNvSpPr/>
          <p:nvPr/>
        </p:nvSpPr>
        <p:spPr>
          <a:xfrm>
            <a:off x="5105400" y="2895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0x0012FF28</a:t>
            </a:r>
            <a:endParaRPr/>
          </a:p>
        </p:txBody>
      </p:sp>
      <p:sp>
        <p:nvSpPr>
          <p:cNvPr id="1122" name="Google Shape;1122;p89"/>
          <p:cNvSpPr/>
          <p:nvPr/>
        </p:nvSpPr>
        <p:spPr>
          <a:xfrm>
            <a:off x="5105400" y="25590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0x0012FF2C</a:t>
            </a:r>
            <a:endParaRPr/>
          </a:p>
        </p:txBody>
      </p:sp>
      <p:sp>
        <p:nvSpPr>
          <p:cNvPr id="1123" name="Google Shape;1123;p89"/>
          <p:cNvSpPr/>
          <p:nvPr/>
        </p:nvSpPr>
        <p:spPr>
          <a:xfrm>
            <a:off x="5105400" y="22098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0x0012FF30</a:t>
            </a:r>
            <a:endParaRPr/>
          </a:p>
        </p:txBody>
      </p:sp>
      <p:graphicFrame>
        <p:nvGraphicFramePr>
          <p:cNvPr id="1124" name="Google Shape;1124;p89"/>
          <p:cNvGraphicFramePr/>
          <p:nvPr/>
        </p:nvGraphicFramePr>
        <p:xfrm>
          <a:off x="5638800" y="304800"/>
          <a:ext cx="3000000" cy="3000000"/>
        </p:xfrm>
        <a:graphic>
          <a:graphicData uri="http://schemas.openxmlformats.org/drawingml/2006/table">
            <a:tbl>
              <a:tblPr>
                <a:noFill/>
                <a:tableStyleId>{D4BB855B-23E5-43B3-8E9E-652C9E05ABBC}</a:tableStyleId>
              </a:tblPr>
              <a:tblGrid>
                <a:gridCol w="874725"/>
                <a:gridCol w="2097075"/>
              </a:tblGrid>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ecx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0x12FFD4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edx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0x0012FF10 </a:t>
                      </a:r>
                      <a:r>
                        <a:rPr b="0" i="0" lang="en-US" sz="14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0x0012FF10 </a:t>
                      </a:r>
                      <a:r>
                        <a:rPr b="0" i="0" lang="en-US" sz="14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125" name="Google Shape;1125;p89"/>
          <p:cNvSpPr/>
          <p:nvPr/>
        </p:nvSpPr>
        <p:spPr>
          <a:xfrm>
            <a:off x="0" y="990600"/>
            <a:ext cx="4281878" cy="54784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.text:00000000 _sub:        push    ebp </a:t>
            </a:r>
            <a:r>
              <a:rPr b="1" lang="en-US" sz="1400">
                <a:solidFill>
                  <a:srgbClr val="00B0F0"/>
                </a:solidFill>
                <a:latin typeface="Noto Sans Symbols"/>
                <a:ea typeface="Noto Sans Symbols"/>
                <a:cs typeface="Noto Sans Symbols"/>
                <a:sym typeface="Noto Sans Symbols"/>
              </a:rPr>
              <a:t>⌧</a:t>
            </a:r>
            <a:endParaRPr b="1" sz="1400">
              <a:solidFill>
                <a:srgbClr val="00B0F0"/>
              </a:solidFill>
              <a:latin typeface="Calibri"/>
              <a:ea typeface="Calibri"/>
              <a:cs typeface="Calibri"/>
              <a:sym typeface="Calibri"/>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.text:00000001                 mov     ebp, esp </a:t>
            </a:r>
            <a:r>
              <a:rPr b="1" lang="en-US" sz="1400">
                <a:solidFill>
                  <a:srgbClr val="00B0F0"/>
                </a:solidFill>
                <a:latin typeface="Noto Sans Symbols"/>
                <a:ea typeface="Noto Sans Symbols"/>
                <a:cs typeface="Noto Sans Symbols"/>
                <a:sym typeface="Noto Sans Symbols"/>
              </a:rPr>
              <a:t>⌧</a:t>
            </a:r>
            <a:endParaRPr sz="1400">
              <a:solidFill>
                <a:srgbClr val="00B0F0"/>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.text:00000003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.text:00000006                 mov     ecx,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.text:00000009                 lea     eax, [ecx+eax*2]</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.text:0000000C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.text:0000000D                 retn</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.text:00000010 _main: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.text:00000013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.text:00000014                 mov     eax,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.text:00000017                 mov     ecx, [eax+4]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.text:0000001A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.text:0000001B                 call    dword ptr ds:__imp__atoi</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.text:00000021                 add     esp, 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.text:00000024                 mov     [ebp-4],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.text:00000027                 mov     edx, [ebp-4]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.text:0000002A                 push    edx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.text:0000002B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.text:0000002E                 push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.text:0000002F                 call    _sub</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.text:00000034                 add     esp, 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.text:00000037                 mov     esp,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.text:00000039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.text:0000003A                 retn</a:t>
            </a:r>
            <a:endParaRPr sz="1400">
              <a:solidFill>
                <a:schemeClr val="lt1"/>
              </a:solidFill>
              <a:latin typeface="Calibri"/>
              <a:ea typeface="Calibri"/>
              <a:cs typeface="Calibri"/>
              <a:sym typeface="Calibri"/>
            </a:endParaRPr>
          </a:p>
        </p:txBody>
      </p:sp>
      <p:sp>
        <p:nvSpPr>
          <p:cNvPr id="1126" name="Google Shape;1126;p89"/>
          <p:cNvSpPr/>
          <p:nvPr/>
        </p:nvSpPr>
        <p:spPr>
          <a:xfrm>
            <a:off x="5105400" y="40068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0x0012FF1C</a:t>
            </a:r>
            <a:endParaRPr/>
          </a:p>
        </p:txBody>
      </p:sp>
      <p:sp>
        <p:nvSpPr>
          <p:cNvPr id="1127" name="Google Shape;1127;p89"/>
          <p:cNvSpPr/>
          <p:nvPr/>
        </p:nvSpPr>
        <p:spPr>
          <a:xfrm>
            <a:off x="5105400" y="4387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0x0012FF18</a:t>
            </a:r>
            <a:endParaRPr/>
          </a:p>
        </p:txBody>
      </p:sp>
      <p:sp>
        <p:nvSpPr>
          <p:cNvPr id="1128" name="Google Shape;1128;p89"/>
          <p:cNvSpPr/>
          <p:nvPr/>
        </p:nvSpPr>
        <p:spPr>
          <a:xfrm>
            <a:off x="5105400" y="4768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0x0012FF14</a:t>
            </a:r>
            <a:endParaRPr/>
          </a:p>
        </p:txBody>
      </p:sp>
      <p:sp>
        <p:nvSpPr>
          <p:cNvPr id="1129" name="Google Shape;1129;p89"/>
          <p:cNvSpPr/>
          <p:nvPr/>
        </p:nvSpPr>
        <p:spPr>
          <a:xfrm>
            <a:off x="5105400" y="51054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0x0012FF10</a:t>
            </a:r>
            <a:endParaRPr/>
          </a:p>
        </p:txBody>
      </p:sp>
      <p:sp>
        <p:nvSpPr>
          <p:cNvPr id="1130" name="Google Shape;1130;p89"/>
          <p:cNvSpPr/>
          <p:nvPr/>
        </p:nvSpPr>
        <p:spPr>
          <a:xfrm>
            <a:off x="5105400" y="54546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0x0012FF0C</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90"/>
          <p:cNvSpPr txBox="1"/>
          <p:nvPr>
            <p:ph type="title"/>
          </p:nvPr>
        </p:nvSpPr>
        <p:spPr>
          <a:xfrm>
            <a:off x="0" y="-152400"/>
            <a:ext cx="381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Example2 - 11</a:t>
            </a:r>
            <a:endParaRPr/>
          </a:p>
        </p:txBody>
      </p:sp>
      <p:graphicFrame>
        <p:nvGraphicFramePr>
          <p:cNvPr id="1137" name="Google Shape;1137;p90"/>
          <p:cNvGraphicFramePr/>
          <p:nvPr/>
        </p:nvGraphicFramePr>
        <p:xfrm>
          <a:off x="6477000" y="2155825"/>
          <a:ext cx="3000000" cy="3000000"/>
        </p:xfrm>
        <a:graphic>
          <a:graphicData uri="http://schemas.openxmlformats.org/drawingml/2006/table">
            <a:tbl>
              <a:tblPr>
                <a:noFill/>
                <a:tableStyleId>{D4BB855B-23E5-43B3-8E9E-652C9E05ABBC}</a:tableStyleId>
              </a:tblPr>
              <a:tblGrid>
                <a:gridCol w="2514600"/>
              </a:tblGrid>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0x12FFB0 </a:t>
                      </a:r>
                      <a:r>
                        <a:rPr b="0" i="0" lang="en-US" sz="1400" u="none" cap="none" strike="noStrike">
                          <a:solidFill>
                            <a:schemeClr val="lt1"/>
                          </a:solidFill>
                          <a:latin typeface="Arial"/>
                          <a:ea typeface="Arial"/>
                          <a:cs typeface="Arial"/>
                          <a:sym typeface="Arial"/>
                        </a:rPr>
                        <a:t>(char ** argv)</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740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argc)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Addr after “call _main”</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0x0012FF50 </a:t>
                      </a:r>
                      <a:r>
                        <a:rPr b="0" i="0" lang="en-US" sz="1400" u="none" cap="none" strike="noStrike">
                          <a:solidFill>
                            <a:schemeClr val="lt1"/>
                          </a:solidFill>
                          <a:latin typeface="Arial"/>
                          <a:ea typeface="Arial"/>
                          <a:cs typeface="Arial"/>
                          <a:sym typeface="Arial"/>
                        </a:rPr>
                        <a:t>(saved ebp)</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0x100 (int a)</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0x100 (int y)</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x)</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0x00000034</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dk2"/>
                        </a:buClr>
                        <a:buSzPts val="1800"/>
                        <a:buFont typeface="Arial"/>
                        <a:buNone/>
                      </a:pPr>
                      <a:r>
                        <a:rPr b="0" i="0" lang="en-US" sz="1800" u="none" cap="none" strike="noStrike">
                          <a:solidFill>
                            <a:schemeClr val="dk2"/>
                          </a:solidFill>
                          <a:latin typeface="Arial"/>
                          <a:ea typeface="Arial"/>
                          <a:cs typeface="Arial"/>
                          <a:sym typeface="Arial"/>
                        </a:rPr>
                        <a:t>0x0012FF24 </a:t>
                      </a:r>
                      <a:r>
                        <a:rPr b="0" i="0" lang="en-US" sz="1400" u="none" cap="none" strike="noStrike">
                          <a:solidFill>
                            <a:schemeClr val="dk2"/>
                          </a:solidFill>
                          <a:latin typeface="Arial"/>
                          <a:ea typeface="Arial"/>
                          <a:cs typeface="Arial"/>
                          <a:sym typeface="Arial"/>
                        </a:rPr>
                        <a:t>(saved ebp)</a:t>
                      </a:r>
                      <a:endParaRPr b="0" i="0" sz="14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1138" name="Google Shape;1138;p90"/>
          <p:cNvCxnSpPr/>
          <p:nvPr/>
        </p:nvCxnSpPr>
        <p:spPr>
          <a:xfrm rot="10800000">
            <a:off x="8839200" y="18288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1139" name="Google Shape;1139;p90"/>
          <p:cNvCxnSpPr/>
          <p:nvPr/>
        </p:nvCxnSpPr>
        <p:spPr>
          <a:xfrm>
            <a:off x="8839200" y="57912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1140" name="Google Shape;1140;p90"/>
          <p:cNvSpPr/>
          <p:nvPr/>
        </p:nvSpPr>
        <p:spPr>
          <a:xfrm>
            <a:off x="5105400" y="3625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0x0012FF20</a:t>
            </a:r>
            <a:endParaRPr/>
          </a:p>
        </p:txBody>
      </p:sp>
      <p:sp>
        <p:nvSpPr>
          <p:cNvPr id="1141" name="Google Shape;1141;p90"/>
          <p:cNvSpPr/>
          <p:nvPr/>
        </p:nvSpPr>
        <p:spPr>
          <a:xfrm>
            <a:off x="5105400" y="3276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0x0012FF24</a:t>
            </a:r>
            <a:endParaRPr/>
          </a:p>
        </p:txBody>
      </p:sp>
      <p:sp>
        <p:nvSpPr>
          <p:cNvPr id="1142" name="Google Shape;1142;p90"/>
          <p:cNvSpPr/>
          <p:nvPr/>
        </p:nvSpPr>
        <p:spPr>
          <a:xfrm>
            <a:off x="5105400" y="2895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0x0012FF28</a:t>
            </a:r>
            <a:endParaRPr/>
          </a:p>
        </p:txBody>
      </p:sp>
      <p:sp>
        <p:nvSpPr>
          <p:cNvPr id="1143" name="Google Shape;1143;p90"/>
          <p:cNvSpPr/>
          <p:nvPr/>
        </p:nvSpPr>
        <p:spPr>
          <a:xfrm>
            <a:off x="5105400" y="25590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0x0012FF2C</a:t>
            </a:r>
            <a:endParaRPr/>
          </a:p>
        </p:txBody>
      </p:sp>
      <p:sp>
        <p:nvSpPr>
          <p:cNvPr id="1144" name="Google Shape;1144;p90"/>
          <p:cNvSpPr/>
          <p:nvPr/>
        </p:nvSpPr>
        <p:spPr>
          <a:xfrm>
            <a:off x="5105400" y="22098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0x0012FF30</a:t>
            </a:r>
            <a:endParaRPr/>
          </a:p>
        </p:txBody>
      </p:sp>
      <p:graphicFrame>
        <p:nvGraphicFramePr>
          <p:cNvPr id="1145" name="Google Shape;1145;p90"/>
          <p:cNvGraphicFramePr/>
          <p:nvPr/>
        </p:nvGraphicFramePr>
        <p:xfrm>
          <a:off x="5334000" y="304800"/>
          <a:ext cx="3000000" cy="3000000"/>
        </p:xfrm>
        <a:graphic>
          <a:graphicData uri="http://schemas.openxmlformats.org/drawingml/2006/table">
            <a:tbl>
              <a:tblPr>
                <a:noFill/>
                <a:tableStyleId>{D4BB855B-23E5-43B3-8E9E-652C9E05ABBC}</a:tableStyleId>
              </a:tblPr>
              <a:tblGrid>
                <a:gridCol w="919175"/>
                <a:gridCol w="2205025"/>
              </a:tblGrid>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0x2 </a:t>
                      </a:r>
                      <a:r>
                        <a:rPr b="0" i="0" lang="en-US" sz="1400" u="none" cap="none" strike="noStrike">
                          <a:solidFill>
                            <a:srgbClr val="FFFF00"/>
                          </a:solidFill>
                          <a:latin typeface="Noto Sans Symbols"/>
                          <a:ea typeface="Noto Sans Symbols"/>
                          <a:cs typeface="Noto Sans Symbols"/>
                          <a:sym typeface="Noto Sans Symbols"/>
                        </a:rPr>
                        <a:t>♍</a:t>
                      </a:r>
                      <a:r>
                        <a:rPr b="0" i="0" lang="en-US" sz="1400" u="none" cap="none" strike="noStrike">
                          <a:solidFill>
                            <a:srgbClr val="FFFF00"/>
                          </a:solidFill>
                          <a:latin typeface="Arial"/>
                          <a:ea typeface="Arial"/>
                          <a:cs typeface="Arial"/>
                          <a:sym typeface="Arial"/>
                        </a:rPr>
                        <a:t> (no value change)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ecx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0x100 </a:t>
                      </a:r>
                      <a:r>
                        <a:rPr b="0" i="0" lang="en-US" sz="14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edx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0x0012FF10</a:t>
                      </a:r>
                      <a:endParaRPr b="0" i="0" sz="2400" u="none" cap="none" strike="noStrike">
                        <a:solidFill>
                          <a:schemeClr val="lt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146" name="Google Shape;1146;p90"/>
          <p:cNvSpPr/>
          <p:nvPr/>
        </p:nvSpPr>
        <p:spPr>
          <a:xfrm>
            <a:off x="0" y="990600"/>
            <a:ext cx="4281878" cy="54784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.text:00000000 _sub: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.text:00000003                 mov     eax, [ebp+8] </a:t>
            </a:r>
            <a:r>
              <a:rPr b="1" lang="en-US" sz="1400">
                <a:solidFill>
                  <a:srgbClr val="00B0F0"/>
                </a:solidFill>
                <a:latin typeface="Noto Sans Symbols"/>
                <a:ea typeface="Noto Sans Symbols"/>
                <a:cs typeface="Noto Sans Symbols"/>
                <a:sym typeface="Noto Sans Symbols"/>
              </a:rPr>
              <a:t>⌧</a:t>
            </a:r>
            <a:endParaRPr b="1" sz="1400">
              <a:solidFill>
                <a:srgbClr val="00B0F0"/>
              </a:solidFill>
              <a:latin typeface="Calibri"/>
              <a:ea typeface="Calibri"/>
              <a:cs typeface="Calibri"/>
              <a:sym typeface="Calibri"/>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.text:00000006                 mov     ecx, [ebp+0Ch] </a:t>
            </a:r>
            <a:r>
              <a:rPr b="1" lang="en-US" sz="1400">
                <a:solidFill>
                  <a:srgbClr val="00B0F0"/>
                </a:solidFill>
                <a:latin typeface="Noto Sans Symbols"/>
                <a:ea typeface="Noto Sans Symbols"/>
                <a:cs typeface="Noto Sans Symbols"/>
                <a:sym typeface="Noto Sans Symbols"/>
              </a:rPr>
              <a:t>⌧</a:t>
            </a:r>
            <a:endParaRPr sz="1400">
              <a:solidFill>
                <a:srgbClr val="00B0F0"/>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.text:00000009                 lea     eax, [ecx+eax*2]</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.text:0000000C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.text:0000000D                 retn</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.text:00000010 _main: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.text:00000013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.text:00000014                 mov     eax,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.text:00000017                 mov     ecx, [eax+4]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.text:0000001A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.text:0000001B                 call    dword ptr ds:__imp__atoi</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.text:00000021                 add     esp, 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.text:00000024                 mov     [ebp-4],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.text:00000027                 mov     edx, [ebp-4]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.text:0000002A                 push    edx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.text:0000002B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.text:0000002E                 push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.text:0000002F                 call    _sub</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.text:00000034                 add     esp, 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.text:00000037                 mov     esp,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.text:00000039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.text:0000003A                 retn</a:t>
            </a:r>
            <a:endParaRPr sz="1400">
              <a:solidFill>
                <a:schemeClr val="lt1"/>
              </a:solidFill>
              <a:latin typeface="Calibri"/>
              <a:ea typeface="Calibri"/>
              <a:cs typeface="Calibri"/>
              <a:sym typeface="Calibri"/>
            </a:endParaRPr>
          </a:p>
        </p:txBody>
      </p:sp>
      <p:sp>
        <p:nvSpPr>
          <p:cNvPr id="1147" name="Google Shape;1147;p90"/>
          <p:cNvSpPr/>
          <p:nvPr/>
        </p:nvSpPr>
        <p:spPr>
          <a:xfrm>
            <a:off x="5105400" y="40068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0x0012FF1C</a:t>
            </a:r>
            <a:endParaRPr/>
          </a:p>
        </p:txBody>
      </p:sp>
      <p:sp>
        <p:nvSpPr>
          <p:cNvPr id="1148" name="Google Shape;1148;p90"/>
          <p:cNvSpPr/>
          <p:nvPr/>
        </p:nvSpPr>
        <p:spPr>
          <a:xfrm>
            <a:off x="5105400" y="4387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0x0012FF18</a:t>
            </a:r>
            <a:endParaRPr/>
          </a:p>
        </p:txBody>
      </p:sp>
      <p:sp>
        <p:nvSpPr>
          <p:cNvPr id="1149" name="Google Shape;1149;p90"/>
          <p:cNvSpPr/>
          <p:nvPr/>
        </p:nvSpPr>
        <p:spPr>
          <a:xfrm>
            <a:off x="5105400" y="4768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0x0012FF14</a:t>
            </a:r>
            <a:endParaRPr/>
          </a:p>
        </p:txBody>
      </p:sp>
      <p:sp>
        <p:nvSpPr>
          <p:cNvPr id="1150" name="Google Shape;1150;p90"/>
          <p:cNvSpPr/>
          <p:nvPr/>
        </p:nvSpPr>
        <p:spPr>
          <a:xfrm>
            <a:off x="5105400" y="51054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0x0012FF10</a:t>
            </a:r>
            <a:endParaRPr/>
          </a:p>
        </p:txBody>
      </p:sp>
      <p:sp>
        <p:nvSpPr>
          <p:cNvPr id="1151" name="Google Shape;1151;p90"/>
          <p:cNvSpPr/>
          <p:nvPr/>
        </p:nvSpPr>
        <p:spPr>
          <a:xfrm>
            <a:off x="5105400" y="54546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0x0012FF0C</a:t>
            </a:r>
            <a:endParaRPr/>
          </a:p>
        </p:txBody>
      </p:sp>
      <p:sp>
        <p:nvSpPr>
          <p:cNvPr id="1152" name="Google Shape;1152;p90"/>
          <p:cNvSpPr/>
          <p:nvPr/>
        </p:nvSpPr>
        <p:spPr>
          <a:xfrm>
            <a:off x="76200" y="1447800"/>
            <a:ext cx="1905000" cy="1143000"/>
          </a:xfrm>
          <a:prstGeom prst="wedgeRoundRectCallout">
            <a:avLst>
              <a:gd fmla="val 61500" name="adj1"/>
              <a:gd fmla="val -30000" name="adj2"/>
              <a:gd fmla="val 16667"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Move “x” into eax, and “y” into ecx.</a:t>
            </a:r>
            <a:endParaRPr sz="1400">
              <a:solidFill>
                <a:schemeClr val="dk1"/>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91"/>
          <p:cNvSpPr txBox="1"/>
          <p:nvPr>
            <p:ph type="title"/>
          </p:nvPr>
        </p:nvSpPr>
        <p:spPr>
          <a:xfrm>
            <a:off x="0" y="-152400"/>
            <a:ext cx="381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Example2 - 12</a:t>
            </a:r>
            <a:endParaRPr/>
          </a:p>
        </p:txBody>
      </p:sp>
      <p:graphicFrame>
        <p:nvGraphicFramePr>
          <p:cNvPr id="1159" name="Google Shape;1159;p91"/>
          <p:cNvGraphicFramePr/>
          <p:nvPr/>
        </p:nvGraphicFramePr>
        <p:xfrm>
          <a:off x="6477000" y="2155825"/>
          <a:ext cx="3000000" cy="3000000"/>
        </p:xfrm>
        <a:graphic>
          <a:graphicData uri="http://schemas.openxmlformats.org/drawingml/2006/table">
            <a:tbl>
              <a:tblPr>
                <a:noFill/>
                <a:tableStyleId>{D4BB855B-23E5-43B3-8E9E-652C9E05ABBC}</a:tableStyleId>
              </a:tblPr>
              <a:tblGrid>
                <a:gridCol w="2514600"/>
              </a:tblGrid>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0x12FFB0 </a:t>
                      </a:r>
                      <a:r>
                        <a:rPr b="0" i="0" lang="en-US" sz="1400" u="none" cap="none" strike="noStrike">
                          <a:solidFill>
                            <a:schemeClr val="lt1"/>
                          </a:solidFill>
                          <a:latin typeface="Arial"/>
                          <a:ea typeface="Arial"/>
                          <a:cs typeface="Arial"/>
                          <a:sym typeface="Arial"/>
                        </a:rPr>
                        <a:t>(char ** argv)</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argc)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Addr after “call _main”</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0x0012FF50 </a:t>
                      </a:r>
                      <a:r>
                        <a:rPr b="0" i="0" lang="en-US" sz="1400" u="none" cap="none" strike="noStrike">
                          <a:solidFill>
                            <a:schemeClr val="lt1"/>
                          </a:solidFill>
                          <a:latin typeface="Arial"/>
                          <a:ea typeface="Arial"/>
                          <a:cs typeface="Arial"/>
                          <a:sym typeface="Arial"/>
                        </a:rPr>
                        <a:t>(saved ebp)</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0x100 (int a)</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0x100 (int y)</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x)</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0x00000034</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dk2"/>
                        </a:buClr>
                        <a:buSzPts val="1800"/>
                        <a:buFont typeface="Arial"/>
                        <a:buNone/>
                      </a:pPr>
                      <a:r>
                        <a:rPr b="0" i="0" lang="en-US" sz="1800" u="none" cap="none" strike="noStrike">
                          <a:solidFill>
                            <a:schemeClr val="dk2"/>
                          </a:solidFill>
                          <a:latin typeface="Arial"/>
                          <a:ea typeface="Arial"/>
                          <a:cs typeface="Arial"/>
                          <a:sym typeface="Arial"/>
                        </a:rPr>
                        <a:t>0x0012FF24 </a:t>
                      </a:r>
                      <a:r>
                        <a:rPr b="0" i="0" lang="en-US" sz="1400" u="none" cap="none" strike="noStrike">
                          <a:solidFill>
                            <a:schemeClr val="dk2"/>
                          </a:solidFill>
                          <a:latin typeface="Arial"/>
                          <a:ea typeface="Arial"/>
                          <a:cs typeface="Arial"/>
                          <a:sym typeface="Arial"/>
                        </a:rPr>
                        <a:t>(saved ebp)</a:t>
                      </a:r>
                      <a:endParaRPr b="0" i="0" sz="14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1160" name="Google Shape;1160;p91"/>
          <p:cNvCxnSpPr/>
          <p:nvPr/>
        </p:nvCxnSpPr>
        <p:spPr>
          <a:xfrm rot="10800000">
            <a:off x="8839200" y="18288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1161" name="Google Shape;1161;p91"/>
          <p:cNvCxnSpPr/>
          <p:nvPr/>
        </p:nvCxnSpPr>
        <p:spPr>
          <a:xfrm>
            <a:off x="8839200" y="57912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1162" name="Google Shape;1162;p91"/>
          <p:cNvSpPr/>
          <p:nvPr/>
        </p:nvSpPr>
        <p:spPr>
          <a:xfrm>
            <a:off x="5105400" y="3625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0x0012FF20</a:t>
            </a:r>
            <a:endParaRPr/>
          </a:p>
        </p:txBody>
      </p:sp>
      <p:sp>
        <p:nvSpPr>
          <p:cNvPr id="1163" name="Google Shape;1163;p91"/>
          <p:cNvSpPr/>
          <p:nvPr/>
        </p:nvSpPr>
        <p:spPr>
          <a:xfrm>
            <a:off x="5105400" y="3276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0x0012FF24</a:t>
            </a:r>
            <a:endParaRPr/>
          </a:p>
        </p:txBody>
      </p:sp>
      <p:sp>
        <p:nvSpPr>
          <p:cNvPr id="1164" name="Google Shape;1164;p91"/>
          <p:cNvSpPr/>
          <p:nvPr/>
        </p:nvSpPr>
        <p:spPr>
          <a:xfrm>
            <a:off x="5105400" y="2895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0x0012FF28</a:t>
            </a:r>
            <a:endParaRPr/>
          </a:p>
        </p:txBody>
      </p:sp>
      <p:sp>
        <p:nvSpPr>
          <p:cNvPr id="1165" name="Google Shape;1165;p91"/>
          <p:cNvSpPr/>
          <p:nvPr/>
        </p:nvSpPr>
        <p:spPr>
          <a:xfrm>
            <a:off x="5105400" y="25590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0x0012FF2C</a:t>
            </a:r>
            <a:endParaRPr/>
          </a:p>
        </p:txBody>
      </p:sp>
      <p:sp>
        <p:nvSpPr>
          <p:cNvPr id="1166" name="Google Shape;1166;p91"/>
          <p:cNvSpPr/>
          <p:nvPr/>
        </p:nvSpPr>
        <p:spPr>
          <a:xfrm>
            <a:off x="5105400" y="22098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0x0012FF30</a:t>
            </a:r>
            <a:endParaRPr/>
          </a:p>
        </p:txBody>
      </p:sp>
      <p:graphicFrame>
        <p:nvGraphicFramePr>
          <p:cNvPr id="1167" name="Google Shape;1167;p91"/>
          <p:cNvGraphicFramePr/>
          <p:nvPr/>
        </p:nvGraphicFramePr>
        <p:xfrm>
          <a:off x="5638800" y="304800"/>
          <a:ext cx="3000000" cy="3000000"/>
        </p:xfrm>
        <a:graphic>
          <a:graphicData uri="http://schemas.openxmlformats.org/drawingml/2006/table">
            <a:tbl>
              <a:tblPr>
                <a:noFill/>
                <a:tableStyleId>{D4BB855B-23E5-43B3-8E9E-652C9E05ABBC}</a:tableStyleId>
              </a:tblPr>
              <a:tblGrid>
                <a:gridCol w="874725"/>
                <a:gridCol w="2097075"/>
              </a:tblGrid>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0x104 </a:t>
                      </a:r>
                      <a:r>
                        <a:rPr b="0" i="0" lang="en-US" sz="14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ecx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edx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0x0012FF10</a:t>
                      </a:r>
                      <a:endParaRPr b="0" i="0" sz="2400" u="none" cap="none" strike="noStrike">
                        <a:solidFill>
                          <a:schemeClr val="lt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168" name="Google Shape;1168;p91"/>
          <p:cNvSpPr/>
          <p:nvPr/>
        </p:nvSpPr>
        <p:spPr>
          <a:xfrm>
            <a:off x="0" y="990600"/>
            <a:ext cx="4281878" cy="54784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.text:00000000 _sub: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.text:00000003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.text:00000006                 mov     ecx, [ebp+0Ch]</a:t>
            </a:r>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.text:00000009                 lea     eax, [ecx+eax*2] </a:t>
            </a:r>
            <a:r>
              <a:rPr b="1" lang="en-US" sz="1400">
                <a:solidFill>
                  <a:srgbClr val="00B0F0"/>
                </a:solidFill>
                <a:latin typeface="Noto Sans Symbols"/>
                <a:ea typeface="Noto Sans Symbols"/>
                <a:cs typeface="Noto Sans Symbols"/>
                <a:sym typeface="Noto Sans Symbols"/>
              </a:rPr>
              <a:t>⌧</a:t>
            </a:r>
            <a:endParaRPr sz="1400">
              <a:solidFill>
                <a:srgbClr val="00B0F0"/>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.text:0000000C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.text:0000000D                 retn</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.text:00000010 _main: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.text:00000013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.text:00000014                 mov     eax,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.text:00000017                 mov     ecx, [eax+4]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.text:0000001A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.text:0000001B                 call    dword ptr ds:__imp__atoi</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.text:00000021                 add     esp, 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.text:00000024                 mov     [ebp-4],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.text:00000027                 mov     edx, [ebp-4]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.text:0000002A                 push    edx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.text:0000002B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.text:0000002E                 push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.text:0000002F                 call    _sub</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.text:00000034                 add     esp, 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.text:00000037                 mov     esp,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.text:00000039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.text:0000003A                 retn</a:t>
            </a:r>
            <a:endParaRPr sz="1400">
              <a:solidFill>
                <a:schemeClr val="lt1"/>
              </a:solidFill>
              <a:latin typeface="Calibri"/>
              <a:ea typeface="Calibri"/>
              <a:cs typeface="Calibri"/>
              <a:sym typeface="Calibri"/>
            </a:endParaRPr>
          </a:p>
        </p:txBody>
      </p:sp>
      <p:sp>
        <p:nvSpPr>
          <p:cNvPr id="1169" name="Google Shape;1169;p91"/>
          <p:cNvSpPr/>
          <p:nvPr/>
        </p:nvSpPr>
        <p:spPr>
          <a:xfrm>
            <a:off x="5105400" y="40068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0x0012FF1C</a:t>
            </a:r>
            <a:endParaRPr/>
          </a:p>
        </p:txBody>
      </p:sp>
      <p:sp>
        <p:nvSpPr>
          <p:cNvPr id="1170" name="Google Shape;1170;p91"/>
          <p:cNvSpPr/>
          <p:nvPr/>
        </p:nvSpPr>
        <p:spPr>
          <a:xfrm>
            <a:off x="5105400" y="4387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0x0012FF18</a:t>
            </a:r>
            <a:endParaRPr/>
          </a:p>
        </p:txBody>
      </p:sp>
      <p:sp>
        <p:nvSpPr>
          <p:cNvPr id="1171" name="Google Shape;1171;p91"/>
          <p:cNvSpPr/>
          <p:nvPr/>
        </p:nvSpPr>
        <p:spPr>
          <a:xfrm>
            <a:off x="5105400" y="4768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0x0012FF14</a:t>
            </a:r>
            <a:endParaRPr/>
          </a:p>
        </p:txBody>
      </p:sp>
      <p:sp>
        <p:nvSpPr>
          <p:cNvPr id="1172" name="Google Shape;1172;p91"/>
          <p:cNvSpPr/>
          <p:nvPr/>
        </p:nvSpPr>
        <p:spPr>
          <a:xfrm>
            <a:off x="5105400" y="51054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0x0012FF10</a:t>
            </a:r>
            <a:endParaRPr/>
          </a:p>
        </p:txBody>
      </p:sp>
      <p:sp>
        <p:nvSpPr>
          <p:cNvPr id="1173" name="Google Shape;1173;p91"/>
          <p:cNvSpPr/>
          <p:nvPr/>
        </p:nvSpPr>
        <p:spPr>
          <a:xfrm>
            <a:off x="5105400" y="54546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0x0012FF0C</a:t>
            </a:r>
            <a:endParaRPr/>
          </a:p>
        </p:txBody>
      </p:sp>
      <p:sp>
        <p:nvSpPr>
          <p:cNvPr id="1174" name="Google Shape;1174;p91"/>
          <p:cNvSpPr/>
          <p:nvPr/>
        </p:nvSpPr>
        <p:spPr>
          <a:xfrm>
            <a:off x="0" y="1752600"/>
            <a:ext cx="1981200" cy="2057400"/>
          </a:xfrm>
          <a:prstGeom prst="wedgeRoundRectCallout">
            <a:avLst>
              <a:gd fmla="val 57213" name="adj1"/>
              <a:gd fmla="val -38889" name="adj2"/>
              <a:gd fmla="val 16667"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Set the return value (eax) to 2*x + y.</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Note: neither pointer arith, nor an “address” which was loaded. Just an afficient way to do a calculation.</a:t>
            </a:r>
            <a:endParaRPr sz="1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Is the same as…</a:t>
            </a:r>
            <a:endParaRPr/>
          </a:p>
        </p:txBody>
      </p:sp>
      <p:sp>
        <p:nvSpPr>
          <p:cNvPr id="151" name="Google Shape;151;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00"/>
              <a:buFont typeface="Courier"/>
              <a:buNone/>
            </a:pPr>
            <a:r>
              <a:rPr lang="en-US" sz="1600">
                <a:latin typeface="Courier"/>
                <a:ea typeface="Courier"/>
                <a:cs typeface="Courier"/>
                <a:sym typeface="Courier"/>
              </a:rPr>
              <a:t>_main:</a:t>
            </a:r>
            <a:endParaRPr/>
          </a:p>
          <a:p>
            <a:pPr indent="-342900" lvl="0" marL="342900" rtl="0" algn="l">
              <a:lnSpc>
                <a:spcPct val="90000"/>
              </a:lnSpc>
              <a:spcBef>
                <a:spcPts val="320"/>
              </a:spcBef>
              <a:spcAft>
                <a:spcPts val="0"/>
              </a:spcAft>
              <a:buSzPts val="1600"/>
              <a:buFont typeface="Courier"/>
              <a:buNone/>
            </a:pPr>
            <a:r>
              <a:rPr lang="en-US" sz="1600">
                <a:latin typeface="Courier"/>
                <a:ea typeface="Courier"/>
                <a:cs typeface="Courier"/>
                <a:sym typeface="Courier"/>
              </a:rPr>
              <a:t>00001fca	pushl	%ebp</a:t>
            </a:r>
            <a:endParaRPr/>
          </a:p>
          <a:p>
            <a:pPr indent="-342900" lvl="0" marL="342900" rtl="0" algn="l">
              <a:lnSpc>
                <a:spcPct val="90000"/>
              </a:lnSpc>
              <a:spcBef>
                <a:spcPts val="320"/>
              </a:spcBef>
              <a:spcAft>
                <a:spcPts val="0"/>
              </a:spcAft>
              <a:buSzPts val="1600"/>
              <a:buFont typeface="Courier"/>
              <a:buNone/>
            </a:pPr>
            <a:r>
              <a:rPr lang="en-US" sz="1600">
                <a:latin typeface="Courier"/>
                <a:ea typeface="Courier"/>
                <a:cs typeface="Courier"/>
                <a:sym typeface="Courier"/>
              </a:rPr>
              <a:t>00001fcb	movl	%esp,%ebp</a:t>
            </a:r>
            <a:endParaRPr/>
          </a:p>
          <a:p>
            <a:pPr indent="-342900" lvl="0" marL="342900" rtl="0" algn="l">
              <a:lnSpc>
                <a:spcPct val="90000"/>
              </a:lnSpc>
              <a:spcBef>
                <a:spcPts val="320"/>
              </a:spcBef>
              <a:spcAft>
                <a:spcPts val="0"/>
              </a:spcAft>
              <a:buSzPts val="1600"/>
              <a:buFont typeface="Courier"/>
              <a:buNone/>
            </a:pPr>
            <a:r>
              <a:rPr lang="en-US" sz="1600">
                <a:latin typeface="Courier"/>
                <a:ea typeface="Courier"/>
                <a:cs typeface="Courier"/>
                <a:sym typeface="Courier"/>
              </a:rPr>
              <a:t>00001fcd	pushl	%ebx</a:t>
            </a:r>
            <a:endParaRPr/>
          </a:p>
          <a:p>
            <a:pPr indent="-342900" lvl="0" marL="342900" rtl="0" algn="l">
              <a:lnSpc>
                <a:spcPct val="90000"/>
              </a:lnSpc>
              <a:spcBef>
                <a:spcPts val="320"/>
              </a:spcBef>
              <a:spcAft>
                <a:spcPts val="0"/>
              </a:spcAft>
              <a:buSzPts val="1600"/>
              <a:buFont typeface="Courier"/>
              <a:buNone/>
            </a:pPr>
            <a:r>
              <a:rPr lang="en-US" sz="1600">
                <a:latin typeface="Courier"/>
                <a:ea typeface="Courier"/>
                <a:cs typeface="Courier"/>
                <a:sym typeface="Courier"/>
              </a:rPr>
              <a:t>00001fce	subl	$0x14,%esp</a:t>
            </a:r>
            <a:endParaRPr/>
          </a:p>
          <a:p>
            <a:pPr indent="-342900" lvl="0" marL="342900" rtl="0" algn="l">
              <a:lnSpc>
                <a:spcPct val="90000"/>
              </a:lnSpc>
              <a:spcBef>
                <a:spcPts val="320"/>
              </a:spcBef>
              <a:spcAft>
                <a:spcPts val="0"/>
              </a:spcAft>
              <a:buSzPts val="1600"/>
              <a:buFont typeface="Courier"/>
              <a:buNone/>
            </a:pPr>
            <a:r>
              <a:rPr lang="en-US" sz="1600">
                <a:latin typeface="Courier"/>
                <a:ea typeface="Courier"/>
                <a:cs typeface="Courier"/>
                <a:sym typeface="Courier"/>
              </a:rPr>
              <a:t>00001fd1	calll	0x00001fd6</a:t>
            </a:r>
            <a:endParaRPr/>
          </a:p>
          <a:p>
            <a:pPr indent="-342900" lvl="0" marL="342900" rtl="0" algn="l">
              <a:lnSpc>
                <a:spcPct val="90000"/>
              </a:lnSpc>
              <a:spcBef>
                <a:spcPts val="320"/>
              </a:spcBef>
              <a:spcAft>
                <a:spcPts val="0"/>
              </a:spcAft>
              <a:buSzPts val="1600"/>
              <a:buFont typeface="Courier"/>
              <a:buNone/>
            </a:pPr>
            <a:r>
              <a:rPr lang="en-US" sz="1600">
                <a:latin typeface="Courier"/>
                <a:ea typeface="Courier"/>
                <a:cs typeface="Courier"/>
                <a:sym typeface="Courier"/>
              </a:rPr>
              <a:t>00001fd6	popl	%ebx</a:t>
            </a:r>
            <a:endParaRPr/>
          </a:p>
          <a:p>
            <a:pPr indent="-342900" lvl="0" marL="342900" rtl="0" algn="l">
              <a:lnSpc>
                <a:spcPct val="90000"/>
              </a:lnSpc>
              <a:spcBef>
                <a:spcPts val="320"/>
              </a:spcBef>
              <a:spcAft>
                <a:spcPts val="0"/>
              </a:spcAft>
              <a:buSzPts val="1600"/>
              <a:buFont typeface="Courier"/>
              <a:buNone/>
            </a:pPr>
            <a:r>
              <a:rPr lang="en-US" sz="1600">
                <a:latin typeface="Courier"/>
                <a:ea typeface="Courier"/>
                <a:cs typeface="Courier"/>
                <a:sym typeface="Courier"/>
              </a:rPr>
              <a:t>00001fd7	leal	0x0000001a(%ebx),%eax</a:t>
            </a:r>
            <a:endParaRPr/>
          </a:p>
          <a:p>
            <a:pPr indent="-342900" lvl="0" marL="342900" rtl="0" algn="l">
              <a:lnSpc>
                <a:spcPct val="90000"/>
              </a:lnSpc>
              <a:spcBef>
                <a:spcPts val="320"/>
              </a:spcBef>
              <a:spcAft>
                <a:spcPts val="0"/>
              </a:spcAft>
              <a:buSzPts val="1600"/>
              <a:buFont typeface="Courier"/>
              <a:buNone/>
            </a:pPr>
            <a:r>
              <a:rPr lang="en-US" sz="1600">
                <a:latin typeface="Courier"/>
                <a:ea typeface="Courier"/>
                <a:cs typeface="Courier"/>
                <a:sym typeface="Courier"/>
              </a:rPr>
              <a:t>00001fdd	movl	%eax,(%esp)</a:t>
            </a:r>
            <a:endParaRPr/>
          </a:p>
          <a:p>
            <a:pPr indent="-342900" lvl="0" marL="342900" rtl="0" algn="l">
              <a:lnSpc>
                <a:spcPct val="90000"/>
              </a:lnSpc>
              <a:spcBef>
                <a:spcPts val="320"/>
              </a:spcBef>
              <a:spcAft>
                <a:spcPts val="0"/>
              </a:spcAft>
              <a:buSzPts val="1600"/>
              <a:buFont typeface="Courier"/>
              <a:buNone/>
            </a:pPr>
            <a:r>
              <a:rPr lang="en-US" sz="1600">
                <a:latin typeface="Courier"/>
                <a:ea typeface="Courier"/>
                <a:cs typeface="Courier"/>
                <a:sym typeface="Courier"/>
              </a:rPr>
              <a:t>00001fe0	calll	0x00003005	; symbol stub for: _puts</a:t>
            </a:r>
            <a:endParaRPr/>
          </a:p>
          <a:p>
            <a:pPr indent="-342900" lvl="0" marL="342900" rtl="0" algn="l">
              <a:lnSpc>
                <a:spcPct val="90000"/>
              </a:lnSpc>
              <a:spcBef>
                <a:spcPts val="320"/>
              </a:spcBef>
              <a:spcAft>
                <a:spcPts val="0"/>
              </a:spcAft>
              <a:buSzPts val="1600"/>
              <a:buFont typeface="Courier"/>
              <a:buNone/>
            </a:pPr>
            <a:r>
              <a:rPr lang="en-US" sz="1600">
                <a:latin typeface="Courier"/>
                <a:ea typeface="Courier"/>
                <a:cs typeface="Courier"/>
                <a:sym typeface="Courier"/>
              </a:rPr>
              <a:t>00001fe5	movl	$0x00001234,%eax</a:t>
            </a:r>
            <a:endParaRPr/>
          </a:p>
          <a:p>
            <a:pPr indent="-342900" lvl="0" marL="342900" rtl="0" algn="l">
              <a:lnSpc>
                <a:spcPct val="90000"/>
              </a:lnSpc>
              <a:spcBef>
                <a:spcPts val="320"/>
              </a:spcBef>
              <a:spcAft>
                <a:spcPts val="0"/>
              </a:spcAft>
              <a:buSzPts val="1600"/>
              <a:buFont typeface="Courier"/>
              <a:buNone/>
            </a:pPr>
            <a:r>
              <a:rPr lang="en-US" sz="1600">
                <a:latin typeface="Courier"/>
                <a:ea typeface="Courier"/>
                <a:cs typeface="Courier"/>
                <a:sym typeface="Courier"/>
              </a:rPr>
              <a:t>00001fea	addl	$0x14,%esp</a:t>
            </a:r>
            <a:endParaRPr/>
          </a:p>
          <a:p>
            <a:pPr indent="-342900" lvl="0" marL="342900" rtl="0" algn="l">
              <a:lnSpc>
                <a:spcPct val="90000"/>
              </a:lnSpc>
              <a:spcBef>
                <a:spcPts val="320"/>
              </a:spcBef>
              <a:spcAft>
                <a:spcPts val="0"/>
              </a:spcAft>
              <a:buSzPts val="1600"/>
              <a:buFont typeface="Courier"/>
              <a:buNone/>
            </a:pPr>
            <a:r>
              <a:rPr lang="en-US" sz="1600">
                <a:latin typeface="Courier"/>
                <a:ea typeface="Courier"/>
                <a:cs typeface="Courier"/>
                <a:sym typeface="Courier"/>
              </a:rPr>
              <a:t>00001fed	popl	%ebx</a:t>
            </a:r>
            <a:endParaRPr/>
          </a:p>
          <a:p>
            <a:pPr indent="-342900" lvl="0" marL="342900" rtl="0" algn="l">
              <a:lnSpc>
                <a:spcPct val="90000"/>
              </a:lnSpc>
              <a:spcBef>
                <a:spcPts val="320"/>
              </a:spcBef>
              <a:spcAft>
                <a:spcPts val="0"/>
              </a:spcAft>
              <a:buSzPts val="1600"/>
              <a:buFont typeface="Courier"/>
              <a:buNone/>
            </a:pPr>
            <a:r>
              <a:rPr lang="en-US" sz="1600">
                <a:latin typeface="Courier"/>
                <a:ea typeface="Courier"/>
                <a:cs typeface="Courier"/>
                <a:sym typeface="Courier"/>
              </a:rPr>
              <a:t>00001fee	leave</a:t>
            </a:r>
            <a:endParaRPr/>
          </a:p>
          <a:p>
            <a:pPr indent="-342900" lvl="0" marL="342900" rtl="0" algn="l">
              <a:lnSpc>
                <a:spcPct val="90000"/>
              </a:lnSpc>
              <a:spcBef>
                <a:spcPts val="320"/>
              </a:spcBef>
              <a:spcAft>
                <a:spcPts val="0"/>
              </a:spcAft>
              <a:buSzPts val="1600"/>
              <a:buFont typeface="Courier"/>
              <a:buNone/>
            </a:pPr>
            <a:r>
              <a:rPr lang="en-US" sz="1600">
                <a:latin typeface="Courier"/>
                <a:ea typeface="Courier"/>
                <a:cs typeface="Courier"/>
                <a:sym typeface="Courier"/>
              </a:rPr>
              <a:t>00001fef	ret</a:t>
            </a:r>
            <a:endParaRPr/>
          </a:p>
        </p:txBody>
      </p:sp>
      <p:sp>
        <p:nvSpPr>
          <p:cNvPr id="152" name="Google Shape;152;p20"/>
          <p:cNvSpPr txBox="1"/>
          <p:nvPr/>
        </p:nvSpPr>
        <p:spPr>
          <a:xfrm>
            <a:off x="1905000" y="5562600"/>
            <a:ext cx="5472267"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rgbClr val="FFFF00"/>
                </a:solidFill>
                <a:latin typeface="Calibri"/>
                <a:ea typeface="Calibri"/>
                <a:cs typeface="Calibri"/>
                <a:sym typeface="Calibri"/>
              </a:rPr>
              <a:t>Mac OS 10.5.6, GCC 4.0.1</a:t>
            </a:r>
            <a:endParaRPr/>
          </a:p>
          <a:p>
            <a:pPr indent="0" lvl="0" marL="0" marR="0" rtl="0" algn="ctr">
              <a:spcBef>
                <a:spcPts val="0"/>
              </a:spcBef>
              <a:spcAft>
                <a:spcPts val="0"/>
              </a:spcAft>
              <a:buNone/>
            </a:pPr>
            <a:r>
              <a:rPr b="0" i="0" lang="en-US" sz="2000" u="none" cap="none" strike="noStrike">
                <a:solidFill>
                  <a:srgbClr val="FFFF00"/>
                </a:solidFill>
                <a:latin typeface="Calibri"/>
                <a:ea typeface="Calibri"/>
                <a:cs typeface="Calibri"/>
                <a:sym typeface="Calibri"/>
              </a:rPr>
              <a:t>Disassembled from command line with “otool -tV”</a:t>
            </a:r>
            <a:endParaRPr b="0" i="0" sz="2000" u="none" cap="none" strike="noStrike">
              <a:solidFill>
                <a:srgbClr val="FFFF00"/>
              </a:solidFill>
              <a:latin typeface="Calibri"/>
              <a:ea typeface="Calibri"/>
              <a:cs typeface="Calibri"/>
              <a:sym typeface="Calibri"/>
            </a:endParaRPr>
          </a:p>
        </p:txBody>
      </p:sp>
      <p:cxnSp>
        <p:nvCxnSpPr>
          <p:cNvPr id="153" name="Google Shape;153;p20"/>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92"/>
          <p:cNvSpPr txBox="1"/>
          <p:nvPr>
            <p:ph type="title"/>
          </p:nvPr>
        </p:nvSpPr>
        <p:spPr>
          <a:xfrm>
            <a:off x="0" y="-152400"/>
            <a:ext cx="381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Example2 - 13</a:t>
            </a:r>
            <a:endParaRPr/>
          </a:p>
        </p:txBody>
      </p:sp>
      <p:graphicFrame>
        <p:nvGraphicFramePr>
          <p:cNvPr id="1181" name="Google Shape;1181;p92"/>
          <p:cNvGraphicFramePr/>
          <p:nvPr/>
        </p:nvGraphicFramePr>
        <p:xfrm>
          <a:off x="6477000" y="2155825"/>
          <a:ext cx="3000000" cy="3000000"/>
        </p:xfrm>
        <a:graphic>
          <a:graphicData uri="http://schemas.openxmlformats.org/drawingml/2006/table">
            <a:tbl>
              <a:tblPr>
                <a:noFill/>
                <a:tableStyleId>{D4BB855B-23E5-43B3-8E9E-652C9E05ABBC}</a:tableStyleId>
              </a:tblPr>
              <a:tblGrid>
                <a:gridCol w="2514600"/>
              </a:tblGrid>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0x12FFB0 </a:t>
                      </a:r>
                      <a:r>
                        <a:rPr b="0" i="0" lang="en-US" sz="1400" u="none" cap="none" strike="noStrike">
                          <a:solidFill>
                            <a:schemeClr val="lt1"/>
                          </a:solidFill>
                          <a:latin typeface="Arial"/>
                          <a:ea typeface="Arial"/>
                          <a:cs typeface="Arial"/>
                          <a:sym typeface="Arial"/>
                        </a:rPr>
                        <a:t>(char ** argv)</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argc)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Addr after “call _main”</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0x0012FF50 </a:t>
                      </a:r>
                      <a:r>
                        <a:rPr b="0" i="0" lang="en-US" sz="1400" u="none" cap="none" strike="noStrike">
                          <a:solidFill>
                            <a:schemeClr val="lt1"/>
                          </a:solidFill>
                          <a:latin typeface="Arial"/>
                          <a:ea typeface="Arial"/>
                          <a:cs typeface="Arial"/>
                          <a:sym typeface="Arial"/>
                        </a:rPr>
                        <a:t>(saved ebp)</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0x100 (int a)</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0x100 (int y)</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x)</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0x00000034</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rgbClr val="FFFF00"/>
                        </a:buClr>
                        <a:buSzPts val="1800"/>
                        <a:buFont typeface="Arial"/>
                        <a:buNone/>
                      </a:pPr>
                      <a:r>
                        <a:rPr b="0" i="0" lang="en-US" sz="1800" u="none" cap="none" strike="noStrike">
                          <a:solidFill>
                            <a:srgbClr val="FFFF00"/>
                          </a:solidFill>
                          <a:latin typeface="Arial"/>
                          <a:ea typeface="Arial"/>
                          <a:cs typeface="Arial"/>
                          <a:sym typeface="Arial"/>
                        </a:rPr>
                        <a:t>undef </a:t>
                      </a:r>
                      <a:r>
                        <a:rPr b="0" i="0" lang="en-US" sz="18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1182" name="Google Shape;1182;p92"/>
          <p:cNvCxnSpPr/>
          <p:nvPr/>
        </p:nvCxnSpPr>
        <p:spPr>
          <a:xfrm rot="10800000">
            <a:off x="8839200" y="18288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1183" name="Google Shape;1183;p92"/>
          <p:cNvCxnSpPr/>
          <p:nvPr/>
        </p:nvCxnSpPr>
        <p:spPr>
          <a:xfrm>
            <a:off x="8839200" y="57912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1184" name="Google Shape;1184;p92"/>
          <p:cNvSpPr/>
          <p:nvPr/>
        </p:nvSpPr>
        <p:spPr>
          <a:xfrm>
            <a:off x="5105400" y="3625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0x0012FF20</a:t>
            </a:r>
            <a:endParaRPr/>
          </a:p>
        </p:txBody>
      </p:sp>
      <p:sp>
        <p:nvSpPr>
          <p:cNvPr id="1185" name="Google Shape;1185;p92"/>
          <p:cNvSpPr/>
          <p:nvPr/>
        </p:nvSpPr>
        <p:spPr>
          <a:xfrm>
            <a:off x="5105400" y="3276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0x0012FF24</a:t>
            </a:r>
            <a:endParaRPr/>
          </a:p>
        </p:txBody>
      </p:sp>
      <p:sp>
        <p:nvSpPr>
          <p:cNvPr id="1186" name="Google Shape;1186;p92"/>
          <p:cNvSpPr/>
          <p:nvPr/>
        </p:nvSpPr>
        <p:spPr>
          <a:xfrm>
            <a:off x="5105400" y="2895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0x0012FF28</a:t>
            </a:r>
            <a:endParaRPr/>
          </a:p>
        </p:txBody>
      </p:sp>
      <p:sp>
        <p:nvSpPr>
          <p:cNvPr id="1187" name="Google Shape;1187;p92"/>
          <p:cNvSpPr/>
          <p:nvPr/>
        </p:nvSpPr>
        <p:spPr>
          <a:xfrm>
            <a:off x="5105400" y="25590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0x0012FF2C</a:t>
            </a:r>
            <a:endParaRPr/>
          </a:p>
        </p:txBody>
      </p:sp>
      <p:sp>
        <p:nvSpPr>
          <p:cNvPr id="1188" name="Google Shape;1188;p92"/>
          <p:cNvSpPr/>
          <p:nvPr/>
        </p:nvSpPr>
        <p:spPr>
          <a:xfrm>
            <a:off x="5105400" y="22098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0x0012FF30</a:t>
            </a:r>
            <a:endParaRPr/>
          </a:p>
        </p:txBody>
      </p:sp>
      <p:graphicFrame>
        <p:nvGraphicFramePr>
          <p:cNvPr id="1189" name="Google Shape;1189;p92"/>
          <p:cNvGraphicFramePr/>
          <p:nvPr/>
        </p:nvGraphicFramePr>
        <p:xfrm>
          <a:off x="5638800" y="304800"/>
          <a:ext cx="3000000" cy="3000000"/>
        </p:xfrm>
        <a:graphic>
          <a:graphicData uri="http://schemas.openxmlformats.org/drawingml/2006/table">
            <a:tbl>
              <a:tblPr>
                <a:noFill/>
                <a:tableStyleId>{D4BB855B-23E5-43B3-8E9E-652C9E05ABBC}</a:tableStyleId>
              </a:tblPr>
              <a:tblGrid>
                <a:gridCol w="874725"/>
                <a:gridCol w="2097075"/>
              </a:tblGrid>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ecx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edx</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0x0012FF24 </a:t>
                      </a:r>
                      <a:r>
                        <a:rPr b="0" i="0" lang="en-US" sz="14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0x0012FF14 </a:t>
                      </a:r>
                      <a:r>
                        <a:rPr b="0" i="0" lang="en-US" sz="14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190" name="Google Shape;1190;p92"/>
          <p:cNvSpPr/>
          <p:nvPr/>
        </p:nvSpPr>
        <p:spPr>
          <a:xfrm>
            <a:off x="0" y="990600"/>
            <a:ext cx="4281878" cy="54784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.text:00000000 _sub: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.text:00000003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.text:00000006                 mov     ecx,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.text:00000009                 lea     eax, [ecx+eax*2]</a:t>
            </a:r>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.text:0000000C                 pop     ebp </a:t>
            </a:r>
            <a:r>
              <a:rPr b="1" lang="en-US" sz="1400">
                <a:solidFill>
                  <a:srgbClr val="00B0F0"/>
                </a:solidFill>
                <a:latin typeface="Noto Sans Symbols"/>
                <a:ea typeface="Noto Sans Symbols"/>
                <a:cs typeface="Noto Sans Symbols"/>
                <a:sym typeface="Noto Sans Symbols"/>
              </a:rPr>
              <a:t>⌧</a:t>
            </a:r>
            <a:endParaRPr sz="1400">
              <a:solidFill>
                <a:srgbClr val="00B0F0"/>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.text:0000000D                 retn</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.text:00000010 _main: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.text:00000013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.text:00000014                 mov     eax,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.text:00000017                 mov     ecx, [eax+4]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.text:0000001A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.text:0000001B                 call    dword ptr ds:__imp__atoi</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.text:00000021                 add     esp, 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.text:00000024                 mov     [ebp-4],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.text:00000027                 mov     edx, [ebp-4]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.text:0000002A                 push    edx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.text:0000002B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.text:0000002E                 push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.text:0000002F                 call    _sub</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.text:00000034                 add     esp, 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.text:00000037                 mov     esp,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.text:00000039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.text:0000003A                 retn</a:t>
            </a:r>
            <a:endParaRPr sz="1400">
              <a:solidFill>
                <a:schemeClr val="lt1"/>
              </a:solidFill>
              <a:latin typeface="Calibri"/>
              <a:ea typeface="Calibri"/>
              <a:cs typeface="Calibri"/>
              <a:sym typeface="Calibri"/>
            </a:endParaRPr>
          </a:p>
        </p:txBody>
      </p:sp>
      <p:sp>
        <p:nvSpPr>
          <p:cNvPr id="1191" name="Google Shape;1191;p92"/>
          <p:cNvSpPr/>
          <p:nvPr/>
        </p:nvSpPr>
        <p:spPr>
          <a:xfrm>
            <a:off x="5105400" y="40068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0x0012FF1C</a:t>
            </a:r>
            <a:endParaRPr/>
          </a:p>
        </p:txBody>
      </p:sp>
      <p:sp>
        <p:nvSpPr>
          <p:cNvPr id="1192" name="Google Shape;1192;p92"/>
          <p:cNvSpPr/>
          <p:nvPr/>
        </p:nvSpPr>
        <p:spPr>
          <a:xfrm>
            <a:off x="5105400" y="4387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0x0012FF18</a:t>
            </a:r>
            <a:endParaRPr/>
          </a:p>
        </p:txBody>
      </p:sp>
      <p:sp>
        <p:nvSpPr>
          <p:cNvPr id="1193" name="Google Shape;1193;p92"/>
          <p:cNvSpPr/>
          <p:nvPr/>
        </p:nvSpPr>
        <p:spPr>
          <a:xfrm>
            <a:off x="5105400" y="4768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0x0012FF14</a:t>
            </a:r>
            <a:endParaRPr/>
          </a:p>
        </p:txBody>
      </p:sp>
      <p:sp>
        <p:nvSpPr>
          <p:cNvPr id="1194" name="Google Shape;1194;p92"/>
          <p:cNvSpPr/>
          <p:nvPr/>
        </p:nvSpPr>
        <p:spPr>
          <a:xfrm>
            <a:off x="5105400" y="51054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0x0012FF10</a:t>
            </a:r>
            <a:endParaRPr/>
          </a:p>
        </p:txBody>
      </p:sp>
      <p:sp>
        <p:nvSpPr>
          <p:cNvPr id="1195" name="Google Shape;1195;p92"/>
          <p:cNvSpPr/>
          <p:nvPr/>
        </p:nvSpPr>
        <p:spPr>
          <a:xfrm>
            <a:off x="5105400" y="54546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0x0012FF0C</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93"/>
          <p:cNvSpPr txBox="1"/>
          <p:nvPr>
            <p:ph type="title"/>
          </p:nvPr>
        </p:nvSpPr>
        <p:spPr>
          <a:xfrm>
            <a:off x="0" y="-152400"/>
            <a:ext cx="381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Example2 - 14</a:t>
            </a:r>
            <a:endParaRPr/>
          </a:p>
        </p:txBody>
      </p:sp>
      <p:graphicFrame>
        <p:nvGraphicFramePr>
          <p:cNvPr id="1202" name="Google Shape;1202;p93"/>
          <p:cNvGraphicFramePr/>
          <p:nvPr/>
        </p:nvGraphicFramePr>
        <p:xfrm>
          <a:off x="6477000" y="2155825"/>
          <a:ext cx="3000000" cy="3000000"/>
        </p:xfrm>
        <a:graphic>
          <a:graphicData uri="http://schemas.openxmlformats.org/drawingml/2006/table">
            <a:tbl>
              <a:tblPr>
                <a:noFill/>
                <a:tableStyleId>{D4BB855B-23E5-43B3-8E9E-652C9E05ABBC}</a:tableStyleId>
              </a:tblPr>
              <a:tblGrid>
                <a:gridCol w="2514600"/>
              </a:tblGrid>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0x12FFB0 </a:t>
                      </a:r>
                      <a:r>
                        <a:rPr b="0" i="0" lang="en-US" sz="1400" u="none" cap="none" strike="noStrike">
                          <a:solidFill>
                            <a:schemeClr val="lt1"/>
                          </a:solidFill>
                          <a:latin typeface="Arial"/>
                          <a:ea typeface="Arial"/>
                          <a:cs typeface="Arial"/>
                          <a:sym typeface="Arial"/>
                        </a:rPr>
                        <a:t>(char ** argv)</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argc)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Addr after “call _main”</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0x0012FF50 </a:t>
                      </a:r>
                      <a:r>
                        <a:rPr b="0" i="0" lang="en-US" sz="1400" u="none" cap="none" strike="noStrike">
                          <a:solidFill>
                            <a:schemeClr val="lt1"/>
                          </a:solidFill>
                          <a:latin typeface="Arial"/>
                          <a:ea typeface="Arial"/>
                          <a:cs typeface="Arial"/>
                          <a:sym typeface="Arial"/>
                        </a:rPr>
                        <a:t>(saved ebp)</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0x100 (int a)</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0x100 (int y)</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x)</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rgbClr val="FFFF00"/>
                        </a:buClr>
                        <a:buSzPts val="1800"/>
                        <a:buFont typeface="Arial"/>
                        <a:buNone/>
                      </a:pPr>
                      <a:r>
                        <a:rPr b="0" i="0" lang="en-US" sz="1800" u="none" cap="none" strike="noStrike">
                          <a:solidFill>
                            <a:srgbClr val="FFFF00"/>
                          </a:solidFill>
                          <a:latin typeface="Arial"/>
                          <a:ea typeface="Arial"/>
                          <a:cs typeface="Arial"/>
                          <a:sym typeface="Arial"/>
                        </a:rPr>
                        <a:t>undef </a:t>
                      </a:r>
                      <a:r>
                        <a:rPr b="0" i="0" lang="en-US" sz="18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1203" name="Google Shape;1203;p93"/>
          <p:cNvCxnSpPr/>
          <p:nvPr/>
        </p:nvCxnSpPr>
        <p:spPr>
          <a:xfrm rot="10800000">
            <a:off x="8839200" y="18288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1204" name="Google Shape;1204;p93"/>
          <p:cNvCxnSpPr/>
          <p:nvPr/>
        </p:nvCxnSpPr>
        <p:spPr>
          <a:xfrm>
            <a:off x="8839200" y="57912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1205" name="Google Shape;1205;p93"/>
          <p:cNvSpPr/>
          <p:nvPr/>
        </p:nvSpPr>
        <p:spPr>
          <a:xfrm>
            <a:off x="5105400" y="3625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0x0012FF20</a:t>
            </a:r>
            <a:endParaRPr/>
          </a:p>
        </p:txBody>
      </p:sp>
      <p:sp>
        <p:nvSpPr>
          <p:cNvPr id="1206" name="Google Shape;1206;p93"/>
          <p:cNvSpPr/>
          <p:nvPr/>
        </p:nvSpPr>
        <p:spPr>
          <a:xfrm>
            <a:off x="5105400" y="3276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0x0012FF24</a:t>
            </a:r>
            <a:endParaRPr/>
          </a:p>
        </p:txBody>
      </p:sp>
      <p:sp>
        <p:nvSpPr>
          <p:cNvPr id="1207" name="Google Shape;1207;p93"/>
          <p:cNvSpPr/>
          <p:nvPr/>
        </p:nvSpPr>
        <p:spPr>
          <a:xfrm>
            <a:off x="5105400" y="2895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0x0012FF28</a:t>
            </a:r>
            <a:endParaRPr/>
          </a:p>
        </p:txBody>
      </p:sp>
      <p:sp>
        <p:nvSpPr>
          <p:cNvPr id="1208" name="Google Shape;1208;p93"/>
          <p:cNvSpPr/>
          <p:nvPr/>
        </p:nvSpPr>
        <p:spPr>
          <a:xfrm>
            <a:off x="5105400" y="25590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0x0012FF2C</a:t>
            </a:r>
            <a:endParaRPr/>
          </a:p>
        </p:txBody>
      </p:sp>
      <p:sp>
        <p:nvSpPr>
          <p:cNvPr id="1209" name="Google Shape;1209;p93"/>
          <p:cNvSpPr/>
          <p:nvPr/>
        </p:nvSpPr>
        <p:spPr>
          <a:xfrm>
            <a:off x="5105400" y="22098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0x0012FF30</a:t>
            </a:r>
            <a:endParaRPr/>
          </a:p>
        </p:txBody>
      </p:sp>
      <p:graphicFrame>
        <p:nvGraphicFramePr>
          <p:cNvPr id="1210" name="Google Shape;1210;p93"/>
          <p:cNvGraphicFramePr/>
          <p:nvPr/>
        </p:nvGraphicFramePr>
        <p:xfrm>
          <a:off x="5638800" y="304800"/>
          <a:ext cx="3000000" cy="3000000"/>
        </p:xfrm>
        <a:graphic>
          <a:graphicData uri="http://schemas.openxmlformats.org/drawingml/2006/table">
            <a:tbl>
              <a:tblPr>
                <a:noFill/>
                <a:tableStyleId>{D4BB855B-23E5-43B3-8E9E-652C9E05ABBC}</a:tableStyleId>
              </a:tblPr>
              <a:tblGrid>
                <a:gridCol w="874725"/>
                <a:gridCol w="2097075"/>
              </a:tblGrid>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ecx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edx</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0x0012FF24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0x0012FF18 </a:t>
                      </a:r>
                      <a:r>
                        <a:rPr b="0" i="0" lang="en-US" sz="14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211" name="Google Shape;1211;p93"/>
          <p:cNvSpPr/>
          <p:nvPr/>
        </p:nvSpPr>
        <p:spPr>
          <a:xfrm>
            <a:off x="0" y="990600"/>
            <a:ext cx="4281878" cy="54784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.text:00000000 _sub: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.text:00000003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.text:00000006                 mov     ecx,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.text:00000009                 lea     eax, [ecx+eax*2]</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.text:0000000C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.text:0000000D                 retn </a:t>
            </a:r>
            <a:r>
              <a:rPr b="1" lang="en-US" sz="1400">
                <a:solidFill>
                  <a:srgbClr val="00B0F0"/>
                </a:solidFill>
                <a:latin typeface="Noto Sans Symbols"/>
                <a:ea typeface="Noto Sans Symbols"/>
                <a:cs typeface="Noto Sans Symbols"/>
                <a:sym typeface="Noto Sans Symbols"/>
              </a:rPr>
              <a:t>⌧</a:t>
            </a:r>
            <a:endParaRPr sz="1400">
              <a:solidFill>
                <a:srgbClr val="00B0F0"/>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.text:00000010 _main: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.text:00000013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.text:00000014                 mov     eax,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.text:00000017                 mov     ecx, [eax+4]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.text:0000001A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.text:0000001B                 call    dword ptr ds:__imp__atoi</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.text:00000021                 add     esp, 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.text:00000024                 mov     [ebp-4],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.text:00000027                 mov     edx, [ebp-4]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.text:0000002A                 push    edx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.text:0000002B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.text:0000002E                 push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.text:0000002F                 call    _sub</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.text:00000034                 add     esp, 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.text:00000037                 mov     esp,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.text:00000039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.text:0000003A                 retn</a:t>
            </a:r>
            <a:endParaRPr sz="1400">
              <a:solidFill>
                <a:schemeClr val="lt1"/>
              </a:solidFill>
              <a:latin typeface="Calibri"/>
              <a:ea typeface="Calibri"/>
              <a:cs typeface="Calibri"/>
              <a:sym typeface="Calibri"/>
            </a:endParaRPr>
          </a:p>
        </p:txBody>
      </p:sp>
      <p:sp>
        <p:nvSpPr>
          <p:cNvPr id="1212" name="Google Shape;1212;p93"/>
          <p:cNvSpPr/>
          <p:nvPr/>
        </p:nvSpPr>
        <p:spPr>
          <a:xfrm>
            <a:off x="5105400" y="40068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0x0012FF1C</a:t>
            </a:r>
            <a:endParaRPr/>
          </a:p>
        </p:txBody>
      </p:sp>
      <p:sp>
        <p:nvSpPr>
          <p:cNvPr id="1213" name="Google Shape;1213;p93"/>
          <p:cNvSpPr/>
          <p:nvPr/>
        </p:nvSpPr>
        <p:spPr>
          <a:xfrm>
            <a:off x="5105400" y="4387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0x0012FF18</a:t>
            </a:r>
            <a:endParaRPr/>
          </a:p>
        </p:txBody>
      </p:sp>
      <p:sp>
        <p:nvSpPr>
          <p:cNvPr id="1214" name="Google Shape;1214;p93"/>
          <p:cNvSpPr/>
          <p:nvPr/>
        </p:nvSpPr>
        <p:spPr>
          <a:xfrm>
            <a:off x="5105400" y="4768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0x0012FF14</a:t>
            </a:r>
            <a:endParaRPr/>
          </a:p>
        </p:txBody>
      </p:sp>
      <p:sp>
        <p:nvSpPr>
          <p:cNvPr id="1215" name="Google Shape;1215;p93"/>
          <p:cNvSpPr/>
          <p:nvPr/>
        </p:nvSpPr>
        <p:spPr>
          <a:xfrm>
            <a:off x="5105400" y="51054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0x0012FF10</a:t>
            </a:r>
            <a:endParaRPr/>
          </a:p>
        </p:txBody>
      </p:sp>
      <p:sp>
        <p:nvSpPr>
          <p:cNvPr id="1216" name="Google Shape;1216;p93"/>
          <p:cNvSpPr/>
          <p:nvPr/>
        </p:nvSpPr>
        <p:spPr>
          <a:xfrm>
            <a:off x="5105400" y="54546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0x0012FF0C</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4"/>
          <p:cNvSpPr txBox="1"/>
          <p:nvPr>
            <p:ph type="title"/>
          </p:nvPr>
        </p:nvSpPr>
        <p:spPr>
          <a:xfrm>
            <a:off x="0" y="-152400"/>
            <a:ext cx="381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Example2 - 15</a:t>
            </a:r>
            <a:endParaRPr/>
          </a:p>
        </p:txBody>
      </p:sp>
      <p:graphicFrame>
        <p:nvGraphicFramePr>
          <p:cNvPr id="1223" name="Google Shape;1223;p94"/>
          <p:cNvGraphicFramePr/>
          <p:nvPr/>
        </p:nvGraphicFramePr>
        <p:xfrm>
          <a:off x="6477000" y="2155825"/>
          <a:ext cx="3000000" cy="3000000"/>
        </p:xfrm>
        <a:graphic>
          <a:graphicData uri="http://schemas.openxmlformats.org/drawingml/2006/table">
            <a:tbl>
              <a:tblPr>
                <a:noFill/>
                <a:tableStyleId>{D4BB855B-23E5-43B3-8E9E-652C9E05ABBC}</a:tableStyleId>
              </a:tblPr>
              <a:tblGrid>
                <a:gridCol w="2514600"/>
              </a:tblGrid>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0x12FFB0 </a:t>
                      </a:r>
                      <a:r>
                        <a:rPr b="0" i="0" lang="en-US" sz="1400" u="none" cap="none" strike="noStrike">
                          <a:solidFill>
                            <a:schemeClr val="lt1"/>
                          </a:solidFill>
                          <a:latin typeface="Arial"/>
                          <a:ea typeface="Arial"/>
                          <a:cs typeface="Arial"/>
                          <a:sym typeface="Arial"/>
                        </a:rPr>
                        <a:t>(char ** argv)</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argc)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Addr after “call _main”</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0x0012FF50 </a:t>
                      </a:r>
                      <a:r>
                        <a:rPr b="0" i="0" lang="en-US" sz="1400" u="none" cap="none" strike="noStrike">
                          <a:solidFill>
                            <a:schemeClr val="lt1"/>
                          </a:solidFill>
                          <a:latin typeface="Arial"/>
                          <a:ea typeface="Arial"/>
                          <a:cs typeface="Arial"/>
                          <a:sym typeface="Arial"/>
                        </a:rPr>
                        <a:t>(saved ebp)</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0x100 (int a)</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rgbClr val="FFFF00"/>
                        </a:buClr>
                        <a:buSzPts val="1800"/>
                        <a:buFont typeface="Arial"/>
                        <a:buNone/>
                      </a:pPr>
                      <a:r>
                        <a:rPr b="0" i="0" lang="en-US" sz="1800" u="none" cap="none" strike="noStrike">
                          <a:solidFill>
                            <a:srgbClr val="FFFF00"/>
                          </a:solidFill>
                          <a:latin typeface="Arial"/>
                          <a:ea typeface="Arial"/>
                          <a:cs typeface="Arial"/>
                          <a:sym typeface="Arial"/>
                        </a:rPr>
                        <a:t>undef </a:t>
                      </a:r>
                      <a:r>
                        <a:rPr b="0" i="0" lang="en-US" sz="18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rgbClr val="FFFF00"/>
                        </a:buClr>
                        <a:buSzPts val="1800"/>
                        <a:buFont typeface="Arial"/>
                        <a:buNone/>
                      </a:pPr>
                      <a:r>
                        <a:rPr b="0" i="0" lang="en-US" sz="1800" u="none" cap="none" strike="noStrike">
                          <a:solidFill>
                            <a:srgbClr val="FFFF00"/>
                          </a:solidFill>
                          <a:latin typeface="Arial"/>
                          <a:ea typeface="Arial"/>
                          <a:cs typeface="Arial"/>
                          <a:sym typeface="Arial"/>
                        </a:rPr>
                        <a:t>undef </a:t>
                      </a:r>
                      <a:r>
                        <a:rPr b="0" i="0" lang="en-US" sz="18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1224" name="Google Shape;1224;p94"/>
          <p:cNvCxnSpPr/>
          <p:nvPr/>
        </p:nvCxnSpPr>
        <p:spPr>
          <a:xfrm rot="10800000">
            <a:off x="8839200" y="18288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1225" name="Google Shape;1225;p94"/>
          <p:cNvCxnSpPr/>
          <p:nvPr/>
        </p:nvCxnSpPr>
        <p:spPr>
          <a:xfrm>
            <a:off x="8839200" y="57912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1226" name="Google Shape;1226;p94"/>
          <p:cNvSpPr/>
          <p:nvPr/>
        </p:nvSpPr>
        <p:spPr>
          <a:xfrm>
            <a:off x="5105400" y="3625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0x0012FF20</a:t>
            </a:r>
            <a:endParaRPr/>
          </a:p>
        </p:txBody>
      </p:sp>
      <p:sp>
        <p:nvSpPr>
          <p:cNvPr id="1227" name="Google Shape;1227;p94"/>
          <p:cNvSpPr/>
          <p:nvPr/>
        </p:nvSpPr>
        <p:spPr>
          <a:xfrm>
            <a:off x="5105400" y="3276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0x0012FF24</a:t>
            </a:r>
            <a:endParaRPr/>
          </a:p>
        </p:txBody>
      </p:sp>
      <p:sp>
        <p:nvSpPr>
          <p:cNvPr id="1228" name="Google Shape;1228;p94"/>
          <p:cNvSpPr/>
          <p:nvPr/>
        </p:nvSpPr>
        <p:spPr>
          <a:xfrm>
            <a:off x="5105400" y="2895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0x0012FF28</a:t>
            </a:r>
            <a:endParaRPr/>
          </a:p>
        </p:txBody>
      </p:sp>
      <p:sp>
        <p:nvSpPr>
          <p:cNvPr id="1229" name="Google Shape;1229;p94"/>
          <p:cNvSpPr/>
          <p:nvPr/>
        </p:nvSpPr>
        <p:spPr>
          <a:xfrm>
            <a:off x="5105400" y="25590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0x0012FF2C</a:t>
            </a:r>
            <a:endParaRPr/>
          </a:p>
        </p:txBody>
      </p:sp>
      <p:sp>
        <p:nvSpPr>
          <p:cNvPr id="1230" name="Google Shape;1230;p94"/>
          <p:cNvSpPr/>
          <p:nvPr/>
        </p:nvSpPr>
        <p:spPr>
          <a:xfrm>
            <a:off x="5105400" y="22098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0x0012FF30</a:t>
            </a:r>
            <a:endParaRPr/>
          </a:p>
        </p:txBody>
      </p:sp>
      <p:graphicFrame>
        <p:nvGraphicFramePr>
          <p:cNvPr id="1231" name="Google Shape;1231;p94"/>
          <p:cNvGraphicFramePr/>
          <p:nvPr/>
        </p:nvGraphicFramePr>
        <p:xfrm>
          <a:off x="5638800" y="304800"/>
          <a:ext cx="3000000" cy="3000000"/>
        </p:xfrm>
        <a:graphic>
          <a:graphicData uri="http://schemas.openxmlformats.org/drawingml/2006/table">
            <a:tbl>
              <a:tblPr>
                <a:noFill/>
                <a:tableStyleId>{D4BB855B-23E5-43B3-8E9E-652C9E05ABBC}</a:tableStyleId>
              </a:tblPr>
              <a:tblGrid>
                <a:gridCol w="874725"/>
                <a:gridCol w="2097075"/>
              </a:tblGrid>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ecx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edx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0x0012FF24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0x0012FF20 </a:t>
                      </a:r>
                      <a:r>
                        <a:rPr b="0" i="0" lang="en-US" sz="14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232" name="Google Shape;1232;p94"/>
          <p:cNvSpPr/>
          <p:nvPr/>
        </p:nvSpPr>
        <p:spPr>
          <a:xfrm>
            <a:off x="0" y="990600"/>
            <a:ext cx="4281878" cy="54784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.text:00000000 _sub: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.text:00000003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.text:00000006                 mov     ecx,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.text:00000009                 lea     eax, [ecx+eax*2]</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.text:0000000C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.text:0000000D                 retn</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.text:00000010 _main: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.text:00000013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.text:00000014                 mov     eax,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.text:00000017                 mov     ecx, [eax+4]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.text:0000001A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.text:0000001B                 call    dword ptr ds:__imp__atoi</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.text:00000021                 add     esp, 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.text:00000024                 mov     [ebp-4],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.text:00000027                 mov     edx, [ebp-4]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.text:0000002A                 push    edx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.text:0000002B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.text:0000002E                 push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.text:0000002F                 call    _sub</a:t>
            </a:r>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.text:00000034                 add     esp, 8 </a:t>
            </a:r>
            <a:r>
              <a:rPr b="1" lang="en-US" sz="1400">
                <a:solidFill>
                  <a:srgbClr val="00B0F0"/>
                </a:solidFill>
                <a:latin typeface="Noto Sans Symbols"/>
                <a:ea typeface="Noto Sans Symbols"/>
                <a:cs typeface="Noto Sans Symbols"/>
                <a:sym typeface="Noto Sans Symbols"/>
              </a:rPr>
              <a:t>⌧</a:t>
            </a:r>
            <a:endParaRPr sz="1400">
              <a:solidFill>
                <a:srgbClr val="00B0F0"/>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.text:00000037                 mov     esp,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.text:00000039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.text:0000003A                 retn</a:t>
            </a:r>
            <a:endParaRPr sz="1400">
              <a:solidFill>
                <a:schemeClr val="lt1"/>
              </a:solidFill>
              <a:latin typeface="Calibri"/>
              <a:ea typeface="Calibri"/>
              <a:cs typeface="Calibri"/>
              <a:sym typeface="Calibri"/>
            </a:endParaRPr>
          </a:p>
        </p:txBody>
      </p:sp>
      <p:sp>
        <p:nvSpPr>
          <p:cNvPr id="1233" name="Google Shape;1233;p94"/>
          <p:cNvSpPr/>
          <p:nvPr/>
        </p:nvSpPr>
        <p:spPr>
          <a:xfrm>
            <a:off x="5105400" y="40068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0x0012FF1C</a:t>
            </a:r>
            <a:endParaRPr/>
          </a:p>
        </p:txBody>
      </p:sp>
      <p:sp>
        <p:nvSpPr>
          <p:cNvPr id="1234" name="Google Shape;1234;p94"/>
          <p:cNvSpPr/>
          <p:nvPr/>
        </p:nvSpPr>
        <p:spPr>
          <a:xfrm>
            <a:off x="5105400" y="4387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0x0012FF18</a:t>
            </a:r>
            <a:endParaRPr/>
          </a:p>
        </p:txBody>
      </p:sp>
      <p:sp>
        <p:nvSpPr>
          <p:cNvPr id="1235" name="Google Shape;1235;p94"/>
          <p:cNvSpPr/>
          <p:nvPr/>
        </p:nvSpPr>
        <p:spPr>
          <a:xfrm>
            <a:off x="5105400" y="4768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0x0012FF14</a:t>
            </a:r>
            <a:endParaRPr/>
          </a:p>
        </p:txBody>
      </p:sp>
      <p:sp>
        <p:nvSpPr>
          <p:cNvPr id="1236" name="Google Shape;1236;p94"/>
          <p:cNvSpPr/>
          <p:nvPr/>
        </p:nvSpPr>
        <p:spPr>
          <a:xfrm>
            <a:off x="5105400" y="51054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0x0012FF10</a:t>
            </a:r>
            <a:endParaRPr/>
          </a:p>
        </p:txBody>
      </p:sp>
      <p:sp>
        <p:nvSpPr>
          <p:cNvPr id="1237" name="Google Shape;1237;p94"/>
          <p:cNvSpPr/>
          <p:nvPr/>
        </p:nvSpPr>
        <p:spPr>
          <a:xfrm>
            <a:off x="5105400" y="54546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0x0012FF0C</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95"/>
          <p:cNvSpPr txBox="1"/>
          <p:nvPr>
            <p:ph type="title"/>
          </p:nvPr>
        </p:nvSpPr>
        <p:spPr>
          <a:xfrm>
            <a:off x="0" y="-152400"/>
            <a:ext cx="381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Example2 - 16</a:t>
            </a:r>
            <a:endParaRPr/>
          </a:p>
        </p:txBody>
      </p:sp>
      <p:graphicFrame>
        <p:nvGraphicFramePr>
          <p:cNvPr id="1244" name="Google Shape;1244;p95"/>
          <p:cNvGraphicFramePr/>
          <p:nvPr/>
        </p:nvGraphicFramePr>
        <p:xfrm>
          <a:off x="6477000" y="2155825"/>
          <a:ext cx="3000000" cy="3000000"/>
        </p:xfrm>
        <a:graphic>
          <a:graphicData uri="http://schemas.openxmlformats.org/drawingml/2006/table">
            <a:tbl>
              <a:tblPr>
                <a:noFill/>
                <a:tableStyleId>{D4BB855B-23E5-43B3-8E9E-652C9E05ABBC}</a:tableStyleId>
              </a:tblPr>
              <a:tblGrid>
                <a:gridCol w="2514600"/>
              </a:tblGrid>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0x12FFB0 </a:t>
                      </a:r>
                      <a:r>
                        <a:rPr b="0" i="0" lang="en-US" sz="1400" u="none" cap="none" strike="noStrike">
                          <a:solidFill>
                            <a:schemeClr val="lt1"/>
                          </a:solidFill>
                          <a:latin typeface="Arial"/>
                          <a:ea typeface="Arial"/>
                          <a:cs typeface="Arial"/>
                          <a:sym typeface="Arial"/>
                        </a:rPr>
                        <a:t>(char ** argv)</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argc)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Addr after “call _main”</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0x0012FF50 </a:t>
                      </a:r>
                      <a:r>
                        <a:rPr b="0" i="0" lang="en-US" sz="1400" u="none" cap="none" strike="noStrike">
                          <a:solidFill>
                            <a:schemeClr val="lt1"/>
                          </a:solidFill>
                          <a:latin typeface="Arial"/>
                          <a:ea typeface="Arial"/>
                          <a:cs typeface="Arial"/>
                          <a:sym typeface="Arial"/>
                        </a:rPr>
                        <a:t>(saved ebp)</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365125">
                <a:tc>
                  <a:txBody>
                    <a:bodyPr/>
                    <a:lstStyle/>
                    <a:p>
                      <a:pPr indent="0" lvl="0" marL="0" marR="0" rtl="0" algn="l">
                        <a:lnSpc>
                          <a:spcPct val="100000"/>
                        </a:lnSpc>
                        <a:spcBef>
                          <a:spcPts val="0"/>
                        </a:spcBef>
                        <a:spcAft>
                          <a:spcPts val="0"/>
                        </a:spcAft>
                        <a:buClr>
                          <a:srgbClr val="FFFF00"/>
                        </a:buClr>
                        <a:buSzPts val="1800"/>
                        <a:buFont typeface="Arial"/>
                        <a:buNone/>
                      </a:pPr>
                      <a:r>
                        <a:rPr b="0" i="0" lang="en-US" sz="1800" u="none" cap="none" strike="noStrike">
                          <a:solidFill>
                            <a:srgbClr val="FFFF00"/>
                          </a:solidFill>
                          <a:latin typeface="Arial"/>
                          <a:ea typeface="Arial"/>
                          <a:cs typeface="Arial"/>
                          <a:sym typeface="Arial"/>
                        </a:rPr>
                        <a:t>undef </a:t>
                      </a:r>
                      <a:r>
                        <a:rPr b="0" i="0" lang="en-US" sz="18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alpha val="49803"/>
                      </a:srgbClr>
                    </a:solidFill>
                  </a:tcPr>
                </a:tc>
              </a:tr>
            </a:tbl>
          </a:graphicData>
        </a:graphic>
      </p:graphicFrame>
      <p:cxnSp>
        <p:nvCxnSpPr>
          <p:cNvPr id="1245" name="Google Shape;1245;p95"/>
          <p:cNvCxnSpPr/>
          <p:nvPr/>
        </p:nvCxnSpPr>
        <p:spPr>
          <a:xfrm rot="10800000">
            <a:off x="8839200" y="18288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1246" name="Google Shape;1246;p95"/>
          <p:cNvCxnSpPr/>
          <p:nvPr/>
        </p:nvCxnSpPr>
        <p:spPr>
          <a:xfrm>
            <a:off x="8839200" y="57912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1247" name="Google Shape;1247;p95"/>
          <p:cNvSpPr/>
          <p:nvPr/>
        </p:nvSpPr>
        <p:spPr>
          <a:xfrm>
            <a:off x="5105400" y="3625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0x0012FF20</a:t>
            </a:r>
            <a:endParaRPr/>
          </a:p>
        </p:txBody>
      </p:sp>
      <p:sp>
        <p:nvSpPr>
          <p:cNvPr id="1248" name="Google Shape;1248;p95"/>
          <p:cNvSpPr/>
          <p:nvPr/>
        </p:nvSpPr>
        <p:spPr>
          <a:xfrm>
            <a:off x="5105400" y="3276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0x0012FF24</a:t>
            </a:r>
            <a:endParaRPr/>
          </a:p>
        </p:txBody>
      </p:sp>
      <p:sp>
        <p:nvSpPr>
          <p:cNvPr id="1249" name="Google Shape;1249;p95"/>
          <p:cNvSpPr/>
          <p:nvPr/>
        </p:nvSpPr>
        <p:spPr>
          <a:xfrm>
            <a:off x="5105400" y="2895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0x0012FF28</a:t>
            </a:r>
            <a:endParaRPr/>
          </a:p>
        </p:txBody>
      </p:sp>
      <p:sp>
        <p:nvSpPr>
          <p:cNvPr id="1250" name="Google Shape;1250;p95"/>
          <p:cNvSpPr/>
          <p:nvPr/>
        </p:nvSpPr>
        <p:spPr>
          <a:xfrm>
            <a:off x="5105400" y="25590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0x0012FF2C</a:t>
            </a:r>
            <a:endParaRPr/>
          </a:p>
        </p:txBody>
      </p:sp>
      <p:sp>
        <p:nvSpPr>
          <p:cNvPr id="1251" name="Google Shape;1251;p95"/>
          <p:cNvSpPr/>
          <p:nvPr/>
        </p:nvSpPr>
        <p:spPr>
          <a:xfrm>
            <a:off x="5105400" y="22098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0x0012FF30</a:t>
            </a:r>
            <a:endParaRPr/>
          </a:p>
        </p:txBody>
      </p:sp>
      <p:graphicFrame>
        <p:nvGraphicFramePr>
          <p:cNvPr id="1252" name="Google Shape;1252;p95"/>
          <p:cNvGraphicFramePr/>
          <p:nvPr/>
        </p:nvGraphicFramePr>
        <p:xfrm>
          <a:off x="5638800" y="304800"/>
          <a:ext cx="3000000" cy="3000000"/>
        </p:xfrm>
        <a:graphic>
          <a:graphicData uri="http://schemas.openxmlformats.org/drawingml/2006/table">
            <a:tbl>
              <a:tblPr>
                <a:noFill/>
                <a:tableStyleId>{D4BB855B-23E5-43B3-8E9E-652C9E05ABBC}</a:tableStyleId>
              </a:tblPr>
              <a:tblGrid>
                <a:gridCol w="874725"/>
                <a:gridCol w="2097075"/>
              </a:tblGrid>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ecx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edx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0x0012FF24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alpha val="49803"/>
                      </a:srgbClr>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alpha val="49803"/>
                      </a:srgbClr>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0x0012FF24 </a:t>
                      </a:r>
                      <a:r>
                        <a:rPr b="0" i="0" lang="en-US" sz="14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alpha val="49803"/>
                      </a:srgbClr>
                    </a:solidFill>
                  </a:tcPr>
                </a:tc>
              </a:tr>
            </a:tbl>
          </a:graphicData>
        </a:graphic>
      </p:graphicFrame>
      <p:sp>
        <p:nvSpPr>
          <p:cNvPr id="1253" name="Google Shape;1253;p95"/>
          <p:cNvSpPr/>
          <p:nvPr/>
        </p:nvSpPr>
        <p:spPr>
          <a:xfrm>
            <a:off x="0" y="990600"/>
            <a:ext cx="4281878" cy="54784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.text:00000000 _sub: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.text:00000003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.text:00000006                 mov     ecx,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.text:00000009                 lea     eax, [ecx+eax*2]</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.text:0000000C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.text:0000000D                 retn</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.text:00000010 _main: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.text:00000013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.text:00000014                 mov     eax,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.text:00000017                 mov     ecx, [eax+4]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.text:0000001A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.text:0000001B                 call    dword ptr ds:__imp__atoi</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.text:00000021                 add     esp, 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.text:00000024                 mov     [ebp-4],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.text:00000027                 mov     edx, [ebp-4]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.text:0000002A                 push    edx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.text:0000002B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.text:0000002E                 push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.text:0000002F                 call    _sub</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.text:00000034                 add     esp, 8</a:t>
            </a:r>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.text:00000037                 mov     esp, ebp </a:t>
            </a:r>
            <a:r>
              <a:rPr b="1" lang="en-US" sz="1400">
                <a:solidFill>
                  <a:schemeClr val="lt1"/>
                </a:solidFill>
                <a:latin typeface="Noto Sans Symbols"/>
                <a:ea typeface="Noto Sans Symbols"/>
                <a:cs typeface="Noto Sans Symbols"/>
                <a:sym typeface="Noto Sans Symbols"/>
              </a:rPr>
              <a:t>⌧</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.text:00000039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.text:0000003A                 retn</a:t>
            </a:r>
            <a:endParaRPr sz="1400">
              <a:solidFill>
                <a:schemeClr val="lt1"/>
              </a:solidFill>
              <a:latin typeface="Calibri"/>
              <a:ea typeface="Calibri"/>
              <a:cs typeface="Calibri"/>
              <a:sym typeface="Calibri"/>
            </a:endParaRPr>
          </a:p>
        </p:txBody>
      </p:sp>
      <p:sp>
        <p:nvSpPr>
          <p:cNvPr id="1254" name="Google Shape;1254;p95"/>
          <p:cNvSpPr/>
          <p:nvPr/>
        </p:nvSpPr>
        <p:spPr>
          <a:xfrm>
            <a:off x="5105400" y="40068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0x0012FF1C</a:t>
            </a:r>
            <a:endParaRPr/>
          </a:p>
        </p:txBody>
      </p:sp>
      <p:sp>
        <p:nvSpPr>
          <p:cNvPr id="1255" name="Google Shape;1255;p95"/>
          <p:cNvSpPr/>
          <p:nvPr/>
        </p:nvSpPr>
        <p:spPr>
          <a:xfrm>
            <a:off x="5105400" y="4387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0x0012FF18</a:t>
            </a:r>
            <a:endParaRPr/>
          </a:p>
        </p:txBody>
      </p:sp>
      <p:sp>
        <p:nvSpPr>
          <p:cNvPr id="1256" name="Google Shape;1256;p95"/>
          <p:cNvSpPr/>
          <p:nvPr/>
        </p:nvSpPr>
        <p:spPr>
          <a:xfrm>
            <a:off x="5105400" y="4768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0x0012FF14</a:t>
            </a:r>
            <a:endParaRPr/>
          </a:p>
        </p:txBody>
      </p:sp>
      <p:sp>
        <p:nvSpPr>
          <p:cNvPr id="1257" name="Google Shape;1257;p95"/>
          <p:cNvSpPr/>
          <p:nvPr/>
        </p:nvSpPr>
        <p:spPr>
          <a:xfrm>
            <a:off x="5105400" y="51054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0x0012FF10</a:t>
            </a:r>
            <a:endParaRPr/>
          </a:p>
        </p:txBody>
      </p:sp>
      <p:sp>
        <p:nvSpPr>
          <p:cNvPr id="1258" name="Google Shape;1258;p95"/>
          <p:cNvSpPr/>
          <p:nvPr/>
        </p:nvSpPr>
        <p:spPr>
          <a:xfrm>
            <a:off x="5105400" y="54546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0x0012FF0C</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96"/>
          <p:cNvSpPr txBox="1"/>
          <p:nvPr>
            <p:ph type="title"/>
          </p:nvPr>
        </p:nvSpPr>
        <p:spPr>
          <a:xfrm>
            <a:off x="0" y="-152400"/>
            <a:ext cx="381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Example2 - 17</a:t>
            </a:r>
            <a:endParaRPr/>
          </a:p>
        </p:txBody>
      </p:sp>
      <p:graphicFrame>
        <p:nvGraphicFramePr>
          <p:cNvPr id="1265" name="Google Shape;1265;p96"/>
          <p:cNvGraphicFramePr/>
          <p:nvPr/>
        </p:nvGraphicFramePr>
        <p:xfrm>
          <a:off x="6477000" y="2155825"/>
          <a:ext cx="3000000" cy="3000000"/>
        </p:xfrm>
        <a:graphic>
          <a:graphicData uri="http://schemas.openxmlformats.org/drawingml/2006/table">
            <a:tbl>
              <a:tblPr>
                <a:noFill/>
                <a:tableStyleId>{D4BB855B-23E5-43B3-8E9E-652C9E05ABBC}</a:tableStyleId>
              </a:tblPr>
              <a:tblGrid>
                <a:gridCol w="2514600"/>
              </a:tblGrid>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0x12FFB0 </a:t>
                      </a:r>
                      <a:r>
                        <a:rPr b="0" i="0" lang="en-US" sz="1400" u="none" cap="none" strike="noStrike">
                          <a:solidFill>
                            <a:schemeClr val="lt1"/>
                          </a:solidFill>
                          <a:latin typeface="Arial"/>
                          <a:ea typeface="Arial"/>
                          <a:cs typeface="Arial"/>
                          <a:sym typeface="Arial"/>
                        </a:rPr>
                        <a:t>(char ** argv)</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0x2 (int argc)</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Addr after “call _main”</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14325">
                <a:tc>
                  <a:txBody>
                    <a:bodyPr/>
                    <a:lstStyle/>
                    <a:p>
                      <a:pPr indent="0" lvl="0" marL="0" marR="0" rtl="0" algn="l">
                        <a:lnSpc>
                          <a:spcPct val="100000"/>
                        </a:lnSpc>
                        <a:spcBef>
                          <a:spcPts val="0"/>
                        </a:spcBef>
                        <a:spcAft>
                          <a:spcPts val="0"/>
                        </a:spcAft>
                        <a:buClr>
                          <a:srgbClr val="FFFF00"/>
                        </a:buClr>
                        <a:buSzPts val="1800"/>
                        <a:buFont typeface="Arial"/>
                        <a:buNone/>
                      </a:pPr>
                      <a:r>
                        <a:rPr b="0" i="0" lang="en-US" sz="1800" u="none" cap="none" strike="noStrike">
                          <a:solidFill>
                            <a:srgbClr val="FFFF00"/>
                          </a:solidFill>
                          <a:latin typeface="Arial"/>
                          <a:ea typeface="Arial"/>
                          <a:cs typeface="Arial"/>
                          <a:sym typeface="Arial"/>
                        </a:rPr>
                        <a:t>undef </a:t>
                      </a:r>
                      <a:r>
                        <a:rPr b="0" i="0" lang="en-US" sz="18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65125">
                <a:tc>
                  <a:txBody>
                    <a:bodyPr/>
                    <a:lstStyle/>
                    <a:p>
                      <a:pPr indent="0" lvl="0" marL="0" marR="0" rtl="0" algn="l">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undef</a:t>
                      </a:r>
                      <a:endParaRPr b="0" i="0" sz="18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cxnSp>
        <p:nvCxnSpPr>
          <p:cNvPr id="1266" name="Google Shape;1266;p96"/>
          <p:cNvCxnSpPr/>
          <p:nvPr/>
        </p:nvCxnSpPr>
        <p:spPr>
          <a:xfrm rot="10800000">
            <a:off x="8839200" y="1828800"/>
            <a:ext cx="0" cy="304800"/>
          </a:xfrm>
          <a:prstGeom prst="straightConnector1">
            <a:avLst/>
          </a:prstGeom>
          <a:noFill/>
          <a:ln cap="flat" cmpd="sng" w="38100">
            <a:solidFill>
              <a:schemeClr val="dk1"/>
            </a:solidFill>
            <a:prstDash val="solid"/>
            <a:round/>
            <a:headEnd len="med" w="med" type="none"/>
            <a:tailEnd len="med" w="med" type="triangle"/>
          </a:ln>
        </p:spPr>
      </p:cxnSp>
      <p:cxnSp>
        <p:nvCxnSpPr>
          <p:cNvPr id="1267" name="Google Shape;1267;p96"/>
          <p:cNvCxnSpPr/>
          <p:nvPr/>
        </p:nvCxnSpPr>
        <p:spPr>
          <a:xfrm>
            <a:off x="8839200" y="5791200"/>
            <a:ext cx="0" cy="304800"/>
          </a:xfrm>
          <a:prstGeom prst="straightConnector1">
            <a:avLst/>
          </a:prstGeom>
          <a:noFill/>
          <a:ln cap="flat" cmpd="sng" w="38100">
            <a:solidFill>
              <a:schemeClr val="dk1"/>
            </a:solidFill>
            <a:prstDash val="solid"/>
            <a:round/>
            <a:headEnd len="med" w="med" type="none"/>
            <a:tailEnd len="med" w="med" type="triangle"/>
          </a:ln>
        </p:spPr>
      </p:cxnSp>
      <p:sp>
        <p:nvSpPr>
          <p:cNvPr id="1268" name="Google Shape;1268;p96"/>
          <p:cNvSpPr/>
          <p:nvPr/>
        </p:nvSpPr>
        <p:spPr>
          <a:xfrm>
            <a:off x="5105400" y="3625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0x0012FF20</a:t>
            </a:r>
            <a:endParaRPr/>
          </a:p>
        </p:txBody>
      </p:sp>
      <p:sp>
        <p:nvSpPr>
          <p:cNvPr id="1269" name="Google Shape;1269;p96"/>
          <p:cNvSpPr/>
          <p:nvPr/>
        </p:nvSpPr>
        <p:spPr>
          <a:xfrm>
            <a:off x="5105400" y="3276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0x0012FF24</a:t>
            </a:r>
            <a:endParaRPr/>
          </a:p>
        </p:txBody>
      </p:sp>
      <p:sp>
        <p:nvSpPr>
          <p:cNvPr id="1270" name="Google Shape;1270;p96"/>
          <p:cNvSpPr/>
          <p:nvPr/>
        </p:nvSpPr>
        <p:spPr>
          <a:xfrm>
            <a:off x="5105400" y="28956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0x0012FF28</a:t>
            </a:r>
            <a:endParaRPr/>
          </a:p>
        </p:txBody>
      </p:sp>
      <p:sp>
        <p:nvSpPr>
          <p:cNvPr id="1271" name="Google Shape;1271;p96"/>
          <p:cNvSpPr/>
          <p:nvPr/>
        </p:nvSpPr>
        <p:spPr>
          <a:xfrm>
            <a:off x="5105400" y="25590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0x0012FF2C</a:t>
            </a:r>
            <a:endParaRPr/>
          </a:p>
        </p:txBody>
      </p:sp>
      <p:sp>
        <p:nvSpPr>
          <p:cNvPr id="1272" name="Google Shape;1272;p96"/>
          <p:cNvSpPr/>
          <p:nvPr/>
        </p:nvSpPr>
        <p:spPr>
          <a:xfrm>
            <a:off x="5105400" y="22098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0x0012FF30</a:t>
            </a:r>
            <a:endParaRPr/>
          </a:p>
        </p:txBody>
      </p:sp>
      <p:graphicFrame>
        <p:nvGraphicFramePr>
          <p:cNvPr id="1273" name="Google Shape;1273;p96"/>
          <p:cNvGraphicFramePr/>
          <p:nvPr/>
        </p:nvGraphicFramePr>
        <p:xfrm>
          <a:off x="5638800" y="304800"/>
          <a:ext cx="3000000" cy="3000000"/>
        </p:xfrm>
        <a:graphic>
          <a:graphicData uri="http://schemas.openxmlformats.org/drawingml/2006/table">
            <a:tbl>
              <a:tblPr>
                <a:noFill/>
                <a:tableStyleId>{D4BB855B-23E5-43B3-8E9E-652C9E05ABBC}</a:tableStyleId>
              </a:tblPr>
              <a:tblGrid>
                <a:gridCol w="874725"/>
                <a:gridCol w="2097075"/>
              </a:tblGrid>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eax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ecx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edx</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0x100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ebp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0x0012FF50 </a:t>
                      </a:r>
                      <a:r>
                        <a:rPr b="0" i="0" lang="en-US" sz="1400" u="none" cap="none" strike="noStrike">
                          <a:solidFill>
                            <a:srgbClr val="FFFF00"/>
                          </a:solidFill>
                          <a:latin typeface="Noto Sans Symbols"/>
                          <a:ea typeface="Noto Sans Symbols"/>
                          <a:cs typeface="Noto Sans Symbols"/>
                          <a:sym typeface="Noto Sans Symbols"/>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04800">
                <a:tc>
                  <a:txBody>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esp</a:t>
                      </a:r>
                      <a:endParaRPr b="0" i="0" sz="1400" u="none" cap="none" strike="noStrike">
                        <a:solidFill>
                          <a:schemeClr val="lt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rgbClr val="FFFF00"/>
                        </a:buClr>
                        <a:buSzPts val="1400"/>
                        <a:buFont typeface="Arial"/>
                        <a:buNone/>
                      </a:pPr>
                      <a:r>
                        <a:rPr b="0" i="0" lang="en-US" sz="1400" u="none" cap="none" strike="noStrike">
                          <a:solidFill>
                            <a:srgbClr val="FFFF00"/>
                          </a:solidFill>
                          <a:latin typeface="Arial"/>
                          <a:ea typeface="Arial"/>
                          <a:cs typeface="Arial"/>
                          <a:sym typeface="Arial"/>
                        </a:rPr>
                        <a:t>0x0012FF28 </a:t>
                      </a:r>
                      <a:r>
                        <a:rPr b="0" i="0" lang="en-US" sz="1400" u="none" cap="none" strike="noStrike">
                          <a:solidFill>
                            <a:srgbClr val="FFFF00"/>
                          </a:solidFill>
                          <a:latin typeface="Noto Sans Symbols"/>
                          <a:ea typeface="Noto Sans Symbols"/>
                          <a:cs typeface="Noto Sans Symbols"/>
                          <a:sym typeface="Noto Sans Symbols"/>
                        </a:rPr>
                        <a:t>♍</a:t>
                      </a:r>
                      <a:endParaRPr b="0" i="0" sz="2400" u="none" cap="none" strike="noStrike">
                        <a:solidFill>
                          <a:srgbClr val="FFFF00"/>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274" name="Google Shape;1274;p96"/>
          <p:cNvSpPr/>
          <p:nvPr/>
        </p:nvSpPr>
        <p:spPr>
          <a:xfrm>
            <a:off x="0" y="990600"/>
            <a:ext cx="4281878" cy="54784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.text:00000000 _sub: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.text:00000003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.text:00000006                 mov     ecx,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.text:00000009                 lea     eax, [ecx+eax*2]</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.text:0000000C                 pop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.text:0000000D                 retn</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.text:00000010 _main:     push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.text:00000011                 mov     ebp, esp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.text:00000013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.text:00000014                 mov     eax, [ebp+0Ch]</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.text:00000017                 mov     ecx, [eax+4]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.text:0000001A                 push    ecx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.text:0000001B                 call    dword ptr ds:__imp__atoi</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.text:00000021                 add     esp, 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.text:00000024                 mov     [ebp-4],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.text:00000027                 mov     edx, [ebp-4]</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.text:0000002A                 push    edx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.text:0000002B                 mov     eax, [ebp+8]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.text:0000002E                 push    eax</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.text:0000002F                 call    _sub</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.text:00000034                 add     esp, 8</a:t>
            </a:r>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.text:00000037                 mov     esp, ebp</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400">
                <a:solidFill>
                  <a:srgbClr val="00B0F0"/>
                </a:solidFill>
                <a:latin typeface="Calibri"/>
                <a:ea typeface="Calibri"/>
                <a:cs typeface="Calibri"/>
                <a:sym typeface="Calibri"/>
              </a:rPr>
              <a:t>.text:00000039                 pop     ebp </a:t>
            </a:r>
            <a:r>
              <a:rPr b="1" lang="en-US" sz="1400">
                <a:solidFill>
                  <a:srgbClr val="00B0F0"/>
                </a:solidFill>
                <a:latin typeface="Noto Sans Symbols"/>
                <a:ea typeface="Noto Sans Symbols"/>
                <a:cs typeface="Noto Sans Symbols"/>
                <a:sym typeface="Noto Sans Symbols"/>
              </a:rPr>
              <a:t>⌧</a:t>
            </a:r>
            <a:endParaRPr sz="1400">
              <a:solidFill>
                <a:srgbClr val="00B0F0"/>
              </a:solidFill>
              <a:latin typeface="Calibri"/>
              <a:ea typeface="Calibri"/>
              <a:cs typeface="Calibri"/>
              <a:sym typeface="Calibri"/>
            </a:endParaRPr>
          </a:p>
          <a:p>
            <a:pPr indent="0" lvl="0" marL="0" marR="0" rtl="0" algn="l">
              <a:spcBef>
                <a:spcPts val="0"/>
              </a:spcBef>
              <a:spcAft>
                <a:spcPts val="0"/>
              </a:spcAft>
              <a:buNone/>
            </a:pPr>
            <a:r>
              <a:rPr lang="en-US" sz="1400">
                <a:solidFill>
                  <a:schemeClr val="lt1"/>
                </a:solidFill>
                <a:latin typeface="Calibri"/>
                <a:ea typeface="Calibri"/>
                <a:cs typeface="Calibri"/>
                <a:sym typeface="Calibri"/>
              </a:rPr>
              <a:t>.text:0000003A                 retn</a:t>
            </a:r>
            <a:endParaRPr sz="1400">
              <a:solidFill>
                <a:schemeClr val="lt1"/>
              </a:solidFill>
              <a:latin typeface="Calibri"/>
              <a:ea typeface="Calibri"/>
              <a:cs typeface="Calibri"/>
              <a:sym typeface="Calibri"/>
            </a:endParaRPr>
          </a:p>
        </p:txBody>
      </p:sp>
      <p:sp>
        <p:nvSpPr>
          <p:cNvPr id="1275" name="Google Shape;1275;p96"/>
          <p:cNvSpPr/>
          <p:nvPr/>
        </p:nvSpPr>
        <p:spPr>
          <a:xfrm>
            <a:off x="5105400" y="40068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0x0012FF1C</a:t>
            </a:r>
            <a:endParaRPr/>
          </a:p>
        </p:txBody>
      </p:sp>
      <p:sp>
        <p:nvSpPr>
          <p:cNvPr id="1276" name="Google Shape;1276;p96"/>
          <p:cNvSpPr/>
          <p:nvPr/>
        </p:nvSpPr>
        <p:spPr>
          <a:xfrm>
            <a:off x="5105400" y="4387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0x0012FF18</a:t>
            </a:r>
            <a:endParaRPr/>
          </a:p>
        </p:txBody>
      </p:sp>
      <p:sp>
        <p:nvSpPr>
          <p:cNvPr id="1277" name="Google Shape;1277;p96"/>
          <p:cNvSpPr/>
          <p:nvPr/>
        </p:nvSpPr>
        <p:spPr>
          <a:xfrm>
            <a:off x="5105400" y="476885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0x0012FF14</a:t>
            </a:r>
            <a:endParaRPr/>
          </a:p>
        </p:txBody>
      </p:sp>
      <p:sp>
        <p:nvSpPr>
          <p:cNvPr id="1278" name="Google Shape;1278;p96"/>
          <p:cNvSpPr/>
          <p:nvPr/>
        </p:nvSpPr>
        <p:spPr>
          <a:xfrm>
            <a:off x="5105400" y="5105400"/>
            <a:ext cx="119135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0x0012FF10</a:t>
            </a:r>
            <a:endParaRPr/>
          </a:p>
        </p:txBody>
      </p:sp>
      <p:sp>
        <p:nvSpPr>
          <p:cNvPr id="1279" name="Google Shape;1279;p96"/>
          <p:cNvSpPr/>
          <p:nvPr/>
        </p:nvSpPr>
        <p:spPr>
          <a:xfrm>
            <a:off x="5105400" y="5454650"/>
            <a:ext cx="119616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0x0012FF0C</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Control Flow</a:t>
            </a:r>
            <a:endParaRPr/>
          </a:p>
        </p:txBody>
      </p:sp>
      <p:sp>
        <p:nvSpPr>
          <p:cNvPr id="1286" name="Google Shape;1286;p9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None/>
            </a:pPr>
            <a:r>
              <a:rPr lang="en-US" sz="2400"/>
              <a:t>Two forms of control flow</a:t>
            </a:r>
            <a:endParaRPr/>
          </a:p>
          <a:p>
            <a:pPr indent="-342900" lvl="0" marL="342900" rtl="0" algn="l">
              <a:spcBef>
                <a:spcPts val="480"/>
              </a:spcBef>
              <a:spcAft>
                <a:spcPts val="0"/>
              </a:spcAft>
              <a:buClr>
                <a:srgbClr val="FF0000"/>
              </a:buClr>
              <a:buSzPts val="2400"/>
              <a:buChar char="•"/>
            </a:pPr>
            <a:r>
              <a:rPr lang="en-US" sz="2400">
                <a:solidFill>
                  <a:srgbClr val="FFFF00"/>
                </a:solidFill>
              </a:rPr>
              <a:t>Conditional</a:t>
            </a:r>
            <a:r>
              <a:rPr lang="en-US" sz="2400"/>
              <a:t> - go somewhere if a condition is met. Think “if”s, switches, loops</a:t>
            </a:r>
            <a:endParaRPr/>
          </a:p>
          <a:p>
            <a:pPr indent="-342900" lvl="0" marL="342900" rtl="0" algn="l">
              <a:spcBef>
                <a:spcPts val="480"/>
              </a:spcBef>
              <a:spcAft>
                <a:spcPts val="0"/>
              </a:spcAft>
              <a:buClr>
                <a:srgbClr val="FF0000"/>
              </a:buClr>
              <a:buSzPts val="2400"/>
              <a:buChar char="•"/>
            </a:pPr>
            <a:r>
              <a:rPr lang="en-US" sz="2400">
                <a:solidFill>
                  <a:srgbClr val="FFFF00"/>
                </a:solidFill>
              </a:rPr>
              <a:t>Unconditional</a:t>
            </a:r>
            <a:r>
              <a:rPr lang="en-US" sz="2400"/>
              <a:t> - go somewhere no matter what. Procedure calls, goto, exceptions, interrupts.</a:t>
            </a:r>
            <a:endParaRPr/>
          </a:p>
          <a:p>
            <a:pPr indent="-342900" lvl="0" marL="342900" rtl="0" algn="l">
              <a:spcBef>
                <a:spcPts val="480"/>
              </a:spcBef>
              <a:spcAft>
                <a:spcPts val="0"/>
              </a:spcAft>
              <a:buSzPts val="2400"/>
              <a:buChar char="•"/>
            </a:pPr>
            <a:r>
              <a:rPr lang="en-US" sz="2400"/>
              <a:t>We’ve already seen procedure calls manifest themselves as push/call/ret, let’s see how goto manifests itself in assmembly.</a:t>
            </a:r>
            <a:endParaRPr/>
          </a:p>
        </p:txBody>
      </p:sp>
      <p:cxnSp>
        <p:nvCxnSpPr>
          <p:cNvPr id="1287" name="Google Shape;1287;p97"/>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3959"/>
              <a:buFont typeface="Calibri"/>
              <a:buNone/>
            </a:pPr>
            <a:r>
              <a:rPr lang="en-US" sz="3959">
                <a:solidFill>
                  <a:srgbClr val="FFC000"/>
                </a:solidFill>
              </a:rPr>
              <a:t>JMP</a:t>
            </a:r>
            <a:br>
              <a:rPr lang="en-US" sz="3959">
                <a:solidFill>
                  <a:srgbClr val="FFC000"/>
                </a:solidFill>
              </a:rPr>
            </a:br>
            <a:r>
              <a:rPr lang="en-US" sz="3600"/>
              <a:t>Jump</a:t>
            </a:r>
            <a:endParaRPr/>
          </a:p>
        </p:txBody>
      </p:sp>
      <p:sp>
        <p:nvSpPr>
          <p:cNvPr id="1294" name="Google Shape;1294;p98"/>
          <p:cNvSpPr txBox="1"/>
          <p:nvPr>
            <p:ph idx="1" type="body"/>
          </p:nvPr>
        </p:nvSpPr>
        <p:spPr>
          <a:xfrm>
            <a:off x="533400" y="1676400"/>
            <a:ext cx="80010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Change EIP to the given address</a:t>
            </a:r>
            <a:endParaRPr/>
          </a:p>
          <a:p>
            <a:pPr indent="-342900" lvl="0" marL="342900" rtl="0" algn="l">
              <a:lnSpc>
                <a:spcPct val="90000"/>
              </a:lnSpc>
              <a:spcBef>
                <a:spcPts val="480"/>
              </a:spcBef>
              <a:spcAft>
                <a:spcPts val="0"/>
              </a:spcAft>
              <a:buSzPts val="2400"/>
              <a:buChar char="•"/>
            </a:pPr>
            <a:r>
              <a:rPr lang="en-US" sz="2400"/>
              <a:t>Main forms of the address</a:t>
            </a:r>
            <a:endParaRPr/>
          </a:p>
          <a:p>
            <a:pPr indent="-285750" lvl="1" marL="742950" rtl="0" algn="l">
              <a:lnSpc>
                <a:spcPct val="90000"/>
              </a:lnSpc>
              <a:spcBef>
                <a:spcPts val="400"/>
              </a:spcBef>
              <a:spcAft>
                <a:spcPts val="0"/>
              </a:spcAft>
              <a:buSzPts val="2000"/>
              <a:buChar char="–"/>
            </a:pPr>
            <a:r>
              <a:rPr lang="en-US" sz="2000"/>
              <a:t>Short relative (1 byte displacement from end of the instruction)</a:t>
            </a:r>
            <a:endParaRPr/>
          </a:p>
          <a:p>
            <a:pPr indent="-228600" lvl="2" marL="1143000" rtl="0" algn="l">
              <a:lnSpc>
                <a:spcPct val="90000"/>
              </a:lnSpc>
              <a:spcBef>
                <a:spcPts val="360"/>
              </a:spcBef>
              <a:spcAft>
                <a:spcPts val="0"/>
              </a:spcAft>
              <a:buSzPts val="1800"/>
              <a:buChar char="•"/>
            </a:pPr>
            <a:r>
              <a:rPr lang="en-US" sz="1800"/>
              <a:t>“jmp 00401023” doesn’t have the number 00401023 anywhere in it, it’s really “jmp 0x0E bytes forward”</a:t>
            </a:r>
            <a:endParaRPr sz="1800"/>
          </a:p>
          <a:p>
            <a:pPr indent="-228600" lvl="2" marL="1143000" rtl="0" algn="l">
              <a:lnSpc>
                <a:spcPct val="90000"/>
              </a:lnSpc>
              <a:spcBef>
                <a:spcPts val="360"/>
              </a:spcBef>
              <a:spcAft>
                <a:spcPts val="0"/>
              </a:spcAft>
              <a:buSzPts val="1800"/>
              <a:buChar char="•"/>
            </a:pPr>
            <a:r>
              <a:rPr lang="en-US" sz="1800"/>
              <a:t>Some disassemblers will indicate this with a mnemonic by writing it as “jmp short”</a:t>
            </a:r>
            <a:endParaRPr sz="1800"/>
          </a:p>
          <a:p>
            <a:pPr indent="-285750" lvl="1" marL="742950" rtl="0" algn="l">
              <a:lnSpc>
                <a:spcPct val="90000"/>
              </a:lnSpc>
              <a:spcBef>
                <a:spcPts val="400"/>
              </a:spcBef>
              <a:spcAft>
                <a:spcPts val="0"/>
              </a:spcAft>
              <a:buSzPts val="2000"/>
              <a:buChar char="–"/>
            </a:pPr>
            <a:r>
              <a:rPr lang="en-US" sz="2000"/>
              <a:t>Near relative (4byte displacement from current EIP)</a:t>
            </a:r>
            <a:endParaRPr/>
          </a:p>
          <a:p>
            <a:pPr indent="-285750" lvl="1" marL="742950" rtl="0" algn="l">
              <a:lnSpc>
                <a:spcPct val="90000"/>
              </a:lnSpc>
              <a:spcBef>
                <a:spcPts val="400"/>
              </a:spcBef>
              <a:spcAft>
                <a:spcPts val="0"/>
              </a:spcAft>
              <a:buSzPts val="2000"/>
              <a:buChar char="–"/>
            </a:pPr>
            <a:r>
              <a:rPr lang="en-US" sz="2000"/>
              <a:t>Absolute (hardcoded address in instruction)</a:t>
            </a:r>
            <a:endParaRPr/>
          </a:p>
          <a:p>
            <a:pPr indent="-285750" lvl="1" marL="742950" rtl="0" algn="l">
              <a:lnSpc>
                <a:spcPct val="90000"/>
              </a:lnSpc>
              <a:spcBef>
                <a:spcPts val="400"/>
              </a:spcBef>
              <a:spcAft>
                <a:spcPts val="0"/>
              </a:spcAft>
              <a:buSzPts val="2000"/>
              <a:buChar char="–"/>
            </a:pPr>
            <a:r>
              <a:rPr lang="en-US" sz="2000"/>
              <a:t>Absolute Indirect (address calculated with r/m32)</a:t>
            </a:r>
            <a:endParaRPr/>
          </a:p>
        </p:txBody>
      </p:sp>
      <p:sp>
        <p:nvSpPr>
          <p:cNvPr id="1295" name="Google Shape;1295;p98"/>
          <p:cNvSpPr/>
          <p:nvPr/>
        </p:nvSpPr>
        <p:spPr>
          <a:xfrm>
            <a:off x="152400" y="76200"/>
            <a:ext cx="914400" cy="9144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10</a:t>
            </a:r>
            <a:endParaRPr/>
          </a:p>
        </p:txBody>
      </p:sp>
      <p:cxnSp>
        <p:nvCxnSpPr>
          <p:cNvPr id="1296" name="Google Shape;1296;p98"/>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9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Example3.c</a:t>
            </a:r>
            <a:br>
              <a:rPr lang="en-US"/>
            </a:br>
            <a:r>
              <a:rPr lang="en-US" sz="1400">
                <a:solidFill>
                  <a:srgbClr val="00B0F0"/>
                </a:solidFill>
              </a:rPr>
              <a:t>(Remain calm)</a:t>
            </a:r>
            <a:endParaRPr>
              <a:solidFill>
                <a:srgbClr val="00B0F0"/>
              </a:solidFill>
            </a:endParaRPr>
          </a:p>
        </p:txBody>
      </p:sp>
      <p:sp>
        <p:nvSpPr>
          <p:cNvPr id="1303" name="Google Shape;1303;p99"/>
          <p:cNvSpPr/>
          <p:nvPr/>
        </p:nvSpPr>
        <p:spPr>
          <a:xfrm>
            <a:off x="0" y="2324100"/>
            <a:ext cx="2890838" cy="36941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int main(){</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int a=1, b=2;</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if(a == b){</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return 1;</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if(a &gt; b){</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return 2;</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if(a &lt; b){</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return 3;</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return 0xdefea7;</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t>
            </a:r>
            <a:endParaRPr/>
          </a:p>
        </p:txBody>
      </p:sp>
      <p:sp>
        <p:nvSpPr>
          <p:cNvPr id="1304" name="Google Shape;1304;p99"/>
          <p:cNvSpPr/>
          <p:nvPr/>
        </p:nvSpPr>
        <p:spPr>
          <a:xfrm>
            <a:off x="4598988" y="1295420"/>
            <a:ext cx="3324885" cy="547842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main:</a:t>
            </a:r>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00401010  push        ebp</a:t>
            </a:r>
            <a:endParaRPr b="1" sz="1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00401011  mov         ebp,esp</a:t>
            </a:r>
            <a:endParaRPr b="1" sz="1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00401013  sub         esp,8</a:t>
            </a:r>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00401016  mov         dword ptr [ebp-4],1</a:t>
            </a:r>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0040101D  mov         dword ptr [ebp-8],2</a:t>
            </a:r>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00401024  mov         eax,dword ptr [ebp-4]</a:t>
            </a:r>
            <a:endParaRPr/>
          </a:p>
          <a:p>
            <a:pPr indent="0" lvl="0" marL="0" marR="0" rtl="0" algn="l">
              <a:spcBef>
                <a:spcPts val="0"/>
              </a:spcBef>
              <a:spcAft>
                <a:spcPts val="0"/>
              </a:spcAft>
              <a:buNone/>
            </a:pPr>
            <a:r>
              <a:rPr b="1" lang="en-US" sz="1400">
                <a:solidFill>
                  <a:srgbClr val="FFFF00"/>
                </a:solidFill>
                <a:latin typeface="Calibri"/>
                <a:ea typeface="Calibri"/>
                <a:cs typeface="Calibri"/>
                <a:sym typeface="Calibri"/>
              </a:rPr>
              <a:t>00401027  cmp         eax,dword ptr [ebp-8]</a:t>
            </a:r>
            <a:endParaRPr/>
          </a:p>
          <a:p>
            <a:pPr indent="0" lvl="0" marL="0" marR="0" rtl="0" algn="l">
              <a:spcBef>
                <a:spcPts val="0"/>
              </a:spcBef>
              <a:spcAft>
                <a:spcPts val="0"/>
              </a:spcAft>
              <a:buNone/>
            </a:pPr>
            <a:r>
              <a:rPr b="1" lang="en-US" sz="1400">
                <a:solidFill>
                  <a:srgbClr val="FFFF00"/>
                </a:solidFill>
                <a:latin typeface="Calibri"/>
                <a:ea typeface="Calibri"/>
                <a:cs typeface="Calibri"/>
                <a:sym typeface="Calibri"/>
              </a:rPr>
              <a:t>0040102A  jne         00401033</a:t>
            </a:r>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0040102C  mov         eax,1</a:t>
            </a:r>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00401031  jmp         00401056</a:t>
            </a:r>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00401033  mov         ecx,dword ptr [ebp-4]</a:t>
            </a:r>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00401036  cmp         ecx,dword ptr [ebp-8]</a:t>
            </a:r>
            <a:endParaRPr/>
          </a:p>
          <a:p>
            <a:pPr indent="0" lvl="0" marL="0" marR="0" rtl="0" algn="l">
              <a:spcBef>
                <a:spcPts val="0"/>
              </a:spcBef>
              <a:spcAft>
                <a:spcPts val="0"/>
              </a:spcAft>
              <a:buNone/>
            </a:pPr>
            <a:r>
              <a:rPr b="1" lang="en-US" sz="1400">
                <a:solidFill>
                  <a:srgbClr val="FFFF00"/>
                </a:solidFill>
                <a:latin typeface="Calibri"/>
                <a:ea typeface="Calibri"/>
                <a:cs typeface="Calibri"/>
                <a:sym typeface="Calibri"/>
              </a:rPr>
              <a:t>00401039  jle         00401042</a:t>
            </a:r>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0040103B  mov         eax,2</a:t>
            </a:r>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00401040  jmp         00401056</a:t>
            </a:r>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00401042  mov         edx,dword ptr [ebp-4]</a:t>
            </a:r>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00401045  cmp         edx,dword ptr [ebp-8]</a:t>
            </a:r>
            <a:endParaRPr/>
          </a:p>
          <a:p>
            <a:pPr indent="0" lvl="0" marL="0" marR="0" rtl="0" algn="l">
              <a:spcBef>
                <a:spcPts val="0"/>
              </a:spcBef>
              <a:spcAft>
                <a:spcPts val="0"/>
              </a:spcAft>
              <a:buNone/>
            </a:pPr>
            <a:r>
              <a:rPr b="1" lang="en-US" sz="1400">
                <a:solidFill>
                  <a:srgbClr val="FFFF00"/>
                </a:solidFill>
                <a:latin typeface="Calibri"/>
                <a:ea typeface="Calibri"/>
                <a:cs typeface="Calibri"/>
                <a:sym typeface="Calibri"/>
              </a:rPr>
              <a:t>00401048  jge         00401051</a:t>
            </a:r>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0040104A  mov         eax,3</a:t>
            </a:r>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0040104F  jmp         00401056</a:t>
            </a:r>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00401051  mov         eax,0DEFEA7h</a:t>
            </a:r>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00401056  mov         esp,ebp</a:t>
            </a:r>
            <a:endParaRPr b="1" sz="1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00401058  pop         ebp</a:t>
            </a:r>
            <a:endParaRPr b="1" sz="1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400">
                <a:solidFill>
                  <a:schemeClr val="lt1"/>
                </a:solidFill>
                <a:latin typeface="Calibri"/>
                <a:ea typeface="Calibri"/>
                <a:cs typeface="Calibri"/>
                <a:sym typeface="Calibri"/>
              </a:rPr>
              <a:t>00401059  ret </a:t>
            </a:r>
            <a:endParaRPr/>
          </a:p>
        </p:txBody>
      </p:sp>
      <p:sp>
        <p:nvSpPr>
          <p:cNvPr id="1305" name="Google Shape;1305;p99"/>
          <p:cNvSpPr/>
          <p:nvPr/>
        </p:nvSpPr>
        <p:spPr>
          <a:xfrm>
            <a:off x="4267200" y="2743200"/>
            <a:ext cx="381000" cy="381000"/>
          </a:xfrm>
          <a:prstGeom prst="star5">
            <a:avLst>
              <a:gd fmla="val 19098" name="adj"/>
              <a:gd fmla="val 105146" name="hf"/>
              <a:gd fmla="val 110557" name="vf"/>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06" name="Google Shape;1306;p99"/>
          <p:cNvSpPr/>
          <p:nvPr/>
        </p:nvSpPr>
        <p:spPr>
          <a:xfrm>
            <a:off x="4267200" y="2971800"/>
            <a:ext cx="381000" cy="381000"/>
          </a:xfrm>
          <a:prstGeom prst="star5">
            <a:avLst>
              <a:gd fmla="val 19098" name="adj"/>
              <a:gd fmla="val 105146" name="hf"/>
              <a:gd fmla="val 110557" name="vf"/>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07" name="Google Shape;1307;p99"/>
          <p:cNvSpPr/>
          <p:nvPr/>
        </p:nvSpPr>
        <p:spPr>
          <a:xfrm>
            <a:off x="4267200" y="4038600"/>
            <a:ext cx="381000" cy="381000"/>
          </a:xfrm>
          <a:prstGeom prst="star5">
            <a:avLst>
              <a:gd fmla="val 19098" name="adj"/>
              <a:gd fmla="val 105146" name="hf"/>
              <a:gd fmla="val 110557" name="vf"/>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08" name="Google Shape;1308;p99"/>
          <p:cNvSpPr/>
          <p:nvPr/>
        </p:nvSpPr>
        <p:spPr>
          <a:xfrm>
            <a:off x="4267200" y="5105400"/>
            <a:ext cx="381000" cy="381000"/>
          </a:xfrm>
          <a:prstGeom prst="star5">
            <a:avLst>
              <a:gd fmla="val 19098" name="adj"/>
              <a:gd fmla="val 105146" name="hf"/>
              <a:gd fmla="val 110557" name="vf"/>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09" name="Google Shape;1309;p99"/>
          <p:cNvSpPr/>
          <p:nvPr/>
        </p:nvSpPr>
        <p:spPr>
          <a:xfrm>
            <a:off x="4038600" y="3124200"/>
            <a:ext cx="76200" cy="2362200"/>
          </a:xfrm>
          <a:prstGeom prst="leftBrace">
            <a:avLst>
              <a:gd fmla="val 25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310" name="Google Shape;1310;p99"/>
          <p:cNvSpPr/>
          <p:nvPr/>
        </p:nvSpPr>
        <p:spPr>
          <a:xfrm>
            <a:off x="3511550" y="4129088"/>
            <a:ext cx="45397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Jcc</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3959"/>
              <a:buFont typeface="Helvetica Neue"/>
              <a:buNone/>
            </a:pPr>
            <a:r>
              <a:rPr lang="en-US" sz="3959">
                <a:solidFill>
                  <a:srgbClr val="FFC000"/>
                </a:solidFill>
                <a:latin typeface="Helvetica Neue"/>
                <a:ea typeface="Helvetica Neue"/>
                <a:cs typeface="Helvetica Neue"/>
                <a:sym typeface="Helvetica Neue"/>
              </a:rPr>
              <a:t>Jcc</a:t>
            </a:r>
            <a:br>
              <a:rPr lang="en-US" sz="3600">
                <a:latin typeface="Helvetica Neue"/>
                <a:ea typeface="Helvetica Neue"/>
                <a:cs typeface="Helvetica Neue"/>
                <a:sym typeface="Helvetica Neue"/>
              </a:rPr>
            </a:br>
            <a:r>
              <a:rPr lang="en-US" sz="3600">
                <a:latin typeface="Helvetica Neue"/>
                <a:ea typeface="Helvetica Neue"/>
                <a:cs typeface="Helvetica Neue"/>
                <a:sym typeface="Helvetica Neue"/>
              </a:rPr>
              <a:t>Jump If Condition Is Met</a:t>
            </a:r>
            <a:endParaRPr/>
          </a:p>
        </p:txBody>
      </p:sp>
      <p:sp>
        <p:nvSpPr>
          <p:cNvPr id="1317" name="Google Shape;1317;p10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There are more than 4 pages of conditional jump types!</a:t>
            </a:r>
            <a:endParaRPr/>
          </a:p>
          <a:p>
            <a:pPr indent="-342900" lvl="0" marL="342900" rtl="0" algn="l">
              <a:spcBef>
                <a:spcPts val="480"/>
              </a:spcBef>
              <a:spcAft>
                <a:spcPts val="0"/>
              </a:spcAft>
              <a:buSzPts val="2400"/>
              <a:buChar char="•"/>
            </a:pPr>
            <a:r>
              <a:rPr lang="en-US" sz="2400"/>
              <a:t>Luckily a bunch of them are synonyms for each other. </a:t>
            </a:r>
            <a:endParaRPr/>
          </a:p>
          <a:p>
            <a:pPr indent="-342900" lvl="0" marL="342900" rtl="0" algn="l">
              <a:spcBef>
                <a:spcPts val="480"/>
              </a:spcBef>
              <a:spcAft>
                <a:spcPts val="0"/>
              </a:spcAft>
              <a:buSzPts val="2400"/>
              <a:buChar char="•"/>
            </a:pPr>
            <a:r>
              <a:rPr lang="en-US" sz="2400">
                <a:solidFill>
                  <a:srgbClr val="FFFF00"/>
                </a:solidFill>
              </a:rPr>
              <a:t>JNE == JNZ</a:t>
            </a:r>
            <a:r>
              <a:rPr lang="en-US" sz="2400"/>
              <a:t> (Jump if not equal, Jump if not zero, both check if the Zero Flag (</a:t>
            </a:r>
            <a:r>
              <a:rPr lang="en-US" sz="2400">
                <a:solidFill>
                  <a:srgbClr val="FFFF00"/>
                </a:solidFill>
              </a:rPr>
              <a:t>ZF</a:t>
            </a:r>
            <a:r>
              <a:rPr lang="en-US" sz="2400"/>
              <a:t>) == 0)</a:t>
            </a:r>
            <a:endParaRPr/>
          </a:p>
        </p:txBody>
      </p:sp>
      <p:sp>
        <p:nvSpPr>
          <p:cNvPr id="1318" name="Google Shape;1318;p100"/>
          <p:cNvSpPr/>
          <p:nvPr/>
        </p:nvSpPr>
        <p:spPr>
          <a:xfrm>
            <a:off x="152400" y="76200"/>
            <a:ext cx="914400" cy="9144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11</a:t>
            </a:r>
            <a:endParaRPr/>
          </a:p>
        </p:txBody>
      </p:sp>
      <p:cxnSp>
        <p:nvCxnSpPr>
          <p:cNvPr id="1319" name="Google Shape;1319;p100"/>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sp>
        <p:nvSpPr>
          <p:cNvPr id="1325" name="Google Shape;1325;p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Notable Jcc Instructions</a:t>
            </a:r>
            <a:endParaRPr/>
          </a:p>
        </p:txBody>
      </p:sp>
      <p:sp>
        <p:nvSpPr>
          <p:cNvPr id="1326" name="Google Shape;1326;p101"/>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JZ/JE: if ZF == 1</a:t>
            </a:r>
            <a:endParaRPr/>
          </a:p>
          <a:p>
            <a:pPr indent="-342900" lvl="0" marL="342900" rtl="0" algn="l">
              <a:lnSpc>
                <a:spcPct val="90000"/>
              </a:lnSpc>
              <a:spcBef>
                <a:spcPts val="480"/>
              </a:spcBef>
              <a:spcAft>
                <a:spcPts val="0"/>
              </a:spcAft>
              <a:buSzPts val="2400"/>
              <a:buChar char="•"/>
            </a:pPr>
            <a:r>
              <a:rPr lang="en-US" sz="2400"/>
              <a:t>JNZ/JNE: if ZF == 0</a:t>
            </a:r>
            <a:endParaRPr/>
          </a:p>
          <a:p>
            <a:pPr indent="-342900" lvl="0" marL="342900" rtl="0" algn="l">
              <a:lnSpc>
                <a:spcPct val="90000"/>
              </a:lnSpc>
              <a:spcBef>
                <a:spcPts val="480"/>
              </a:spcBef>
              <a:spcAft>
                <a:spcPts val="0"/>
              </a:spcAft>
              <a:buSzPts val="2400"/>
              <a:buChar char="•"/>
            </a:pPr>
            <a:r>
              <a:rPr lang="en-US" sz="2400"/>
              <a:t>JLE/JNG : if ZF == 1 or SF != OF</a:t>
            </a:r>
            <a:endParaRPr/>
          </a:p>
          <a:p>
            <a:pPr indent="-342900" lvl="0" marL="342900" rtl="0" algn="l">
              <a:lnSpc>
                <a:spcPct val="90000"/>
              </a:lnSpc>
              <a:spcBef>
                <a:spcPts val="480"/>
              </a:spcBef>
              <a:spcAft>
                <a:spcPts val="0"/>
              </a:spcAft>
              <a:buSzPts val="2400"/>
              <a:buChar char="•"/>
            </a:pPr>
            <a:r>
              <a:rPr lang="en-US" sz="2400"/>
              <a:t>JGE/JNL : if SF == OF </a:t>
            </a:r>
            <a:endParaRPr/>
          </a:p>
          <a:p>
            <a:pPr indent="-342900" lvl="0" marL="342900" rtl="0" algn="l">
              <a:lnSpc>
                <a:spcPct val="90000"/>
              </a:lnSpc>
              <a:spcBef>
                <a:spcPts val="480"/>
              </a:spcBef>
              <a:spcAft>
                <a:spcPts val="0"/>
              </a:spcAft>
              <a:buSzPts val="2400"/>
              <a:buChar char="•"/>
            </a:pPr>
            <a:r>
              <a:rPr lang="en-US" sz="2400"/>
              <a:t>JBE: if CF == 1 OR ZF == 1</a:t>
            </a:r>
            <a:endParaRPr/>
          </a:p>
          <a:p>
            <a:pPr indent="-342900" lvl="0" marL="342900" rtl="0" algn="l">
              <a:lnSpc>
                <a:spcPct val="90000"/>
              </a:lnSpc>
              <a:spcBef>
                <a:spcPts val="480"/>
              </a:spcBef>
              <a:spcAft>
                <a:spcPts val="0"/>
              </a:spcAft>
              <a:buSzPts val="2400"/>
              <a:buChar char="•"/>
            </a:pPr>
            <a:r>
              <a:rPr lang="en-US" sz="2400"/>
              <a:t>JB: if CF == 1</a:t>
            </a:r>
            <a:endParaRPr/>
          </a:p>
          <a:p>
            <a:pPr indent="-190500" lvl="0" marL="342900" rtl="0" algn="l">
              <a:lnSpc>
                <a:spcPct val="90000"/>
              </a:lnSpc>
              <a:spcBef>
                <a:spcPts val="480"/>
              </a:spcBef>
              <a:spcAft>
                <a:spcPts val="0"/>
              </a:spcAft>
              <a:buSzPts val="2400"/>
              <a:buNone/>
            </a:pPr>
            <a:r>
              <a:t/>
            </a:r>
            <a:endParaRPr sz="2400"/>
          </a:p>
          <a:p>
            <a:pPr indent="-342900" lvl="0" marL="342900" rtl="0" algn="l">
              <a:lnSpc>
                <a:spcPct val="90000"/>
              </a:lnSpc>
              <a:spcBef>
                <a:spcPts val="480"/>
              </a:spcBef>
              <a:spcAft>
                <a:spcPts val="0"/>
              </a:spcAft>
              <a:buSzPts val="2400"/>
              <a:buChar char="•"/>
            </a:pPr>
            <a:r>
              <a:rPr lang="en-US" sz="2400">
                <a:solidFill>
                  <a:srgbClr val="00B0F0"/>
                </a:solidFill>
              </a:rPr>
              <a:t>Note: </a:t>
            </a:r>
            <a:r>
              <a:rPr lang="en-US" sz="2400"/>
              <a:t>Don’t get hung up on memorizing which flags are set for what. More often than not, you will be running code in a debugger, not just reading it. In the debugger you can just look at </a:t>
            </a:r>
            <a:r>
              <a:rPr lang="en-US" sz="2400">
                <a:solidFill>
                  <a:srgbClr val="FFFF00"/>
                </a:solidFill>
              </a:rPr>
              <a:t>EFLAGS</a:t>
            </a:r>
            <a:r>
              <a:rPr lang="en-US" sz="2400"/>
              <a:t> and/or watch whether it takes a jump.</a:t>
            </a:r>
            <a:endParaRPr/>
          </a:p>
        </p:txBody>
      </p:sp>
      <p:cxnSp>
        <p:nvCxnSpPr>
          <p:cNvPr id="1327" name="Google Shape;1327;p101"/>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But it all boils down to…</a:t>
            </a:r>
            <a:endParaRPr/>
          </a:p>
        </p:txBody>
      </p:sp>
      <p:sp>
        <p:nvSpPr>
          <p:cNvPr id="160" name="Google Shape;160;p21"/>
          <p:cNvSpPr txBox="1"/>
          <p:nvPr>
            <p:ph idx="1" type="body"/>
          </p:nvPr>
        </p:nvSpPr>
        <p:spPr>
          <a:xfrm>
            <a:off x="533400" y="1676400"/>
            <a:ext cx="80010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Font typeface="Courier"/>
              <a:buNone/>
            </a:pPr>
            <a:r>
              <a:rPr lang="en-US" sz="2000">
                <a:latin typeface="Courier"/>
                <a:ea typeface="Courier"/>
                <a:cs typeface="Courier"/>
                <a:sym typeface="Courier"/>
              </a:rPr>
              <a:t>.text:00401000 main            </a:t>
            </a:r>
            <a:endParaRPr/>
          </a:p>
          <a:p>
            <a:pPr indent="-342900" lvl="0" marL="342900" rtl="0" algn="l">
              <a:spcBef>
                <a:spcPts val="400"/>
              </a:spcBef>
              <a:spcAft>
                <a:spcPts val="0"/>
              </a:spcAft>
              <a:buSzPts val="2000"/>
              <a:buFont typeface="Courier"/>
              <a:buNone/>
            </a:pPr>
            <a:r>
              <a:rPr lang="en-US" sz="2000">
                <a:latin typeface="Courier"/>
                <a:ea typeface="Courier"/>
                <a:cs typeface="Courier"/>
                <a:sym typeface="Courier"/>
              </a:rPr>
              <a:t>.text:00401000       push    offset aHelloWorld ; "Hello world\n"</a:t>
            </a:r>
            <a:endParaRPr/>
          </a:p>
          <a:p>
            <a:pPr indent="-342900" lvl="0" marL="342900" rtl="0" algn="l">
              <a:spcBef>
                <a:spcPts val="400"/>
              </a:spcBef>
              <a:spcAft>
                <a:spcPts val="0"/>
              </a:spcAft>
              <a:buSzPts val="2000"/>
              <a:buFont typeface="Courier"/>
              <a:buNone/>
            </a:pPr>
            <a:r>
              <a:rPr lang="en-US" sz="2000">
                <a:latin typeface="Courier"/>
                <a:ea typeface="Courier"/>
                <a:cs typeface="Courier"/>
                <a:sym typeface="Courier"/>
              </a:rPr>
              <a:t>.text:00401005       call    ds:__imp__printf</a:t>
            </a:r>
            <a:endParaRPr sz="2000">
              <a:latin typeface="Courier"/>
              <a:ea typeface="Courier"/>
              <a:cs typeface="Courier"/>
              <a:sym typeface="Courier"/>
            </a:endParaRPr>
          </a:p>
          <a:p>
            <a:pPr indent="-342900" lvl="0" marL="342900" rtl="0" algn="l">
              <a:spcBef>
                <a:spcPts val="400"/>
              </a:spcBef>
              <a:spcAft>
                <a:spcPts val="0"/>
              </a:spcAft>
              <a:buSzPts val="2000"/>
              <a:buFont typeface="Courier"/>
              <a:buNone/>
            </a:pPr>
            <a:r>
              <a:rPr lang="en-US" sz="2000">
                <a:latin typeface="Courier"/>
                <a:ea typeface="Courier"/>
                <a:cs typeface="Courier"/>
                <a:sym typeface="Courier"/>
              </a:rPr>
              <a:t>.text:0040100B       pop     ecx</a:t>
            </a:r>
            <a:endParaRPr sz="2000">
              <a:latin typeface="Courier"/>
              <a:ea typeface="Courier"/>
              <a:cs typeface="Courier"/>
              <a:sym typeface="Courier"/>
            </a:endParaRPr>
          </a:p>
          <a:p>
            <a:pPr indent="-342900" lvl="0" marL="342900" rtl="0" algn="l">
              <a:spcBef>
                <a:spcPts val="400"/>
              </a:spcBef>
              <a:spcAft>
                <a:spcPts val="0"/>
              </a:spcAft>
              <a:buSzPts val="2000"/>
              <a:buFont typeface="Courier"/>
              <a:buNone/>
            </a:pPr>
            <a:r>
              <a:rPr lang="en-US" sz="2000">
                <a:latin typeface="Courier"/>
                <a:ea typeface="Courier"/>
                <a:cs typeface="Courier"/>
                <a:sym typeface="Courier"/>
              </a:rPr>
              <a:t>.text:0040100C       mov     eax, 1234h</a:t>
            </a:r>
            <a:endParaRPr/>
          </a:p>
          <a:p>
            <a:pPr indent="-342900" lvl="0" marL="342900" rtl="0" algn="l">
              <a:spcBef>
                <a:spcPts val="400"/>
              </a:spcBef>
              <a:spcAft>
                <a:spcPts val="0"/>
              </a:spcAft>
              <a:buSzPts val="2000"/>
              <a:buFont typeface="Courier"/>
              <a:buNone/>
            </a:pPr>
            <a:r>
              <a:rPr lang="en-US" sz="2000">
                <a:latin typeface="Courier"/>
                <a:ea typeface="Courier"/>
                <a:cs typeface="Courier"/>
                <a:sym typeface="Courier"/>
              </a:rPr>
              <a:t>.text:00401011       retn</a:t>
            </a:r>
            <a:endParaRPr sz="2000">
              <a:latin typeface="Courier"/>
              <a:ea typeface="Courier"/>
              <a:cs typeface="Courier"/>
              <a:sym typeface="Courier"/>
            </a:endParaRPr>
          </a:p>
        </p:txBody>
      </p:sp>
      <p:sp>
        <p:nvSpPr>
          <p:cNvPr id="161" name="Google Shape;161;p21"/>
          <p:cNvSpPr txBox="1"/>
          <p:nvPr/>
        </p:nvSpPr>
        <p:spPr>
          <a:xfrm>
            <a:off x="472103" y="4495800"/>
            <a:ext cx="8198206"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rgbClr val="FFFF00"/>
                </a:solidFill>
                <a:latin typeface="Calibri"/>
                <a:ea typeface="Calibri"/>
                <a:cs typeface="Calibri"/>
                <a:sym typeface="Calibri"/>
              </a:rPr>
              <a:t>Windows Visual C++ 2005, /GS (buffer overflow protection) option turned off</a:t>
            </a:r>
            <a:endParaRPr/>
          </a:p>
          <a:p>
            <a:pPr indent="0" lvl="0" marL="0" marR="0" rtl="0" algn="ctr">
              <a:spcBef>
                <a:spcPts val="0"/>
              </a:spcBef>
              <a:spcAft>
                <a:spcPts val="0"/>
              </a:spcAft>
              <a:buNone/>
            </a:pPr>
            <a:r>
              <a:rPr b="0" i="0" lang="en-US" sz="2000" u="none" cap="none" strike="noStrike">
                <a:solidFill>
                  <a:srgbClr val="FFFF00"/>
                </a:solidFill>
                <a:latin typeface="Calibri"/>
                <a:ea typeface="Calibri"/>
                <a:cs typeface="Calibri"/>
                <a:sym typeface="Calibri"/>
              </a:rPr>
              <a:t>Optimize for minimum size (/O1) turned on</a:t>
            </a:r>
            <a:endParaRPr/>
          </a:p>
          <a:p>
            <a:pPr indent="0" lvl="0" marL="0" marR="0" rtl="0" algn="ctr">
              <a:spcBef>
                <a:spcPts val="0"/>
              </a:spcBef>
              <a:spcAft>
                <a:spcPts val="0"/>
              </a:spcAft>
              <a:buNone/>
            </a:pPr>
            <a:r>
              <a:rPr b="0" i="0" lang="en-US" sz="2000" u="none" cap="none" strike="noStrike">
                <a:solidFill>
                  <a:srgbClr val="FFFF00"/>
                </a:solidFill>
                <a:latin typeface="Calibri"/>
                <a:ea typeface="Calibri"/>
                <a:cs typeface="Calibri"/>
                <a:sym typeface="Calibri"/>
              </a:rPr>
              <a:t>Disassembled with IDA Pro 4.9 Free Version</a:t>
            </a:r>
            <a:endParaRPr/>
          </a:p>
        </p:txBody>
      </p:sp>
      <p:cxnSp>
        <p:nvCxnSpPr>
          <p:cNvPr id="162" name="Google Shape;162;p21"/>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Flag Setting</a:t>
            </a:r>
            <a:endParaRPr/>
          </a:p>
        </p:txBody>
      </p:sp>
      <p:sp>
        <p:nvSpPr>
          <p:cNvPr id="1334" name="Google Shape;1334;p10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Before you can do a conditional jump, you need something to set the condition flags for you.</a:t>
            </a:r>
            <a:endParaRPr/>
          </a:p>
          <a:p>
            <a:pPr indent="-342900" lvl="0" marL="342900" rtl="0" algn="l">
              <a:spcBef>
                <a:spcPts val="480"/>
              </a:spcBef>
              <a:spcAft>
                <a:spcPts val="0"/>
              </a:spcAft>
              <a:buSzPts val="2400"/>
              <a:buChar char="•"/>
            </a:pPr>
            <a:r>
              <a:rPr lang="en-US" sz="2400"/>
              <a:t>Typically done with </a:t>
            </a:r>
            <a:r>
              <a:rPr lang="en-US" sz="2400">
                <a:solidFill>
                  <a:srgbClr val="FFFF00"/>
                </a:solidFill>
              </a:rPr>
              <a:t>CMP</a:t>
            </a:r>
            <a:r>
              <a:rPr lang="en-US" sz="2400"/>
              <a:t>, </a:t>
            </a:r>
            <a:r>
              <a:rPr lang="en-US" sz="2400">
                <a:solidFill>
                  <a:srgbClr val="FFFF00"/>
                </a:solidFill>
              </a:rPr>
              <a:t>TEST</a:t>
            </a:r>
            <a:r>
              <a:rPr lang="en-US" sz="2400"/>
              <a:t>, or whatever instructions are already inline and happen to have flag-setting side-effects</a:t>
            </a:r>
            <a:endParaRPr/>
          </a:p>
        </p:txBody>
      </p:sp>
      <p:cxnSp>
        <p:nvCxnSpPr>
          <p:cNvPr id="1335" name="Google Shape;1335;p102"/>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103"/>
          <p:cNvSpPr txBox="1"/>
          <p:nvPr>
            <p:ph type="title"/>
          </p:nvPr>
        </p:nvSpPr>
        <p:spPr>
          <a:xfrm>
            <a:off x="457200" y="228600"/>
            <a:ext cx="8153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3959"/>
              <a:buFont typeface="Calibri"/>
              <a:buNone/>
            </a:pPr>
            <a:r>
              <a:rPr lang="en-US" sz="3959">
                <a:solidFill>
                  <a:srgbClr val="FFC000"/>
                </a:solidFill>
              </a:rPr>
              <a:t>CMP</a:t>
            </a:r>
            <a:br>
              <a:rPr lang="en-US" sz="3959"/>
            </a:br>
            <a:r>
              <a:rPr lang="en-US" sz="3600">
                <a:latin typeface="Helvetica Neue"/>
                <a:ea typeface="Helvetica Neue"/>
                <a:cs typeface="Helvetica Neue"/>
                <a:sym typeface="Helvetica Neue"/>
              </a:rPr>
              <a:t>Compare Two Operands</a:t>
            </a:r>
            <a:endParaRPr/>
          </a:p>
        </p:txBody>
      </p:sp>
      <p:sp>
        <p:nvSpPr>
          <p:cNvPr id="1342" name="Google Shape;1342;p10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“The comparison is performed by subtracting the second operand from the first operand and then setting the status flags in the same manner as the SUB instruction.”</a:t>
            </a:r>
            <a:endParaRPr sz="2800"/>
          </a:p>
          <a:p>
            <a:pPr indent="-342900" lvl="0" marL="342900" rtl="0" algn="l">
              <a:lnSpc>
                <a:spcPct val="90000"/>
              </a:lnSpc>
              <a:spcBef>
                <a:spcPts val="480"/>
              </a:spcBef>
              <a:spcAft>
                <a:spcPts val="0"/>
              </a:spcAft>
              <a:buSzPts val="2400"/>
              <a:buChar char="•"/>
            </a:pPr>
            <a:r>
              <a:rPr lang="en-US" sz="2400">
                <a:solidFill>
                  <a:srgbClr val="00B0F0"/>
                </a:solidFill>
              </a:rPr>
              <a:t>What’s the difference from just doing SUB? </a:t>
            </a:r>
            <a:r>
              <a:rPr lang="en-US" sz="2400"/>
              <a:t>Difference is that with SUB the result has to be stored somewhere. With CMP the result is computed, the flags are set, but the result is discarded. Thus this only sets flags and doesn’t mess up any of your registers.</a:t>
            </a:r>
            <a:endParaRPr/>
          </a:p>
          <a:p>
            <a:pPr indent="-342900" lvl="0" marL="342900" rtl="0" algn="l">
              <a:lnSpc>
                <a:spcPct val="90000"/>
              </a:lnSpc>
              <a:spcBef>
                <a:spcPts val="480"/>
              </a:spcBef>
              <a:spcAft>
                <a:spcPts val="0"/>
              </a:spcAft>
              <a:buSzPts val="2400"/>
              <a:buChar char="•"/>
            </a:pPr>
            <a:r>
              <a:rPr lang="en-US" sz="2400"/>
              <a:t>Modifies </a:t>
            </a:r>
            <a:r>
              <a:rPr lang="en-US" sz="2400">
                <a:solidFill>
                  <a:srgbClr val="FFFF00"/>
                </a:solidFill>
              </a:rPr>
              <a:t>CF</a:t>
            </a:r>
            <a:r>
              <a:rPr lang="en-US" sz="2400"/>
              <a:t>, </a:t>
            </a:r>
            <a:r>
              <a:rPr lang="en-US" sz="2400">
                <a:solidFill>
                  <a:srgbClr val="FFFF00"/>
                </a:solidFill>
              </a:rPr>
              <a:t>OF</a:t>
            </a:r>
            <a:r>
              <a:rPr lang="en-US" sz="2400"/>
              <a:t>, </a:t>
            </a:r>
            <a:r>
              <a:rPr lang="en-US" sz="2400">
                <a:solidFill>
                  <a:srgbClr val="FFFF00"/>
                </a:solidFill>
              </a:rPr>
              <a:t>SF</a:t>
            </a:r>
            <a:r>
              <a:rPr lang="en-US" sz="2400"/>
              <a:t>, </a:t>
            </a:r>
            <a:r>
              <a:rPr lang="en-US" sz="2400">
                <a:solidFill>
                  <a:srgbClr val="FFFF00"/>
                </a:solidFill>
              </a:rPr>
              <a:t>ZF</a:t>
            </a:r>
            <a:r>
              <a:rPr lang="en-US" sz="2400"/>
              <a:t>, </a:t>
            </a:r>
            <a:r>
              <a:rPr lang="en-US" sz="2400">
                <a:solidFill>
                  <a:srgbClr val="FFFF00"/>
                </a:solidFill>
              </a:rPr>
              <a:t>AF</a:t>
            </a:r>
            <a:r>
              <a:rPr lang="en-US" sz="2400"/>
              <a:t>, and </a:t>
            </a:r>
            <a:r>
              <a:rPr lang="en-US" sz="2400">
                <a:solidFill>
                  <a:srgbClr val="FFFF00"/>
                </a:solidFill>
              </a:rPr>
              <a:t>PF</a:t>
            </a:r>
            <a:endParaRPr/>
          </a:p>
          <a:p>
            <a:pPr indent="-342900" lvl="0" marL="342900" rtl="0" algn="l">
              <a:lnSpc>
                <a:spcPct val="90000"/>
              </a:lnSpc>
              <a:spcBef>
                <a:spcPts val="480"/>
              </a:spcBef>
              <a:spcAft>
                <a:spcPts val="0"/>
              </a:spcAft>
              <a:buSzPts val="2400"/>
              <a:buChar char="•"/>
            </a:pPr>
            <a:r>
              <a:rPr lang="en-US" sz="2400"/>
              <a:t>(implies that SUB modifies all those too)</a:t>
            </a:r>
            <a:endParaRPr/>
          </a:p>
        </p:txBody>
      </p:sp>
      <p:sp>
        <p:nvSpPr>
          <p:cNvPr id="1343" name="Google Shape;1343;p103"/>
          <p:cNvSpPr/>
          <p:nvPr/>
        </p:nvSpPr>
        <p:spPr>
          <a:xfrm>
            <a:off x="152400" y="76200"/>
            <a:ext cx="685800" cy="6858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12</a:t>
            </a:r>
            <a:endParaRPr/>
          </a:p>
        </p:txBody>
      </p:sp>
      <p:cxnSp>
        <p:nvCxnSpPr>
          <p:cNvPr id="1344" name="Google Shape;1344;p103"/>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10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3959"/>
              <a:buFont typeface="Calibri"/>
              <a:buNone/>
            </a:pPr>
            <a:r>
              <a:rPr lang="en-US" sz="3959">
                <a:solidFill>
                  <a:srgbClr val="FFC000"/>
                </a:solidFill>
              </a:rPr>
              <a:t>TEST</a:t>
            </a:r>
            <a:br>
              <a:rPr lang="en-US" sz="3600"/>
            </a:br>
            <a:r>
              <a:rPr lang="en-US" sz="3600">
                <a:latin typeface="Helvetica Neue"/>
                <a:ea typeface="Helvetica Neue"/>
                <a:cs typeface="Helvetica Neue"/>
                <a:sym typeface="Helvetica Neue"/>
              </a:rPr>
              <a:t>Logical Compare</a:t>
            </a:r>
            <a:endParaRPr/>
          </a:p>
        </p:txBody>
      </p:sp>
      <p:sp>
        <p:nvSpPr>
          <p:cNvPr id="1351" name="Google Shape;1351;p10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“Computes the bit-wise logical </a:t>
            </a:r>
            <a:r>
              <a:rPr lang="en-US" sz="2400">
                <a:solidFill>
                  <a:srgbClr val="FFFF00"/>
                </a:solidFill>
              </a:rPr>
              <a:t>AND</a:t>
            </a:r>
            <a:r>
              <a:rPr lang="en-US" sz="2400"/>
              <a:t> of first operand (source 1 operand) and the second operand (source 2 operand) and sets the </a:t>
            </a:r>
            <a:r>
              <a:rPr lang="en-US" sz="2400">
                <a:solidFill>
                  <a:srgbClr val="FFFF00"/>
                </a:solidFill>
              </a:rPr>
              <a:t>SF</a:t>
            </a:r>
            <a:r>
              <a:rPr lang="en-US" sz="2400"/>
              <a:t>, </a:t>
            </a:r>
            <a:r>
              <a:rPr lang="en-US" sz="2400">
                <a:solidFill>
                  <a:srgbClr val="FFFF00"/>
                </a:solidFill>
              </a:rPr>
              <a:t>ZF</a:t>
            </a:r>
            <a:r>
              <a:rPr lang="en-US" sz="2400"/>
              <a:t>, and </a:t>
            </a:r>
            <a:r>
              <a:rPr lang="en-US" sz="2400">
                <a:solidFill>
                  <a:srgbClr val="FFFF00"/>
                </a:solidFill>
              </a:rPr>
              <a:t>PF</a:t>
            </a:r>
            <a:r>
              <a:rPr lang="en-US" sz="2400"/>
              <a:t> status flags according to the result.”</a:t>
            </a:r>
            <a:endParaRPr sz="2400"/>
          </a:p>
          <a:p>
            <a:pPr indent="-342900" lvl="0" marL="342900" rtl="0" algn="l">
              <a:lnSpc>
                <a:spcPct val="90000"/>
              </a:lnSpc>
              <a:spcBef>
                <a:spcPts val="480"/>
              </a:spcBef>
              <a:spcAft>
                <a:spcPts val="0"/>
              </a:spcAft>
              <a:buSzPts val="2400"/>
              <a:buChar char="•"/>
            </a:pPr>
            <a:r>
              <a:rPr lang="en-US" sz="2400"/>
              <a:t>Like CMP - sets flags, and throws away the result</a:t>
            </a:r>
            <a:endParaRPr/>
          </a:p>
        </p:txBody>
      </p:sp>
      <p:sp>
        <p:nvSpPr>
          <p:cNvPr id="1352" name="Google Shape;1352;p104"/>
          <p:cNvSpPr/>
          <p:nvPr/>
        </p:nvSpPr>
        <p:spPr>
          <a:xfrm>
            <a:off x="152400" y="76200"/>
            <a:ext cx="685800" cy="6858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13</a:t>
            </a:r>
            <a:endParaRPr/>
          </a:p>
        </p:txBody>
      </p:sp>
      <p:cxnSp>
        <p:nvCxnSpPr>
          <p:cNvPr id="1353" name="Google Shape;1353;p104"/>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105"/>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Example4.c</a:t>
            </a:r>
            <a:endParaRPr/>
          </a:p>
        </p:txBody>
      </p:sp>
      <p:sp>
        <p:nvSpPr>
          <p:cNvPr id="1360" name="Google Shape;1360;p105"/>
          <p:cNvSpPr/>
          <p:nvPr/>
        </p:nvSpPr>
        <p:spPr>
          <a:xfrm>
            <a:off x="152400" y="2389565"/>
            <a:ext cx="2855846" cy="31393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#define MASK 0x100</a:t>
            </a:r>
            <a:endParaRPr/>
          </a:p>
          <a:p>
            <a:pPr indent="0" lvl="0" marL="0" marR="0" rtl="0" algn="l">
              <a:spcBef>
                <a:spcPts val="0"/>
              </a:spcBef>
              <a:spcAft>
                <a:spcPts val="0"/>
              </a:spcAft>
              <a:buNone/>
            </a:pPr>
            <a:br>
              <a:rPr lang="en-US" sz="18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int main(){</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int a=0x1301;</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if(a &amp; MASK){</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return 1;</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else{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return 2;</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t>
            </a:r>
            <a:endParaRPr/>
          </a:p>
        </p:txBody>
      </p:sp>
      <p:sp>
        <p:nvSpPr>
          <p:cNvPr id="1361" name="Google Shape;1361;p105"/>
          <p:cNvSpPr/>
          <p:nvPr/>
        </p:nvSpPr>
        <p:spPr>
          <a:xfrm>
            <a:off x="4333875" y="1639511"/>
            <a:ext cx="4489434" cy="424731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main:</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00401010  push        ebp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00401011  mov         ebp,esp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00401013  push        ecx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00401014  mov         dword ptr [ebp-4],1301h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0040101B  mov         eax,dword ptr [ebp-4] </a:t>
            </a:r>
            <a:endParaRPr/>
          </a:p>
          <a:p>
            <a:pPr indent="0" lvl="0" marL="0" marR="0" rtl="0" algn="l">
              <a:spcBef>
                <a:spcPts val="0"/>
              </a:spcBef>
              <a:spcAft>
                <a:spcPts val="0"/>
              </a:spcAft>
              <a:buNone/>
            </a:pPr>
            <a:r>
              <a:rPr lang="en-US" sz="1800">
                <a:solidFill>
                  <a:srgbClr val="FFFF00"/>
                </a:solidFill>
                <a:latin typeface="Calibri"/>
                <a:ea typeface="Calibri"/>
                <a:cs typeface="Calibri"/>
                <a:sym typeface="Calibri"/>
              </a:rPr>
              <a:t>0040101E  and         eax,100h </a:t>
            </a:r>
            <a:endParaRPr/>
          </a:p>
          <a:p>
            <a:pPr indent="0" lvl="0" marL="0" marR="0" rtl="0" algn="l">
              <a:spcBef>
                <a:spcPts val="0"/>
              </a:spcBef>
              <a:spcAft>
                <a:spcPts val="0"/>
              </a:spcAft>
              <a:buNone/>
            </a:pPr>
            <a:r>
              <a:rPr lang="en-US" sz="1800">
                <a:solidFill>
                  <a:srgbClr val="FFFF00"/>
                </a:solidFill>
                <a:latin typeface="Calibri"/>
                <a:ea typeface="Calibri"/>
                <a:cs typeface="Calibri"/>
                <a:sym typeface="Calibri"/>
              </a:rPr>
              <a:t>00401023  je            0040102E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00401025  mov         eax,1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0040102A  jmp         00401033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0040102C  jmp         00401033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0040102E  mov         eax,2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00401033  mov         esp,ebp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00401035  pop         ebp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00401036  ret </a:t>
            </a:r>
            <a:endParaRPr/>
          </a:p>
        </p:txBody>
      </p:sp>
      <p:sp>
        <p:nvSpPr>
          <p:cNvPr id="1362" name="Google Shape;1362;p105"/>
          <p:cNvSpPr/>
          <p:nvPr/>
        </p:nvSpPr>
        <p:spPr>
          <a:xfrm>
            <a:off x="7772400" y="3962400"/>
            <a:ext cx="1371600" cy="2133600"/>
          </a:xfrm>
          <a:prstGeom prst="wedgeRoundRectCallout">
            <a:avLst>
              <a:gd fmla="val -63657" name="adj1"/>
              <a:gd fmla="val -71579" name="adj2"/>
              <a:gd fmla="val 16667"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 actually expected a TEST, because the result isn't stored</a:t>
            </a:r>
            <a:endParaRPr/>
          </a:p>
        </p:txBody>
      </p:sp>
      <p:sp>
        <p:nvSpPr>
          <p:cNvPr id="1363" name="Google Shape;1363;p105"/>
          <p:cNvSpPr/>
          <p:nvPr/>
        </p:nvSpPr>
        <p:spPr>
          <a:xfrm>
            <a:off x="3481388" y="3581400"/>
            <a:ext cx="4347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jcc</a:t>
            </a:r>
            <a:endParaRPr/>
          </a:p>
        </p:txBody>
      </p:sp>
      <p:sp>
        <p:nvSpPr>
          <p:cNvPr id="1364" name="Google Shape;1364;p105"/>
          <p:cNvSpPr/>
          <p:nvPr/>
        </p:nvSpPr>
        <p:spPr>
          <a:xfrm>
            <a:off x="4038600" y="3276600"/>
            <a:ext cx="381000" cy="381000"/>
          </a:xfrm>
          <a:prstGeom prst="star5">
            <a:avLst>
              <a:gd fmla="val 19098" name="adj"/>
              <a:gd fmla="val 105146" name="hf"/>
              <a:gd fmla="val 110557" name="vf"/>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5" name="Google Shape;1365;p105"/>
          <p:cNvSpPr/>
          <p:nvPr/>
        </p:nvSpPr>
        <p:spPr>
          <a:xfrm>
            <a:off x="4038600" y="3581400"/>
            <a:ext cx="381000" cy="381000"/>
          </a:xfrm>
          <a:prstGeom prst="star5">
            <a:avLst>
              <a:gd fmla="val 19098" name="adj"/>
              <a:gd fmla="val 105146" name="hf"/>
              <a:gd fmla="val 110557" name="vf"/>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6" name="Google Shape;1366;p105"/>
          <p:cNvSpPr/>
          <p:nvPr/>
        </p:nvSpPr>
        <p:spPr>
          <a:xfrm>
            <a:off x="1066800" y="5791200"/>
            <a:ext cx="3276600" cy="1066800"/>
          </a:xfrm>
          <a:prstGeom prst="wedgeRoundRectCallout">
            <a:avLst>
              <a:gd fmla="val 49560" name="adj1"/>
              <a:gd fmla="val -163301" name="adj2"/>
              <a:gd fmla="val 16667" name="adj3"/>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Eventually found out  why there are 2 jmps!</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(no optimization, so simple compiler rules)</a:t>
            </a:r>
            <a:endParaRPr/>
          </a:p>
        </p:txBody>
      </p:sp>
      <p:cxnSp>
        <p:nvCxnSpPr>
          <p:cNvPr id="1367" name="Google Shape;1367;p105"/>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1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libri"/>
              <a:buNone/>
            </a:pPr>
            <a:r>
              <a:rPr lang="en-US" sz="3600"/>
              <a:t>Refresher:</a:t>
            </a:r>
            <a:br>
              <a:rPr lang="en-US" sz="3600"/>
            </a:br>
            <a:r>
              <a:rPr lang="en-US" sz="3600"/>
              <a:t>Boolean (”bitwise”) logic</a:t>
            </a:r>
            <a:endParaRPr sz="3600"/>
          </a:p>
        </p:txBody>
      </p:sp>
      <p:graphicFrame>
        <p:nvGraphicFramePr>
          <p:cNvPr id="1374" name="Google Shape;1374;p106"/>
          <p:cNvGraphicFramePr/>
          <p:nvPr/>
        </p:nvGraphicFramePr>
        <p:xfrm>
          <a:off x="838200" y="2667000"/>
          <a:ext cx="3000000" cy="3000000"/>
        </p:xfrm>
        <a:graphic>
          <a:graphicData uri="http://schemas.openxmlformats.org/drawingml/2006/table">
            <a:tbl>
              <a:tblPr>
                <a:noFill/>
                <a:tableStyleId>{D4BB855B-23E5-43B3-8E9E-652C9E05ABBC}</a:tableStyleId>
              </a:tblPr>
              <a:tblGrid>
                <a:gridCol w="558800"/>
                <a:gridCol w="558800"/>
                <a:gridCol w="558800"/>
              </a:tblGrid>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graphicFrame>
        <p:nvGraphicFramePr>
          <p:cNvPr id="1375" name="Google Shape;1375;p106"/>
          <p:cNvGraphicFramePr/>
          <p:nvPr/>
        </p:nvGraphicFramePr>
        <p:xfrm>
          <a:off x="3733800" y="2667000"/>
          <a:ext cx="3000000" cy="3000000"/>
        </p:xfrm>
        <a:graphic>
          <a:graphicData uri="http://schemas.openxmlformats.org/drawingml/2006/table">
            <a:tbl>
              <a:tblPr>
                <a:noFill/>
                <a:tableStyleId>{D4BB855B-23E5-43B3-8E9E-652C9E05ABBC}</a:tableStyleId>
              </a:tblPr>
              <a:tblGrid>
                <a:gridCol w="558800"/>
                <a:gridCol w="558800"/>
                <a:gridCol w="558800"/>
              </a:tblGrid>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graphicFrame>
        <p:nvGraphicFramePr>
          <p:cNvPr id="1376" name="Google Shape;1376;p106"/>
          <p:cNvGraphicFramePr/>
          <p:nvPr/>
        </p:nvGraphicFramePr>
        <p:xfrm>
          <a:off x="6705600" y="2667000"/>
          <a:ext cx="3000000" cy="3000000"/>
        </p:xfrm>
        <a:graphic>
          <a:graphicData uri="http://schemas.openxmlformats.org/drawingml/2006/table">
            <a:tbl>
              <a:tblPr>
                <a:noFill/>
                <a:tableStyleId>{D4BB855B-23E5-43B3-8E9E-652C9E05ABBC}</a:tableStyleId>
              </a:tblPr>
              <a:tblGrid>
                <a:gridCol w="558800"/>
                <a:gridCol w="558800"/>
                <a:gridCol w="558800"/>
              </a:tblGrid>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518325">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graphicFrame>
        <p:nvGraphicFramePr>
          <p:cNvPr id="1377" name="Google Shape;1377;p106"/>
          <p:cNvGraphicFramePr/>
          <p:nvPr/>
        </p:nvGraphicFramePr>
        <p:xfrm>
          <a:off x="4076700" y="5410200"/>
          <a:ext cx="3000000" cy="3000000"/>
        </p:xfrm>
        <a:graphic>
          <a:graphicData uri="http://schemas.openxmlformats.org/drawingml/2006/table">
            <a:tbl>
              <a:tblPr>
                <a:noFill/>
                <a:tableStyleId>{D4BB855B-23E5-43B3-8E9E-652C9E05ABBC}</a:tableStyleId>
              </a:tblPr>
              <a:tblGrid>
                <a:gridCol w="514350"/>
                <a:gridCol w="514350"/>
              </a:tblGrid>
              <a:tr h="609600">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609600">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378" name="Google Shape;1378;p106"/>
          <p:cNvSpPr txBox="1"/>
          <p:nvPr/>
        </p:nvSpPr>
        <p:spPr>
          <a:xfrm>
            <a:off x="1042988" y="2097088"/>
            <a:ext cx="115608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AND   “&amp;”</a:t>
            </a:r>
            <a:endParaRPr sz="1800">
              <a:solidFill>
                <a:srgbClr val="FFFF00"/>
              </a:solidFill>
              <a:latin typeface="Calibri"/>
              <a:ea typeface="Calibri"/>
              <a:cs typeface="Calibri"/>
              <a:sym typeface="Calibri"/>
            </a:endParaRPr>
          </a:p>
        </p:txBody>
      </p:sp>
      <p:sp>
        <p:nvSpPr>
          <p:cNvPr id="1379" name="Google Shape;1379;p106"/>
          <p:cNvSpPr txBox="1"/>
          <p:nvPr/>
        </p:nvSpPr>
        <p:spPr>
          <a:xfrm>
            <a:off x="4054475" y="2133600"/>
            <a:ext cx="101021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OR    “|”</a:t>
            </a:r>
            <a:endParaRPr sz="1800">
              <a:solidFill>
                <a:srgbClr val="FFFF00"/>
              </a:solidFill>
              <a:latin typeface="Calibri"/>
              <a:ea typeface="Calibri"/>
              <a:cs typeface="Calibri"/>
              <a:sym typeface="Calibri"/>
            </a:endParaRPr>
          </a:p>
        </p:txBody>
      </p:sp>
      <p:sp>
        <p:nvSpPr>
          <p:cNvPr id="1380" name="Google Shape;1380;p106"/>
          <p:cNvSpPr txBox="1"/>
          <p:nvPr/>
        </p:nvSpPr>
        <p:spPr>
          <a:xfrm>
            <a:off x="6911975" y="2097088"/>
            <a:ext cx="108074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XOR   “^”</a:t>
            </a:r>
            <a:endParaRPr sz="1800">
              <a:solidFill>
                <a:srgbClr val="FFFF00"/>
              </a:solidFill>
              <a:latin typeface="Calibri"/>
              <a:ea typeface="Calibri"/>
              <a:cs typeface="Calibri"/>
              <a:sym typeface="Calibri"/>
            </a:endParaRPr>
          </a:p>
        </p:txBody>
      </p:sp>
      <p:sp>
        <p:nvSpPr>
          <p:cNvPr id="1381" name="Google Shape;1381;p106"/>
          <p:cNvSpPr txBox="1"/>
          <p:nvPr/>
        </p:nvSpPr>
        <p:spPr>
          <a:xfrm>
            <a:off x="3886200" y="4953000"/>
            <a:ext cx="99116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NOT “~”</a:t>
            </a:r>
            <a:endParaRPr sz="1800">
              <a:solidFill>
                <a:srgbClr val="FFFF00"/>
              </a:solidFill>
              <a:latin typeface="Calibri"/>
              <a:ea typeface="Calibri"/>
              <a:cs typeface="Calibri"/>
              <a:sym typeface="Calibri"/>
            </a:endParaRPr>
          </a:p>
        </p:txBody>
      </p:sp>
      <p:cxnSp>
        <p:nvCxnSpPr>
          <p:cNvPr id="1382" name="Google Shape;1382;p106"/>
          <p:cNvCxnSpPr/>
          <p:nvPr/>
        </p:nvCxnSpPr>
        <p:spPr>
          <a:xfrm>
            <a:off x="1981200" y="2667000"/>
            <a:ext cx="0" cy="2057400"/>
          </a:xfrm>
          <a:prstGeom prst="straightConnector1">
            <a:avLst/>
          </a:prstGeom>
          <a:noFill/>
          <a:ln cap="flat" cmpd="sng" w="57150">
            <a:solidFill>
              <a:schemeClr val="dk1"/>
            </a:solidFill>
            <a:prstDash val="solid"/>
            <a:round/>
            <a:headEnd len="med" w="med" type="none"/>
            <a:tailEnd len="med" w="med" type="none"/>
          </a:ln>
        </p:spPr>
      </p:cxnSp>
      <p:cxnSp>
        <p:nvCxnSpPr>
          <p:cNvPr id="1383" name="Google Shape;1383;p106"/>
          <p:cNvCxnSpPr/>
          <p:nvPr/>
        </p:nvCxnSpPr>
        <p:spPr>
          <a:xfrm>
            <a:off x="7848600" y="2667000"/>
            <a:ext cx="0" cy="2057400"/>
          </a:xfrm>
          <a:prstGeom prst="straightConnector1">
            <a:avLst/>
          </a:prstGeom>
          <a:noFill/>
          <a:ln cap="flat" cmpd="sng" w="57150">
            <a:solidFill>
              <a:schemeClr val="dk1"/>
            </a:solidFill>
            <a:prstDash val="solid"/>
            <a:round/>
            <a:headEnd len="med" w="med" type="none"/>
            <a:tailEnd len="med" w="med" type="none"/>
          </a:ln>
        </p:spPr>
      </p:cxnSp>
      <p:cxnSp>
        <p:nvCxnSpPr>
          <p:cNvPr id="1384" name="Google Shape;1384;p106"/>
          <p:cNvCxnSpPr/>
          <p:nvPr/>
        </p:nvCxnSpPr>
        <p:spPr>
          <a:xfrm>
            <a:off x="4876800" y="2667000"/>
            <a:ext cx="0" cy="2057400"/>
          </a:xfrm>
          <a:prstGeom prst="straightConnector1">
            <a:avLst/>
          </a:prstGeom>
          <a:noFill/>
          <a:ln cap="flat" cmpd="sng" w="57150">
            <a:solidFill>
              <a:schemeClr val="dk1"/>
            </a:solidFill>
            <a:prstDash val="solid"/>
            <a:round/>
            <a:headEnd len="med" w="med" type="none"/>
            <a:tailEnd len="med" w="med" type="none"/>
          </a:ln>
        </p:spPr>
      </p:cxnSp>
      <p:cxnSp>
        <p:nvCxnSpPr>
          <p:cNvPr id="1385" name="Google Shape;1385;p106"/>
          <p:cNvCxnSpPr/>
          <p:nvPr/>
        </p:nvCxnSpPr>
        <p:spPr>
          <a:xfrm>
            <a:off x="4572000" y="5410200"/>
            <a:ext cx="0" cy="1219200"/>
          </a:xfrm>
          <a:prstGeom prst="straightConnector1">
            <a:avLst/>
          </a:prstGeom>
          <a:noFill/>
          <a:ln cap="flat" cmpd="sng" w="57150">
            <a:solidFill>
              <a:schemeClr val="dk1"/>
            </a:solidFill>
            <a:prstDash val="solid"/>
            <a:round/>
            <a:headEnd len="med" w="med" type="none"/>
            <a:tailEnd len="med" w="med" type="none"/>
          </a:ln>
        </p:spPr>
      </p:cxnSp>
      <p:sp>
        <p:nvSpPr>
          <p:cNvPr id="1386" name="Google Shape;1386;p106"/>
          <p:cNvSpPr txBox="1"/>
          <p:nvPr/>
        </p:nvSpPr>
        <p:spPr>
          <a:xfrm>
            <a:off x="762000" y="4800600"/>
            <a:ext cx="1044575"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Operands</a:t>
            </a:r>
            <a:endParaRPr sz="1800">
              <a:solidFill>
                <a:schemeClr val="lt1"/>
              </a:solidFill>
              <a:latin typeface="Calibri"/>
              <a:ea typeface="Calibri"/>
              <a:cs typeface="Calibri"/>
              <a:sym typeface="Calibri"/>
            </a:endParaRPr>
          </a:p>
        </p:txBody>
      </p:sp>
      <p:sp>
        <p:nvSpPr>
          <p:cNvPr id="1387" name="Google Shape;1387;p106"/>
          <p:cNvSpPr txBox="1"/>
          <p:nvPr/>
        </p:nvSpPr>
        <p:spPr>
          <a:xfrm>
            <a:off x="1927225" y="4800600"/>
            <a:ext cx="1044575"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Result</a:t>
            </a:r>
            <a:endParaRPr sz="1800">
              <a:solidFill>
                <a:schemeClr val="lt1"/>
              </a:solidFill>
              <a:latin typeface="Calibri"/>
              <a:ea typeface="Calibri"/>
              <a:cs typeface="Calibri"/>
              <a:sym typeface="Calibri"/>
            </a:endParaRPr>
          </a:p>
        </p:txBody>
      </p:sp>
      <p:cxnSp>
        <p:nvCxnSpPr>
          <p:cNvPr id="1388" name="Google Shape;1388;p106"/>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1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3959"/>
              <a:buFont typeface="Calibri"/>
              <a:buNone/>
            </a:pPr>
            <a:r>
              <a:rPr lang="en-US" sz="3959">
                <a:solidFill>
                  <a:srgbClr val="FFC000"/>
                </a:solidFill>
              </a:rPr>
              <a:t>AND</a:t>
            </a:r>
            <a:br>
              <a:rPr lang="en-US" sz="3600"/>
            </a:br>
            <a:r>
              <a:rPr lang="en-US" sz="3600">
                <a:latin typeface="Helvetica Neue"/>
                <a:ea typeface="Helvetica Neue"/>
                <a:cs typeface="Helvetica Neue"/>
                <a:sym typeface="Helvetica Neue"/>
              </a:rPr>
              <a:t>Logical AND</a:t>
            </a:r>
            <a:endParaRPr/>
          </a:p>
        </p:txBody>
      </p:sp>
      <p:sp>
        <p:nvSpPr>
          <p:cNvPr id="1395" name="Google Shape;1395;p107"/>
          <p:cNvSpPr txBox="1"/>
          <p:nvPr>
            <p:ph idx="1" type="body"/>
          </p:nvPr>
        </p:nvSpPr>
        <p:spPr>
          <a:xfrm>
            <a:off x="533400" y="1676400"/>
            <a:ext cx="8077200" cy="1905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Char char="•"/>
            </a:pPr>
            <a:r>
              <a:rPr lang="en-US" sz="2400"/>
              <a:t>Destination operand can be r/m32 or register</a:t>
            </a:r>
            <a:endParaRPr/>
          </a:p>
          <a:p>
            <a:pPr indent="-342900" lvl="0" marL="342900" rtl="0" algn="l">
              <a:lnSpc>
                <a:spcPct val="90000"/>
              </a:lnSpc>
              <a:spcBef>
                <a:spcPts val="480"/>
              </a:spcBef>
              <a:spcAft>
                <a:spcPts val="0"/>
              </a:spcAft>
              <a:buSzPts val="2400"/>
              <a:buChar char="•"/>
            </a:pPr>
            <a:r>
              <a:rPr lang="en-US" sz="2400"/>
              <a:t>Source operand can be r/m32 or register or immediate (No source </a:t>
            </a:r>
            <a:r>
              <a:rPr i="1" lang="en-US" sz="2400"/>
              <a:t>and</a:t>
            </a:r>
            <a:r>
              <a:rPr lang="en-US" sz="2400"/>
              <a:t> destination as r/m32s)</a:t>
            </a:r>
            <a:endParaRPr sz="2800"/>
          </a:p>
        </p:txBody>
      </p:sp>
      <p:graphicFrame>
        <p:nvGraphicFramePr>
          <p:cNvPr id="1396" name="Google Shape;1396;p107"/>
          <p:cNvGraphicFramePr/>
          <p:nvPr/>
        </p:nvGraphicFramePr>
        <p:xfrm>
          <a:off x="212725" y="4343400"/>
          <a:ext cx="3000000" cy="3000000"/>
        </p:xfrm>
        <a:graphic>
          <a:graphicData uri="http://schemas.openxmlformats.org/drawingml/2006/table">
            <a:tbl>
              <a:tblPr>
                <a:noFill/>
                <a:tableStyleId>{D4BB855B-23E5-43B3-8E9E-652C9E05ABBC}</a:tableStyleId>
              </a:tblPr>
              <a:tblGrid>
                <a:gridCol w="762000"/>
                <a:gridCol w="3429000"/>
              </a:tblGrid>
              <a:tr h="335500">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00110011b (al - 0x33)</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500">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AND</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01010101b (bl - 0x55)</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500">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result</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00010001b (al - 0x11)</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397" name="Google Shape;1397;p107"/>
          <p:cNvSpPr/>
          <p:nvPr/>
        </p:nvSpPr>
        <p:spPr>
          <a:xfrm>
            <a:off x="658384" y="3884097"/>
            <a:ext cx="1040670" cy="3693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Calibri"/>
                <a:ea typeface="Calibri"/>
                <a:cs typeface="Calibri"/>
                <a:sym typeface="Calibri"/>
              </a:rPr>
              <a:t>and al, bl</a:t>
            </a:r>
            <a:endParaRPr sz="1800">
              <a:solidFill>
                <a:srgbClr val="FFFF00"/>
              </a:solidFill>
              <a:latin typeface="Calibri"/>
              <a:ea typeface="Calibri"/>
              <a:cs typeface="Calibri"/>
              <a:sym typeface="Calibri"/>
            </a:endParaRPr>
          </a:p>
        </p:txBody>
      </p:sp>
      <p:graphicFrame>
        <p:nvGraphicFramePr>
          <p:cNvPr id="1398" name="Google Shape;1398;p107"/>
          <p:cNvGraphicFramePr/>
          <p:nvPr/>
        </p:nvGraphicFramePr>
        <p:xfrm>
          <a:off x="4784725" y="4343400"/>
          <a:ext cx="3000000" cy="3000000"/>
        </p:xfrm>
        <a:graphic>
          <a:graphicData uri="http://schemas.openxmlformats.org/drawingml/2006/table">
            <a:tbl>
              <a:tblPr>
                <a:noFill/>
                <a:tableStyleId>{D4BB855B-23E5-43B3-8E9E-652C9E05ABBC}</a:tableStyleId>
              </a:tblPr>
              <a:tblGrid>
                <a:gridCol w="762000"/>
                <a:gridCol w="3429000"/>
              </a:tblGrid>
              <a:tr h="335500">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00110011b (al - 0x33)</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500">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AND</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01000010b (imm - 0x42)</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500">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result</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00000010b (al - 0x02)</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399" name="Google Shape;1399;p107"/>
          <p:cNvSpPr/>
          <p:nvPr/>
        </p:nvSpPr>
        <p:spPr>
          <a:xfrm>
            <a:off x="5094907" y="3884096"/>
            <a:ext cx="1316386" cy="3693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Calibri"/>
                <a:ea typeface="Calibri"/>
                <a:cs typeface="Calibri"/>
                <a:sym typeface="Calibri"/>
              </a:rPr>
              <a:t>and al, 0x42</a:t>
            </a:r>
            <a:endParaRPr/>
          </a:p>
        </p:txBody>
      </p:sp>
      <p:sp>
        <p:nvSpPr>
          <p:cNvPr id="1400" name="Google Shape;1400;p107"/>
          <p:cNvSpPr/>
          <p:nvPr/>
        </p:nvSpPr>
        <p:spPr>
          <a:xfrm>
            <a:off x="152400" y="76200"/>
            <a:ext cx="685800" cy="6858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14</a:t>
            </a:r>
            <a:endParaRPr/>
          </a:p>
        </p:txBody>
      </p:sp>
      <p:cxnSp>
        <p:nvCxnSpPr>
          <p:cNvPr id="1401" name="Google Shape;1401;p107"/>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3959"/>
              <a:buFont typeface="Calibri"/>
              <a:buNone/>
            </a:pPr>
            <a:r>
              <a:rPr lang="en-US" sz="3959">
                <a:solidFill>
                  <a:srgbClr val="FFC000"/>
                </a:solidFill>
              </a:rPr>
              <a:t>OR</a:t>
            </a:r>
            <a:br>
              <a:rPr lang="en-US" sz="3600"/>
            </a:br>
            <a:r>
              <a:rPr lang="en-US" sz="3600">
                <a:latin typeface="Helvetica Neue"/>
                <a:ea typeface="Helvetica Neue"/>
                <a:cs typeface="Helvetica Neue"/>
                <a:sym typeface="Helvetica Neue"/>
              </a:rPr>
              <a:t>Logical Inclusive OR</a:t>
            </a:r>
            <a:endParaRPr/>
          </a:p>
        </p:txBody>
      </p:sp>
      <p:sp>
        <p:nvSpPr>
          <p:cNvPr id="1408" name="Google Shape;1408;p108"/>
          <p:cNvSpPr txBox="1"/>
          <p:nvPr>
            <p:ph idx="1" type="body"/>
          </p:nvPr>
        </p:nvSpPr>
        <p:spPr>
          <a:xfrm>
            <a:off x="685800" y="1981200"/>
            <a:ext cx="7772400" cy="1905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00"/>
              <a:buChar char="•"/>
            </a:pPr>
            <a:r>
              <a:rPr lang="en-US" sz="2800"/>
              <a:t>Destination operand can be r/m32 or register</a:t>
            </a:r>
            <a:endParaRPr/>
          </a:p>
          <a:p>
            <a:pPr indent="-342900" lvl="0" marL="342900" rtl="0" algn="l">
              <a:lnSpc>
                <a:spcPct val="90000"/>
              </a:lnSpc>
              <a:spcBef>
                <a:spcPts val="560"/>
              </a:spcBef>
              <a:spcAft>
                <a:spcPts val="0"/>
              </a:spcAft>
              <a:buSzPts val="2800"/>
              <a:buChar char="•"/>
            </a:pPr>
            <a:r>
              <a:rPr lang="en-US" sz="2800"/>
              <a:t>Source operand can be r/m32 or register or immediate (No source </a:t>
            </a:r>
            <a:r>
              <a:rPr i="1" lang="en-US" sz="2800"/>
              <a:t>and</a:t>
            </a:r>
            <a:r>
              <a:rPr lang="en-US" sz="2800"/>
              <a:t> destination as r/m32s)</a:t>
            </a:r>
            <a:endParaRPr/>
          </a:p>
        </p:txBody>
      </p:sp>
      <p:graphicFrame>
        <p:nvGraphicFramePr>
          <p:cNvPr id="1409" name="Google Shape;1409;p108"/>
          <p:cNvGraphicFramePr/>
          <p:nvPr/>
        </p:nvGraphicFramePr>
        <p:xfrm>
          <a:off x="212725" y="4343400"/>
          <a:ext cx="3000000" cy="3000000"/>
        </p:xfrm>
        <a:graphic>
          <a:graphicData uri="http://schemas.openxmlformats.org/drawingml/2006/table">
            <a:tbl>
              <a:tblPr>
                <a:noFill/>
                <a:tableStyleId>{D4BB855B-23E5-43B3-8E9E-652C9E05ABBC}</a:tableStyleId>
              </a:tblPr>
              <a:tblGrid>
                <a:gridCol w="762000"/>
                <a:gridCol w="3429000"/>
              </a:tblGrid>
              <a:tr h="335500">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00110011b (al - 0x33)</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500">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OR</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01010101b (bl - 0x55)</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500">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result</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01110111b (al - 0x77)</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410" name="Google Shape;1410;p108"/>
          <p:cNvSpPr/>
          <p:nvPr/>
        </p:nvSpPr>
        <p:spPr>
          <a:xfrm>
            <a:off x="735320" y="3884097"/>
            <a:ext cx="888384" cy="3693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Calibri"/>
                <a:ea typeface="Calibri"/>
                <a:cs typeface="Calibri"/>
                <a:sym typeface="Calibri"/>
              </a:rPr>
              <a:t>or al, bl</a:t>
            </a:r>
            <a:endParaRPr sz="1800">
              <a:solidFill>
                <a:srgbClr val="FFFF00"/>
              </a:solidFill>
              <a:latin typeface="Calibri"/>
              <a:ea typeface="Calibri"/>
              <a:cs typeface="Calibri"/>
              <a:sym typeface="Calibri"/>
            </a:endParaRPr>
          </a:p>
        </p:txBody>
      </p:sp>
      <p:graphicFrame>
        <p:nvGraphicFramePr>
          <p:cNvPr id="1411" name="Google Shape;1411;p108"/>
          <p:cNvGraphicFramePr/>
          <p:nvPr/>
        </p:nvGraphicFramePr>
        <p:xfrm>
          <a:off x="4784725" y="4343400"/>
          <a:ext cx="3000000" cy="3000000"/>
        </p:xfrm>
        <a:graphic>
          <a:graphicData uri="http://schemas.openxmlformats.org/drawingml/2006/table">
            <a:tbl>
              <a:tblPr>
                <a:noFill/>
                <a:tableStyleId>{D4BB855B-23E5-43B3-8E9E-652C9E05ABBC}</a:tableStyleId>
              </a:tblPr>
              <a:tblGrid>
                <a:gridCol w="762000"/>
                <a:gridCol w="3429000"/>
              </a:tblGrid>
              <a:tr h="335500">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00110011b (al - 0x33)</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500">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OR</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01000010b (imm - 0x42)</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500">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result</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01110011b (al - 0x73)</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412" name="Google Shape;1412;p108"/>
          <p:cNvSpPr/>
          <p:nvPr/>
        </p:nvSpPr>
        <p:spPr>
          <a:xfrm>
            <a:off x="5170256" y="3884097"/>
            <a:ext cx="1164100" cy="3693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Calibri"/>
                <a:ea typeface="Calibri"/>
                <a:cs typeface="Calibri"/>
                <a:sym typeface="Calibri"/>
              </a:rPr>
              <a:t>or al, 0x42</a:t>
            </a:r>
            <a:endParaRPr/>
          </a:p>
        </p:txBody>
      </p:sp>
      <p:sp>
        <p:nvSpPr>
          <p:cNvPr id="1413" name="Google Shape;1413;p108"/>
          <p:cNvSpPr/>
          <p:nvPr/>
        </p:nvSpPr>
        <p:spPr>
          <a:xfrm>
            <a:off x="152400" y="76200"/>
            <a:ext cx="685800" cy="6858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15</a:t>
            </a:r>
            <a:endParaRPr/>
          </a:p>
        </p:txBody>
      </p:sp>
      <p:cxnSp>
        <p:nvCxnSpPr>
          <p:cNvPr id="1414" name="Google Shape;1414;p108"/>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p1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3959"/>
              <a:buFont typeface="Calibri"/>
              <a:buNone/>
            </a:pPr>
            <a:r>
              <a:rPr lang="en-US" sz="3959">
                <a:solidFill>
                  <a:srgbClr val="FFC000"/>
                </a:solidFill>
              </a:rPr>
              <a:t>XOR</a:t>
            </a:r>
            <a:br>
              <a:rPr lang="en-US" sz="3600"/>
            </a:br>
            <a:r>
              <a:rPr lang="en-US" sz="3600">
                <a:latin typeface="Helvetica Neue"/>
                <a:ea typeface="Helvetica Neue"/>
                <a:cs typeface="Helvetica Neue"/>
                <a:sym typeface="Helvetica Neue"/>
              </a:rPr>
              <a:t>Logical Exclusive OR</a:t>
            </a:r>
            <a:endParaRPr/>
          </a:p>
        </p:txBody>
      </p:sp>
      <p:sp>
        <p:nvSpPr>
          <p:cNvPr id="1421" name="Google Shape;1421;p109"/>
          <p:cNvSpPr txBox="1"/>
          <p:nvPr>
            <p:ph idx="1" type="body"/>
          </p:nvPr>
        </p:nvSpPr>
        <p:spPr>
          <a:xfrm>
            <a:off x="685800" y="1752600"/>
            <a:ext cx="7772400" cy="1905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00"/>
              <a:buChar char="•"/>
            </a:pPr>
            <a:r>
              <a:rPr lang="en-US" sz="2800"/>
              <a:t>Destination operand can be r/m32 or register</a:t>
            </a:r>
            <a:endParaRPr/>
          </a:p>
          <a:p>
            <a:pPr indent="-342900" lvl="0" marL="342900" rtl="0" algn="l">
              <a:lnSpc>
                <a:spcPct val="90000"/>
              </a:lnSpc>
              <a:spcBef>
                <a:spcPts val="560"/>
              </a:spcBef>
              <a:spcAft>
                <a:spcPts val="0"/>
              </a:spcAft>
              <a:buSzPts val="2800"/>
              <a:buChar char="•"/>
            </a:pPr>
            <a:r>
              <a:rPr lang="en-US" sz="2800"/>
              <a:t>Source operand can be r/m32 or register or immediate (No source </a:t>
            </a:r>
            <a:r>
              <a:rPr i="1" lang="en-US" sz="2800"/>
              <a:t>and</a:t>
            </a:r>
            <a:r>
              <a:rPr lang="en-US" sz="2800"/>
              <a:t> destination as r/m32s)</a:t>
            </a:r>
            <a:endParaRPr/>
          </a:p>
        </p:txBody>
      </p:sp>
      <p:graphicFrame>
        <p:nvGraphicFramePr>
          <p:cNvPr id="1422" name="Google Shape;1422;p109"/>
          <p:cNvGraphicFramePr/>
          <p:nvPr/>
        </p:nvGraphicFramePr>
        <p:xfrm>
          <a:off x="212725" y="4343400"/>
          <a:ext cx="3000000" cy="3000000"/>
        </p:xfrm>
        <a:graphic>
          <a:graphicData uri="http://schemas.openxmlformats.org/drawingml/2006/table">
            <a:tbl>
              <a:tblPr>
                <a:noFill/>
                <a:tableStyleId>{D4BB855B-23E5-43B3-8E9E-652C9E05ABBC}</a:tableStyleId>
              </a:tblPr>
              <a:tblGrid>
                <a:gridCol w="762000"/>
                <a:gridCol w="3429000"/>
              </a:tblGrid>
              <a:tr h="335500">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00110011b (al - 0x33)</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500">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XOR</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00110011b (al - 0x33)</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500">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result</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00000000b (al - 0x00)</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423" name="Google Shape;1423;p109"/>
          <p:cNvSpPr/>
          <p:nvPr/>
        </p:nvSpPr>
        <p:spPr>
          <a:xfrm>
            <a:off x="694347" y="3884097"/>
            <a:ext cx="970330" cy="3693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Calibri"/>
                <a:ea typeface="Calibri"/>
                <a:cs typeface="Calibri"/>
                <a:sym typeface="Calibri"/>
              </a:rPr>
              <a:t>xor al, al</a:t>
            </a:r>
            <a:endParaRPr/>
          </a:p>
        </p:txBody>
      </p:sp>
      <p:graphicFrame>
        <p:nvGraphicFramePr>
          <p:cNvPr id="1424" name="Google Shape;1424;p109"/>
          <p:cNvGraphicFramePr/>
          <p:nvPr/>
        </p:nvGraphicFramePr>
        <p:xfrm>
          <a:off x="4784725" y="4343400"/>
          <a:ext cx="3000000" cy="3000000"/>
        </p:xfrm>
        <a:graphic>
          <a:graphicData uri="http://schemas.openxmlformats.org/drawingml/2006/table">
            <a:tbl>
              <a:tblPr>
                <a:noFill/>
                <a:tableStyleId>{D4BB855B-23E5-43B3-8E9E-652C9E05ABBC}</a:tableStyleId>
              </a:tblPr>
              <a:tblGrid>
                <a:gridCol w="762000"/>
                <a:gridCol w="3429000"/>
              </a:tblGrid>
              <a:tr h="335500">
                <a:tc>
                  <a:txBody>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lt1"/>
                        </a:solidFill>
                        <a:latin typeface="Arial"/>
                        <a:ea typeface="Arial"/>
                        <a:cs typeface="Arial"/>
                        <a:sym typeface="Arial"/>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00110011b (al - 0x33)</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500">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OR</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01000010b (imm - 0x42)</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500">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result</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01110001b (al - 0x71)</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425" name="Google Shape;1425;p109"/>
          <p:cNvSpPr/>
          <p:nvPr/>
        </p:nvSpPr>
        <p:spPr>
          <a:xfrm>
            <a:off x="5126848" y="3884097"/>
            <a:ext cx="1257267" cy="3693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Calibri"/>
                <a:ea typeface="Calibri"/>
                <a:cs typeface="Calibri"/>
                <a:sym typeface="Calibri"/>
              </a:rPr>
              <a:t>xor al, 0x42</a:t>
            </a:r>
            <a:endParaRPr/>
          </a:p>
        </p:txBody>
      </p:sp>
      <p:sp>
        <p:nvSpPr>
          <p:cNvPr id="1426" name="Google Shape;1426;p109"/>
          <p:cNvSpPr/>
          <p:nvPr/>
        </p:nvSpPr>
        <p:spPr>
          <a:xfrm>
            <a:off x="425104" y="5693722"/>
            <a:ext cx="8033096" cy="70788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XOR is commonly used to zero a register, by XORing it with itself, because it’s faster than a MOV</a:t>
            </a:r>
            <a:endParaRPr sz="2000">
              <a:solidFill>
                <a:schemeClr val="lt1"/>
              </a:solidFill>
              <a:latin typeface="Calibri"/>
              <a:ea typeface="Calibri"/>
              <a:cs typeface="Calibri"/>
              <a:sym typeface="Calibri"/>
            </a:endParaRPr>
          </a:p>
        </p:txBody>
      </p:sp>
      <p:sp>
        <p:nvSpPr>
          <p:cNvPr id="1427" name="Google Shape;1427;p109"/>
          <p:cNvSpPr/>
          <p:nvPr/>
        </p:nvSpPr>
        <p:spPr>
          <a:xfrm>
            <a:off x="152400" y="76200"/>
            <a:ext cx="685800" cy="6858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16</a:t>
            </a:r>
            <a:endParaRPr/>
          </a:p>
        </p:txBody>
      </p:sp>
      <p:cxnSp>
        <p:nvCxnSpPr>
          <p:cNvPr id="1428" name="Google Shape;1428;p109"/>
          <p:cNvCxnSpPr/>
          <p:nvPr/>
        </p:nvCxnSpPr>
        <p:spPr>
          <a:xfrm flipH="1" rot="5400000">
            <a:off x="3566250" y="5699850"/>
            <a:ext cx="868500" cy="381000"/>
          </a:xfrm>
          <a:prstGeom prst="curvedConnector4">
            <a:avLst>
              <a:gd fmla="val 0" name="adj1"/>
              <a:gd fmla="val 0" name="adj2"/>
            </a:avLst>
          </a:prstGeom>
          <a:noFill/>
          <a:ln cap="flat" cmpd="sng" w="25400">
            <a:solidFill>
              <a:schemeClr val="dk1"/>
            </a:solidFill>
            <a:prstDash val="solid"/>
            <a:round/>
            <a:headEnd len="med" w="med" type="none"/>
            <a:tailEnd len="med" w="med" type="triangle"/>
          </a:ln>
          <a:effectLst>
            <a:outerShdw blurRad="63500" rotWithShape="0" dir="5400000" dist="20000">
              <a:srgbClr val="000000">
                <a:alpha val="37647"/>
              </a:srgbClr>
            </a:outerShdw>
          </a:effectLst>
        </p:spPr>
      </p:cxnSp>
      <p:sp>
        <p:nvSpPr>
          <p:cNvPr id="1429" name="Google Shape;1429;p109"/>
          <p:cNvSpPr txBox="1"/>
          <p:nvPr/>
        </p:nvSpPr>
        <p:spPr>
          <a:xfrm>
            <a:off x="5867400" y="6396038"/>
            <a:ext cx="1917700" cy="461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Book p. 231</a:t>
            </a:r>
            <a:endParaRPr/>
          </a:p>
        </p:txBody>
      </p:sp>
      <p:cxnSp>
        <p:nvCxnSpPr>
          <p:cNvPr id="1430" name="Google Shape;1430;p109"/>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1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C000"/>
              </a:buClr>
              <a:buSzPts val="3959"/>
              <a:buFont typeface="Calibri"/>
              <a:buNone/>
            </a:pPr>
            <a:r>
              <a:rPr lang="en-US" sz="3959">
                <a:solidFill>
                  <a:srgbClr val="FFC000"/>
                </a:solidFill>
              </a:rPr>
              <a:t>NOT</a:t>
            </a:r>
            <a:br>
              <a:rPr lang="en-US" sz="3600"/>
            </a:br>
            <a:r>
              <a:rPr lang="en-US" sz="3600">
                <a:latin typeface="Helvetica Neue"/>
                <a:ea typeface="Helvetica Neue"/>
                <a:cs typeface="Helvetica Neue"/>
                <a:sym typeface="Helvetica Neue"/>
              </a:rPr>
              <a:t>One's Complement Negation</a:t>
            </a:r>
            <a:endParaRPr/>
          </a:p>
        </p:txBody>
      </p:sp>
      <p:sp>
        <p:nvSpPr>
          <p:cNvPr id="1437" name="Google Shape;1437;p1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3200"/>
              <a:buChar char="•"/>
            </a:pPr>
            <a:r>
              <a:rPr lang="en-US"/>
              <a:t>Single source/destination operand can be r/m32</a:t>
            </a:r>
            <a:endParaRPr/>
          </a:p>
        </p:txBody>
      </p:sp>
      <p:graphicFrame>
        <p:nvGraphicFramePr>
          <p:cNvPr id="1438" name="Google Shape;1438;p110"/>
          <p:cNvGraphicFramePr/>
          <p:nvPr/>
        </p:nvGraphicFramePr>
        <p:xfrm>
          <a:off x="212725" y="4191000"/>
          <a:ext cx="3000000" cy="3000000"/>
        </p:xfrm>
        <a:graphic>
          <a:graphicData uri="http://schemas.openxmlformats.org/drawingml/2006/table">
            <a:tbl>
              <a:tblPr>
                <a:noFill/>
                <a:tableStyleId>{D4BB855B-23E5-43B3-8E9E-652C9E05ABBC}</a:tableStyleId>
              </a:tblPr>
              <a:tblGrid>
                <a:gridCol w="762000"/>
                <a:gridCol w="3429000"/>
              </a:tblGrid>
              <a:tr h="334975">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NOT</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00110011b (al - 0x33)</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4975">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result</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11001100b (al - 0xCC)</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439" name="Google Shape;1439;p110"/>
          <p:cNvSpPr/>
          <p:nvPr/>
        </p:nvSpPr>
        <p:spPr>
          <a:xfrm>
            <a:off x="459902" y="3701534"/>
            <a:ext cx="721671" cy="3693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Calibri"/>
                <a:ea typeface="Calibri"/>
                <a:cs typeface="Calibri"/>
                <a:sym typeface="Calibri"/>
              </a:rPr>
              <a:t>not al</a:t>
            </a:r>
            <a:endParaRPr/>
          </a:p>
        </p:txBody>
      </p:sp>
      <p:graphicFrame>
        <p:nvGraphicFramePr>
          <p:cNvPr id="1440" name="Google Shape;1440;p110"/>
          <p:cNvGraphicFramePr/>
          <p:nvPr/>
        </p:nvGraphicFramePr>
        <p:xfrm>
          <a:off x="4572000" y="4191000"/>
          <a:ext cx="3000000" cy="3000000"/>
        </p:xfrm>
        <a:graphic>
          <a:graphicData uri="http://schemas.openxmlformats.org/drawingml/2006/table">
            <a:tbl>
              <a:tblPr>
                <a:noFill/>
                <a:tableStyleId>{D4BB855B-23E5-43B3-8E9E-652C9E05ABBC}</a:tableStyleId>
              </a:tblPr>
              <a:tblGrid>
                <a:gridCol w="882325"/>
                <a:gridCol w="3689675"/>
              </a:tblGrid>
              <a:tr h="335225">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al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0x10000000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225">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bl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0x00001234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225">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al+bl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0x10001234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225">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[al+bl]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 (assumed memory at 0x10001234)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225">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NOT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00000000b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r>
              <a:tr h="335225">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result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c>
                  <a:txBody>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11111111b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262626"/>
                    </a:solidFill>
                  </a:tcPr>
                </a:tc>
              </a:tr>
            </a:tbl>
          </a:graphicData>
        </a:graphic>
      </p:graphicFrame>
      <p:sp>
        <p:nvSpPr>
          <p:cNvPr id="1441" name="Google Shape;1441;p110"/>
          <p:cNvSpPr/>
          <p:nvPr/>
        </p:nvSpPr>
        <p:spPr>
          <a:xfrm>
            <a:off x="5081410" y="3701534"/>
            <a:ext cx="1152880" cy="3693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Calibri"/>
                <a:ea typeface="Calibri"/>
                <a:cs typeface="Calibri"/>
                <a:sym typeface="Calibri"/>
              </a:rPr>
              <a:t>not [al+bl]</a:t>
            </a:r>
            <a:endParaRPr/>
          </a:p>
        </p:txBody>
      </p:sp>
      <p:sp>
        <p:nvSpPr>
          <p:cNvPr id="1442" name="Google Shape;1442;p110"/>
          <p:cNvSpPr/>
          <p:nvPr/>
        </p:nvSpPr>
        <p:spPr>
          <a:xfrm>
            <a:off x="152400" y="76200"/>
            <a:ext cx="685800" cy="685800"/>
          </a:xfrm>
          <a:prstGeom prst="star5">
            <a:avLst>
              <a:gd fmla="val 19098" name="adj"/>
              <a:gd fmla="val 105146" name="hf"/>
              <a:gd fmla="val 110557" name="vf"/>
            </a:avLst>
          </a:prstGeom>
          <a:solidFill>
            <a:srgbClr val="FFFF0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17</a:t>
            </a:r>
            <a:endParaRPr/>
          </a:p>
        </p:txBody>
      </p:sp>
      <p:sp>
        <p:nvSpPr>
          <p:cNvPr id="1443" name="Google Shape;1443;p110"/>
          <p:cNvSpPr/>
          <p:nvPr/>
        </p:nvSpPr>
        <p:spPr>
          <a:xfrm>
            <a:off x="152400" y="5181600"/>
            <a:ext cx="3886200" cy="1143000"/>
          </a:xfrm>
          <a:prstGeom prst="wedgeRoundRectCallout">
            <a:avLst>
              <a:gd fmla="val 59940" name="adj1"/>
              <a:gd fmla="val -28245" name="adj2"/>
              <a:gd fmla="val 16667" name="adj3"/>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Xeno trying to be clever on a boring example, and failing…</a:t>
            </a:r>
            <a:endParaRPr/>
          </a:p>
        </p:txBody>
      </p:sp>
      <p:sp>
        <p:nvSpPr>
          <p:cNvPr id="1444" name="Google Shape;1444;p110"/>
          <p:cNvSpPr txBox="1"/>
          <p:nvPr/>
        </p:nvSpPr>
        <p:spPr>
          <a:xfrm>
            <a:off x="0" y="6396038"/>
            <a:ext cx="1917700" cy="461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Book p. 231</a:t>
            </a:r>
            <a:endParaRPr/>
          </a:p>
        </p:txBody>
      </p:sp>
      <p:cxnSp>
        <p:nvCxnSpPr>
          <p:cNvPr id="1445" name="Google Shape;1445;p110"/>
          <p:cNvCxnSpPr/>
          <p:nvPr/>
        </p:nvCxnSpPr>
        <p:spPr>
          <a:xfrm>
            <a:off x="533400" y="15240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11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000"/>
              <a:buFont typeface="Calibri"/>
              <a:buNone/>
            </a:pPr>
            <a:r>
              <a:rPr lang="en-US"/>
              <a:t>Example5.c - simple for loop</a:t>
            </a:r>
            <a:endParaRPr/>
          </a:p>
        </p:txBody>
      </p:sp>
      <p:sp>
        <p:nvSpPr>
          <p:cNvPr id="1452" name="Google Shape;1452;p111"/>
          <p:cNvSpPr/>
          <p:nvPr/>
        </p:nvSpPr>
        <p:spPr>
          <a:xfrm>
            <a:off x="4265612" y="949008"/>
            <a:ext cx="4477316" cy="590931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main:</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00401010  push        ebp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00401011  mov         ebp,esp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00401013  push        ecx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00401014  mov         dword ptr [ebp-4],0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0040101B  jmp         00401026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0040101D  mov         eax,dword ptr [ebp-4]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00401020  add         eax,1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00401023  mov         dword ptr [ebp-4],eax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00401026  cmp         dword ptr [ebp-4],0Ah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0040102A  jge         00401040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0040102C  mov         ecx,dword ptr [ebp-4]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0040102F  push        ecx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00401030  push        405000h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00401035  call        dword ptr ds:[00406230h]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0040103B  add         esp,8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0040103E  jmp         0040101D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00401040  xor         eax,eax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00401042  mov         esp,ebp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00401044  pop         ebp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00401045  ret </a:t>
            </a:r>
            <a:endParaRPr/>
          </a:p>
        </p:txBody>
      </p:sp>
      <p:sp>
        <p:nvSpPr>
          <p:cNvPr id="1453" name="Google Shape;1453;p111"/>
          <p:cNvSpPr/>
          <p:nvPr/>
        </p:nvSpPr>
        <p:spPr>
          <a:xfrm>
            <a:off x="0" y="2273251"/>
            <a:ext cx="2372252" cy="230832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#include &lt;stdio.h&gt;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int main(){</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int i;</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for(i = 0; i &lt; 10; i++){</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printf("i = %d\n“, i);</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t>
            </a:r>
            <a:endParaRPr/>
          </a:p>
        </p:txBody>
      </p:sp>
      <p:sp>
        <p:nvSpPr>
          <p:cNvPr id="1454" name="Google Shape;1454;p111"/>
          <p:cNvSpPr/>
          <p:nvPr/>
        </p:nvSpPr>
        <p:spPr>
          <a:xfrm>
            <a:off x="228600" y="5943600"/>
            <a:ext cx="3505200" cy="838200"/>
          </a:xfrm>
          <a:prstGeom prst="wedgeRoundRectCallout">
            <a:avLst>
              <a:gd fmla="val 68815" name="adj1"/>
              <a:gd fmla="val -55718" name="adj2"/>
              <a:gd fmla="val 16667"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Interesting note: Defaults to returning 0</a:t>
            </a:r>
            <a:endParaRPr/>
          </a:p>
        </p:txBody>
      </p:sp>
      <p:sp>
        <p:nvSpPr>
          <p:cNvPr id="1455" name="Google Shape;1455;p111"/>
          <p:cNvSpPr/>
          <p:nvPr/>
        </p:nvSpPr>
        <p:spPr>
          <a:xfrm>
            <a:off x="228600" y="4800600"/>
            <a:ext cx="3505200" cy="1066800"/>
          </a:xfrm>
          <a:prstGeom prst="wedgeRoundRectCallout">
            <a:avLst>
              <a:gd fmla="val 67648" name="adj1"/>
              <a:gd fmla="val -1986" name="adj2"/>
              <a:gd fmla="val 16667"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What does this add say about the calling convention of printf()?</a:t>
            </a:r>
            <a:endParaRPr/>
          </a:p>
        </p:txBody>
      </p:sp>
      <p:cxnSp>
        <p:nvCxnSpPr>
          <p:cNvPr id="1456" name="Google Shape;1456;p111"/>
          <p:cNvCxnSpPr/>
          <p:nvPr/>
        </p:nvCxnSpPr>
        <p:spPr>
          <a:xfrm>
            <a:off x="533400" y="914400"/>
            <a:ext cx="8046720" cy="0"/>
          </a:xfrm>
          <a:prstGeom prst="straightConnector1">
            <a:avLst/>
          </a:prstGeom>
          <a:noFill/>
          <a:ln cap="flat" cmpd="sng" w="63500">
            <a:solidFill>
              <a:srgbClr val="C00000"/>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