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47c174e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47c174e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47c174ea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47c174ea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47c174e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47c174e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47c174e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47c174e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47c174e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47c174e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47c174e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47c174e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47c174e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47c174e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47c174ea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47c174e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47c174ea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47c174ea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47c174ea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47c174ea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seanwry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00">
                <a:latin typeface="Playfair Display"/>
                <a:ea typeface="Playfair Display"/>
                <a:cs typeface="Playfair Display"/>
                <a:sym typeface="Playfair Display"/>
              </a:rPr>
              <a:t>Pitch Recognition and Sequencing Analysis for MLB Athletes</a:t>
            </a:r>
            <a:endParaRPr sz="4200">
              <a:latin typeface="Playfair Display"/>
              <a:ea typeface="Playfair Display"/>
              <a:cs typeface="Playfair Display"/>
              <a:sym typeface="Playfair Display"/>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Playfair Display"/>
                <a:ea typeface="Playfair Display"/>
                <a:cs typeface="Playfair Display"/>
                <a:sym typeface="Playfair Display"/>
              </a:rPr>
              <a:t>Sean W. Ryan</a:t>
            </a:r>
            <a:endParaRPr>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Conclusion</a:t>
            </a:r>
            <a:endParaRPr>
              <a:latin typeface="Playfair Display"/>
              <a:ea typeface="Playfair Display"/>
              <a:cs typeface="Playfair Display"/>
              <a:sym typeface="Playfair Display"/>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Playfair Display"/>
                <a:ea typeface="Playfair Display"/>
                <a:cs typeface="Playfair Display"/>
                <a:sym typeface="Playfair Display"/>
              </a:rPr>
              <a:t>This project showcases how MLB pitch data can be leveraged to uncover key insights in pitch sequencing and recognition. By integrating this analysis into VR training, players can gain an edge by improving their pitch recognition and decision-making.</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This project aligns with WIN Reality’s goals of using data analytics to enhance player performance, and I look forward to continuing my application of these skills in this exciting area.</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Thank You!</a:t>
            </a:r>
            <a:endParaRPr>
              <a:latin typeface="Playfair Display"/>
              <a:ea typeface="Playfair Display"/>
              <a:cs typeface="Playfair Display"/>
              <a:sym typeface="Playfair Display"/>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Playfair Display"/>
                <a:ea typeface="Playfair Display"/>
                <a:cs typeface="Playfair Display"/>
                <a:sym typeface="Playfair Display"/>
              </a:rPr>
              <a:t>Sean W. Ryan</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Email: seanwryan17@gmail.com</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Phone: +1 (609) 273-9328</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LinkedIn: https://www.linkedin.com/in/seanwryan17/</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GitHub: </a:t>
            </a:r>
            <a:r>
              <a:rPr lang="en" sz="1700" u="sng">
                <a:solidFill>
                  <a:schemeClr val="hlink"/>
                </a:solidFill>
                <a:latin typeface="Playfair Display"/>
                <a:ea typeface="Playfair Display"/>
                <a:cs typeface="Playfair Display"/>
                <a:sym typeface="Playfair Display"/>
                <a:hlinkClick r:id="rId3"/>
              </a:rPr>
              <a:t>https://github.com/seanwryan</a:t>
            </a:r>
            <a:endParaRPr sz="1700">
              <a:latin typeface="Playfair Display"/>
              <a:ea typeface="Playfair Display"/>
              <a:cs typeface="Playfair Display"/>
              <a:sym typeface="Playfair Display"/>
            </a:endParaRPr>
          </a:p>
          <a:p>
            <a:pPr indent="0" lvl="0" marL="0" rtl="0" algn="l">
              <a:spcBef>
                <a:spcPts val="1200"/>
              </a:spcBef>
              <a:spcAft>
                <a:spcPts val="0"/>
              </a:spcAft>
              <a:buNone/>
            </a:pPr>
            <a:r>
              <a:t/>
            </a:r>
            <a:endParaRPr i="1"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i="1" lang="en" sz="1700">
                <a:latin typeface="Playfair Display"/>
                <a:ea typeface="Playfair Display"/>
                <a:cs typeface="Playfair Display"/>
                <a:sym typeface="Playfair Display"/>
              </a:rPr>
              <a:t>This project utilized insights and assistance from ChatGPT, an AI language model developed by OpenAI, to support coding and conceptualization.</a:t>
            </a:r>
            <a:endParaRPr i="1"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Introduction</a:t>
            </a:r>
            <a:endParaRPr>
              <a:latin typeface="Playfair Display"/>
              <a:ea typeface="Playfair Display"/>
              <a:cs typeface="Playfair Display"/>
              <a:sym typeface="Playfair Displ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Playfair Display"/>
                <a:ea typeface="Playfair Display"/>
                <a:cs typeface="Playfair Display"/>
                <a:sym typeface="Playfair Display"/>
              </a:rPr>
              <a:t>Objective:</a:t>
            </a:r>
            <a:r>
              <a:rPr lang="en" sz="1700">
                <a:latin typeface="Playfair Display"/>
                <a:ea typeface="Playfair Display"/>
                <a:cs typeface="Playfair Display"/>
                <a:sym typeface="Playfair Display"/>
              </a:rPr>
              <a:t> </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Analyze pitch sequences and understand how pitchers approach hitters based on MLB Statcast data from the 2024 regular season.</a:t>
            </a:r>
            <a:endParaRPr sz="1700">
              <a:latin typeface="Playfair Display"/>
              <a:ea typeface="Playfair Display"/>
              <a:cs typeface="Playfair Display"/>
              <a:sym typeface="Playfair Display"/>
            </a:endParaRPr>
          </a:p>
          <a:p>
            <a:pPr indent="0" lvl="0" marL="0" rtl="0" algn="l">
              <a:spcBef>
                <a:spcPts val="1200"/>
              </a:spcBef>
              <a:spcAft>
                <a:spcPts val="0"/>
              </a:spcAft>
              <a:buNone/>
            </a:pPr>
            <a:r>
              <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b="1" lang="en" sz="1700">
                <a:latin typeface="Playfair Display"/>
                <a:ea typeface="Playfair Display"/>
                <a:cs typeface="Playfair Display"/>
                <a:sym typeface="Playfair Display"/>
              </a:rPr>
              <a:t>Purpose: </a:t>
            </a:r>
            <a:endParaRPr b="1" sz="1700">
              <a:latin typeface="Playfair Display"/>
              <a:ea typeface="Playfair Display"/>
              <a:cs typeface="Playfair Display"/>
              <a:sym typeface="Playfair Display"/>
            </a:endParaRPr>
          </a:p>
          <a:p>
            <a:pPr indent="0" lvl="0" marL="0" rtl="0" algn="l">
              <a:spcBef>
                <a:spcPts val="1200"/>
              </a:spcBef>
              <a:spcAft>
                <a:spcPts val="1200"/>
              </a:spcAft>
              <a:buNone/>
            </a:pPr>
            <a:r>
              <a:rPr lang="en" sz="1700">
                <a:latin typeface="Playfair Display"/>
                <a:ea typeface="Playfair Display"/>
                <a:cs typeface="Playfair Display"/>
                <a:sym typeface="Playfair Display"/>
              </a:rPr>
              <a:t>Identify patterns in outcomes of common pitch sequences (e.g. back-to-back changeups resulting in a ball 40% of the time), to help create training scenarios in WIN </a:t>
            </a:r>
            <a:r>
              <a:rPr lang="en" sz="1700">
                <a:latin typeface="Playfair Display"/>
                <a:ea typeface="Playfair Display"/>
                <a:cs typeface="Playfair Display"/>
                <a:sym typeface="Playfair Display"/>
              </a:rPr>
              <a:t>Reality</a:t>
            </a:r>
            <a:r>
              <a:rPr lang="en" sz="1700">
                <a:latin typeface="Playfair Display"/>
                <a:ea typeface="Playfair Display"/>
                <a:cs typeface="Playfair Display"/>
                <a:sym typeface="Playfair Display"/>
              </a:rPr>
              <a:t> VR hitting training.</a:t>
            </a:r>
            <a:endParaRPr sz="17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Data Overview</a:t>
            </a:r>
            <a:endParaRPr>
              <a:latin typeface="Playfair Display"/>
              <a:ea typeface="Playfair Display"/>
              <a:cs typeface="Playfair Display"/>
              <a:sym typeface="Playfair Display"/>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latin typeface="Playfair Display"/>
                <a:ea typeface="Playfair Display"/>
                <a:cs typeface="Playfair Display"/>
                <a:sym typeface="Playfair Display"/>
              </a:rPr>
              <a:t>Dataset:</a:t>
            </a:r>
            <a:r>
              <a:rPr lang="en" sz="1700">
                <a:latin typeface="Playfair Display"/>
                <a:ea typeface="Playfair Display"/>
                <a:cs typeface="Playfair Display"/>
                <a:sym typeface="Playfair Display"/>
              </a:rPr>
              <a:t> MLB Statcast data (2024 season) retrieved using the pybaseball library.</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Data includes over 690,000 rows with 94 columns covering various pitch attributes (pitch type, speed, outcome, etc.).</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Tools Used:</a:t>
            </a:r>
            <a:endParaRPr b="1"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Python: Data processing and analysis.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pandas, seaborn, matplotlib: For data exploration and visualization.</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Google Colab: Platform for coding and visualization.</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Key Metrics: Pitch type, speed, sequence outcomes (balls, strikes, hits, etc.).</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Data Exploration</a:t>
            </a:r>
            <a:endParaRPr>
              <a:latin typeface="Playfair Display"/>
              <a:ea typeface="Playfair Display"/>
              <a:cs typeface="Playfair Display"/>
              <a:sym typeface="Playfair Display"/>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Playfair Display"/>
                <a:ea typeface="Playfair Display"/>
                <a:cs typeface="Playfair Display"/>
                <a:sym typeface="Playfair Display"/>
              </a:rPr>
              <a:t>The dataset provided an extensive range of pitch-level data, which was filtered down to focus on key columns for analysis, such as pitch_type, release_speed, and events.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Visualizations:</a:t>
            </a:r>
            <a:endParaRPr b="1"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Pitch Type Distribution: Most frequent pitch types (FF - Fastball, SL - Slider, CH - Changeup, etc.).</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1700">
                <a:latin typeface="Playfair Display"/>
                <a:ea typeface="Playfair Display"/>
                <a:cs typeface="Playfair Display"/>
                <a:sym typeface="Playfair Display"/>
              </a:rPr>
              <a:t>Pitch Speed Distribution: Range of pitch speeds, with a concentration between 85-100 mph.</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Data Exploration</a:t>
            </a:r>
            <a:endParaRPr>
              <a:latin typeface="Playfair Display"/>
              <a:ea typeface="Playfair Display"/>
              <a:cs typeface="Playfair Display"/>
              <a:sym typeface="Playfair Display"/>
            </a:endParaRPr>
          </a:p>
        </p:txBody>
      </p:sp>
      <p:pic>
        <p:nvPicPr>
          <p:cNvPr id="79" name="Google Shape;79;p17"/>
          <p:cNvPicPr preferRelativeResize="0"/>
          <p:nvPr/>
        </p:nvPicPr>
        <p:blipFill rotWithShape="1">
          <a:blip r:embed="rId3">
            <a:alphaModFix/>
          </a:blip>
          <a:srcRect b="0" l="3035" r="0" t="0"/>
          <a:stretch/>
        </p:blipFill>
        <p:spPr>
          <a:xfrm>
            <a:off x="4758050" y="1183425"/>
            <a:ext cx="4385949" cy="2776675"/>
          </a:xfrm>
          <a:prstGeom prst="rect">
            <a:avLst/>
          </a:prstGeom>
          <a:noFill/>
          <a:ln>
            <a:noFill/>
          </a:ln>
        </p:spPr>
      </p:pic>
      <p:pic>
        <p:nvPicPr>
          <p:cNvPr id="80" name="Google Shape;80;p17"/>
          <p:cNvPicPr preferRelativeResize="0"/>
          <p:nvPr/>
        </p:nvPicPr>
        <p:blipFill>
          <a:blip r:embed="rId4">
            <a:alphaModFix/>
          </a:blip>
          <a:stretch>
            <a:fillRect/>
          </a:stretch>
        </p:blipFill>
        <p:spPr>
          <a:xfrm>
            <a:off x="1" y="1141575"/>
            <a:ext cx="4814900" cy="2860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Methodology</a:t>
            </a:r>
            <a:endParaRPr>
              <a:latin typeface="Playfair Display"/>
              <a:ea typeface="Playfair Display"/>
              <a:cs typeface="Playfair Display"/>
              <a:sym typeface="Playfair Display"/>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Playfair Display"/>
                <a:ea typeface="Playfair Display"/>
                <a:cs typeface="Playfair Display"/>
                <a:sym typeface="Playfair Display"/>
              </a:rPr>
              <a:t>Data Cleaning:</a:t>
            </a:r>
            <a:endParaRPr b="1"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Removed irrelevant columns and filled missing values.</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Created a feature for previous pitch (lag variable) to analyze pitch sequences.</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b="1" lang="en" sz="1700">
                <a:latin typeface="Playfair Display"/>
                <a:ea typeface="Playfair Display"/>
                <a:cs typeface="Playfair Display"/>
                <a:sym typeface="Playfair Display"/>
              </a:rPr>
              <a:t>Top Pitch Sequences:</a:t>
            </a:r>
            <a:endParaRPr b="1"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Grouped data by prev_pitch and pitch_type to identify the top 10 most common sequences.</a:t>
            </a:r>
            <a:endParaRPr sz="1700">
              <a:latin typeface="Playfair Display"/>
              <a:ea typeface="Playfair Display"/>
              <a:cs typeface="Playfair Display"/>
              <a:sym typeface="Playfair Display"/>
            </a:endParaRPr>
          </a:p>
          <a:p>
            <a:pPr indent="0" lvl="0" marL="0" rtl="0" algn="l">
              <a:spcBef>
                <a:spcPts val="1200"/>
              </a:spcBef>
              <a:spcAft>
                <a:spcPts val="0"/>
              </a:spcAft>
              <a:buNone/>
            </a:pPr>
            <a:r>
              <a:rPr b="1" lang="en" sz="1700">
                <a:latin typeface="Playfair Display"/>
                <a:ea typeface="Playfair Display"/>
                <a:cs typeface="Playfair Display"/>
                <a:sym typeface="Playfair Display"/>
              </a:rPr>
              <a:t>Outcome Analysis:</a:t>
            </a:r>
            <a:endParaRPr b="1" sz="1700">
              <a:latin typeface="Playfair Display"/>
              <a:ea typeface="Playfair Display"/>
              <a:cs typeface="Playfair Display"/>
              <a:sym typeface="Playfair Display"/>
            </a:endParaRPr>
          </a:p>
          <a:p>
            <a:pPr indent="0" lvl="0" marL="0" rtl="0" algn="l">
              <a:spcBef>
                <a:spcPts val="1200"/>
              </a:spcBef>
              <a:spcAft>
                <a:spcPts val="0"/>
              </a:spcAft>
              <a:buNone/>
            </a:pPr>
            <a:r>
              <a:rPr lang="en" sz="1700">
                <a:latin typeface="Playfair Display"/>
                <a:ea typeface="Playfair Display"/>
                <a:cs typeface="Playfair Display"/>
                <a:sym typeface="Playfair Display"/>
              </a:rPr>
              <a:t>Analyzed the distribution of outcomes (ball, strike, foul, etc.) for each pitch sequence.</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9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Pitch Sequence Outcome Analysis</a:t>
            </a:r>
            <a:endParaRPr>
              <a:latin typeface="Playfair Display"/>
              <a:ea typeface="Playfair Display"/>
              <a:cs typeface="Playfair Display"/>
              <a:sym typeface="Playfair Display"/>
            </a:endParaRPr>
          </a:p>
        </p:txBody>
      </p:sp>
      <p:pic>
        <p:nvPicPr>
          <p:cNvPr id="92" name="Google Shape;92;p19"/>
          <p:cNvPicPr preferRelativeResize="0"/>
          <p:nvPr/>
        </p:nvPicPr>
        <p:blipFill>
          <a:blip r:embed="rId3">
            <a:alphaModFix/>
          </a:blip>
          <a:stretch>
            <a:fillRect/>
          </a:stretch>
        </p:blipFill>
        <p:spPr>
          <a:xfrm>
            <a:off x="1142038" y="567350"/>
            <a:ext cx="6859924" cy="457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Key Insights for Player Training</a:t>
            </a:r>
            <a:endParaRPr>
              <a:latin typeface="Playfair Display"/>
              <a:ea typeface="Playfair Display"/>
              <a:cs typeface="Playfair Display"/>
              <a:sym typeface="Playfair Display"/>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Playfair Display"/>
                <a:ea typeface="Playfair Display"/>
                <a:cs typeface="Playfair Display"/>
                <a:sym typeface="Playfair Display"/>
              </a:rPr>
              <a:t>This analysis provides insights that could benefit virtual reality training in baseball:</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Pitch Recognition:</a:t>
            </a:r>
            <a:r>
              <a:rPr lang="en" sz="1700">
                <a:latin typeface="Playfair Display"/>
                <a:ea typeface="Playfair Display"/>
                <a:cs typeface="Playfair Display"/>
                <a:sym typeface="Playfair Display"/>
              </a:rPr>
              <a:t> Hitters can focus on identifying key pitch sequences (e.g., fastball followed by slider) and anticipate the most likely outcomes.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Improved Decision-Making:</a:t>
            </a:r>
            <a:r>
              <a:rPr lang="en" sz="1700">
                <a:latin typeface="Playfair Display"/>
                <a:ea typeface="Playfair Display"/>
                <a:cs typeface="Playfair Display"/>
                <a:sym typeface="Playfair Display"/>
              </a:rPr>
              <a:t> Understanding sequence outcomes helps batters adjust their swing or plate discipline based on probabilities.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VR Application:</a:t>
            </a:r>
            <a:r>
              <a:rPr lang="en" sz="1700">
                <a:latin typeface="Playfair Display"/>
                <a:ea typeface="Playfair Display"/>
                <a:cs typeface="Playfair Display"/>
                <a:sym typeface="Playfair Display"/>
              </a:rPr>
              <a:t> By integrating real-world pitch data, it allows you to simulate realistic pitch sequences and offer data-backed feedback for training.</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Future Directions</a:t>
            </a:r>
            <a:endParaRPr>
              <a:latin typeface="Playfair Display"/>
              <a:ea typeface="Playfair Display"/>
              <a:cs typeface="Playfair Display"/>
              <a:sym typeface="Playfair Display"/>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Playfair Display"/>
                <a:ea typeface="Playfair Display"/>
                <a:cs typeface="Playfair Display"/>
                <a:sym typeface="Playfair Display"/>
              </a:rPr>
              <a:t>To extend this project, here are potential next steps: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WAR Integration:</a:t>
            </a:r>
            <a:r>
              <a:rPr lang="en" sz="1700">
                <a:latin typeface="Playfair Display"/>
                <a:ea typeface="Playfair Display"/>
                <a:cs typeface="Playfair Display"/>
                <a:sym typeface="Playfair Display"/>
              </a:rPr>
              <a:t> Analyze the top pitchers by WAR (Wins Above Replacement) and compare their sequences to identify patterns among elite pitchers.</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Machine Learning:</a:t>
            </a:r>
            <a:r>
              <a:rPr lang="en" sz="1700">
                <a:latin typeface="Playfair Display"/>
                <a:ea typeface="Playfair Display"/>
                <a:cs typeface="Playfair Display"/>
                <a:sym typeface="Playfair Display"/>
              </a:rPr>
              <a:t> Build predictive models to determine the next likely pitch based on previous sequences and contextual data (balls, strikes, count, etc.).</a:t>
            </a:r>
            <a:endParaRPr sz="17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b="1" lang="en" sz="1700">
                <a:latin typeface="Playfair Display"/>
                <a:ea typeface="Playfair Display"/>
                <a:cs typeface="Playfair Display"/>
                <a:sym typeface="Playfair Display"/>
              </a:rPr>
              <a:t>Player-Specific Training:</a:t>
            </a:r>
            <a:r>
              <a:rPr lang="en" sz="1700">
                <a:latin typeface="Playfair Display"/>
                <a:ea typeface="Playfair Display"/>
                <a:cs typeface="Playfair Display"/>
                <a:sym typeface="Playfair Display"/>
              </a:rPr>
              <a:t> Customize virtual training drills based on a player's historical performance against specific sequences, enhancing individualized improvement plans.</a:t>
            </a:r>
            <a:endParaRPr sz="1700">
              <a:latin typeface="Playfair Display"/>
              <a:ea typeface="Playfair Display"/>
              <a:cs typeface="Playfair Display"/>
              <a:sym typeface="Playfair Display"/>
            </a:endParaRPr>
          </a:p>
          <a:p>
            <a:pPr indent="0" lvl="0" marL="0" rtl="0" algn="l">
              <a:spcBef>
                <a:spcPts val="1200"/>
              </a:spcBef>
              <a:spcAft>
                <a:spcPts val="1200"/>
              </a:spcAft>
              <a:buNone/>
            </a:pPr>
            <a:r>
              <a:t/>
            </a:r>
            <a:endParaRPr sz="17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