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307" r:id="rId2"/>
  </p:sldIdLst>
  <p:sldSz cx="512064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3" autoAdjust="0"/>
    <p:restoredTop sz="97436" autoAdjust="0"/>
  </p:normalViewPr>
  <p:slideViewPr>
    <p:cSldViewPr snapToGrid="0">
      <p:cViewPr varScale="1">
        <p:scale>
          <a:sx n="36" d="100"/>
          <a:sy n="36" d="100"/>
        </p:scale>
        <p:origin x="13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59864-D661-4603-90B7-42B994C029B6}" type="datetimeFigureOut">
              <a:rPr lang="en-US" smtClean="0"/>
              <a:t>11/3/2023</a:t>
            </a:fld>
            <a:endParaRPr lang="en-US"/>
          </a:p>
        </p:txBody>
      </p:sp>
      <p:sp>
        <p:nvSpPr>
          <p:cNvPr id="4" name="Slide Image Placeholder 3"/>
          <p:cNvSpPr>
            <a:spLocks noGrp="1" noRot="1" noChangeAspect="1"/>
          </p:cNvSpPr>
          <p:nvPr>
            <p:ph type="sldImg" idx="2"/>
          </p:nvPr>
        </p:nvSpPr>
        <p:spPr>
          <a:xfrm>
            <a:off x="889000" y="1143000"/>
            <a:ext cx="5080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69296-AC6F-47EF-9BAF-1A257F75BDEF}" type="slidenum">
              <a:rPr lang="en-US" smtClean="0"/>
              <a:t>‹#›</a:t>
            </a:fld>
            <a:endParaRPr lang="en-US"/>
          </a:p>
        </p:txBody>
      </p:sp>
    </p:spTree>
    <p:extLst>
      <p:ext uri="{BB962C8B-B14F-4D97-AF65-F5344CB8AC3E}">
        <p14:creationId xmlns:p14="http://schemas.microsoft.com/office/powerpoint/2010/main" val="405712850"/>
      </p:ext>
    </p:extLst>
  </p:cSld>
  <p:clrMap bg1="lt1" tx1="dk1" bg2="lt2" tx2="dk2" accent1="accent1" accent2="accent2" accent3="accent3" accent4="accent4" accent5="accent5" accent6="accent6" hlink="hlink" folHlink="folHlink"/>
  <p:notesStyle>
    <a:lvl1pPr marL="0" algn="l" defTabSz="4446096" rtl="0" eaLnBrk="1" latinLnBrk="0" hangingPunct="1">
      <a:defRPr sz="5833" kern="1200">
        <a:solidFill>
          <a:schemeClr val="tx1"/>
        </a:solidFill>
        <a:latin typeface="+mn-lt"/>
        <a:ea typeface="+mn-ea"/>
        <a:cs typeface="+mn-cs"/>
      </a:defRPr>
    </a:lvl1pPr>
    <a:lvl2pPr marL="2223053" algn="l" defTabSz="4446096" rtl="0" eaLnBrk="1" latinLnBrk="0" hangingPunct="1">
      <a:defRPr sz="5833" kern="1200">
        <a:solidFill>
          <a:schemeClr val="tx1"/>
        </a:solidFill>
        <a:latin typeface="+mn-lt"/>
        <a:ea typeface="+mn-ea"/>
        <a:cs typeface="+mn-cs"/>
      </a:defRPr>
    </a:lvl2pPr>
    <a:lvl3pPr marL="4446096" algn="l" defTabSz="4446096" rtl="0" eaLnBrk="1" latinLnBrk="0" hangingPunct="1">
      <a:defRPr sz="5833" kern="1200">
        <a:solidFill>
          <a:schemeClr val="tx1"/>
        </a:solidFill>
        <a:latin typeface="+mn-lt"/>
        <a:ea typeface="+mn-ea"/>
        <a:cs typeface="+mn-cs"/>
      </a:defRPr>
    </a:lvl3pPr>
    <a:lvl4pPr marL="6669149" algn="l" defTabSz="4446096" rtl="0" eaLnBrk="1" latinLnBrk="0" hangingPunct="1">
      <a:defRPr sz="5833" kern="1200">
        <a:solidFill>
          <a:schemeClr val="tx1"/>
        </a:solidFill>
        <a:latin typeface="+mn-lt"/>
        <a:ea typeface="+mn-ea"/>
        <a:cs typeface="+mn-cs"/>
      </a:defRPr>
    </a:lvl4pPr>
    <a:lvl5pPr marL="8892198" algn="l" defTabSz="4446096" rtl="0" eaLnBrk="1" latinLnBrk="0" hangingPunct="1">
      <a:defRPr sz="5833" kern="1200">
        <a:solidFill>
          <a:schemeClr val="tx1"/>
        </a:solidFill>
        <a:latin typeface="+mn-lt"/>
        <a:ea typeface="+mn-ea"/>
        <a:cs typeface="+mn-cs"/>
      </a:defRPr>
    </a:lvl5pPr>
    <a:lvl6pPr marL="11115251" algn="l" defTabSz="4446096" rtl="0" eaLnBrk="1" latinLnBrk="0" hangingPunct="1">
      <a:defRPr sz="5833" kern="1200">
        <a:solidFill>
          <a:schemeClr val="tx1"/>
        </a:solidFill>
        <a:latin typeface="+mn-lt"/>
        <a:ea typeface="+mn-ea"/>
        <a:cs typeface="+mn-cs"/>
      </a:defRPr>
    </a:lvl6pPr>
    <a:lvl7pPr marL="13338299" algn="l" defTabSz="4446096" rtl="0" eaLnBrk="1" latinLnBrk="0" hangingPunct="1">
      <a:defRPr sz="5833" kern="1200">
        <a:solidFill>
          <a:schemeClr val="tx1"/>
        </a:solidFill>
        <a:latin typeface="+mn-lt"/>
        <a:ea typeface="+mn-ea"/>
        <a:cs typeface="+mn-cs"/>
      </a:defRPr>
    </a:lvl7pPr>
    <a:lvl8pPr marL="15561347" algn="l" defTabSz="4446096" rtl="0" eaLnBrk="1" latinLnBrk="0" hangingPunct="1">
      <a:defRPr sz="5833" kern="1200">
        <a:solidFill>
          <a:schemeClr val="tx1"/>
        </a:solidFill>
        <a:latin typeface="+mn-lt"/>
        <a:ea typeface="+mn-ea"/>
        <a:cs typeface="+mn-cs"/>
      </a:defRPr>
    </a:lvl8pPr>
    <a:lvl9pPr marL="17784400" algn="l" defTabSz="4446096" rtl="0" eaLnBrk="1" latinLnBrk="0" hangingPunct="1">
      <a:defRPr sz="58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0" y="1143000"/>
            <a:ext cx="50800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0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088045"/>
            <a:ext cx="38404800" cy="10823787"/>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6329239"/>
            <a:ext cx="38404800" cy="7506121"/>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4669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3784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655233"/>
            <a:ext cx="11041380"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655233"/>
            <a:ext cx="32484060" cy="26346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5771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84687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750814"/>
            <a:ext cx="44165520" cy="1293240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20805568"/>
            <a:ext cx="44165520" cy="6800848"/>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5902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276166"/>
            <a:ext cx="2176272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276166"/>
            <a:ext cx="21762720" cy="19726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5182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655236"/>
            <a:ext cx="4416552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621272"/>
            <a:ext cx="21662705" cy="373506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1356340"/>
            <a:ext cx="21662705"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621272"/>
            <a:ext cx="21769390" cy="373506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1356340"/>
            <a:ext cx="21769390" cy="167034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57794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54417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6772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72640"/>
            <a:ext cx="16515395" cy="72542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476329"/>
            <a:ext cx="25923240" cy="22093767"/>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326880"/>
            <a:ext cx="16515395" cy="17279199"/>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52225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072640"/>
            <a:ext cx="16515395" cy="72542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476329"/>
            <a:ext cx="25923240" cy="22093767"/>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9326880"/>
            <a:ext cx="16515395" cy="17279199"/>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64190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655236"/>
            <a:ext cx="4416552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276166"/>
            <a:ext cx="44165520" cy="19726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8815456"/>
            <a:ext cx="11521440" cy="1655233"/>
          </a:xfrm>
          <a:prstGeom prst="rect">
            <a:avLst/>
          </a:prstGeom>
        </p:spPr>
        <p:txBody>
          <a:bodyPr vert="horz" lIns="91440" tIns="45720" rIns="91440" bIns="45720" rtlCol="0" anchor="ctr"/>
          <a:lstStyle>
            <a:lvl1pPr algn="l">
              <a:defRPr sz="5040">
                <a:solidFill>
                  <a:schemeClr val="tx1">
                    <a:tint val="75000"/>
                  </a:schemeClr>
                </a:solidFill>
              </a:defRPr>
            </a:lvl1pPr>
          </a:lstStyle>
          <a:p>
            <a:fld id="{3F135061-2F74-46D4-9F8F-C77EF304855D}" type="datetimeFigureOut">
              <a:rPr lang="en-US" smtClean="0"/>
              <a:t>11/3/2023</a:t>
            </a:fld>
            <a:endParaRPr lang="en-US"/>
          </a:p>
        </p:txBody>
      </p:sp>
      <p:sp>
        <p:nvSpPr>
          <p:cNvPr id="5" name="Footer Placeholder 4"/>
          <p:cNvSpPr>
            <a:spLocks noGrp="1"/>
          </p:cNvSpPr>
          <p:nvPr>
            <p:ph type="ftr" sz="quarter" idx="3"/>
          </p:nvPr>
        </p:nvSpPr>
        <p:spPr>
          <a:xfrm>
            <a:off x="16962120" y="28815456"/>
            <a:ext cx="17282160" cy="1655233"/>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8815456"/>
            <a:ext cx="11521440" cy="1655233"/>
          </a:xfrm>
          <a:prstGeom prst="rect">
            <a:avLst/>
          </a:prstGeom>
        </p:spPr>
        <p:txBody>
          <a:bodyPr vert="horz" lIns="91440" tIns="45720" rIns="91440" bIns="45720" rtlCol="0" anchor="ctr"/>
          <a:lstStyle>
            <a:lvl1pPr algn="r">
              <a:defRPr sz="504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3266932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silent presenter">
            <a:extLst>
              <a:ext uri="{FF2B5EF4-FFF2-40B4-BE49-F238E27FC236}">
                <a16:creationId xmlns:a16="http://schemas.microsoft.com/office/drawing/2014/main" id="{EC86DA8B-8163-4552-8FA4-435C18CFF2A9}"/>
              </a:ext>
            </a:extLst>
          </p:cNvPr>
          <p:cNvSpPr/>
          <p:nvPr/>
        </p:nvSpPr>
        <p:spPr>
          <a:xfrm>
            <a:off x="0" y="0"/>
            <a:ext cx="10976163" cy="3108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1702"/>
            <a:endParaRPr lang="en-US" sz="1700">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4092691" y="1278621"/>
            <a:ext cx="24533489" cy="10168997"/>
          </a:xfrm>
        </p:spPr>
        <p:txBody>
          <a:bodyPr anchor="t">
            <a:noAutofit/>
          </a:bodyPr>
          <a:lstStyle/>
          <a:p>
            <a:pPr algn="l">
              <a:lnSpc>
                <a:spcPct val="150000"/>
              </a:lnSpc>
            </a:pP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Physicians</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judge</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accent4">
                    <a:lumMod val="60000"/>
                    <a:lumOff val="40000"/>
                  </a:schemeClr>
                </a:solidFill>
                <a:latin typeface="Lato Black" panose="020F0A02020204030203" pitchFamily="34" charset="0"/>
                <a:ea typeface="Segoe UI Black" panose="020B0A02040204020203" pitchFamily="34" charset="0"/>
                <a:cs typeface="Segoe UI" panose="020B0502040204020203" pitchFamily="34" charset="0"/>
              </a:rPr>
              <a:t>hypertension control more accurately</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when</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viewing</a:t>
            </a:r>
            <a:r>
              <a:rPr lang="en-US" sz="14200" dirty="0">
                <a:solidFill>
                  <a:schemeClr val="bg1"/>
                </a:solidFill>
                <a:latin typeface="Lato Black" panose="020F0A02020204030203" pitchFamily="34" charset="0"/>
                <a:ea typeface="Segoe UI Black" panose="020B0A02040204020203" pitchFamily="34" charset="0"/>
                <a:cs typeface="Segoe UI" panose="020B0502040204020203" pitchFamily="34" charset="0"/>
              </a:rPr>
              <a:t> </a:t>
            </a:r>
            <a:r>
              <a:rPr lang="en-US" sz="14200" dirty="0">
                <a:solidFill>
                  <a:schemeClr val="accent4">
                    <a:lumMod val="60000"/>
                    <a:lumOff val="40000"/>
                  </a:schemeClr>
                </a:solidFill>
                <a:latin typeface="Lato Black" panose="020F0A02020204030203" pitchFamily="34" charset="0"/>
                <a:ea typeface="Segoe UI Black" panose="020B0A02040204020203" pitchFamily="34" charset="0"/>
                <a:cs typeface="Segoe UI" panose="020B0502040204020203" pitchFamily="34" charset="0"/>
              </a:rPr>
              <a:t>‘smoothed’ </a:t>
            </a:r>
            <a:r>
              <a:rPr lang="en-US" sz="14200" dirty="0">
                <a:solidFill>
                  <a:schemeClr val="bg1"/>
                </a:solidFill>
                <a:latin typeface="Lato" panose="020F0502020204030203" pitchFamily="34" charset="0"/>
                <a:ea typeface="Segoe UI Black" panose="020B0A02040204020203" pitchFamily="34" charset="0"/>
                <a:cs typeface="Lato" panose="020F0502020204030203" pitchFamily="34" charset="0"/>
              </a:rPr>
              <a:t>graphs.</a:t>
            </a:r>
            <a:endParaRPr lang="en-US" sz="14200" dirty="0">
              <a:solidFill>
                <a:schemeClr val="bg1"/>
              </a:solidFill>
              <a:latin typeface="Lato" panose="020F0502020204030203" pitchFamily="34" charset="0"/>
              <a:ea typeface="Roboto" panose="02000000000000000000" pitchFamily="2" charset="0"/>
              <a:cs typeface="Lato" panose="020F050202020403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807253" y="7171412"/>
            <a:ext cx="9032658" cy="21850533"/>
          </a:xfrm>
          <a:prstGeom prst="rect">
            <a:avLst/>
          </a:prstGeom>
          <a:noFill/>
        </p:spPr>
        <p:txBody>
          <a:bodyPr wrap="square" rtlCol="0">
            <a:spAutoFit/>
          </a:bodyPr>
          <a:lstStyle/>
          <a:p>
            <a:pPr defTabSz="431702">
              <a:lnSpc>
                <a:spcPct val="120000"/>
              </a:lnSpc>
            </a:pPr>
            <a:r>
              <a:rPr lang="en-US" sz="3200" b="1" dirty="0">
                <a:solidFill>
                  <a:prstClr val="black"/>
                </a:solidFill>
                <a:latin typeface="Lato" panose="020F0502020204030203" pitchFamily="34" charset="0"/>
                <a:cs typeface="Segoe UI" panose="020B0502040204020203" pitchFamily="34" charset="0"/>
              </a:rPr>
              <a:t>BACKGROUND:</a:t>
            </a:r>
          </a:p>
          <a:p>
            <a:pPr marL="777112" indent="-777112"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One contributor to uncontrolled hypertension is ‘clinical inertia’ due to inaccurate judgements of patient blood pressure control. This can stem from significant variance between BP measurements over time.</a:t>
            </a:r>
          </a:p>
          <a:p>
            <a:pPr marL="777112" indent="-777112"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We designed new data visualizations to reduce clinical uncertainty and improve physician judgement.</a:t>
            </a:r>
            <a:endParaRPr lang="en-US" sz="2800" dirty="0">
              <a:solidFill>
                <a:srgbClr val="8C1616"/>
              </a:solidFill>
              <a:latin typeface="Lato" panose="020F0502020204030203" pitchFamily="34" charset="0"/>
              <a:cs typeface="Segoe UI" panose="020B0502040204020203" pitchFamily="34" charset="0"/>
            </a:endParaRPr>
          </a:p>
          <a:p>
            <a:pPr defTabSz="431702">
              <a:lnSpc>
                <a:spcPct val="120000"/>
              </a:lnSpc>
            </a:pPr>
            <a:endParaRPr lang="en-US" sz="3405" b="1" dirty="0">
              <a:solidFill>
                <a:srgbClr val="8C1616"/>
              </a:solidFill>
              <a:latin typeface="Lato" panose="020F0502020204030203" pitchFamily="34" charset="0"/>
              <a:cs typeface="Segoe UI" panose="020B0502040204020203" pitchFamily="34" charset="0"/>
            </a:endParaRPr>
          </a:p>
          <a:p>
            <a:pPr defTabSz="431702">
              <a:lnSpc>
                <a:spcPct val="120000"/>
              </a:lnSpc>
            </a:pPr>
            <a:r>
              <a:rPr lang="en-US" sz="3200" b="1" dirty="0">
                <a:solidFill>
                  <a:srgbClr val="8C1616"/>
                </a:solidFill>
                <a:latin typeface="Lato" panose="020F0502020204030203" pitchFamily="34" charset="0"/>
                <a:cs typeface="Segoe UI" panose="020B0502040204020203" pitchFamily="34" charset="0"/>
              </a:rPr>
              <a:t>METHODS</a:t>
            </a: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57 family medicine physicians were recruited internally through e-mail.</a:t>
            </a: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Physicians assessed 8 brief vignettes of a fictitious patient</a:t>
            </a: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For each vignette, participants Rated perceived hypertension control and need for medication change</a:t>
            </a: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endParaRPr lang="en-US" sz="2800" dirty="0">
              <a:solidFill>
                <a:prstClr val="black"/>
              </a:solidFill>
              <a:latin typeface="Lato" panose="020F0502020204030203" pitchFamily="34" charset="0"/>
              <a:cs typeface="Segoe UI" panose="020B0502040204020203" pitchFamily="34" charset="0"/>
            </a:endParaRPr>
          </a:p>
          <a:p>
            <a:pPr marL="701510" indent="-701510" defTabSz="431702">
              <a:lnSpc>
                <a:spcPct val="120000"/>
              </a:lnSpc>
              <a:buFont typeface="+mj-lt"/>
              <a:buAutoNum type="arabicPeriod"/>
            </a:pPr>
            <a:r>
              <a:rPr lang="en-US" sz="2800" dirty="0">
                <a:solidFill>
                  <a:prstClr val="black"/>
                </a:solidFill>
                <a:latin typeface="Lato" panose="020F0502020204030203" pitchFamily="34" charset="0"/>
                <a:cs typeface="Segoe UI" panose="020B0502040204020203" pitchFamily="34" charset="0"/>
              </a:rPr>
              <a:t>Vignettes systematically varied in mean systolic BP (130 or 145 mmHg), standard deviation of BP (15 or 25), and form of data visualization (line graph with raw data or smoothed values)</a:t>
            </a:r>
            <a:endParaRPr lang="en-US" sz="2800" b="1" dirty="0">
              <a:solidFill>
                <a:prstClr val="black"/>
              </a:solidFill>
              <a:latin typeface="Lato" panose="020F0502020204030203" pitchFamily="34" charset="0"/>
              <a:cs typeface="Segoe UI" panose="020B0502040204020203" pitchFamily="34" charset="0"/>
            </a:endParaRPr>
          </a:p>
          <a:p>
            <a:pPr defTabSz="431702">
              <a:lnSpc>
                <a:spcPct val="120000"/>
              </a:lnSpc>
            </a:pPr>
            <a:endParaRPr lang="en-US" sz="3200" b="1" dirty="0">
              <a:solidFill>
                <a:prstClr val="black"/>
              </a:solidFill>
              <a:latin typeface="Lato" panose="020F0502020204030203" pitchFamily="34" charset="0"/>
              <a:cs typeface="Segoe UI" panose="020B0502040204020203" pitchFamily="34" charset="0"/>
            </a:endParaRPr>
          </a:p>
          <a:p>
            <a:pPr defTabSz="431702">
              <a:lnSpc>
                <a:spcPct val="120000"/>
              </a:lnSpc>
            </a:pPr>
            <a:r>
              <a:rPr lang="en-US" sz="3200" b="1" dirty="0">
                <a:solidFill>
                  <a:prstClr val="black"/>
                </a:solidFill>
                <a:latin typeface="Lato" panose="020F0502020204030203" pitchFamily="34" charset="0"/>
                <a:cs typeface="Segoe UI" panose="020B0502040204020203" pitchFamily="34" charset="0"/>
              </a:rPr>
              <a:t>RESULTS</a:t>
            </a:r>
          </a:p>
          <a:p>
            <a:pPr marL="539626" indent="-539626"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Smoothed graphs were appropriately judged to have greater control than raw graphs in the controlled BP condition, but not the uncontrolled BP condition.</a:t>
            </a:r>
          </a:p>
          <a:p>
            <a:pPr marL="539626" indent="-539626" defTabSz="431702">
              <a:lnSpc>
                <a:spcPct val="120000"/>
              </a:lnSpc>
              <a:buFont typeface="Arial" panose="020B0604020202020204" pitchFamily="34" charset="0"/>
              <a:buChar char="•"/>
            </a:pPr>
            <a:r>
              <a:rPr lang="en-US" sz="2800" dirty="0">
                <a:solidFill>
                  <a:prstClr val="black"/>
                </a:solidFill>
                <a:latin typeface="Lato" panose="020F0502020204030203" pitchFamily="34" charset="0"/>
                <a:cs typeface="Segoe UI" panose="020B0502040204020203" pitchFamily="34" charset="0"/>
              </a:rPr>
              <a:t>High BP variability resulted in lower perception of control and greater need for medication change</a:t>
            </a:r>
          </a:p>
          <a:p>
            <a:pPr defTabSz="431702">
              <a:lnSpc>
                <a:spcPct val="120000"/>
              </a:lnSpc>
            </a:pPr>
            <a:endParaRPr lang="en-US" sz="3405" dirty="0">
              <a:solidFill>
                <a:prstClr val="black"/>
              </a:solidFill>
              <a:latin typeface="Lato" panose="020F0502020204030203" pitchFamily="34" charset="0"/>
              <a:cs typeface="Segoe UI" panose="020B0502040204020203" pitchFamily="34" charset="0"/>
            </a:endParaRPr>
          </a:p>
          <a:p>
            <a:pPr defTabSz="431702">
              <a:lnSpc>
                <a:spcPct val="120000"/>
              </a:lnSpc>
            </a:pPr>
            <a:endParaRPr lang="en-US" sz="3405"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42870233" y="1729956"/>
            <a:ext cx="7236374" cy="8637621"/>
          </a:xfrm>
          <a:prstGeom prst="rect">
            <a:avLst/>
          </a:prstGeom>
          <a:noFill/>
        </p:spPr>
        <p:txBody>
          <a:bodyPr wrap="square" rtlCol="0">
            <a:spAutoFit/>
          </a:bodyPr>
          <a:lstStyle/>
          <a:p>
            <a:pPr defTabSz="431702"/>
            <a:r>
              <a:rPr lang="en-US" sz="5100" b="1" dirty="0">
                <a:solidFill>
                  <a:prstClr val="black"/>
                </a:solidFill>
                <a:latin typeface="Lato" panose="020F0502020204030203" pitchFamily="34" charset="0"/>
                <a:cs typeface="Segoe UI" panose="020B0502040204020203" pitchFamily="34" charset="0"/>
              </a:rPr>
              <a:t>AMMO BAR</a:t>
            </a:r>
          </a:p>
          <a:p>
            <a:pPr defTabSz="431702"/>
            <a:endParaRPr lang="en-US" sz="5100" b="1" dirty="0">
              <a:solidFill>
                <a:prstClr val="black"/>
              </a:solidFill>
              <a:latin typeface="Lato" panose="020F0502020204030203" pitchFamily="34" charset="0"/>
              <a:cs typeface="Segoe UI" panose="020B0502040204020203" pitchFamily="34" charset="0"/>
            </a:endParaRPr>
          </a:p>
          <a:p>
            <a:pPr defTabSz="431702"/>
            <a:r>
              <a:rPr lang="en-US" sz="4533" b="1" dirty="0">
                <a:solidFill>
                  <a:prstClr val="black"/>
                </a:solidFill>
                <a:latin typeface="Lato" panose="020F0502020204030203" pitchFamily="34" charset="0"/>
                <a:cs typeface="Segoe UI" panose="020B0502040204020203" pitchFamily="34" charset="0"/>
              </a:rPr>
              <a:t>Delete this and replace it with your…</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Graphs</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Correlation tables</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Figures</a:t>
            </a:r>
          </a:p>
          <a:p>
            <a:pPr marL="1079256" indent="-1079256" defTabSz="431702">
              <a:buFont typeface="Arial" panose="020B0604020202020204" pitchFamily="34" charset="0"/>
              <a:buChar char="•"/>
            </a:pPr>
            <a:r>
              <a:rPr lang="en-US" sz="4533" dirty="0">
                <a:solidFill>
                  <a:prstClr val="black"/>
                </a:solidFill>
                <a:latin typeface="Lato" panose="020F0502020204030203" pitchFamily="34" charset="0"/>
                <a:cs typeface="Segoe UI" panose="020B0502040204020203" pitchFamily="34" charset="0"/>
              </a:rPr>
              <a:t>Extra nuance that you’re worried about leaving out.</a:t>
            </a:r>
          </a:p>
          <a:p>
            <a:pPr marL="1079256" indent="-1079256" defTabSz="431702">
              <a:buFont typeface="Arial" panose="020B0604020202020204" pitchFamily="34" charset="0"/>
              <a:buChar char="•"/>
            </a:pPr>
            <a:r>
              <a:rPr lang="en-US" sz="4533" b="1" dirty="0">
                <a:solidFill>
                  <a:prstClr val="black"/>
                </a:solidFill>
                <a:latin typeface="Lato" panose="020F0502020204030203" pitchFamily="34" charset="0"/>
                <a:cs typeface="Segoe UI" panose="020B0502040204020203" pitchFamily="34" charset="0"/>
              </a:rPr>
              <a:t>Keep it messy!</a:t>
            </a:r>
            <a:r>
              <a:rPr lang="en-US" sz="4533" dirty="0">
                <a:solidFill>
                  <a:prstClr val="black"/>
                </a:solidFill>
                <a:latin typeface="Lato" panose="020F0502020204030203" pitchFamily="34" charset="0"/>
                <a:cs typeface="Segoe UI" panose="020B0502040204020203" pitchFamily="34" charset="0"/>
              </a:rPr>
              <a:t> This section is just for you.</a:t>
            </a:r>
          </a:p>
        </p:txBody>
      </p:sp>
      <p:sp>
        <p:nvSpPr>
          <p:cNvPr id="20" name="Rectangle 19">
            <a:extLst>
              <a:ext uri="{FF2B5EF4-FFF2-40B4-BE49-F238E27FC236}">
                <a16:creationId xmlns:a16="http://schemas.microsoft.com/office/drawing/2014/main" id="{6BA4CF46-E210-4322-91D1-2A41779F64E4}"/>
              </a:ext>
            </a:extLst>
          </p:cNvPr>
          <p:cNvSpPr/>
          <p:nvPr/>
        </p:nvSpPr>
        <p:spPr>
          <a:xfrm>
            <a:off x="760213" y="5662736"/>
            <a:ext cx="3357009" cy="1400768"/>
          </a:xfrm>
          <a:prstGeom prst="rect">
            <a:avLst/>
          </a:prstGeom>
        </p:spPr>
        <p:txBody>
          <a:bodyPr wrap="none">
            <a:spAutoFit/>
          </a:bodyPr>
          <a:lstStyle/>
          <a:p>
            <a:pPr defTabSz="431702">
              <a:lnSpc>
                <a:spcPct val="120000"/>
              </a:lnSpc>
            </a:pPr>
            <a:r>
              <a:rPr lang="en-US" sz="3405" dirty="0">
                <a:solidFill>
                  <a:prstClr val="white">
                    <a:lumMod val="50000"/>
                  </a:prstClr>
                </a:solidFill>
                <a:latin typeface="Lato" panose="020F0502020204030203" pitchFamily="34" charset="0"/>
                <a:cs typeface="Segoe UI" panose="020B0502040204020203" pitchFamily="34" charset="0"/>
              </a:rPr>
              <a:t>PRESENTER:</a:t>
            </a:r>
            <a:r>
              <a:rPr lang="en-US" sz="3405" b="1" dirty="0">
                <a:solidFill>
                  <a:prstClr val="black"/>
                </a:solidFill>
                <a:latin typeface="Lato" panose="020F0502020204030203" pitchFamily="34" charset="0"/>
                <a:cs typeface="Segoe UI" panose="020B0502040204020203" pitchFamily="34" charset="0"/>
              </a:rPr>
              <a:t> </a:t>
            </a:r>
          </a:p>
          <a:p>
            <a:pPr defTabSz="431702">
              <a:lnSpc>
                <a:spcPct val="120000"/>
              </a:lnSpc>
            </a:pPr>
            <a:r>
              <a:rPr lang="en-US" sz="4157" b="1" dirty="0">
                <a:solidFill>
                  <a:prstClr val="black"/>
                </a:solidFill>
                <a:latin typeface="Lato" panose="020F0502020204030203" pitchFamily="34" charset="0"/>
                <a:cs typeface="Segoe UI" panose="020B0502040204020203" pitchFamily="34" charset="0"/>
              </a:rPr>
              <a:t>Sean X. Duan</a:t>
            </a:r>
          </a:p>
        </p:txBody>
      </p:sp>
      <p:sp>
        <p:nvSpPr>
          <p:cNvPr id="21" name="TextBox 20">
            <a:extLst>
              <a:ext uri="{FF2B5EF4-FFF2-40B4-BE49-F238E27FC236}">
                <a16:creationId xmlns:a16="http://schemas.microsoft.com/office/drawing/2014/main" id="{CAC155C6-7E35-4156-B9B3-271571AF60CC}"/>
              </a:ext>
            </a:extLst>
          </p:cNvPr>
          <p:cNvSpPr txBox="1"/>
          <p:nvPr/>
        </p:nvSpPr>
        <p:spPr>
          <a:xfrm>
            <a:off x="733317" y="315876"/>
            <a:ext cx="9480206" cy="5352491"/>
          </a:xfrm>
          <a:prstGeom prst="rect">
            <a:avLst/>
          </a:prstGeom>
          <a:noFill/>
        </p:spPr>
        <p:txBody>
          <a:bodyPr wrap="square" rtlCol="0">
            <a:spAutoFit/>
          </a:bodyPr>
          <a:lstStyle/>
          <a:p>
            <a:pPr>
              <a:lnSpc>
                <a:spcPct val="107000"/>
              </a:lnSpc>
              <a:spcAft>
                <a:spcPts val="3627"/>
              </a:spcAft>
            </a:pPr>
            <a:r>
              <a:rPr lang="en-US" sz="5400" kern="100" dirty="0">
                <a:latin typeface="Lato Black" panose="020F0502020204030203" pitchFamily="34" charset="0"/>
                <a:ea typeface="Lato Black" panose="020F0502020204030203" pitchFamily="34" charset="0"/>
                <a:cs typeface="Lato Black" panose="020F0502020204030203" pitchFamily="34" charset="0"/>
              </a:rPr>
              <a:t>The Impact of an Enhanced Data Visualization Tool for Hypertension in the Electronic Health Record on Physician Judgments about Hypertension Control</a:t>
            </a:r>
          </a:p>
        </p:txBody>
      </p:sp>
      <p:grpSp>
        <p:nvGrpSpPr>
          <p:cNvPr id="30" name="Group 29">
            <a:extLst>
              <a:ext uri="{FF2B5EF4-FFF2-40B4-BE49-F238E27FC236}">
                <a16:creationId xmlns:a16="http://schemas.microsoft.com/office/drawing/2014/main" id="{0FDFF18E-3569-CE90-BD5D-9B7C951DC8C1}"/>
              </a:ext>
            </a:extLst>
          </p:cNvPr>
          <p:cNvGrpSpPr/>
          <p:nvPr/>
        </p:nvGrpSpPr>
        <p:grpSpPr>
          <a:xfrm>
            <a:off x="41742709" y="2"/>
            <a:ext cx="9463691" cy="31130817"/>
            <a:chOff x="8102919" y="-38100"/>
            <a:chExt cx="2080224" cy="6858000"/>
          </a:xfrm>
        </p:grpSpPr>
        <p:sp>
          <p:nvSpPr>
            <p:cNvPr id="16" name="Rectangle 15">
              <a:extLst>
                <a:ext uri="{FF2B5EF4-FFF2-40B4-BE49-F238E27FC236}">
                  <a16:creationId xmlns:a16="http://schemas.microsoft.com/office/drawing/2014/main" id="{678733BE-059C-47B7-9415-5ADF2F3024F1}"/>
                </a:ext>
              </a:extLst>
            </p:cNvPr>
            <p:cNvSpPr/>
            <p:nvPr/>
          </p:nvSpPr>
          <p:spPr>
            <a:xfrm>
              <a:off x="8102919" y="-3810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1702"/>
              <a:r>
                <a:rPr lang="en-US" sz="1700" b="1" i="1" dirty="0">
                  <a:solidFill>
                    <a:prstClr val="white"/>
                  </a:solidFill>
                  <a:latin typeface="Lato" panose="020F0502020204030203" pitchFamily="34" charset="0"/>
                  <a:cs typeface="Lato" panose="020F0502020204030203" pitchFamily="34" charset="0"/>
                </a:rPr>
                <a:t>Non-Cognitive Predictors of Student Success:</a:t>
              </a:r>
              <a:br>
                <a:rPr lang="en-US" sz="1700" i="1" dirty="0">
                  <a:solidFill>
                    <a:prstClr val="white"/>
                  </a:solidFill>
                  <a:latin typeface="Lato" panose="020F0502020204030203" pitchFamily="34" charset="0"/>
                  <a:cs typeface="Lato" panose="020F0502020204030203" pitchFamily="34" charset="0"/>
                </a:rPr>
              </a:br>
              <a:r>
                <a:rPr lang="en-US" sz="1700"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22" name="TextBox 21">
              <a:extLst>
                <a:ext uri="{FF2B5EF4-FFF2-40B4-BE49-F238E27FC236}">
                  <a16:creationId xmlns:a16="http://schemas.microsoft.com/office/drawing/2014/main" id="{C3F61B32-8F5A-4CA2-B549-F3CD26098007}"/>
                </a:ext>
              </a:extLst>
            </p:cNvPr>
            <p:cNvSpPr txBox="1"/>
            <p:nvPr/>
          </p:nvSpPr>
          <p:spPr>
            <a:xfrm>
              <a:off x="8274618" y="5290788"/>
              <a:ext cx="1851608" cy="850237"/>
            </a:xfrm>
            <a:prstGeom prst="rect">
              <a:avLst/>
            </a:prstGeom>
            <a:noFill/>
          </p:spPr>
          <p:txBody>
            <a:bodyPr wrap="square" rtlCol="0">
              <a:spAutoFit/>
            </a:bodyPr>
            <a:lstStyle/>
            <a:p>
              <a:pPr defTabSz="431702"/>
              <a:r>
                <a:rPr lang="en-US" sz="4080" dirty="0">
                  <a:solidFill>
                    <a:prstClr val="black"/>
                  </a:solidFill>
                  <a:latin typeface="Lato" panose="020F0502020204030203" pitchFamily="34" charset="0"/>
                  <a:cs typeface="Segoe UI" panose="020B0502040204020203" pitchFamily="34" charset="0"/>
                </a:rPr>
                <a:t>Sean Duan, Victoria A Shaffer, Pete </a:t>
              </a:r>
              <a:r>
                <a:rPr lang="en-US" sz="4080" dirty="0" err="1">
                  <a:solidFill>
                    <a:prstClr val="black"/>
                  </a:solidFill>
                  <a:latin typeface="Lato" panose="020F0502020204030203" pitchFamily="34" charset="0"/>
                  <a:cs typeface="Segoe UI" panose="020B0502040204020203" pitchFamily="34" charset="0"/>
                </a:rPr>
                <a:t>Wegier</a:t>
              </a:r>
              <a:r>
                <a:rPr lang="en-US" sz="4080" dirty="0">
                  <a:solidFill>
                    <a:prstClr val="black"/>
                  </a:solidFill>
                  <a:latin typeface="Lato" panose="020F0502020204030203" pitchFamily="34" charset="0"/>
                  <a:cs typeface="Segoe UI" panose="020B0502040204020203" pitchFamily="34" charset="0"/>
                </a:rPr>
                <a:t>, KD Valentine, Shannon M. Canfield, Jeffery L. Belden, Linsey M. </a:t>
              </a:r>
              <a:r>
                <a:rPr lang="en-US" sz="4080" dirty="0" err="1">
                  <a:solidFill>
                    <a:prstClr val="black"/>
                  </a:solidFill>
                  <a:latin typeface="Lato" panose="020F0502020204030203" pitchFamily="34" charset="0"/>
                  <a:cs typeface="Segoe UI" panose="020B0502040204020203" pitchFamily="34" charset="0"/>
                </a:rPr>
                <a:t>Steege</a:t>
              </a:r>
              <a:r>
                <a:rPr lang="en-US" sz="4080" dirty="0">
                  <a:solidFill>
                    <a:prstClr val="black"/>
                  </a:solidFill>
                  <a:latin typeface="Lato" panose="020F0502020204030203" pitchFamily="34" charset="0"/>
                  <a:cs typeface="Segoe UI" panose="020B0502040204020203" pitchFamily="34" charset="0"/>
                </a:rPr>
                <a:t>, </a:t>
              </a:r>
              <a:r>
                <a:rPr lang="en-US" sz="4080" dirty="0" err="1">
                  <a:solidFill>
                    <a:prstClr val="black"/>
                  </a:solidFill>
                  <a:latin typeface="Lato" panose="020F0502020204030203" pitchFamily="34" charset="0"/>
                  <a:cs typeface="Segoe UI" panose="020B0502040204020203" pitchFamily="34" charset="0"/>
                </a:rPr>
                <a:t>Mihail</a:t>
              </a:r>
              <a:r>
                <a:rPr lang="en-US" sz="4080" dirty="0">
                  <a:solidFill>
                    <a:prstClr val="black"/>
                  </a:solidFill>
                  <a:latin typeface="Lato" panose="020F0502020204030203" pitchFamily="34" charset="0"/>
                  <a:cs typeface="Segoe UI" panose="020B0502040204020203" pitchFamily="34" charset="0"/>
                </a:rPr>
                <a:t> Popescu, Richelle J. Koopman </a:t>
              </a:r>
              <a:br>
                <a:rPr lang="en-US" sz="4080" dirty="0">
                  <a:solidFill>
                    <a:prstClr val="black"/>
                  </a:solidFill>
                  <a:latin typeface="Lato" panose="020F0502020204030203" pitchFamily="34" charset="0"/>
                  <a:cs typeface="Segoe UI" panose="020B0502040204020203" pitchFamily="34" charset="0"/>
                </a:rPr>
              </a:br>
              <a:endParaRPr lang="en-US" sz="4080"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8151223" y="5328701"/>
              <a:ext cx="75091"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431702"/>
              <a:endParaRPr lang="en-US" sz="1700">
                <a:solidFill>
                  <a:prstClr val="black"/>
                </a:solidFill>
                <a:latin typeface="Calibri" panose="020F0502020204030204"/>
              </a:endParaRPr>
            </a:p>
          </p:txBody>
        </p:sp>
      </p:grpSp>
      <p:pic>
        <p:nvPicPr>
          <p:cNvPr id="27" name="Graphic 26">
            <a:extLst>
              <a:ext uri="{FF2B5EF4-FFF2-40B4-BE49-F238E27FC236}">
                <a16:creationId xmlns:a16="http://schemas.microsoft.com/office/drawing/2014/main" id="{B62BF9C0-8774-4458-8210-ACA4788001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92690" y="12601094"/>
            <a:ext cx="24533489" cy="15147858"/>
          </a:xfrm>
          <a:prstGeom prst="rect">
            <a:avLst/>
          </a:prstGeom>
        </p:spPr>
      </p:pic>
      <p:pic>
        <p:nvPicPr>
          <p:cNvPr id="4" name="Picture 3" descr="A close-up of a sign&#10;&#10;Description automatically generated">
            <a:extLst>
              <a:ext uri="{FF2B5EF4-FFF2-40B4-BE49-F238E27FC236}">
                <a16:creationId xmlns:a16="http://schemas.microsoft.com/office/drawing/2014/main" id="{AF7FEB77-76FF-B011-2CF2-A0186374EBE8}"/>
              </a:ext>
            </a:extLst>
          </p:cNvPr>
          <p:cNvPicPr>
            <a:picLocks noChangeAspect="1"/>
          </p:cNvPicPr>
          <p:nvPr/>
        </p:nvPicPr>
        <p:blipFill>
          <a:blip r:embed="rId4"/>
          <a:stretch>
            <a:fillRect/>
          </a:stretch>
        </p:blipFill>
        <p:spPr>
          <a:xfrm>
            <a:off x="870005" y="27975774"/>
            <a:ext cx="8946162" cy="2878631"/>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60897842-A950-CD0E-9B51-BC41AE177A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15354" y="29040551"/>
            <a:ext cx="9252411" cy="1420714"/>
          </a:xfrm>
          <a:prstGeom prst="rect">
            <a:avLst/>
          </a:prstGeom>
        </p:spPr>
      </p:pic>
      <p:grpSp>
        <p:nvGrpSpPr>
          <p:cNvPr id="29" name="Group 28">
            <a:extLst>
              <a:ext uri="{FF2B5EF4-FFF2-40B4-BE49-F238E27FC236}">
                <a16:creationId xmlns:a16="http://schemas.microsoft.com/office/drawing/2014/main" id="{78B146B7-8A97-39A8-74EB-C042D2B909A6}"/>
              </a:ext>
            </a:extLst>
          </p:cNvPr>
          <p:cNvGrpSpPr/>
          <p:nvPr/>
        </p:nvGrpSpPr>
        <p:grpSpPr>
          <a:xfrm>
            <a:off x="42133269" y="27614482"/>
            <a:ext cx="6387122" cy="580606"/>
            <a:chOff x="8126637" y="6090466"/>
            <a:chExt cx="1408924" cy="128075"/>
          </a:xfrm>
        </p:grpSpPr>
        <p:pic>
          <p:nvPicPr>
            <p:cNvPr id="26" name="Picture 25">
              <a:extLst>
                <a:ext uri="{FF2B5EF4-FFF2-40B4-BE49-F238E27FC236}">
                  <a16:creationId xmlns:a16="http://schemas.microsoft.com/office/drawing/2014/main" id="{2B31517F-FD2F-3ADE-B60B-993415E10C43}"/>
                </a:ext>
              </a:extLst>
            </p:cNvPr>
            <p:cNvPicPr>
              <a:picLocks noChangeAspect="1"/>
            </p:cNvPicPr>
            <p:nvPr/>
          </p:nvPicPr>
          <p:blipFill rotWithShape="1">
            <a:blip r:embed="rId6"/>
            <a:srcRect t="18850" b="32695"/>
            <a:stretch/>
          </p:blipFill>
          <p:spPr>
            <a:xfrm>
              <a:off x="8126637" y="6110053"/>
              <a:ext cx="186746" cy="90487"/>
            </a:xfrm>
            <a:prstGeom prst="rect">
              <a:avLst/>
            </a:prstGeom>
          </p:spPr>
        </p:pic>
        <p:sp>
          <p:nvSpPr>
            <p:cNvPr id="28" name="TextBox 27">
              <a:extLst>
                <a:ext uri="{FF2B5EF4-FFF2-40B4-BE49-F238E27FC236}">
                  <a16:creationId xmlns:a16="http://schemas.microsoft.com/office/drawing/2014/main" id="{B8067FB0-C5C6-0FDF-A77E-CE494028DB7B}"/>
                </a:ext>
              </a:extLst>
            </p:cNvPr>
            <p:cNvSpPr txBox="1"/>
            <p:nvPr/>
          </p:nvSpPr>
          <p:spPr>
            <a:xfrm>
              <a:off x="8313383" y="6090466"/>
              <a:ext cx="1222178" cy="128075"/>
            </a:xfrm>
            <a:prstGeom prst="rect">
              <a:avLst/>
            </a:prstGeom>
            <a:noFill/>
          </p:spPr>
          <p:txBody>
            <a:bodyPr wrap="square" rtlCol="0">
              <a:spAutoFit/>
            </a:bodyPr>
            <a:lstStyle/>
            <a:p>
              <a:r>
                <a:rPr lang="en-US" sz="3173" dirty="0"/>
                <a:t>sxdff5@mail.missouri.edu</a:t>
              </a:r>
            </a:p>
          </p:txBody>
        </p:sp>
      </p:grpSp>
      <p:pic>
        <p:nvPicPr>
          <p:cNvPr id="10" name="Picture 9">
            <a:extLst>
              <a:ext uri="{FF2B5EF4-FFF2-40B4-BE49-F238E27FC236}">
                <a16:creationId xmlns:a16="http://schemas.microsoft.com/office/drawing/2014/main" id="{C9C7FBC9-51FC-5B08-2DB8-6D15B2C53EBA}"/>
              </a:ext>
            </a:extLst>
          </p:cNvPr>
          <p:cNvPicPr>
            <a:picLocks noChangeAspect="1"/>
          </p:cNvPicPr>
          <p:nvPr/>
        </p:nvPicPr>
        <p:blipFill>
          <a:blip r:embed="rId7"/>
          <a:stretch>
            <a:fillRect/>
          </a:stretch>
        </p:blipFill>
        <p:spPr>
          <a:xfrm>
            <a:off x="41742708" y="1033590"/>
            <a:ext cx="9432699" cy="7210777"/>
          </a:xfrm>
          <a:prstGeom prst="rect">
            <a:avLst/>
          </a:prstGeom>
        </p:spPr>
      </p:pic>
      <p:sp>
        <p:nvSpPr>
          <p:cNvPr id="13" name="TextBox 12">
            <a:extLst>
              <a:ext uri="{FF2B5EF4-FFF2-40B4-BE49-F238E27FC236}">
                <a16:creationId xmlns:a16="http://schemas.microsoft.com/office/drawing/2014/main" id="{D2EE2635-C630-25E4-6487-3FF625E548EF}"/>
              </a:ext>
            </a:extLst>
          </p:cNvPr>
          <p:cNvSpPr txBox="1"/>
          <p:nvPr/>
        </p:nvSpPr>
        <p:spPr>
          <a:xfrm>
            <a:off x="41873582" y="311550"/>
            <a:ext cx="9430349" cy="584775"/>
          </a:xfrm>
          <a:prstGeom prst="rect">
            <a:avLst/>
          </a:prstGeom>
          <a:noFill/>
        </p:spPr>
        <p:txBody>
          <a:bodyPr wrap="square">
            <a:spAutoFit/>
          </a:bodyPr>
          <a:lstStyle/>
          <a:p>
            <a:r>
              <a:rPr lang="en-US" sz="3200" b="1" dirty="0">
                <a:solidFill>
                  <a:prstClr val="black"/>
                </a:solidFill>
                <a:latin typeface="Lato" panose="020F0502020204030203" pitchFamily="34" charset="0"/>
                <a:cs typeface="Segoe UI" panose="020B0502040204020203" pitchFamily="34" charset="0"/>
              </a:rPr>
              <a:t>‘Raw’ Graph – Systolic BP Mean: 130, SD: 15</a:t>
            </a:r>
            <a:endParaRPr lang="en-US" sz="8000" dirty="0"/>
          </a:p>
        </p:txBody>
      </p:sp>
      <p:sp>
        <p:nvSpPr>
          <p:cNvPr id="15" name="TextBox 14">
            <a:extLst>
              <a:ext uri="{FF2B5EF4-FFF2-40B4-BE49-F238E27FC236}">
                <a16:creationId xmlns:a16="http://schemas.microsoft.com/office/drawing/2014/main" id="{8B65AA01-CDFE-368C-492C-C6AE1D0CB203}"/>
              </a:ext>
            </a:extLst>
          </p:cNvPr>
          <p:cNvSpPr txBox="1"/>
          <p:nvPr/>
        </p:nvSpPr>
        <p:spPr>
          <a:xfrm>
            <a:off x="41819794" y="8547505"/>
            <a:ext cx="9430349" cy="580608"/>
          </a:xfrm>
          <a:prstGeom prst="rect">
            <a:avLst/>
          </a:prstGeom>
          <a:noFill/>
        </p:spPr>
        <p:txBody>
          <a:bodyPr wrap="square">
            <a:spAutoFit/>
          </a:bodyPr>
          <a:lstStyle/>
          <a:p>
            <a:r>
              <a:rPr lang="en-US" sz="3200" b="1" dirty="0">
                <a:solidFill>
                  <a:prstClr val="black"/>
                </a:solidFill>
                <a:latin typeface="Lato" panose="020F0502020204030203" pitchFamily="34" charset="0"/>
                <a:cs typeface="Segoe UI" panose="020B0502040204020203" pitchFamily="34" charset="0"/>
              </a:rPr>
              <a:t>‘Smoothed’ Graph – Systolic BP Mean: 130, SD: 15</a:t>
            </a:r>
            <a:endParaRPr lang="en-US" sz="8000" dirty="0"/>
          </a:p>
        </p:txBody>
      </p:sp>
      <p:pic>
        <p:nvPicPr>
          <p:cNvPr id="17" name="Picture 16">
            <a:extLst>
              <a:ext uri="{FF2B5EF4-FFF2-40B4-BE49-F238E27FC236}">
                <a16:creationId xmlns:a16="http://schemas.microsoft.com/office/drawing/2014/main" id="{E8C3629D-FFDF-49E1-2055-F39611FB483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1792900" y="9402084"/>
            <a:ext cx="9404896" cy="7362596"/>
          </a:xfrm>
          <a:prstGeom prst="rect">
            <a:avLst/>
          </a:prstGeom>
        </p:spPr>
      </p:pic>
      <p:pic>
        <p:nvPicPr>
          <p:cNvPr id="33" name="Picture 32">
            <a:extLst>
              <a:ext uri="{FF2B5EF4-FFF2-40B4-BE49-F238E27FC236}">
                <a16:creationId xmlns:a16="http://schemas.microsoft.com/office/drawing/2014/main" id="{B02DCB89-FE31-8B6B-1D57-D57B6241607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06893" y="17017070"/>
            <a:ext cx="9032658" cy="2239838"/>
          </a:xfrm>
          <a:prstGeom prst="rect">
            <a:avLst/>
          </a:prstGeom>
        </p:spPr>
      </p:pic>
      <p:pic>
        <p:nvPicPr>
          <p:cNvPr id="34" name="Picture 33">
            <a:extLst>
              <a:ext uri="{FF2B5EF4-FFF2-40B4-BE49-F238E27FC236}">
                <a16:creationId xmlns:a16="http://schemas.microsoft.com/office/drawing/2014/main" id="{07C38779-7FFD-809A-70D9-5F281A6443D2}"/>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96899" y="19397416"/>
            <a:ext cx="9024751" cy="2239839"/>
          </a:xfrm>
          <a:prstGeom prst="rect">
            <a:avLst/>
          </a:prstGeom>
        </p:spPr>
      </p:pic>
      <p:sp>
        <p:nvSpPr>
          <p:cNvPr id="35" name="Graphic 7">
            <a:extLst>
              <a:ext uri="{FF2B5EF4-FFF2-40B4-BE49-F238E27FC236}">
                <a16:creationId xmlns:a16="http://schemas.microsoft.com/office/drawing/2014/main" id="{B4A4E817-34B9-B658-E50B-D4E78F7371FC}"/>
              </a:ext>
            </a:extLst>
          </p:cNvPr>
          <p:cNvSpPr/>
          <p:nvPr/>
        </p:nvSpPr>
        <p:spPr>
          <a:xfrm>
            <a:off x="42295032" y="17154048"/>
            <a:ext cx="926865" cy="1454263"/>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chemeClr val="tx1"/>
          </a:solidFill>
          <a:ln w="56406" cap="flat">
            <a:noFill/>
            <a:prstDash val="solid"/>
            <a:miter/>
          </a:ln>
        </p:spPr>
        <p:txBody>
          <a:bodyPr rtlCol="0" anchor="ctr"/>
          <a:lstStyle/>
          <a:p>
            <a:endParaRPr lang="en-US" dirty="0"/>
          </a:p>
        </p:txBody>
      </p:sp>
      <p:sp>
        <p:nvSpPr>
          <p:cNvPr id="36" name="TextBox 35">
            <a:extLst>
              <a:ext uri="{FF2B5EF4-FFF2-40B4-BE49-F238E27FC236}">
                <a16:creationId xmlns:a16="http://schemas.microsoft.com/office/drawing/2014/main" id="{35BED156-40B8-4FC8-C73C-5BF75EFCC0DD}"/>
              </a:ext>
            </a:extLst>
          </p:cNvPr>
          <p:cNvSpPr txBox="1"/>
          <p:nvPr/>
        </p:nvSpPr>
        <p:spPr>
          <a:xfrm>
            <a:off x="43532174" y="17083779"/>
            <a:ext cx="7555341" cy="1569660"/>
          </a:xfrm>
          <a:prstGeom prst="rect">
            <a:avLst/>
          </a:prstGeom>
          <a:noFill/>
        </p:spPr>
        <p:txBody>
          <a:bodyPr wrap="square" rtlCol="0">
            <a:spAutoFit/>
          </a:bodyPr>
          <a:lstStyle/>
          <a:p>
            <a:r>
              <a:rPr lang="en-US" sz="4800" dirty="0">
                <a:latin typeface="Lato Black" panose="020F0A02020204030203" pitchFamily="34" charset="0"/>
                <a:cs typeface="Arial" panose="020B0604020202020204" pitchFamily="34" charset="0"/>
              </a:rPr>
              <a:t>Take a picture</a:t>
            </a:r>
            <a:r>
              <a:rPr lang="en-US" sz="4800" dirty="0">
                <a:latin typeface="Lato" panose="020F0502020204030203" pitchFamily="34" charset="0"/>
                <a:cs typeface="Arial" panose="020B0604020202020204" pitchFamily="34" charset="0"/>
              </a:rPr>
              <a:t> to </a:t>
            </a:r>
            <a:br>
              <a:rPr lang="en-US" sz="4800" dirty="0">
                <a:latin typeface="Lato" panose="020F0502020204030203" pitchFamily="34" charset="0"/>
                <a:cs typeface="Arial" panose="020B0604020202020204" pitchFamily="34" charset="0"/>
              </a:rPr>
            </a:br>
            <a:r>
              <a:rPr lang="en-US" sz="4800" dirty="0">
                <a:latin typeface="Lato Black" panose="020F0A02020204030203" pitchFamily="34" charset="0"/>
                <a:cs typeface="Arial" panose="020B0604020202020204" pitchFamily="34" charset="0"/>
              </a:rPr>
              <a:t>download</a:t>
            </a:r>
            <a:r>
              <a:rPr lang="en-US" sz="4800" dirty="0">
                <a:latin typeface="Lato" panose="020F0502020204030203" pitchFamily="34" charset="0"/>
                <a:cs typeface="Arial" panose="020B0604020202020204" pitchFamily="34" charset="0"/>
              </a:rPr>
              <a:t> the</a:t>
            </a:r>
            <a:r>
              <a:rPr lang="en-US" sz="4800" b="1" dirty="0">
                <a:latin typeface="Lato" panose="020F0502020204030203" pitchFamily="34" charset="0"/>
                <a:cs typeface="Arial" panose="020B0604020202020204" pitchFamily="34" charset="0"/>
              </a:rPr>
              <a:t> </a:t>
            </a:r>
            <a:r>
              <a:rPr lang="en-US" sz="4800" dirty="0">
                <a:latin typeface="Lato Black" panose="020F0A02020204030203" pitchFamily="34" charset="0"/>
                <a:cs typeface="Arial" panose="020B0604020202020204" pitchFamily="34" charset="0"/>
              </a:rPr>
              <a:t>full paper</a:t>
            </a:r>
          </a:p>
        </p:txBody>
      </p:sp>
    </p:spTree>
    <p:extLst>
      <p:ext uri="{BB962C8B-B14F-4D97-AF65-F5344CB8AC3E}">
        <p14:creationId xmlns:p14="http://schemas.microsoft.com/office/powerpoint/2010/main" val="36854364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236</TotalTime>
  <Words>453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vt:lpstr>
      <vt:lpstr>Lato Black</vt:lpstr>
      <vt:lpstr>Office Theme</vt:lpstr>
      <vt:lpstr>Physicians judge hypertension control more accurately when viewing ‘smoothed’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Duan, Sean (MU-Student)</dc:creator>
  <cp:lastModifiedBy>Duan, Sean (MU-Student)</cp:lastModifiedBy>
  <cp:revision>15</cp:revision>
  <dcterms:created xsi:type="dcterms:W3CDTF">2023-11-01T19:54:40Z</dcterms:created>
  <dcterms:modified xsi:type="dcterms:W3CDTF">2023-11-03T22:49:27Z</dcterms:modified>
</cp:coreProperties>
</file>