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307" r:id="rId2"/>
  </p:sldIdLst>
  <p:sldSz cx="51206400" cy="3108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B71A"/>
    <a:srgbClr val="BC9030"/>
    <a:srgbClr val="262626"/>
    <a:srgbClr val="D8B3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73" autoAdjust="0"/>
    <p:restoredTop sz="97436" autoAdjust="0"/>
  </p:normalViewPr>
  <p:slideViewPr>
    <p:cSldViewPr snapToGrid="0">
      <p:cViewPr varScale="1">
        <p:scale>
          <a:sx n="36" d="100"/>
          <a:sy n="36" d="100"/>
        </p:scale>
        <p:origin x="138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259864-D661-4603-90B7-42B994C029B6}" type="datetimeFigureOut">
              <a:rPr lang="en-US" smtClean="0"/>
              <a:t>11/3/2023</a:t>
            </a:fld>
            <a:endParaRPr lang="en-US"/>
          </a:p>
        </p:txBody>
      </p:sp>
      <p:sp>
        <p:nvSpPr>
          <p:cNvPr id="4" name="Slide Image Placeholder 3"/>
          <p:cNvSpPr>
            <a:spLocks noGrp="1" noRot="1" noChangeAspect="1"/>
          </p:cNvSpPr>
          <p:nvPr>
            <p:ph type="sldImg" idx="2"/>
          </p:nvPr>
        </p:nvSpPr>
        <p:spPr>
          <a:xfrm>
            <a:off x="889000" y="1143000"/>
            <a:ext cx="50800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69296-AC6F-47EF-9BAF-1A257F75BDEF}" type="slidenum">
              <a:rPr lang="en-US" smtClean="0"/>
              <a:t>‹#›</a:t>
            </a:fld>
            <a:endParaRPr lang="en-US"/>
          </a:p>
        </p:txBody>
      </p:sp>
    </p:spTree>
    <p:extLst>
      <p:ext uri="{BB962C8B-B14F-4D97-AF65-F5344CB8AC3E}">
        <p14:creationId xmlns:p14="http://schemas.microsoft.com/office/powerpoint/2010/main" val="405712850"/>
      </p:ext>
    </p:extLst>
  </p:cSld>
  <p:clrMap bg1="lt1" tx1="dk1" bg2="lt2" tx2="dk2" accent1="accent1" accent2="accent2" accent3="accent3" accent4="accent4" accent5="accent5" accent6="accent6" hlink="hlink" folHlink="folHlink"/>
  <p:notesStyle>
    <a:lvl1pPr marL="0" algn="l" defTabSz="4446096" rtl="0" eaLnBrk="1" latinLnBrk="0" hangingPunct="1">
      <a:defRPr sz="5833" kern="1200">
        <a:solidFill>
          <a:schemeClr val="tx1"/>
        </a:solidFill>
        <a:latin typeface="+mn-lt"/>
        <a:ea typeface="+mn-ea"/>
        <a:cs typeface="+mn-cs"/>
      </a:defRPr>
    </a:lvl1pPr>
    <a:lvl2pPr marL="2223053" algn="l" defTabSz="4446096" rtl="0" eaLnBrk="1" latinLnBrk="0" hangingPunct="1">
      <a:defRPr sz="5833" kern="1200">
        <a:solidFill>
          <a:schemeClr val="tx1"/>
        </a:solidFill>
        <a:latin typeface="+mn-lt"/>
        <a:ea typeface="+mn-ea"/>
        <a:cs typeface="+mn-cs"/>
      </a:defRPr>
    </a:lvl2pPr>
    <a:lvl3pPr marL="4446096" algn="l" defTabSz="4446096" rtl="0" eaLnBrk="1" latinLnBrk="0" hangingPunct="1">
      <a:defRPr sz="5833" kern="1200">
        <a:solidFill>
          <a:schemeClr val="tx1"/>
        </a:solidFill>
        <a:latin typeface="+mn-lt"/>
        <a:ea typeface="+mn-ea"/>
        <a:cs typeface="+mn-cs"/>
      </a:defRPr>
    </a:lvl3pPr>
    <a:lvl4pPr marL="6669149" algn="l" defTabSz="4446096" rtl="0" eaLnBrk="1" latinLnBrk="0" hangingPunct="1">
      <a:defRPr sz="5833" kern="1200">
        <a:solidFill>
          <a:schemeClr val="tx1"/>
        </a:solidFill>
        <a:latin typeface="+mn-lt"/>
        <a:ea typeface="+mn-ea"/>
        <a:cs typeface="+mn-cs"/>
      </a:defRPr>
    </a:lvl4pPr>
    <a:lvl5pPr marL="8892198" algn="l" defTabSz="4446096" rtl="0" eaLnBrk="1" latinLnBrk="0" hangingPunct="1">
      <a:defRPr sz="5833" kern="1200">
        <a:solidFill>
          <a:schemeClr val="tx1"/>
        </a:solidFill>
        <a:latin typeface="+mn-lt"/>
        <a:ea typeface="+mn-ea"/>
        <a:cs typeface="+mn-cs"/>
      </a:defRPr>
    </a:lvl5pPr>
    <a:lvl6pPr marL="11115251" algn="l" defTabSz="4446096" rtl="0" eaLnBrk="1" latinLnBrk="0" hangingPunct="1">
      <a:defRPr sz="5833" kern="1200">
        <a:solidFill>
          <a:schemeClr val="tx1"/>
        </a:solidFill>
        <a:latin typeface="+mn-lt"/>
        <a:ea typeface="+mn-ea"/>
        <a:cs typeface="+mn-cs"/>
      </a:defRPr>
    </a:lvl6pPr>
    <a:lvl7pPr marL="13338299" algn="l" defTabSz="4446096" rtl="0" eaLnBrk="1" latinLnBrk="0" hangingPunct="1">
      <a:defRPr sz="5833" kern="1200">
        <a:solidFill>
          <a:schemeClr val="tx1"/>
        </a:solidFill>
        <a:latin typeface="+mn-lt"/>
        <a:ea typeface="+mn-ea"/>
        <a:cs typeface="+mn-cs"/>
      </a:defRPr>
    </a:lvl7pPr>
    <a:lvl8pPr marL="15561347" algn="l" defTabSz="4446096" rtl="0" eaLnBrk="1" latinLnBrk="0" hangingPunct="1">
      <a:defRPr sz="5833" kern="1200">
        <a:solidFill>
          <a:schemeClr val="tx1"/>
        </a:solidFill>
        <a:latin typeface="+mn-lt"/>
        <a:ea typeface="+mn-ea"/>
        <a:cs typeface="+mn-cs"/>
      </a:defRPr>
    </a:lvl8pPr>
    <a:lvl9pPr marL="17784400" algn="l" defTabSz="4446096" rtl="0" eaLnBrk="1" latinLnBrk="0" hangingPunct="1">
      <a:defRPr sz="583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89000" y="1143000"/>
            <a:ext cx="5080000" cy="3086100"/>
          </a:xfrm>
        </p:spPr>
      </p:sp>
      <p:sp>
        <p:nvSpPr>
          <p:cNvPr id="3" name="Notes Placeholder 2"/>
          <p:cNvSpPr>
            <a:spLocks noGrp="1"/>
          </p:cNvSpPr>
          <p:nvPr>
            <p:ph type="body" idx="1"/>
          </p:nvPr>
        </p:nvSpPr>
        <p:spPr/>
        <p:txBody>
          <a:bodyPr/>
          <a:lstStyle/>
          <a:p>
            <a:r>
              <a:rPr lang="en-US" dirty="0"/>
              <a:t>Notes:</a:t>
            </a:r>
          </a:p>
          <a:p>
            <a:pPr marL="171450" indent="-171450">
              <a:buFont typeface="Arial" panose="020B0604020202020204" pitchFamily="34" charset="0"/>
              <a:buChar char="•"/>
            </a:pPr>
            <a:r>
              <a:rPr lang="en-US" dirty="0"/>
              <a:t>In </a:t>
            </a:r>
            <a:r>
              <a:rPr lang="en-US" dirty="0" err="1"/>
              <a:t>Powerpoint</a:t>
            </a:r>
            <a:r>
              <a:rPr lang="en-US" dirty="0"/>
              <a:t>, click View &gt; Guides</a:t>
            </a:r>
          </a:p>
          <a:p>
            <a:pPr marL="171450" indent="-171450">
              <a:buFont typeface="Arial" panose="020B0604020202020204" pitchFamily="34" charset="0"/>
              <a:buChar char="•"/>
            </a:pPr>
            <a:r>
              <a:rPr lang="en-US" dirty="0"/>
              <a:t>Keep text within gutter guides.</a:t>
            </a:r>
          </a:p>
          <a:p>
            <a:pPr marL="171450" indent="-171450">
              <a:buFont typeface="Arial" panose="020B0604020202020204" pitchFamily="34" charset="0"/>
              <a:buChar char="•"/>
            </a:pPr>
            <a:r>
              <a:rPr lang="en-US" dirty="0"/>
              <a:t>Author list: Don’t split names onto two lines (e.g., “Jimmy [break] Smith”). If that happens, use a new line, unless you need the space. </a:t>
            </a:r>
            <a:r>
              <a:rPr lang="en-US" b="1" dirty="0"/>
              <a:t>Bold the first names of anybody who’s presenting</a:t>
            </a:r>
            <a:r>
              <a:rPr lang="en-US" dirty="0"/>
              <a:t> in person.</a:t>
            </a:r>
          </a:p>
          <a:p>
            <a:pPr marL="171450" indent="-171450">
              <a:buFont typeface="Arial" panose="020B0604020202020204" pitchFamily="34" charset="0"/>
              <a:buChar char="•"/>
            </a:pPr>
            <a:r>
              <a:rPr lang="en-US" dirty="0"/>
              <a:t>Intro/methods/result: </a:t>
            </a:r>
            <a:r>
              <a:rPr lang="en-US" b="1" dirty="0"/>
              <a:t>Do not drop below font size 28</a:t>
            </a:r>
            <a:r>
              <a:rPr lang="en-US" dirty="0"/>
              <a:t>, but if you have extra space, jack up the font size until the space is full.</a:t>
            </a:r>
          </a:p>
          <a:p>
            <a:pPr marL="171450" indent="-171450">
              <a:buFont typeface="Arial" panose="020B0604020202020204" pitchFamily="34" charset="0"/>
              <a:buChar char="•"/>
            </a:pPr>
            <a:r>
              <a:rPr lang="en-US" dirty="0"/>
              <a:t>Do not use color in the sidebars except in graphs/figures. It’ll pull attention from the center and slow interpretation for passersby.</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26C2670-3342-473C-969D-FDFF399F205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2003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00800" y="5088045"/>
            <a:ext cx="38404800" cy="10823787"/>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6400800" y="16329239"/>
            <a:ext cx="38404800" cy="7506121"/>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246697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1037842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655233"/>
            <a:ext cx="11041380" cy="263469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520440" y="1655233"/>
            <a:ext cx="32484060" cy="26346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3057711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1846872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3770" y="7750814"/>
            <a:ext cx="44165520" cy="12932408"/>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3493770" y="20805568"/>
            <a:ext cx="44165520" cy="6800848"/>
          </a:xfrm>
        </p:spPr>
        <p:txBody>
          <a:bodyPr/>
          <a:lstStyle>
            <a:lvl1pPr marL="0" indent="0">
              <a:buNone/>
              <a:defRPr sz="10080">
                <a:solidFill>
                  <a:schemeClr val="tx1">
                    <a:tint val="75000"/>
                  </a:schemeClr>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135061-2F74-46D4-9F8F-C77EF304855D}"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559026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520440" y="8276166"/>
            <a:ext cx="21762720" cy="197260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923240" y="8276166"/>
            <a:ext cx="21762720" cy="197260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135061-2F74-46D4-9F8F-C77EF304855D}"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4151822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7110" y="1655236"/>
            <a:ext cx="44165520" cy="60092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3527112" y="7621272"/>
            <a:ext cx="21662705" cy="373506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3527112" y="11356340"/>
            <a:ext cx="21662705" cy="167034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923240" y="7621272"/>
            <a:ext cx="21769390" cy="373506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25923240" y="11356340"/>
            <a:ext cx="21769390" cy="167034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135061-2F74-46D4-9F8F-C77EF304855D}" type="datetimeFigureOut">
              <a:rPr lang="en-US" smtClean="0"/>
              <a:t>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3577942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135061-2F74-46D4-9F8F-C77EF304855D}" type="datetimeFigureOut">
              <a:rPr lang="en-US" smtClean="0"/>
              <a:t>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3544172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35061-2F74-46D4-9F8F-C77EF304855D}" type="datetimeFigureOut">
              <a:rPr lang="en-US" smtClean="0"/>
              <a:t>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3467722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2072640"/>
            <a:ext cx="16515395" cy="725424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21769390" y="4476329"/>
            <a:ext cx="25923240" cy="22093767"/>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527112" y="9326880"/>
            <a:ext cx="16515395" cy="17279199"/>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3F135061-2F74-46D4-9F8F-C77EF304855D}"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1522251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2072640"/>
            <a:ext cx="16515395" cy="725424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21769390" y="4476329"/>
            <a:ext cx="25923240" cy="22093767"/>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3527112" y="9326880"/>
            <a:ext cx="16515395" cy="17279199"/>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3F135061-2F74-46D4-9F8F-C77EF304855D}"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3641900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0" y="1655236"/>
            <a:ext cx="44165520" cy="600921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520440" y="8276166"/>
            <a:ext cx="44165520" cy="197260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20440" y="28815456"/>
            <a:ext cx="11521440" cy="1655233"/>
          </a:xfrm>
          <a:prstGeom prst="rect">
            <a:avLst/>
          </a:prstGeom>
        </p:spPr>
        <p:txBody>
          <a:bodyPr vert="horz" lIns="91440" tIns="45720" rIns="91440" bIns="45720" rtlCol="0" anchor="ctr"/>
          <a:lstStyle>
            <a:lvl1pPr algn="l">
              <a:defRPr sz="5040">
                <a:solidFill>
                  <a:schemeClr val="tx1">
                    <a:tint val="75000"/>
                  </a:schemeClr>
                </a:solidFill>
              </a:defRPr>
            </a:lvl1pPr>
          </a:lstStyle>
          <a:p>
            <a:fld id="{3F135061-2F74-46D4-9F8F-C77EF304855D}" type="datetimeFigureOut">
              <a:rPr lang="en-US" smtClean="0"/>
              <a:t>11/3/2023</a:t>
            </a:fld>
            <a:endParaRPr lang="en-US"/>
          </a:p>
        </p:txBody>
      </p:sp>
      <p:sp>
        <p:nvSpPr>
          <p:cNvPr id="5" name="Footer Placeholder 4"/>
          <p:cNvSpPr>
            <a:spLocks noGrp="1"/>
          </p:cNvSpPr>
          <p:nvPr>
            <p:ph type="ftr" sz="quarter" idx="3"/>
          </p:nvPr>
        </p:nvSpPr>
        <p:spPr>
          <a:xfrm>
            <a:off x="16962120" y="28815456"/>
            <a:ext cx="17282160" cy="1655233"/>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164520" y="28815456"/>
            <a:ext cx="11521440" cy="1655233"/>
          </a:xfrm>
          <a:prstGeom prst="rect">
            <a:avLst/>
          </a:prstGeom>
        </p:spPr>
        <p:txBody>
          <a:bodyPr vert="horz" lIns="91440" tIns="45720" rIns="91440" bIns="45720" rtlCol="0" anchor="ctr"/>
          <a:lstStyle>
            <a:lvl1pPr algn="r">
              <a:defRPr sz="5040">
                <a:solidFill>
                  <a:schemeClr val="tx1">
                    <a:tint val="75000"/>
                  </a:schemeClr>
                </a:solidFill>
              </a:defRPr>
            </a:lvl1pPr>
          </a:lstStyle>
          <a:p>
            <a:fld id="{63FC52CE-B062-47D6-A8CB-AF6B214D1AE5}" type="slidenum">
              <a:rPr lang="en-US" smtClean="0"/>
              <a:t>‹#›</a:t>
            </a:fld>
            <a:endParaRPr lang="en-US"/>
          </a:p>
        </p:txBody>
      </p:sp>
    </p:spTree>
    <p:extLst>
      <p:ext uri="{BB962C8B-B14F-4D97-AF65-F5344CB8AC3E}">
        <p14:creationId xmlns:p14="http://schemas.microsoft.com/office/powerpoint/2010/main" val="132669320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2" name="silent presenter">
            <a:extLst>
              <a:ext uri="{FF2B5EF4-FFF2-40B4-BE49-F238E27FC236}">
                <a16:creationId xmlns:a16="http://schemas.microsoft.com/office/drawing/2014/main" id="{EC86DA8B-8163-4552-8FA4-435C18CFF2A9}"/>
              </a:ext>
            </a:extLst>
          </p:cNvPr>
          <p:cNvSpPr/>
          <p:nvPr/>
        </p:nvSpPr>
        <p:spPr>
          <a:xfrm>
            <a:off x="0" y="0"/>
            <a:ext cx="10976163" cy="3108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31702"/>
            <a:endParaRPr lang="en-US" sz="1700">
              <a:solidFill>
                <a:prstClr val="white"/>
              </a:solidFill>
              <a:latin typeface="Calibri" panose="020F0502020204030204"/>
            </a:endParaRPr>
          </a:p>
        </p:txBody>
      </p:sp>
      <p:sp>
        <p:nvSpPr>
          <p:cNvPr id="5" name="Title 4">
            <a:extLst>
              <a:ext uri="{FF2B5EF4-FFF2-40B4-BE49-F238E27FC236}">
                <a16:creationId xmlns:a16="http://schemas.microsoft.com/office/drawing/2014/main" id="{DDC4359A-7BBB-495A-96DE-65574C0C88E6}"/>
              </a:ext>
            </a:extLst>
          </p:cNvPr>
          <p:cNvSpPr>
            <a:spLocks noGrp="1"/>
          </p:cNvSpPr>
          <p:nvPr>
            <p:ph type="ctrTitle"/>
          </p:nvPr>
        </p:nvSpPr>
        <p:spPr>
          <a:xfrm>
            <a:off x="14262528" y="4613918"/>
            <a:ext cx="24533489" cy="10168997"/>
          </a:xfrm>
        </p:spPr>
        <p:txBody>
          <a:bodyPr anchor="t">
            <a:noAutofit/>
          </a:bodyPr>
          <a:lstStyle/>
          <a:p>
            <a:pPr algn="l">
              <a:lnSpc>
                <a:spcPct val="150000"/>
              </a:lnSpc>
            </a:pPr>
            <a:r>
              <a:rPr lang="en-US" sz="14200" dirty="0">
                <a:solidFill>
                  <a:schemeClr val="bg1"/>
                </a:solidFill>
                <a:latin typeface="Lato" panose="020F0502020204030203" pitchFamily="34" charset="0"/>
                <a:ea typeface="Segoe UI Black" panose="020B0A02040204020203" pitchFamily="34" charset="0"/>
                <a:cs typeface="Lato" panose="020F0502020204030203" pitchFamily="34" charset="0"/>
              </a:rPr>
              <a:t>Physicians</a:t>
            </a:r>
            <a:r>
              <a:rPr lang="en-US" sz="14200" dirty="0">
                <a:solidFill>
                  <a:schemeClr val="bg1"/>
                </a:solidFill>
                <a:latin typeface="Lato Black" panose="020F0A02020204030203" pitchFamily="34" charset="0"/>
                <a:ea typeface="Segoe UI Black" panose="020B0A02040204020203" pitchFamily="34" charset="0"/>
                <a:cs typeface="Segoe UI" panose="020B0502040204020203" pitchFamily="34" charset="0"/>
              </a:rPr>
              <a:t> </a:t>
            </a:r>
            <a:r>
              <a:rPr lang="en-US" sz="14200" dirty="0">
                <a:solidFill>
                  <a:schemeClr val="bg1"/>
                </a:solidFill>
                <a:latin typeface="Lato" panose="020F0502020204030203" pitchFamily="34" charset="0"/>
                <a:ea typeface="Segoe UI Black" panose="020B0A02040204020203" pitchFamily="34" charset="0"/>
                <a:cs typeface="Lato" panose="020F0502020204030203" pitchFamily="34" charset="0"/>
              </a:rPr>
              <a:t>judge</a:t>
            </a:r>
            <a:r>
              <a:rPr lang="en-US" sz="14200" dirty="0">
                <a:solidFill>
                  <a:schemeClr val="bg1"/>
                </a:solidFill>
                <a:latin typeface="Lato Black" panose="020F0A02020204030203" pitchFamily="34" charset="0"/>
                <a:ea typeface="Segoe UI Black" panose="020B0A02040204020203" pitchFamily="34" charset="0"/>
                <a:cs typeface="Segoe UI" panose="020B0502040204020203" pitchFamily="34" charset="0"/>
              </a:rPr>
              <a:t> </a:t>
            </a:r>
            <a:r>
              <a:rPr lang="en-US" sz="14200" dirty="0">
                <a:solidFill>
                  <a:srgbClr val="FDB71A"/>
                </a:solidFill>
                <a:latin typeface="Lato Black" panose="020F0A02020204030203" pitchFamily="34" charset="0"/>
                <a:ea typeface="Segoe UI Black" panose="020B0A02040204020203" pitchFamily="34" charset="0"/>
                <a:cs typeface="Segoe UI" panose="020B0502040204020203" pitchFamily="34" charset="0"/>
              </a:rPr>
              <a:t>hypertension control more accurately</a:t>
            </a:r>
            <a:r>
              <a:rPr lang="en-US" sz="14200" dirty="0">
                <a:solidFill>
                  <a:srgbClr val="D8B365"/>
                </a:solidFill>
                <a:latin typeface="Lato Black" panose="020F0A02020204030203" pitchFamily="34" charset="0"/>
                <a:ea typeface="Segoe UI Black" panose="020B0A02040204020203" pitchFamily="34" charset="0"/>
                <a:cs typeface="Segoe UI" panose="020B0502040204020203" pitchFamily="34" charset="0"/>
              </a:rPr>
              <a:t> </a:t>
            </a:r>
            <a:r>
              <a:rPr lang="en-US" sz="14200" dirty="0">
                <a:solidFill>
                  <a:schemeClr val="bg1"/>
                </a:solidFill>
                <a:latin typeface="Lato" panose="020F0502020204030203" pitchFamily="34" charset="0"/>
                <a:ea typeface="Segoe UI Black" panose="020B0A02040204020203" pitchFamily="34" charset="0"/>
                <a:cs typeface="Lato" panose="020F0502020204030203" pitchFamily="34" charset="0"/>
              </a:rPr>
              <a:t>when</a:t>
            </a:r>
            <a:r>
              <a:rPr lang="en-US" sz="14200" dirty="0">
                <a:solidFill>
                  <a:schemeClr val="bg1"/>
                </a:solidFill>
                <a:latin typeface="Lato Black" panose="020F0A02020204030203" pitchFamily="34" charset="0"/>
                <a:ea typeface="Segoe UI Black" panose="020B0A02040204020203" pitchFamily="34" charset="0"/>
                <a:cs typeface="Segoe UI" panose="020B0502040204020203" pitchFamily="34" charset="0"/>
              </a:rPr>
              <a:t> </a:t>
            </a:r>
            <a:r>
              <a:rPr lang="en-US" sz="14200" dirty="0">
                <a:solidFill>
                  <a:schemeClr val="bg1"/>
                </a:solidFill>
                <a:latin typeface="Lato" panose="020F0502020204030203" pitchFamily="34" charset="0"/>
                <a:ea typeface="Segoe UI Black" panose="020B0A02040204020203" pitchFamily="34" charset="0"/>
                <a:cs typeface="Lato" panose="020F0502020204030203" pitchFamily="34" charset="0"/>
              </a:rPr>
              <a:t>viewing</a:t>
            </a:r>
            <a:r>
              <a:rPr lang="en-US" sz="14200" dirty="0">
                <a:solidFill>
                  <a:schemeClr val="bg1"/>
                </a:solidFill>
                <a:latin typeface="Lato Black" panose="020F0A02020204030203" pitchFamily="34" charset="0"/>
                <a:ea typeface="Segoe UI Black" panose="020B0A02040204020203" pitchFamily="34" charset="0"/>
                <a:cs typeface="Segoe UI" panose="020B0502040204020203" pitchFamily="34" charset="0"/>
              </a:rPr>
              <a:t> </a:t>
            </a:r>
            <a:r>
              <a:rPr lang="en-US" sz="14200" dirty="0">
                <a:solidFill>
                  <a:srgbClr val="FDB71A"/>
                </a:solidFill>
                <a:latin typeface="Lato Black" panose="020F0A02020204030203" pitchFamily="34" charset="0"/>
                <a:ea typeface="Segoe UI Black" panose="020B0A02040204020203" pitchFamily="34" charset="0"/>
                <a:cs typeface="Segoe UI" panose="020B0502040204020203" pitchFamily="34" charset="0"/>
              </a:rPr>
              <a:t>‘smoothed’ </a:t>
            </a:r>
            <a:r>
              <a:rPr lang="en-US" sz="14200" dirty="0">
                <a:solidFill>
                  <a:schemeClr val="bg1"/>
                </a:solidFill>
                <a:latin typeface="Lato" panose="020F0502020204030203" pitchFamily="34" charset="0"/>
                <a:ea typeface="Segoe UI Black" panose="020B0A02040204020203" pitchFamily="34" charset="0"/>
                <a:cs typeface="Lato" panose="020F0502020204030203" pitchFamily="34" charset="0"/>
              </a:rPr>
              <a:t>graphs.</a:t>
            </a:r>
            <a:endParaRPr lang="en-US" sz="14200" dirty="0">
              <a:solidFill>
                <a:schemeClr val="bg1"/>
              </a:solidFill>
              <a:latin typeface="Lato" panose="020F0502020204030203" pitchFamily="34" charset="0"/>
              <a:ea typeface="Roboto" panose="02000000000000000000" pitchFamily="2" charset="0"/>
              <a:cs typeface="Lato" panose="020F0502020204030203" pitchFamily="34" charset="0"/>
            </a:endParaRPr>
          </a:p>
        </p:txBody>
      </p:sp>
      <p:sp>
        <p:nvSpPr>
          <p:cNvPr id="3" name="TextBox 2">
            <a:extLst>
              <a:ext uri="{FF2B5EF4-FFF2-40B4-BE49-F238E27FC236}">
                <a16:creationId xmlns:a16="http://schemas.microsoft.com/office/drawing/2014/main" id="{8E35B311-3C19-412C-ADE6-EB2E4158F366}"/>
              </a:ext>
            </a:extLst>
          </p:cNvPr>
          <p:cNvSpPr txBox="1"/>
          <p:nvPr/>
        </p:nvSpPr>
        <p:spPr>
          <a:xfrm>
            <a:off x="807253" y="7171412"/>
            <a:ext cx="9032658" cy="21850533"/>
          </a:xfrm>
          <a:prstGeom prst="rect">
            <a:avLst/>
          </a:prstGeom>
          <a:noFill/>
        </p:spPr>
        <p:txBody>
          <a:bodyPr wrap="square" rtlCol="0">
            <a:spAutoFit/>
          </a:bodyPr>
          <a:lstStyle/>
          <a:p>
            <a:pPr defTabSz="431702">
              <a:lnSpc>
                <a:spcPct val="120000"/>
              </a:lnSpc>
            </a:pPr>
            <a:r>
              <a:rPr lang="en-US" sz="3200" b="1" dirty="0">
                <a:solidFill>
                  <a:prstClr val="black"/>
                </a:solidFill>
                <a:latin typeface="Lato" panose="020F0502020204030203" pitchFamily="34" charset="0"/>
                <a:cs typeface="Segoe UI" panose="020B0502040204020203" pitchFamily="34" charset="0"/>
              </a:rPr>
              <a:t>BACKGROUND:</a:t>
            </a:r>
          </a:p>
          <a:p>
            <a:pPr marL="777112" indent="-777112" defTabSz="431702">
              <a:lnSpc>
                <a:spcPct val="120000"/>
              </a:lnSpc>
              <a:buFont typeface="Arial" panose="020B0604020202020204" pitchFamily="34" charset="0"/>
              <a:buChar char="•"/>
            </a:pPr>
            <a:r>
              <a:rPr lang="en-US" sz="2800" dirty="0">
                <a:solidFill>
                  <a:prstClr val="black"/>
                </a:solidFill>
                <a:latin typeface="Lato" panose="020F0502020204030203" pitchFamily="34" charset="0"/>
                <a:cs typeface="Segoe UI" panose="020B0502040204020203" pitchFamily="34" charset="0"/>
              </a:rPr>
              <a:t>One contributor to uncontrolled hypertension is ‘clinical inertia’ due to inaccurate judgements of patient blood pressure control. This can stem from significant variance between BP measurements over time.</a:t>
            </a:r>
          </a:p>
          <a:p>
            <a:pPr marL="777112" indent="-777112" defTabSz="431702">
              <a:lnSpc>
                <a:spcPct val="120000"/>
              </a:lnSpc>
              <a:buFont typeface="Arial" panose="020B0604020202020204" pitchFamily="34" charset="0"/>
              <a:buChar char="•"/>
            </a:pPr>
            <a:r>
              <a:rPr lang="en-US" sz="2800" dirty="0">
                <a:solidFill>
                  <a:prstClr val="black"/>
                </a:solidFill>
                <a:latin typeface="Lato" panose="020F0502020204030203" pitchFamily="34" charset="0"/>
                <a:cs typeface="Segoe UI" panose="020B0502040204020203" pitchFamily="34" charset="0"/>
              </a:rPr>
              <a:t>We designed new data visualizations to reduce clinical uncertainty and improve physician judgement.</a:t>
            </a:r>
            <a:endParaRPr lang="en-US" sz="2800" dirty="0">
              <a:solidFill>
                <a:srgbClr val="8C1616"/>
              </a:solidFill>
              <a:latin typeface="Lato" panose="020F0502020204030203" pitchFamily="34" charset="0"/>
              <a:cs typeface="Segoe UI" panose="020B0502040204020203" pitchFamily="34" charset="0"/>
            </a:endParaRPr>
          </a:p>
          <a:p>
            <a:pPr defTabSz="431702">
              <a:lnSpc>
                <a:spcPct val="120000"/>
              </a:lnSpc>
            </a:pPr>
            <a:endParaRPr lang="en-US" sz="3405" b="1" dirty="0">
              <a:solidFill>
                <a:srgbClr val="8C1616"/>
              </a:solidFill>
              <a:latin typeface="Lato" panose="020F0502020204030203" pitchFamily="34" charset="0"/>
              <a:cs typeface="Segoe UI" panose="020B0502040204020203" pitchFamily="34" charset="0"/>
            </a:endParaRPr>
          </a:p>
          <a:p>
            <a:pPr defTabSz="431702">
              <a:lnSpc>
                <a:spcPct val="120000"/>
              </a:lnSpc>
            </a:pPr>
            <a:r>
              <a:rPr lang="en-US" sz="3200" b="1" dirty="0">
                <a:solidFill>
                  <a:srgbClr val="8C1616"/>
                </a:solidFill>
                <a:latin typeface="Lato" panose="020F0502020204030203" pitchFamily="34" charset="0"/>
                <a:cs typeface="Segoe UI" panose="020B0502040204020203" pitchFamily="34" charset="0"/>
              </a:rPr>
              <a:t>METHODS</a:t>
            </a:r>
          </a:p>
          <a:p>
            <a:pPr marL="701510" indent="-701510" defTabSz="431702">
              <a:lnSpc>
                <a:spcPct val="120000"/>
              </a:lnSpc>
              <a:buFont typeface="+mj-lt"/>
              <a:buAutoNum type="arabicPeriod"/>
            </a:pPr>
            <a:r>
              <a:rPr lang="en-US" sz="2800" dirty="0">
                <a:solidFill>
                  <a:prstClr val="black"/>
                </a:solidFill>
                <a:latin typeface="Lato" panose="020F0502020204030203" pitchFamily="34" charset="0"/>
                <a:cs typeface="Segoe UI" panose="020B0502040204020203" pitchFamily="34" charset="0"/>
              </a:rPr>
              <a:t>57 family medicine physicians were recruited internally through e-mail.</a:t>
            </a:r>
          </a:p>
          <a:p>
            <a:pPr marL="701510" indent="-701510" defTabSz="431702">
              <a:lnSpc>
                <a:spcPct val="120000"/>
              </a:lnSpc>
              <a:buFont typeface="+mj-lt"/>
              <a:buAutoNum type="arabicPeriod"/>
            </a:pPr>
            <a:r>
              <a:rPr lang="en-US" sz="2800" dirty="0">
                <a:solidFill>
                  <a:prstClr val="black"/>
                </a:solidFill>
                <a:latin typeface="Lato" panose="020F0502020204030203" pitchFamily="34" charset="0"/>
                <a:cs typeface="Segoe UI" panose="020B0502040204020203" pitchFamily="34" charset="0"/>
              </a:rPr>
              <a:t>Physicians assessed 8 brief vignettes of a fictitious patient</a:t>
            </a:r>
          </a:p>
          <a:p>
            <a:pPr marL="701510" indent="-701510" defTabSz="431702">
              <a:lnSpc>
                <a:spcPct val="120000"/>
              </a:lnSpc>
              <a:buFont typeface="+mj-lt"/>
              <a:buAutoNum type="arabicPeriod"/>
            </a:pPr>
            <a:r>
              <a:rPr lang="en-US" sz="2800" dirty="0">
                <a:solidFill>
                  <a:prstClr val="black"/>
                </a:solidFill>
                <a:latin typeface="Lato" panose="020F0502020204030203" pitchFamily="34" charset="0"/>
                <a:cs typeface="Segoe UI" panose="020B0502040204020203" pitchFamily="34" charset="0"/>
              </a:rPr>
              <a:t>For each vignette, participants Rated perceived hypertension control and need for medication change</a:t>
            </a:r>
          </a:p>
          <a:p>
            <a:pPr marL="701510" indent="-701510" defTabSz="431702">
              <a:lnSpc>
                <a:spcPct val="120000"/>
              </a:lnSpc>
              <a:buFont typeface="+mj-lt"/>
              <a:buAutoNum type="arabicPeriod"/>
            </a:pPr>
            <a:endParaRPr lang="en-US" sz="2800" dirty="0">
              <a:solidFill>
                <a:prstClr val="black"/>
              </a:solidFill>
              <a:latin typeface="Lato" panose="020F0502020204030203" pitchFamily="34" charset="0"/>
              <a:cs typeface="Segoe UI" panose="020B0502040204020203" pitchFamily="34" charset="0"/>
            </a:endParaRPr>
          </a:p>
          <a:p>
            <a:pPr marL="701510" indent="-701510" defTabSz="431702">
              <a:lnSpc>
                <a:spcPct val="120000"/>
              </a:lnSpc>
              <a:buFont typeface="+mj-lt"/>
              <a:buAutoNum type="arabicPeriod"/>
            </a:pPr>
            <a:endParaRPr lang="en-US" sz="2800" dirty="0">
              <a:solidFill>
                <a:prstClr val="black"/>
              </a:solidFill>
              <a:latin typeface="Lato" panose="020F0502020204030203" pitchFamily="34" charset="0"/>
              <a:cs typeface="Segoe UI" panose="020B0502040204020203" pitchFamily="34" charset="0"/>
            </a:endParaRPr>
          </a:p>
          <a:p>
            <a:pPr marL="701510" indent="-701510" defTabSz="431702">
              <a:lnSpc>
                <a:spcPct val="120000"/>
              </a:lnSpc>
              <a:buFont typeface="+mj-lt"/>
              <a:buAutoNum type="arabicPeriod"/>
            </a:pPr>
            <a:endParaRPr lang="en-US" sz="2800" dirty="0">
              <a:solidFill>
                <a:prstClr val="black"/>
              </a:solidFill>
              <a:latin typeface="Lato" panose="020F0502020204030203" pitchFamily="34" charset="0"/>
              <a:cs typeface="Segoe UI" panose="020B0502040204020203" pitchFamily="34" charset="0"/>
            </a:endParaRPr>
          </a:p>
          <a:p>
            <a:pPr marL="701510" indent="-701510" defTabSz="431702">
              <a:lnSpc>
                <a:spcPct val="120000"/>
              </a:lnSpc>
              <a:buFont typeface="+mj-lt"/>
              <a:buAutoNum type="arabicPeriod"/>
            </a:pPr>
            <a:endParaRPr lang="en-US" sz="2800" dirty="0">
              <a:solidFill>
                <a:prstClr val="black"/>
              </a:solidFill>
              <a:latin typeface="Lato" panose="020F0502020204030203" pitchFamily="34" charset="0"/>
              <a:cs typeface="Segoe UI" panose="020B0502040204020203" pitchFamily="34" charset="0"/>
            </a:endParaRPr>
          </a:p>
          <a:p>
            <a:pPr marL="701510" indent="-701510" defTabSz="431702">
              <a:lnSpc>
                <a:spcPct val="120000"/>
              </a:lnSpc>
              <a:buFont typeface="+mj-lt"/>
              <a:buAutoNum type="arabicPeriod"/>
            </a:pPr>
            <a:endParaRPr lang="en-US" sz="2800" dirty="0">
              <a:solidFill>
                <a:prstClr val="black"/>
              </a:solidFill>
              <a:latin typeface="Lato" panose="020F0502020204030203" pitchFamily="34" charset="0"/>
              <a:cs typeface="Segoe UI" panose="020B0502040204020203" pitchFamily="34" charset="0"/>
            </a:endParaRPr>
          </a:p>
          <a:p>
            <a:pPr marL="701510" indent="-701510" defTabSz="431702">
              <a:lnSpc>
                <a:spcPct val="120000"/>
              </a:lnSpc>
              <a:buFont typeface="+mj-lt"/>
              <a:buAutoNum type="arabicPeriod"/>
            </a:pPr>
            <a:endParaRPr lang="en-US" sz="2800" dirty="0">
              <a:solidFill>
                <a:prstClr val="black"/>
              </a:solidFill>
              <a:latin typeface="Lato" panose="020F0502020204030203" pitchFamily="34" charset="0"/>
              <a:cs typeface="Segoe UI" panose="020B0502040204020203" pitchFamily="34" charset="0"/>
            </a:endParaRPr>
          </a:p>
          <a:p>
            <a:pPr marL="701510" indent="-701510" defTabSz="431702">
              <a:lnSpc>
                <a:spcPct val="120000"/>
              </a:lnSpc>
              <a:buFont typeface="+mj-lt"/>
              <a:buAutoNum type="arabicPeriod"/>
            </a:pPr>
            <a:endParaRPr lang="en-US" sz="2800" dirty="0">
              <a:solidFill>
                <a:prstClr val="black"/>
              </a:solidFill>
              <a:latin typeface="Lato" panose="020F0502020204030203" pitchFamily="34" charset="0"/>
              <a:cs typeface="Segoe UI" panose="020B0502040204020203" pitchFamily="34" charset="0"/>
            </a:endParaRPr>
          </a:p>
          <a:p>
            <a:pPr marL="701510" indent="-701510" defTabSz="431702">
              <a:lnSpc>
                <a:spcPct val="120000"/>
              </a:lnSpc>
              <a:buFont typeface="+mj-lt"/>
              <a:buAutoNum type="arabicPeriod"/>
            </a:pPr>
            <a:endParaRPr lang="en-US" sz="2800" dirty="0">
              <a:solidFill>
                <a:prstClr val="black"/>
              </a:solidFill>
              <a:latin typeface="Lato" panose="020F0502020204030203" pitchFamily="34" charset="0"/>
              <a:cs typeface="Segoe UI" panose="020B0502040204020203" pitchFamily="34" charset="0"/>
            </a:endParaRPr>
          </a:p>
          <a:p>
            <a:pPr marL="701510" indent="-701510" defTabSz="431702">
              <a:lnSpc>
                <a:spcPct val="120000"/>
              </a:lnSpc>
              <a:buFont typeface="+mj-lt"/>
              <a:buAutoNum type="arabicPeriod"/>
            </a:pPr>
            <a:endParaRPr lang="en-US" sz="2800" dirty="0">
              <a:solidFill>
                <a:prstClr val="black"/>
              </a:solidFill>
              <a:latin typeface="Lato" panose="020F0502020204030203" pitchFamily="34" charset="0"/>
              <a:cs typeface="Segoe UI" panose="020B0502040204020203" pitchFamily="34" charset="0"/>
            </a:endParaRPr>
          </a:p>
          <a:p>
            <a:pPr marL="701510" indent="-701510" defTabSz="431702">
              <a:lnSpc>
                <a:spcPct val="120000"/>
              </a:lnSpc>
              <a:buFont typeface="+mj-lt"/>
              <a:buAutoNum type="arabicPeriod"/>
            </a:pPr>
            <a:endParaRPr lang="en-US" sz="2800" dirty="0">
              <a:solidFill>
                <a:prstClr val="black"/>
              </a:solidFill>
              <a:latin typeface="Lato" panose="020F0502020204030203" pitchFamily="34" charset="0"/>
              <a:cs typeface="Segoe UI" panose="020B0502040204020203" pitchFamily="34" charset="0"/>
            </a:endParaRPr>
          </a:p>
          <a:p>
            <a:pPr marL="701510" indent="-701510" defTabSz="431702">
              <a:lnSpc>
                <a:spcPct val="120000"/>
              </a:lnSpc>
              <a:buFont typeface="+mj-lt"/>
              <a:buAutoNum type="arabicPeriod"/>
            </a:pPr>
            <a:r>
              <a:rPr lang="en-US" sz="2800" dirty="0">
                <a:solidFill>
                  <a:prstClr val="black"/>
                </a:solidFill>
                <a:latin typeface="Lato" panose="020F0502020204030203" pitchFamily="34" charset="0"/>
                <a:cs typeface="Segoe UI" panose="020B0502040204020203" pitchFamily="34" charset="0"/>
              </a:rPr>
              <a:t>Vignettes systematically varied in mean systolic BP (130 or 145 mmHg), standard deviation of BP (15 or 25), and form of data visualization (line graph with raw data or smoothed values)</a:t>
            </a:r>
            <a:endParaRPr lang="en-US" sz="2800" b="1" dirty="0">
              <a:solidFill>
                <a:prstClr val="black"/>
              </a:solidFill>
              <a:latin typeface="Lato" panose="020F0502020204030203" pitchFamily="34" charset="0"/>
              <a:cs typeface="Segoe UI" panose="020B0502040204020203" pitchFamily="34" charset="0"/>
            </a:endParaRPr>
          </a:p>
          <a:p>
            <a:pPr defTabSz="431702">
              <a:lnSpc>
                <a:spcPct val="120000"/>
              </a:lnSpc>
            </a:pPr>
            <a:endParaRPr lang="en-US" sz="3200" b="1" dirty="0">
              <a:solidFill>
                <a:prstClr val="black"/>
              </a:solidFill>
              <a:latin typeface="Lato" panose="020F0502020204030203" pitchFamily="34" charset="0"/>
              <a:cs typeface="Segoe UI" panose="020B0502040204020203" pitchFamily="34" charset="0"/>
            </a:endParaRPr>
          </a:p>
          <a:p>
            <a:pPr defTabSz="431702">
              <a:lnSpc>
                <a:spcPct val="120000"/>
              </a:lnSpc>
            </a:pPr>
            <a:r>
              <a:rPr lang="en-US" sz="3200" b="1" dirty="0">
                <a:solidFill>
                  <a:prstClr val="black"/>
                </a:solidFill>
                <a:latin typeface="Lato" panose="020F0502020204030203" pitchFamily="34" charset="0"/>
                <a:cs typeface="Segoe UI" panose="020B0502040204020203" pitchFamily="34" charset="0"/>
              </a:rPr>
              <a:t>RESULTS</a:t>
            </a:r>
          </a:p>
          <a:p>
            <a:pPr marL="539626" indent="-539626" defTabSz="431702">
              <a:lnSpc>
                <a:spcPct val="120000"/>
              </a:lnSpc>
              <a:buFont typeface="Arial" panose="020B0604020202020204" pitchFamily="34" charset="0"/>
              <a:buChar char="•"/>
            </a:pPr>
            <a:r>
              <a:rPr lang="en-US" sz="2800" dirty="0">
                <a:solidFill>
                  <a:prstClr val="black"/>
                </a:solidFill>
                <a:latin typeface="Lato" panose="020F0502020204030203" pitchFamily="34" charset="0"/>
                <a:cs typeface="Segoe UI" panose="020B0502040204020203" pitchFamily="34" charset="0"/>
              </a:rPr>
              <a:t>Smoothed graphs were appropriately judged to have greater control than raw graphs in the controlled BP condition, but not the uncontrolled BP condition.</a:t>
            </a:r>
          </a:p>
          <a:p>
            <a:pPr marL="539626" indent="-539626" defTabSz="431702">
              <a:lnSpc>
                <a:spcPct val="120000"/>
              </a:lnSpc>
              <a:buFont typeface="Arial" panose="020B0604020202020204" pitchFamily="34" charset="0"/>
              <a:buChar char="•"/>
            </a:pPr>
            <a:r>
              <a:rPr lang="en-US" sz="2800" dirty="0">
                <a:solidFill>
                  <a:prstClr val="black"/>
                </a:solidFill>
                <a:latin typeface="Lato" panose="020F0502020204030203" pitchFamily="34" charset="0"/>
                <a:cs typeface="Segoe UI" panose="020B0502040204020203" pitchFamily="34" charset="0"/>
              </a:rPr>
              <a:t>High BP variability resulted in lower perception of control and greater need for medication change</a:t>
            </a:r>
          </a:p>
          <a:p>
            <a:pPr defTabSz="431702">
              <a:lnSpc>
                <a:spcPct val="120000"/>
              </a:lnSpc>
            </a:pPr>
            <a:endParaRPr lang="en-US" sz="3405" dirty="0">
              <a:solidFill>
                <a:prstClr val="black"/>
              </a:solidFill>
              <a:latin typeface="Lato" panose="020F0502020204030203" pitchFamily="34" charset="0"/>
              <a:cs typeface="Segoe UI" panose="020B0502040204020203" pitchFamily="34" charset="0"/>
            </a:endParaRPr>
          </a:p>
          <a:p>
            <a:pPr defTabSz="431702">
              <a:lnSpc>
                <a:spcPct val="120000"/>
              </a:lnSpc>
            </a:pPr>
            <a:endParaRPr lang="en-US" sz="3405" dirty="0">
              <a:solidFill>
                <a:prstClr val="black"/>
              </a:solidFill>
              <a:latin typeface="Lato" panose="020F050202020403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FCAC4B58-8623-4DBE-951A-DDF821787031}"/>
              </a:ext>
            </a:extLst>
          </p:cNvPr>
          <p:cNvSpPr txBox="1"/>
          <p:nvPr/>
        </p:nvSpPr>
        <p:spPr>
          <a:xfrm>
            <a:off x="42870233" y="1729956"/>
            <a:ext cx="7236374" cy="8637621"/>
          </a:xfrm>
          <a:prstGeom prst="rect">
            <a:avLst/>
          </a:prstGeom>
          <a:noFill/>
        </p:spPr>
        <p:txBody>
          <a:bodyPr wrap="square" rtlCol="0">
            <a:spAutoFit/>
          </a:bodyPr>
          <a:lstStyle/>
          <a:p>
            <a:pPr defTabSz="431702"/>
            <a:r>
              <a:rPr lang="en-US" sz="5100" b="1" dirty="0">
                <a:solidFill>
                  <a:prstClr val="black"/>
                </a:solidFill>
                <a:latin typeface="Lato" panose="020F0502020204030203" pitchFamily="34" charset="0"/>
                <a:cs typeface="Segoe UI" panose="020B0502040204020203" pitchFamily="34" charset="0"/>
              </a:rPr>
              <a:t>AMMO BAR</a:t>
            </a:r>
          </a:p>
          <a:p>
            <a:pPr defTabSz="431702"/>
            <a:endParaRPr lang="en-US" sz="5100" b="1" dirty="0">
              <a:solidFill>
                <a:prstClr val="black"/>
              </a:solidFill>
              <a:latin typeface="Lato" panose="020F0502020204030203" pitchFamily="34" charset="0"/>
              <a:cs typeface="Segoe UI" panose="020B0502040204020203" pitchFamily="34" charset="0"/>
            </a:endParaRPr>
          </a:p>
          <a:p>
            <a:pPr defTabSz="431702"/>
            <a:r>
              <a:rPr lang="en-US" sz="4533" b="1" dirty="0">
                <a:solidFill>
                  <a:prstClr val="black"/>
                </a:solidFill>
                <a:latin typeface="Lato" panose="020F0502020204030203" pitchFamily="34" charset="0"/>
                <a:cs typeface="Segoe UI" panose="020B0502040204020203" pitchFamily="34" charset="0"/>
              </a:rPr>
              <a:t>Delete this and replace it with your…</a:t>
            </a:r>
          </a:p>
          <a:p>
            <a:pPr marL="1079256" indent="-1079256" defTabSz="431702">
              <a:buFont typeface="Arial" panose="020B0604020202020204" pitchFamily="34" charset="0"/>
              <a:buChar char="•"/>
            </a:pPr>
            <a:r>
              <a:rPr lang="en-US" sz="4533" dirty="0">
                <a:solidFill>
                  <a:prstClr val="black"/>
                </a:solidFill>
                <a:latin typeface="Lato" panose="020F0502020204030203" pitchFamily="34" charset="0"/>
                <a:cs typeface="Segoe UI" panose="020B0502040204020203" pitchFamily="34" charset="0"/>
              </a:rPr>
              <a:t>Extra Graphs</a:t>
            </a:r>
          </a:p>
          <a:p>
            <a:pPr marL="1079256" indent="-1079256" defTabSz="431702">
              <a:buFont typeface="Arial" panose="020B0604020202020204" pitchFamily="34" charset="0"/>
              <a:buChar char="•"/>
            </a:pPr>
            <a:r>
              <a:rPr lang="en-US" sz="4533" dirty="0">
                <a:solidFill>
                  <a:prstClr val="black"/>
                </a:solidFill>
                <a:latin typeface="Lato" panose="020F0502020204030203" pitchFamily="34" charset="0"/>
                <a:cs typeface="Segoe UI" panose="020B0502040204020203" pitchFamily="34" charset="0"/>
              </a:rPr>
              <a:t>Extra Correlation tables</a:t>
            </a:r>
          </a:p>
          <a:p>
            <a:pPr marL="1079256" indent="-1079256" defTabSz="431702">
              <a:buFont typeface="Arial" panose="020B0604020202020204" pitchFamily="34" charset="0"/>
              <a:buChar char="•"/>
            </a:pPr>
            <a:r>
              <a:rPr lang="en-US" sz="4533" dirty="0">
                <a:solidFill>
                  <a:prstClr val="black"/>
                </a:solidFill>
                <a:latin typeface="Lato" panose="020F0502020204030203" pitchFamily="34" charset="0"/>
                <a:cs typeface="Segoe UI" panose="020B0502040204020203" pitchFamily="34" charset="0"/>
              </a:rPr>
              <a:t>Extra Figures</a:t>
            </a:r>
          </a:p>
          <a:p>
            <a:pPr marL="1079256" indent="-1079256" defTabSz="431702">
              <a:buFont typeface="Arial" panose="020B0604020202020204" pitchFamily="34" charset="0"/>
              <a:buChar char="•"/>
            </a:pPr>
            <a:r>
              <a:rPr lang="en-US" sz="4533" dirty="0">
                <a:solidFill>
                  <a:prstClr val="black"/>
                </a:solidFill>
                <a:latin typeface="Lato" panose="020F0502020204030203" pitchFamily="34" charset="0"/>
                <a:cs typeface="Segoe UI" panose="020B0502040204020203" pitchFamily="34" charset="0"/>
              </a:rPr>
              <a:t>Extra nuance that you’re worried about leaving out.</a:t>
            </a:r>
          </a:p>
          <a:p>
            <a:pPr marL="1079256" indent="-1079256" defTabSz="431702">
              <a:buFont typeface="Arial" panose="020B0604020202020204" pitchFamily="34" charset="0"/>
              <a:buChar char="•"/>
            </a:pPr>
            <a:r>
              <a:rPr lang="en-US" sz="4533" b="1" dirty="0">
                <a:solidFill>
                  <a:prstClr val="black"/>
                </a:solidFill>
                <a:latin typeface="Lato" panose="020F0502020204030203" pitchFamily="34" charset="0"/>
                <a:cs typeface="Segoe UI" panose="020B0502040204020203" pitchFamily="34" charset="0"/>
              </a:rPr>
              <a:t>Keep it messy!</a:t>
            </a:r>
            <a:r>
              <a:rPr lang="en-US" sz="4533" dirty="0">
                <a:solidFill>
                  <a:prstClr val="black"/>
                </a:solidFill>
                <a:latin typeface="Lato" panose="020F0502020204030203" pitchFamily="34" charset="0"/>
                <a:cs typeface="Segoe UI" panose="020B0502040204020203" pitchFamily="34" charset="0"/>
              </a:rPr>
              <a:t> This section is just for you.</a:t>
            </a:r>
          </a:p>
        </p:txBody>
      </p:sp>
      <p:sp>
        <p:nvSpPr>
          <p:cNvPr id="20" name="Rectangle 19">
            <a:extLst>
              <a:ext uri="{FF2B5EF4-FFF2-40B4-BE49-F238E27FC236}">
                <a16:creationId xmlns:a16="http://schemas.microsoft.com/office/drawing/2014/main" id="{6BA4CF46-E210-4322-91D1-2A41779F64E4}"/>
              </a:ext>
            </a:extLst>
          </p:cNvPr>
          <p:cNvSpPr/>
          <p:nvPr/>
        </p:nvSpPr>
        <p:spPr>
          <a:xfrm>
            <a:off x="760213" y="5662736"/>
            <a:ext cx="3357009" cy="1400768"/>
          </a:xfrm>
          <a:prstGeom prst="rect">
            <a:avLst/>
          </a:prstGeom>
        </p:spPr>
        <p:txBody>
          <a:bodyPr wrap="none">
            <a:spAutoFit/>
          </a:bodyPr>
          <a:lstStyle/>
          <a:p>
            <a:pPr defTabSz="431702">
              <a:lnSpc>
                <a:spcPct val="120000"/>
              </a:lnSpc>
            </a:pPr>
            <a:r>
              <a:rPr lang="en-US" sz="3405" dirty="0">
                <a:solidFill>
                  <a:prstClr val="white">
                    <a:lumMod val="50000"/>
                  </a:prstClr>
                </a:solidFill>
                <a:latin typeface="Lato" panose="020F0502020204030203" pitchFamily="34" charset="0"/>
                <a:cs typeface="Segoe UI" panose="020B0502040204020203" pitchFamily="34" charset="0"/>
              </a:rPr>
              <a:t>PRESENTER:</a:t>
            </a:r>
            <a:r>
              <a:rPr lang="en-US" sz="3405" b="1" dirty="0">
                <a:solidFill>
                  <a:prstClr val="black"/>
                </a:solidFill>
                <a:latin typeface="Lato" panose="020F0502020204030203" pitchFamily="34" charset="0"/>
                <a:cs typeface="Segoe UI" panose="020B0502040204020203" pitchFamily="34" charset="0"/>
              </a:rPr>
              <a:t> </a:t>
            </a:r>
          </a:p>
          <a:p>
            <a:pPr defTabSz="431702">
              <a:lnSpc>
                <a:spcPct val="120000"/>
              </a:lnSpc>
            </a:pPr>
            <a:r>
              <a:rPr lang="en-US" sz="4157" b="1" dirty="0">
                <a:solidFill>
                  <a:prstClr val="black"/>
                </a:solidFill>
                <a:latin typeface="Lato" panose="020F0502020204030203" pitchFamily="34" charset="0"/>
                <a:cs typeface="Segoe UI" panose="020B0502040204020203" pitchFamily="34" charset="0"/>
              </a:rPr>
              <a:t>Sean X. Duan</a:t>
            </a:r>
          </a:p>
        </p:txBody>
      </p:sp>
      <p:sp>
        <p:nvSpPr>
          <p:cNvPr id="21" name="TextBox 20">
            <a:extLst>
              <a:ext uri="{FF2B5EF4-FFF2-40B4-BE49-F238E27FC236}">
                <a16:creationId xmlns:a16="http://schemas.microsoft.com/office/drawing/2014/main" id="{CAC155C6-7E35-4156-B9B3-271571AF60CC}"/>
              </a:ext>
            </a:extLst>
          </p:cNvPr>
          <p:cNvSpPr txBox="1"/>
          <p:nvPr/>
        </p:nvSpPr>
        <p:spPr>
          <a:xfrm>
            <a:off x="733317" y="315876"/>
            <a:ext cx="9480206" cy="5352491"/>
          </a:xfrm>
          <a:prstGeom prst="rect">
            <a:avLst/>
          </a:prstGeom>
          <a:noFill/>
        </p:spPr>
        <p:txBody>
          <a:bodyPr wrap="square" rtlCol="0">
            <a:spAutoFit/>
          </a:bodyPr>
          <a:lstStyle/>
          <a:p>
            <a:pPr>
              <a:lnSpc>
                <a:spcPct val="107000"/>
              </a:lnSpc>
              <a:spcAft>
                <a:spcPts val="3627"/>
              </a:spcAft>
            </a:pPr>
            <a:r>
              <a:rPr lang="en-US" sz="5400" kern="100" dirty="0">
                <a:latin typeface="Lato Black" panose="020F0502020204030203" pitchFamily="34" charset="0"/>
                <a:ea typeface="Lato Black" panose="020F0502020204030203" pitchFamily="34" charset="0"/>
                <a:cs typeface="Lato Black" panose="020F0502020204030203" pitchFamily="34" charset="0"/>
              </a:rPr>
              <a:t>The Impact of an Enhanced Data Visualization Tool for Hypertension in the Electronic Health Record on Physician Judgments about Hypertension Control</a:t>
            </a:r>
          </a:p>
        </p:txBody>
      </p:sp>
      <p:grpSp>
        <p:nvGrpSpPr>
          <p:cNvPr id="30" name="Group 29">
            <a:extLst>
              <a:ext uri="{FF2B5EF4-FFF2-40B4-BE49-F238E27FC236}">
                <a16:creationId xmlns:a16="http://schemas.microsoft.com/office/drawing/2014/main" id="{0FDFF18E-3569-CE90-BD5D-9B7C951DC8C1}"/>
              </a:ext>
            </a:extLst>
          </p:cNvPr>
          <p:cNvGrpSpPr/>
          <p:nvPr/>
        </p:nvGrpSpPr>
        <p:grpSpPr>
          <a:xfrm>
            <a:off x="41742709" y="2"/>
            <a:ext cx="9463691" cy="31130817"/>
            <a:chOff x="8102919" y="-38100"/>
            <a:chExt cx="2080224" cy="6858000"/>
          </a:xfrm>
        </p:grpSpPr>
        <p:sp>
          <p:nvSpPr>
            <p:cNvPr id="16" name="Rectangle 15">
              <a:extLst>
                <a:ext uri="{FF2B5EF4-FFF2-40B4-BE49-F238E27FC236}">
                  <a16:creationId xmlns:a16="http://schemas.microsoft.com/office/drawing/2014/main" id="{678733BE-059C-47B7-9415-5ADF2F3024F1}"/>
                </a:ext>
              </a:extLst>
            </p:cNvPr>
            <p:cNvSpPr/>
            <p:nvPr/>
          </p:nvSpPr>
          <p:spPr>
            <a:xfrm>
              <a:off x="8102919" y="-38100"/>
              <a:ext cx="208022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31702"/>
              <a:r>
                <a:rPr lang="en-US" sz="1700" b="1" i="1" dirty="0">
                  <a:solidFill>
                    <a:prstClr val="white"/>
                  </a:solidFill>
                  <a:latin typeface="Lato" panose="020F0502020204030203" pitchFamily="34" charset="0"/>
                  <a:cs typeface="Lato" panose="020F0502020204030203" pitchFamily="34" charset="0"/>
                </a:rPr>
                <a:t>Non-Cognitive Predictors of Student Success:</a:t>
              </a:r>
              <a:br>
                <a:rPr lang="en-US" sz="1700" i="1" dirty="0">
                  <a:solidFill>
                    <a:prstClr val="white"/>
                  </a:solidFill>
                  <a:latin typeface="Lato" panose="020F0502020204030203" pitchFamily="34" charset="0"/>
                  <a:cs typeface="Lato" panose="020F0502020204030203" pitchFamily="34" charset="0"/>
                </a:rPr>
              </a:br>
              <a:r>
                <a:rPr lang="en-US" sz="1700" i="1" dirty="0">
                  <a:solidFill>
                    <a:prstClr val="white"/>
                  </a:solidFill>
                  <a:latin typeface="Lato" panose="020F0502020204030203" pitchFamily="34" charset="0"/>
                  <a:cs typeface="Lato" panose="020F0502020204030203" pitchFamily="34" charset="0"/>
                </a:rPr>
                <a:t>A Predictive Validity Comparison Between Domestic and International Students</a:t>
              </a:r>
            </a:p>
          </p:txBody>
        </p:sp>
        <p:sp>
          <p:nvSpPr>
            <p:cNvPr id="22" name="TextBox 21">
              <a:extLst>
                <a:ext uri="{FF2B5EF4-FFF2-40B4-BE49-F238E27FC236}">
                  <a16:creationId xmlns:a16="http://schemas.microsoft.com/office/drawing/2014/main" id="{C3F61B32-8F5A-4CA2-B549-F3CD26098007}"/>
                </a:ext>
              </a:extLst>
            </p:cNvPr>
            <p:cNvSpPr txBox="1"/>
            <p:nvPr/>
          </p:nvSpPr>
          <p:spPr>
            <a:xfrm>
              <a:off x="8274618" y="5290788"/>
              <a:ext cx="1851608" cy="850237"/>
            </a:xfrm>
            <a:prstGeom prst="rect">
              <a:avLst/>
            </a:prstGeom>
            <a:noFill/>
          </p:spPr>
          <p:txBody>
            <a:bodyPr wrap="square" rtlCol="0">
              <a:spAutoFit/>
            </a:bodyPr>
            <a:lstStyle/>
            <a:p>
              <a:pPr defTabSz="431702"/>
              <a:r>
                <a:rPr lang="en-US" sz="4080" dirty="0">
                  <a:solidFill>
                    <a:prstClr val="black"/>
                  </a:solidFill>
                  <a:latin typeface="Lato" panose="020F0502020204030203" pitchFamily="34" charset="0"/>
                  <a:cs typeface="Segoe UI" panose="020B0502040204020203" pitchFamily="34" charset="0"/>
                </a:rPr>
                <a:t>Sean Duan, Victoria A Shaffer, Pete </a:t>
              </a:r>
              <a:r>
                <a:rPr lang="en-US" sz="4080" dirty="0" err="1">
                  <a:solidFill>
                    <a:prstClr val="black"/>
                  </a:solidFill>
                  <a:latin typeface="Lato" panose="020F0502020204030203" pitchFamily="34" charset="0"/>
                  <a:cs typeface="Segoe UI" panose="020B0502040204020203" pitchFamily="34" charset="0"/>
                </a:rPr>
                <a:t>Wegier</a:t>
              </a:r>
              <a:r>
                <a:rPr lang="en-US" sz="4080" dirty="0">
                  <a:solidFill>
                    <a:prstClr val="black"/>
                  </a:solidFill>
                  <a:latin typeface="Lato" panose="020F0502020204030203" pitchFamily="34" charset="0"/>
                  <a:cs typeface="Segoe UI" panose="020B0502040204020203" pitchFamily="34" charset="0"/>
                </a:rPr>
                <a:t>, KD Valentine, Shannon M. Canfield, Jeffery L. Belden, Linsey M. </a:t>
              </a:r>
              <a:r>
                <a:rPr lang="en-US" sz="4080" dirty="0" err="1">
                  <a:solidFill>
                    <a:prstClr val="black"/>
                  </a:solidFill>
                  <a:latin typeface="Lato" panose="020F0502020204030203" pitchFamily="34" charset="0"/>
                  <a:cs typeface="Segoe UI" panose="020B0502040204020203" pitchFamily="34" charset="0"/>
                </a:rPr>
                <a:t>Steege</a:t>
              </a:r>
              <a:r>
                <a:rPr lang="en-US" sz="4080" dirty="0">
                  <a:solidFill>
                    <a:prstClr val="black"/>
                  </a:solidFill>
                  <a:latin typeface="Lato" panose="020F0502020204030203" pitchFamily="34" charset="0"/>
                  <a:cs typeface="Segoe UI" panose="020B0502040204020203" pitchFamily="34" charset="0"/>
                </a:rPr>
                <a:t>, </a:t>
              </a:r>
              <a:r>
                <a:rPr lang="en-US" sz="4080" dirty="0" err="1">
                  <a:solidFill>
                    <a:prstClr val="black"/>
                  </a:solidFill>
                  <a:latin typeface="Lato" panose="020F0502020204030203" pitchFamily="34" charset="0"/>
                  <a:cs typeface="Segoe UI" panose="020B0502040204020203" pitchFamily="34" charset="0"/>
                </a:rPr>
                <a:t>Mihail</a:t>
              </a:r>
              <a:r>
                <a:rPr lang="en-US" sz="4080" dirty="0">
                  <a:solidFill>
                    <a:prstClr val="black"/>
                  </a:solidFill>
                  <a:latin typeface="Lato" panose="020F0502020204030203" pitchFamily="34" charset="0"/>
                  <a:cs typeface="Segoe UI" panose="020B0502040204020203" pitchFamily="34" charset="0"/>
                </a:rPr>
                <a:t> Popescu, Richelle J. Koopman </a:t>
              </a:r>
              <a:br>
                <a:rPr lang="en-US" sz="4080" dirty="0">
                  <a:solidFill>
                    <a:prstClr val="black"/>
                  </a:solidFill>
                  <a:latin typeface="Lato" panose="020F0502020204030203" pitchFamily="34" charset="0"/>
                  <a:cs typeface="Segoe UI" panose="020B0502040204020203" pitchFamily="34" charset="0"/>
                </a:rPr>
              </a:br>
              <a:endParaRPr lang="en-US" sz="4080" b="1" dirty="0">
                <a:solidFill>
                  <a:prstClr val="black"/>
                </a:solidFill>
                <a:latin typeface="Lato" panose="020F0502020204030203" pitchFamily="34" charset="0"/>
                <a:cs typeface="Segoe UI" panose="020B0502040204020203" pitchFamily="34" charset="0"/>
              </a:endParaRPr>
            </a:p>
          </p:txBody>
        </p:sp>
        <p:sp>
          <p:nvSpPr>
            <p:cNvPr id="23" name="Graphic 18">
              <a:extLst>
                <a:ext uri="{FF2B5EF4-FFF2-40B4-BE49-F238E27FC236}">
                  <a16:creationId xmlns:a16="http://schemas.microsoft.com/office/drawing/2014/main" id="{1B355378-8069-4F41-9F33-76FF52B1D680}"/>
                </a:ext>
              </a:extLst>
            </p:cNvPr>
            <p:cNvSpPr/>
            <p:nvPr/>
          </p:nvSpPr>
          <p:spPr>
            <a:xfrm>
              <a:off x="8168982" y="5340999"/>
              <a:ext cx="75091" cy="69833"/>
            </a:xfrm>
            <a:custGeom>
              <a:avLst/>
              <a:gdLst>
                <a:gd name="connsiteX0" fmla="*/ 310594 w 327663"/>
                <a:gd name="connsiteY0" fmla="*/ 219906 h 335196"/>
                <a:gd name="connsiteX1" fmla="*/ 246568 w 327663"/>
                <a:gd name="connsiteY1" fmla="*/ 176217 h 335196"/>
                <a:gd name="connsiteX2" fmla="*/ 212295 w 327663"/>
                <a:gd name="connsiteY2" fmla="*/ 176217 h 335196"/>
                <a:gd name="connsiteX3" fmla="*/ 165217 w 327663"/>
                <a:gd name="connsiteY3" fmla="*/ 189022 h 335196"/>
                <a:gd name="connsiteX4" fmla="*/ 118138 w 327663"/>
                <a:gd name="connsiteY4" fmla="*/ 176217 h 335196"/>
                <a:gd name="connsiteX5" fmla="*/ 83866 w 327663"/>
                <a:gd name="connsiteY5" fmla="*/ 176217 h 335196"/>
                <a:gd name="connsiteX6" fmla="*/ 19839 w 327663"/>
                <a:gd name="connsiteY6" fmla="*/ 219906 h 335196"/>
                <a:gd name="connsiteX7" fmla="*/ 1385 w 327663"/>
                <a:gd name="connsiteY7" fmla="*/ 299750 h 335196"/>
                <a:gd name="connsiteX8" fmla="*/ 165970 w 327663"/>
                <a:gd name="connsiteY8" fmla="*/ 335529 h 335196"/>
                <a:gd name="connsiteX9" fmla="*/ 329802 w 327663"/>
                <a:gd name="connsiteY9" fmla="*/ 299750 h 335196"/>
                <a:gd name="connsiteX10" fmla="*/ 310594 w 327663"/>
                <a:gd name="connsiteY10" fmla="*/ 219906 h 335196"/>
                <a:gd name="connsiteX11" fmla="*/ 165593 w 327663"/>
                <a:gd name="connsiteY11" fmla="*/ 154749 h 335196"/>
                <a:gd name="connsiteX12" fmla="*/ 242425 w 327663"/>
                <a:gd name="connsiteY12" fmla="*/ 77918 h 335196"/>
                <a:gd name="connsiteX13" fmla="*/ 165593 w 327663"/>
                <a:gd name="connsiteY13" fmla="*/ 1086 h 335196"/>
                <a:gd name="connsiteX14" fmla="*/ 88762 w 327663"/>
                <a:gd name="connsiteY14" fmla="*/ 77918 h 335196"/>
                <a:gd name="connsiteX15" fmla="*/ 165593 w 327663"/>
                <a:gd name="connsiteY15" fmla="*/ 154749 h 33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7663" h="335196">
                  <a:moveTo>
                    <a:pt x="310594" y="219906"/>
                  </a:moveTo>
                  <a:cubicBezTo>
                    <a:pt x="287243" y="179983"/>
                    <a:pt x="246568" y="176217"/>
                    <a:pt x="246568" y="176217"/>
                  </a:cubicBezTo>
                  <a:lnTo>
                    <a:pt x="212295" y="176217"/>
                  </a:lnTo>
                  <a:cubicBezTo>
                    <a:pt x="198360" y="184126"/>
                    <a:pt x="182541" y="189022"/>
                    <a:pt x="165217" y="189022"/>
                  </a:cubicBezTo>
                  <a:cubicBezTo>
                    <a:pt x="147892" y="189022"/>
                    <a:pt x="132074" y="184503"/>
                    <a:pt x="118138" y="176217"/>
                  </a:cubicBezTo>
                  <a:lnTo>
                    <a:pt x="83866" y="176217"/>
                  </a:lnTo>
                  <a:cubicBezTo>
                    <a:pt x="83866" y="176217"/>
                    <a:pt x="43190" y="179983"/>
                    <a:pt x="19839" y="219906"/>
                  </a:cubicBezTo>
                  <a:cubicBezTo>
                    <a:pt x="-2758" y="259828"/>
                    <a:pt x="1385" y="299750"/>
                    <a:pt x="1385" y="299750"/>
                  </a:cubicBezTo>
                  <a:cubicBezTo>
                    <a:pt x="1385" y="299750"/>
                    <a:pt x="37164" y="335529"/>
                    <a:pt x="165970" y="335529"/>
                  </a:cubicBezTo>
                  <a:cubicBezTo>
                    <a:pt x="294776" y="335529"/>
                    <a:pt x="329802" y="299750"/>
                    <a:pt x="329802" y="299750"/>
                  </a:cubicBezTo>
                  <a:cubicBezTo>
                    <a:pt x="329802" y="299750"/>
                    <a:pt x="333945" y="259828"/>
                    <a:pt x="310594" y="219906"/>
                  </a:cubicBezTo>
                  <a:close/>
                  <a:moveTo>
                    <a:pt x="165593" y="154749"/>
                  </a:moveTo>
                  <a:cubicBezTo>
                    <a:pt x="208152" y="154749"/>
                    <a:pt x="242425" y="120477"/>
                    <a:pt x="242425" y="77918"/>
                  </a:cubicBezTo>
                  <a:cubicBezTo>
                    <a:pt x="242425" y="35359"/>
                    <a:pt x="208152" y="1086"/>
                    <a:pt x="165593" y="1086"/>
                  </a:cubicBezTo>
                  <a:cubicBezTo>
                    <a:pt x="123035" y="1086"/>
                    <a:pt x="88762" y="35736"/>
                    <a:pt x="88762" y="77918"/>
                  </a:cubicBezTo>
                  <a:cubicBezTo>
                    <a:pt x="88762" y="120477"/>
                    <a:pt x="123035" y="154749"/>
                    <a:pt x="165593" y="154749"/>
                  </a:cubicBezTo>
                  <a:close/>
                </a:path>
              </a:pathLst>
            </a:custGeom>
            <a:solidFill>
              <a:schemeClr val="tx1">
                <a:lumMod val="50000"/>
                <a:lumOff val="50000"/>
              </a:schemeClr>
            </a:solidFill>
            <a:ln w="3663" cap="flat">
              <a:noFill/>
              <a:prstDash val="solid"/>
              <a:miter/>
            </a:ln>
          </p:spPr>
          <p:txBody>
            <a:bodyPr rtlCol="0" anchor="ctr"/>
            <a:lstStyle/>
            <a:p>
              <a:pPr defTabSz="431702"/>
              <a:endParaRPr lang="en-US" sz="1700">
                <a:solidFill>
                  <a:prstClr val="black"/>
                </a:solidFill>
                <a:latin typeface="Calibri" panose="020F0502020204030204"/>
              </a:endParaRPr>
            </a:p>
          </p:txBody>
        </p:sp>
      </p:grpSp>
      <p:pic>
        <p:nvPicPr>
          <p:cNvPr id="27" name="Graphic 26">
            <a:extLst>
              <a:ext uri="{FF2B5EF4-FFF2-40B4-BE49-F238E27FC236}">
                <a16:creationId xmlns:a16="http://schemas.microsoft.com/office/drawing/2014/main" id="{B62BF9C0-8774-4458-8210-ACA4788001C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262528" y="14798827"/>
            <a:ext cx="24533489" cy="15147858"/>
          </a:xfrm>
          <a:prstGeom prst="rect">
            <a:avLst/>
          </a:prstGeom>
        </p:spPr>
      </p:pic>
      <p:pic>
        <p:nvPicPr>
          <p:cNvPr id="4" name="Picture 3" descr="A close-up of a sign&#10;&#10;Description automatically generated">
            <a:extLst>
              <a:ext uri="{FF2B5EF4-FFF2-40B4-BE49-F238E27FC236}">
                <a16:creationId xmlns:a16="http://schemas.microsoft.com/office/drawing/2014/main" id="{AF7FEB77-76FF-B011-2CF2-A0186374EBE8}"/>
              </a:ext>
            </a:extLst>
          </p:cNvPr>
          <p:cNvPicPr>
            <a:picLocks noChangeAspect="1"/>
          </p:cNvPicPr>
          <p:nvPr/>
        </p:nvPicPr>
        <p:blipFill>
          <a:blip r:embed="rId4"/>
          <a:stretch>
            <a:fillRect/>
          </a:stretch>
        </p:blipFill>
        <p:spPr>
          <a:xfrm>
            <a:off x="870005" y="27975774"/>
            <a:ext cx="8946162" cy="2878631"/>
          </a:xfrm>
          <a:prstGeom prst="rect">
            <a:avLst/>
          </a:prstGeom>
        </p:spPr>
      </p:pic>
      <p:pic>
        <p:nvPicPr>
          <p:cNvPr id="8" name="Picture 7" descr="A black text on a white background&#10;&#10;Description automatically generated">
            <a:extLst>
              <a:ext uri="{FF2B5EF4-FFF2-40B4-BE49-F238E27FC236}">
                <a16:creationId xmlns:a16="http://schemas.microsoft.com/office/drawing/2014/main" id="{60897842-A950-CD0E-9B51-BC41AE177A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815354" y="29040551"/>
            <a:ext cx="9252411" cy="1420714"/>
          </a:xfrm>
          <a:prstGeom prst="rect">
            <a:avLst/>
          </a:prstGeom>
        </p:spPr>
      </p:pic>
      <p:grpSp>
        <p:nvGrpSpPr>
          <p:cNvPr id="29" name="Group 28">
            <a:extLst>
              <a:ext uri="{FF2B5EF4-FFF2-40B4-BE49-F238E27FC236}">
                <a16:creationId xmlns:a16="http://schemas.microsoft.com/office/drawing/2014/main" id="{78B146B7-8A97-39A8-74EB-C042D2B909A6}"/>
              </a:ext>
            </a:extLst>
          </p:cNvPr>
          <p:cNvGrpSpPr/>
          <p:nvPr/>
        </p:nvGrpSpPr>
        <p:grpSpPr>
          <a:xfrm>
            <a:off x="42133269" y="27614482"/>
            <a:ext cx="6387122" cy="580606"/>
            <a:chOff x="8126637" y="6090466"/>
            <a:chExt cx="1408924" cy="128075"/>
          </a:xfrm>
        </p:grpSpPr>
        <p:pic>
          <p:nvPicPr>
            <p:cNvPr id="26" name="Picture 25">
              <a:extLst>
                <a:ext uri="{FF2B5EF4-FFF2-40B4-BE49-F238E27FC236}">
                  <a16:creationId xmlns:a16="http://schemas.microsoft.com/office/drawing/2014/main" id="{2B31517F-FD2F-3ADE-B60B-993415E10C43}"/>
                </a:ext>
              </a:extLst>
            </p:cNvPr>
            <p:cNvPicPr>
              <a:picLocks noChangeAspect="1"/>
            </p:cNvPicPr>
            <p:nvPr/>
          </p:nvPicPr>
          <p:blipFill rotWithShape="1">
            <a:blip r:embed="rId6"/>
            <a:srcRect t="18850" b="32695"/>
            <a:stretch/>
          </p:blipFill>
          <p:spPr>
            <a:xfrm>
              <a:off x="8126637" y="6110053"/>
              <a:ext cx="186746" cy="90487"/>
            </a:xfrm>
            <a:prstGeom prst="rect">
              <a:avLst/>
            </a:prstGeom>
          </p:spPr>
        </p:pic>
        <p:sp>
          <p:nvSpPr>
            <p:cNvPr id="28" name="TextBox 27">
              <a:extLst>
                <a:ext uri="{FF2B5EF4-FFF2-40B4-BE49-F238E27FC236}">
                  <a16:creationId xmlns:a16="http://schemas.microsoft.com/office/drawing/2014/main" id="{B8067FB0-C5C6-0FDF-A77E-CE494028DB7B}"/>
                </a:ext>
              </a:extLst>
            </p:cNvPr>
            <p:cNvSpPr txBox="1"/>
            <p:nvPr/>
          </p:nvSpPr>
          <p:spPr>
            <a:xfrm>
              <a:off x="8313383" y="6090466"/>
              <a:ext cx="1222178" cy="128075"/>
            </a:xfrm>
            <a:prstGeom prst="rect">
              <a:avLst/>
            </a:prstGeom>
            <a:noFill/>
          </p:spPr>
          <p:txBody>
            <a:bodyPr wrap="square" rtlCol="0">
              <a:spAutoFit/>
            </a:bodyPr>
            <a:lstStyle/>
            <a:p>
              <a:r>
                <a:rPr lang="en-US" sz="3173" dirty="0"/>
                <a:t>sxdff5@mail.missouri.edu</a:t>
              </a:r>
            </a:p>
          </p:txBody>
        </p:sp>
      </p:grpSp>
      <p:pic>
        <p:nvPicPr>
          <p:cNvPr id="10" name="Picture 9">
            <a:extLst>
              <a:ext uri="{FF2B5EF4-FFF2-40B4-BE49-F238E27FC236}">
                <a16:creationId xmlns:a16="http://schemas.microsoft.com/office/drawing/2014/main" id="{C9C7FBC9-51FC-5B08-2DB8-6D15B2C53EBA}"/>
              </a:ext>
            </a:extLst>
          </p:cNvPr>
          <p:cNvPicPr>
            <a:picLocks noChangeAspect="1"/>
          </p:cNvPicPr>
          <p:nvPr/>
        </p:nvPicPr>
        <p:blipFill>
          <a:blip r:embed="rId7"/>
          <a:stretch>
            <a:fillRect/>
          </a:stretch>
        </p:blipFill>
        <p:spPr>
          <a:xfrm>
            <a:off x="41742708" y="1033590"/>
            <a:ext cx="9432699" cy="7210777"/>
          </a:xfrm>
          <a:prstGeom prst="rect">
            <a:avLst/>
          </a:prstGeom>
        </p:spPr>
      </p:pic>
      <p:sp>
        <p:nvSpPr>
          <p:cNvPr id="13" name="TextBox 12">
            <a:extLst>
              <a:ext uri="{FF2B5EF4-FFF2-40B4-BE49-F238E27FC236}">
                <a16:creationId xmlns:a16="http://schemas.microsoft.com/office/drawing/2014/main" id="{D2EE2635-C630-25E4-6487-3FF625E548EF}"/>
              </a:ext>
            </a:extLst>
          </p:cNvPr>
          <p:cNvSpPr txBox="1"/>
          <p:nvPr/>
        </p:nvSpPr>
        <p:spPr>
          <a:xfrm>
            <a:off x="41873582" y="311550"/>
            <a:ext cx="9430349" cy="584775"/>
          </a:xfrm>
          <a:prstGeom prst="rect">
            <a:avLst/>
          </a:prstGeom>
          <a:noFill/>
        </p:spPr>
        <p:txBody>
          <a:bodyPr wrap="square">
            <a:spAutoFit/>
          </a:bodyPr>
          <a:lstStyle/>
          <a:p>
            <a:r>
              <a:rPr lang="en-US" sz="3200" b="1" dirty="0">
                <a:solidFill>
                  <a:prstClr val="black"/>
                </a:solidFill>
                <a:latin typeface="Lato" panose="020F0502020204030203" pitchFamily="34" charset="0"/>
                <a:cs typeface="Segoe UI" panose="020B0502040204020203" pitchFamily="34" charset="0"/>
              </a:rPr>
              <a:t>‘Raw’ Graph – Systolic BP Mean: 130, SD: 15</a:t>
            </a:r>
            <a:endParaRPr lang="en-US" sz="8000" dirty="0"/>
          </a:p>
        </p:txBody>
      </p:sp>
      <p:sp>
        <p:nvSpPr>
          <p:cNvPr id="15" name="TextBox 14">
            <a:extLst>
              <a:ext uri="{FF2B5EF4-FFF2-40B4-BE49-F238E27FC236}">
                <a16:creationId xmlns:a16="http://schemas.microsoft.com/office/drawing/2014/main" id="{8B65AA01-CDFE-368C-492C-C6AE1D0CB203}"/>
              </a:ext>
            </a:extLst>
          </p:cNvPr>
          <p:cNvSpPr txBox="1"/>
          <p:nvPr/>
        </p:nvSpPr>
        <p:spPr>
          <a:xfrm>
            <a:off x="41819794" y="8547505"/>
            <a:ext cx="9430349" cy="580608"/>
          </a:xfrm>
          <a:prstGeom prst="rect">
            <a:avLst/>
          </a:prstGeom>
          <a:noFill/>
        </p:spPr>
        <p:txBody>
          <a:bodyPr wrap="square">
            <a:spAutoFit/>
          </a:bodyPr>
          <a:lstStyle/>
          <a:p>
            <a:r>
              <a:rPr lang="en-US" sz="3200" b="1" dirty="0">
                <a:solidFill>
                  <a:prstClr val="black"/>
                </a:solidFill>
                <a:latin typeface="Lato" panose="020F0502020204030203" pitchFamily="34" charset="0"/>
                <a:cs typeface="Segoe UI" panose="020B0502040204020203" pitchFamily="34" charset="0"/>
              </a:rPr>
              <a:t>‘Smoothed’ Graph – Systolic BP Mean: 130, SD: 15</a:t>
            </a:r>
            <a:endParaRPr lang="en-US" sz="8000" dirty="0"/>
          </a:p>
        </p:txBody>
      </p:sp>
      <p:pic>
        <p:nvPicPr>
          <p:cNvPr id="17" name="Picture 16">
            <a:extLst>
              <a:ext uri="{FF2B5EF4-FFF2-40B4-BE49-F238E27FC236}">
                <a16:creationId xmlns:a16="http://schemas.microsoft.com/office/drawing/2014/main" id="{E8C3629D-FFDF-49E1-2055-F39611FB4833}"/>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41792900" y="9402084"/>
            <a:ext cx="9404896" cy="7362596"/>
          </a:xfrm>
          <a:prstGeom prst="rect">
            <a:avLst/>
          </a:prstGeom>
        </p:spPr>
      </p:pic>
      <p:pic>
        <p:nvPicPr>
          <p:cNvPr id="33" name="Picture 32">
            <a:extLst>
              <a:ext uri="{FF2B5EF4-FFF2-40B4-BE49-F238E27FC236}">
                <a16:creationId xmlns:a16="http://schemas.microsoft.com/office/drawing/2014/main" id="{B02DCB89-FE31-8B6B-1D57-D57B62416078}"/>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906893" y="17017070"/>
            <a:ext cx="9032658" cy="2239838"/>
          </a:xfrm>
          <a:prstGeom prst="rect">
            <a:avLst/>
          </a:prstGeom>
        </p:spPr>
      </p:pic>
      <p:pic>
        <p:nvPicPr>
          <p:cNvPr id="34" name="Picture 33">
            <a:extLst>
              <a:ext uri="{FF2B5EF4-FFF2-40B4-BE49-F238E27FC236}">
                <a16:creationId xmlns:a16="http://schemas.microsoft.com/office/drawing/2014/main" id="{07C38779-7FFD-809A-70D9-5F281A6443D2}"/>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896899" y="19397416"/>
            <a:ext cx="9024751" cy="2239839"/>
          </a:xfrm>
          <a:prstGeom prst="rect">
            <a:avLst/>
          </a:prstGeom>
        </p:spPr>
      </p:pic>
      <p:sp>
        <p:nvSpPr>
          <p:cNvPr id="36" name="TextBox 35">
            <a:extLst>
              <a:ext uri="{FF2B5EF4-FFF2-40B4-BE49-F238E27FC236}">
                <a16:creationId xmlns:a16="http://schemas.microsoft.com/office/drawing/2014/main" id="{35BED156-40B8-4FC8-C73C-5BF75EFCC0DD}"/>
              </a:ext>
            </a:extLst>
          </p:cNvPr>
          <p:cNvSpPr txBox="1"/>
          <p:nvPr/>
        </p:nvSpPr>
        <p:spPr>
          <a:xfrm>
            <a:off x="47563847" y="17404526"/>
            <a:ext cx="3437405" cy="5909310"/>
          </a:xfrm>
          <a:prstGeom prst="rect">
            <a:avLst/>
          </a:prstGeom>
          <a:noFill/>
        </p:spPr>
        <p:txBody>
          <a:bodyPr wrap="square" rtlCol="0">
            <a:spAutoFit/>
          </a:bodyPr>
          <a:lstStyle/>
          <a:p>
            <a:r>
              <a:rPr lang="en-US" sz="5400" dirty="0">
                <a:latin typeface="Lato Black" panose="020F0A02020204030203" pitchFamily="34" charset="0"/>
                <a:cs typeface="Arial" panose="020B0604020202020204" pitchFamily="34" charset="0"/>
              </a:rPr>
              <a:t>Take a picture</a:t>
            </a:r>
            <a:r>
              <a:rPr lang="en-US" sz="5400" dirty="0">
                <a:latin typeface="Lato" panose="020F0502020204030203" pitchFamily="34" charset="0"/>
                <a:cs typeface="Arial" panose="020B0604020202020204" pitchFamily="34" charset="0"/>
              </a:rPr>
              <a:t> to </a:t>
            </a:r>
            <a:br>
              <a:rPr lang="en-US" sz="5400" dirty="0">
                <a:latin typeface="Lato" panose="020F0502020204030203" pitchFamily="34" charset="0"/>
                <a:cs typeface="Arial" panose="020B0604020202020204" pitchFamily="34" charset="0"/>
              </a:rPr>
            </a:br>
            <a:r>
              <a:rPr lang="en-US" sz="5400" dirty="0">
                <a:latin typeface="Lato Black" panose="020F0A02020204030203" pitchFamily="34" charset="0"/>
                <a:cs typeface="Arial" panose="020B0604020202020204" pitchFamily="34" charset="0"/>
              </a:rPr>
              <a:t>download</a:t>
            </a:r>
            <a:r>
              <a:rPr lang="en-US" sz="5400" dirty="0">
                <a:latin typeface="Lato" panose="020F0502020204030203" pitchFamily="34" charset="0"/>
                <a:cs typeface="Arial" panose="020B0604020202020204" pitchFamily="34" charset="0"/>
              </a:rPr>
              <a:t> the</a:t>
            </a:r>
            <a:r>
              <a:rPr lang="en-US" sz="5400" b="1" dirty="0">
                <a:latin typeface="Lato" panose="020F0502020204030203" pitchFamily="34" charset="0"/>
                <a:cs typeface="Arial" panose="020B0604020202020204" pitchFamily="34" charset="0"/>
              </a:rPr>
              <a:t> </a:t>
            </a:r>
            <a:r>
              <a:rPr lang="en-US" sz="5400" b="1" dirty="0">
                <a:latin typeface="Lato Black" panose="020F0A02020204030203" pitchFamily="34" charset="0"/>
                <a:cs typeface="Arial" panose="020B0604020202020204" pitchFamily="34" charset="0"/>
              </a:rPr>
              <a:t>a</a:t>
            </a:r>
            <a:r>
              <a:rPr lang="en-US" sz="5400" dirty="0">
                <a:latin typeface="Lato Black" panose="020F0A02020204030203" pitchFamily="34" charset="0"/>
                <a:cs typeface="Arial" panose="020B0604020202020204" pitchFamily="34" charset="0"/>
              </a:rPr>
              <a:t>bstract </a:t>
            </a:r>
            <a:r>
              <a:rPr lang="en-US" sz="5400" dirty="0">
                <a:latin typeface="Lato" panose="020F0502020204030203" pitchFamily="34" charset="0"/>
                <a:cs typeface="Lato" panose="020F0502020204030203" pitchFamily="34" charset="0"/>
              </a:rPr>
              <a:t>and </a:t>
            </a:r>
            <a:r>
              <a:rPr lang="en-US" sz="5400" dirty="0">
                <a:latin typeface="Lato Black" panose="020F0A02020204030203" pitchFamily="34" charset="0"/>
                <a:cs typeface="Arial" panose="020B0604020202020204" pitchFamily="34" charset="0"/>
              </a:rPr>
              <a:t>poster</a:t>
            </a:r>
          </a:p>
        </p:txBody>
      </p:sp>
      <p:pic>
        <p:nvPicPr>
          <p:cNvPr id="6" name="Picture 5" descr="A qr code on a white background&#10;&#10;Description automatically generated">
            <a:extLst>
              <a:ext uri="{FF2B5EF4-FFF2-40B4-BE49-F238E27FC236}">
                <a16:creationId xmlns:a16="http://schemas.microsoft.com/office/drawing/2014/main" id="{76E324C6-EAD8-ED03-950F-5CE295A6144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378216" y="17279170"/>
            <a:ext cx="4883084" cy="6330105"/>
          </a:xfrm>
          <a:prstGeom prst="rect">
            <a:avLst/>
          </a:prstGeom>
        </p:spPr>
      </p:pic>
      <p:pic>
        <p:nvPicPr>
          <p:cNvPr id="24" name="Graphic 23">
            <a:extLst>
              <a:ext uri="{FF2B5EF4-FFF2-40B4-BE49-F238E27FC236}">
                <a16:creationId xmlns:a16="http://schemas.microsoft.com/office/drawing/2014/main" id="{D6BF2B4E-DD1C-D1F1-F1F4-B22E57EE9B8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2986346" y="869431"/>
            <a:ext cx="5233707" cy="3989629"/>
          </a:xfrm>
          <a:prstGeom prst="rect">
            <a:avLst/>
          </a:prstGeom>
        </p:spPr>
      </p:pic>
    </p:spTree>
    <p:extLst>
      <p:ext uri="{BB962C8B-B14F-4D97-AF65-F5344CB8AC3E}">
        <p14:creationId xmlns:p14="http://schemas.microsoft.com/office/powerpoint/2010/main" val="36854364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256</TotalTime>
  <Words>454</Words>
  <Application>Microsoft Office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Lato</vt:lpstr>
      <vt:lpstr>Lato Black</vt:lpstr>
      <vt:lpstr>Office Theme</vt:lpstr>
      <vt:lpstr>Physicians judge hypertension control more accurately when viewing ‘smoothed’ graphs.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Duan, Sean (MU-Student)</dc:creator>
  <cp:lastModifiedBy>Duan, Sean (MU-Student)</cp:lastModifiedBy>
  <cp:revision>19</cp:revision>
  <dcterms:created xsi:type="dcterms:W3CDTF">2023-11-01T19:54:40Z</dcterms:created>
  <dcterms:modified xsi:type="dcterms:W3CDTF">2023-11-03T23:14:10Z</dcterms:modified>
</cp:coreProperties>
</file>