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6881813" cy="9296400"/>
  <p:defaultTextStyle>
    <a:defPPr>
      <a:defRPr lang="en-US"/>
    </a:defPPr>
    <a:lvl1pPr algn="l" rtl="0" eaLnBrk="0" fontAlgn="base" hangingPunct="0">
      <a:spcBef>
        <a:spcPct val="0"/>
      </a:spcBef>
      <a:spcAft>
        <a:spcPct val="0"/>
      </a:spcAft>
      <a:defRPr sz="2600" kern="1200">
        <a:solidFill>
          <a:schemeClr val="tx1"/>
        </a:solidFill>
        <a:latin typeface="Arial" charset="0"/>
        <a:ea typeface="MS PGothic" charset="-128"/>
        <a:cs typeface="+mn-cs"/>
      </a:defRPr>
    </a:lvl1pPr>
    <a:lvl2pPr marL="342900" indent="114300" algn="l" rtl="0" eaLnBrk="0" fontAlgn="base" hangingPunct="0">
      <a:spcBef>
        <a:spcPct val="0"/>
      </a:spcBef>
      <a:spcAft>
        <a:spcPct val="0"/>
      </a:spcAft>
      <a:defRPr sz="2600" kern="1200">
        <a:solidFill>
          <a:schemeClr val="tx1"/>
        </a:solidFill>
        <a:latin typeface="Arial" charset="0"/>
        <a:ea typeface="MS PGothic" charset="-128"/>
        <a:cs typeface="+mn-cs"/>
      </a:defRPr>
    </a:lvl2pPr>
    <a:lvl3pPr marL="685800" indent="228600" algn="l" rtl="0" eaLnBrk="0" fontAlgn="base" hangingPunct="0">
      <a:spcBef>
        <a:spcPct val="0"/>
      </a:spcBef>
      <a:spcAft>
        <a:spcPct val="0"/>
      </a:spcAft>
      <a:defRPr sz="2600" kern="1200">
        <a:solidFill>
          <a:schemeClr val="tx1"/>
        </a:solidFill>
        <a:latin typeface="Arial" charset="0"/>
        <a:ea typeface="MS PGothic" charset="-128"/>
        <a:cs typeface="+mn-cs"/>
      </a:defRPr>
    </a:lvl3pPr>
    <a:lvl4pPr marL="1028700" indent="342900" algn="l" rtl="0" eaLnBrk="0" fontAlgn="base" hangingPunct="0">
      <a:spcBef>
        <a:spcPct val="0"/>
      </a:spcBef>
      <a:spcAft>
        <a:spcPct val="0"/>
      </a:spcAft>
      <a:defRPr sz="2600" kern="1200">
        <a:solidFill>
          <a:schemeClr val="tx1"/>
        </a:solidFill>
        <a:latin typeface="Arial" charset="0"/>
        <a:ea typeface="MS PGothic" charset="-128"/>
        <a:cs typeface="+mn-cs"/>
      </a:defRPr>
    </a:lvl4pPr>
    <a:lvl5pPr marL="1371600" indent="457200" algn="l" rtl="0" eaLnBrk="0" fontAlgn="base" hangingPunct="0">
      <a:spcBef>
        <a:spcPct val="0"/>
      </a:spcBef>
      <a:spcAft>
        <a:spcPct val="0"/>
      </a:spcAft>
      <a:defRPr sz="2600" kern="1200">
        <a:solidFill>
          <a:schemeClr val="tx1"/>
        </a:solidFill>
        <a:latin typeface="Arial" charset="0"/>
        <a:ea typeface="MS PGothic" charset="-128"/>
        <a:cs typeface="+mn-cs"/>
      </a:defRPr>
    </a:lvl5pPr>
    <a:lvl6pPr marL="2286000" algn="l" defTabSz="914400" rtl="0" eaLnBrk="1" latinLnBrk="0" hangingPunct="1">
      <a:defRPr sz="2600" kern="1200">
        <a:solidFill>
          <a:schemeClr val="tx1"/>
        </a:solidFill>
        <a:latin typeface="Arial" charset="0"/>
        <a:ea typeface="MS PGothic" charset="-128"/>
        <a:cs typeface="+mn-cs"/>
      </a:defRPr>
    </a:lvl6pPr>
    <a:lvl7pPr marL="2743200" algn="l" defTabSz="914400" rtl="0" eaLnBrk="1" latinLnBrk="0" hangingPunct="1">
      <a:defRPr sz="2600" kern="1200">
        <a:solidFill>
          <a:schemeClr val="tx1"/>
        </a:solidFill>
        <a:latin typeface="Arial" charset="0"/>
        <a:ea typeface="MS PGothic" charset="-128"/>
        <a:cs typeface="+mn-cs"/>
      </a:defRPr>
    </a:lvl7pPr>
    <a:lvl8pPr marL="3200400" algn="l" defTabSz="914400" rtl="0" eaLnBrk="1" latinLnBrk="0" hangingPunct="1">
      <a:defRPr sz="2600" kern="1200">
        <a:solidFill>
          <a:schemeClr val="tx1"/>
        </a:solidFill>
        <a:latin typeface="Arial" charset="0"/>
        <a:ea typeface="MS PGothic" charset="-128"/>
        <a:cs typeface="+mn-cs"/>
      </a:defRPr>
    </a:lvl8pPr>
    <a:lvl9pPr marL="3657600" algn="l" defTabSz="914400" rtl="0" eaLnBrk="1" latinLnBrk="0" hangingPunct="1">
      <a:defRPr sz="2600" kern="1200">
        <a:solidFill>
          <a:schemeClr val="tx1"/>
        </a:solidFill>
        <a:latin typeface="Arial" charset="0"/>
        <a:ea typeface="MS PGothic" charset="-128"/>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 Wegier" initials="PW" lastIdx="1" clrIdx="0"/>
  <p:cmAuthor id="2" name="Pete Wegier" initials="PW [2]" lastIdx="1" clrIdx="1"/>
  <p:cmAuthor id="3" name="Pete Wegier" initials="PW [3]" lastIdx="1" clrIdx="2"/>
  <p:cmAuthor id="4" name="Pete Wegier" initials="PW [4]" lastIdx="1" clrIdx="3"/>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4D99B"/>
    <a:srgbClr val="FFB304"/>
    <a:srgbClr val="FFEC94"/>
    <a:srgbClr val="E4A004"/>
    <a:srgbClr val="8CDBB0"/>
    <a:srgbClr val="FAFF50"/>
    <a:srgbClr val="EAEAEA"/>
    <a:srgbClr val="FFFFB3"/>
    <a:srgbClr val="FFFFD1"/>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2133" autoAdjust="0"/>
    <p:restoredTop sz="94671"/>
  </p:normalViewPr>
  <p:slideViewPr>
    <p:cSldViewPr>
      <p:cViewPr varScale="1">
        <p:scale>
          <a:sx n="34" d="100"/>
          <a:sy n="34" d="100"/>
        </p:scale>
        <p:origin x="2886" y="126"/>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22T17:53:08.977"/>
    </inkml:context>
    <inkml:brush xml:id="br0">
      <inkml:brushProperty name="width" value="0.4" units="cm"/>
      <inkml:brushProperty name="height" value="0.8" units="cm"/>
      <inkml:brushProperty name="color" value="#F45656"/>
      <inkml:brushProperty name="transparency" value="127"/>
      <inkml:brushProperty name="tip" value="rectangle"/>
      <inkml:brushProperty name="rasterOp" value="maskPen"/>
      <inkml:brushProperty name="ignorePressure" value="1"/>
    </inkml:brush>
  </inkml:definitions>
  <inkml:trace contextRef="#ctx0" brushRef="#br0">0 1,'13126'0,"-13099"0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22T17:53:15.243"/>
    </inkml:context>
    <inkml:brush xml:id="br0">
      <inkml:brushProperty name="width" value="0.4" units="cm"/>
      <inkml:brushProperty name="height" value="0.8" units="cm"/>
      <inkml:brushProperty name="color" value="#F45656"/>
      <inkml:brushProperty name="transparency" value="127"/>
      <inkml:brushProperty name="tip" value="rectangle"/>
      <inkml:brushProperty name="rasterOp" value="maskPen"/>
      <inkml:brushProperty name="ignorePressure" value="1"/>
    </inkml:brush>
  </inkml:definitions>
  <inkml:trace contextRef="#ctx0" brushRef="#br0">0 0,'2309'0,"-2276"0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22T17:53:49.088"/>
    </inkml:context>
    <inkml:brush xml:id="br0">
      <inkml:brushProperty name="width" value="0.4" units="cm"/>
      <inkml:brushProperty name="height" value="0.8" units="cm"/>
      <inkml:brushProperty name="color" value="#F45656"/>
      <inkml:brushProperty name="transparency" value="130"/>
      <inkml:brushProperty name="tip" value="rectangle"/>
      <inkml:brushProperty name="rasterOp" value="maskPen"/>
      <inkml:brushProperty name="ignorePressure" value="1"/>
    </inkml:brush>
  </inkml:definitions>
  <inkml:trace contextRef="#ctx0" brushRef="#br0">0 1,'24302'0,"-24281"0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22T17:54:06.130"/>
    </inkml:context>
    <inkml:brush xml:id="br0">
      <inkml:brushProperty name="width" value="0.4" units="cm"/>
      <inkml:brushProperty name="height" value="0.8" units="cm"/>
      <inkml:brushProperty name="color" value="#8CDBB0"/>
      <inkml:brushProperty name="tip" value="rectangle"/>
      <inkml:brushProperty name="rasterOp" value="maskPen"/>
      <inkml:brushProperty name="ignorePressure" value="1"/>
    </inkml:brush>
  </inkml:definitions>
  <inkml:trace contextRef="#ctx0" brushRef="#br0">0 0,'8381'0,"-8346"0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22T17:54:09.353"/>
    </inkml:context>
    <inkml:brush xml:id="br0">
      <inkml:brushProperty name="width" value="0.4" units="cm"/>
      <inkml:brushProperty name="height" value="0.8" units="cm"/>
      <inkml:brushProperty name="color" value="#8CDBB0"/>
      <inkml:brushProperty name="tip" value="rectangle"/>
      <inkml:brushProperty name="rasterOp" value="maskPen"/>
      <inkml:brushProperty name="ignorePressure" value="1"/>
    </inkml:brush>
  </inkml:definitions>
  <inkml:trace contextRef="#ctx0" brushRef="#br0">0 1,'3651'0,"-3628"0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22T17:54:17.743"/>
    </inkml:context>
    <inkml:brush xml:id="br0">
      <inkml:brushProperty name="width" value="0.4" units="cm"/>
      <inkml:brushProperty name="height" value="0.8" units="cm"/>
      <inkml:brushProperty name="color" value="#8CDBB0"/>
      <inkml:brushProperty name="tip" value="rectangle"/>
      <inkml:brushProperty name="rasterOp" value="maskPen"/>
      <inkml:brushProperty name="ignorePressure" value="1"/>
    </inkml:brush>
  </inkml:definitions>
  <inkml:trace contextRef="#ctx0" brushRef="#br0">0 1,'12666'0,"-12629"0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22T17:54:21.594"/>
    </inkml:context>
    <inkml:brush xml:id="br0">
      <inkml:brushProperty name="width" value="0.4" units="cm"/>
      <inkml:brushProperty name="height" value="0.8" units="cm"/>
      <inkml:brushProperty name="color" value="#8CDBB0"/>
      <inkml:brushProperty name="tip" value="rectangle"/>
      <inkml:brushProperty name="rasterOp" value="maskPen"/>
      <inkml:brushProperty name="ignorePressure" value="1"/>
    </inkml:brush>
  </inkml:definitions>
  <inkml:trace contextRef="#ctx0" brushRef="#br0">0 1,'2764'0,"-2724"0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22T17:54:30.949"/>
    </inkml:context>
    <inkml:brush xml:id="br0">
      <inkml:brushProperty name="width" value="0.4" units="cm"/>
      <inkml:brushProperty name="height" value="0.8" units="cm"/>
      <inkml:brushProperty name="color" value="#8CDBB0"/>
      <inkml:brushProperty name="tip" value="rectangle"/>
      <inkml:brushProperty name="rasterOp" value="maskPen"/>
      <inkml:brushProperty name="ignorePressure" value="1"/>
    </inkml:brush>
  </inkml:definitions>
  <inkml:trace contextRef="#ctx0" brushRef="#br0">0 0,'6731'0,"-6694"0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418" y="10226280"/>
            <a:ext cx="37308367" cy="7055644"/>
          </a:xfrm>
        </p:spPr>
        <p:txBody>
          <a:bodyPr/>
          <a:lstStyle/>
          <a:p>
            <a:r>
              <a:rPr lang="en-US"/>
              <a:t>Click to edit Master title style</a:t>
            </a:r>
          </a:p>
        </p:txBody>
      </p:sp>
      <p:sp>
        <p:nvSpPr>
          <p:cNvPr id="3" name="Subtitle 2"/>
          <p:cNvSpPr>
            <a:spLocks noGrp="1"/>
          </p:cNvSpPr>
          <p:nvPr>
            <p:ph type="subTitle" idx="1"/>
          </p:nvPr>
        </p:nvSpPr>
        <p:spPr>
          <a:xfrm>
            <a:off x="6582833" y="18653524"/>
            <a:ext cx="30725534" cy="8412956"/>
          </a:xfrm>
        </p:spPr>
        <p:txBody>
          <a:bodyPr/>
          <a:lstStyle>
            <a:lvl1pPr marL="0" indent="0" algn="ctr">
              <a:buNone/>
              <a:defRPr/>
            </a:lvl1pPr>
            <a:lvl2pPr marL="609608" indent="0" algn="ctr">
              <a:buNone/>
              <a:defRPr/>
            </a:lvl2pPr>
            <a:lvl3pPr marL="1219215" indent="0" algn="ctr">
              <a:buNone/>
              <a:defRPr/>
            </a:lvl3pPr>
            <a:lvl4pPr marL="1828823" indent="0" algn="ctr">
              <a:buNone/>
              <a:defRPr/>
            </a:lvl4pPr>
            <a:lvl5pPr marL="2438431" indent="0" algn="ctr">
              <a:buNone/>
              <a:defRPr/>
            </a:lvl5pPr>
            <a:lvl6pPr marL="3048038" indent="0" algn="ctr">
              <a:buNone/>
              <a:defRPr/>
            </a:lvl6pPr>
            <a:lvl7pPr marL="3657646" indent="0" algn="ctr">
              <a:buNone/>
              <a:defRPr/>
            </a:lvl7pPr>
            <a:lvl8pPr marL="4267253" indent="0" algn="ctr">
              <a:buNone/>
              <a:defRPr/>
            </a:lvl8pPr>
            <a:lvl9pPr marL="4876861"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2A53CDFA-8CB8-4B41-B0A1-26995FF2F712}" type="slidenum">
              <a:rPr lang="en-US" altLang="en-US"/>
              <a:pPr/>
              <a:t>‹#›</a:t>
            </a:fld>
            <a:endParaRPr lang="en-US" altLang="en-US"/>
          </a:p>
        </p:txBody>
      </p:sp>
    </p:spTree>
    <p:extLst>
      <p:ext uri="{BB962C8B-B14F-4D97-AF65-F5344CB8AC3E}">
        <p14:creationId xmlns:p14="http://schemas.microsoft.com/office/powerpoint/2010/main" val="495716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160B68E5-B6A7-5640-A5CF-46A9961D4450}" type="slidenum">
              <a:rPr lang="en-US" altLang="en-US"/>
              <a:pPr/>
              <a:t>‹#›</a:t>
            </a:fld>
            <a:endParaRPr lang="en-US" altLang="en-US"/>
          </a:p>
        </p:txBody>
      </p:sp>
    </p:spTree>
    <p:extLst>
      <p:ext uri="{BB962C8B-B14F-4D97-AF65-F5344CB8AC3E}">
        <p14:creationId xmlns:p14="http://schemas.microsoft.com/office/powerpoint/2010/main" val="2087941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968" y="1318022"/>
            <a:ext cx="9876367" cy="2808803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2868" y="1318022"/>
            <a:ext cx="29425900" cy="280880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97D95713-0954-804A-BFEB-7FE577E269A2}" type="slidenum">
              <a:rPr lang="en-US" altLang="en-US"/>
              <a:pPr/>
              <a:t>‹#›</a:t>
            </a:fld>
            <a:endParaRPr lang="en-US" altLang="en-US"/>
          </a:p>
        </p:txBody>
      </p:sp>
    </p:spTree>
    <p:extLst>
      <p:ext uri="{BB962C8B-B14F-4D97-AF65-F5344CB8AC3E}">
        <p14:creationId xmlns:p14="http://schemas.microsoft.com/office/powerpoint/2010/main" val="8716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60FD7E5-30EE-4C45-9D5E-80158457D39F}" type="slidenum">
              <a:rPr lang="en-US" altLang="en-US"/>
              <a:pPr/>
              <a:t>‹#›</a:t>
            </a:fld>
            <a:endParaRPr lang="en-US" altLang="en-US"/>
          </a:p>
        </p:txBody>
      </p:sp>
    </p:spTree>
    <p:extLst>
      <p:ext uri="{BB962C8B-B14F-4D97-AF65-F5344CB8AC3E}">
        <p14:creationId xmlns:p14="http://schemas.microsoft.com/office/powerpoint/2010/main" val="1412215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2644"/>
            <a:ext cx="37308367" cy="6538913"/>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3467101" y="13951744"/>
            <a:ext cx="37308367" cy="7200900"/>
          </a:xfrm>
        </p:spPr>
        <p:txBody>
          <a:bodyPr anchor="b"/>
          <a:lstStyle>
            <a:lvl1pPr marL="0" indent="0">
              <a:buNone/>
              <a:defRPr sz="2667"/>
            </a:lvl1pPr>
            <a:lvl2pPr marL="609608" indent="0">
              <a:buNone/>
              <a:defRPr sz="2400"/>
            </a:lvl2pPr>
            <a:lvl3pPr marL="1219215" indent="0">
              <a:buNone/>
              <a:defRPr sz="2133"/>
            </a:lvl3pPr>
            <a:lvl4pPr marL="1828823" indent="0">
              <a:buNone/>
              <a:defRPr sz="1867"/>
            </a:lvl4pPr>
            <a:lvl5pPr marL="2438431" indent="0">
              <a:buNone/>
              <a:defRPr sz="1867"/>
            </a:lvl5pPr>
            <a:lvl6pPr marL="3048038" indent="0">
              <a:buNone/>
              <a:defRPr sz="1867"/>
            </a:lvl6pPr>
            <a:lvl7pPr marL="3657646" indent="0">
              <a:buNone/>
              <a:defRPr sz="1867"/>
            </a:lvl7pPr>
            <a:lvl8pPr marL="4267253" indent="0">
              <a:buNone/>
              <a:defRPr sz="1867"/>
            </a:lvl8pPr>
            <a:lvl9pPr marL="4876861" indent="0">
              <a:buNone/>
              <a:defRPr sz="1867"/>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E3AC4A8E-E81F-5448-B8AB-E6B955A13A43}" type="slidenum">
              <a:rPr lang="en-US" altLang="en-US"/>
              <a:pPr/>
              <a:t>‹#›</a:t>
            </a:fld>
            <a:endParaRPr lang="en-US" altLang="en-US"/>
          </a:p>
        </p:txBody>
      </p:sp>
    </p:spTree>
    <p:extLst>
      <p:ext uri="{BB962C8B-B14F-4D97-AF65-F5344CB8AC3E}">
        <p14:creationId xmlns:p14="http://schemas.microsoft.com/office/powerpoint/2010/main" val="1123633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2867" y="7680722"/>
            <a:ext cx="19651133" cy="21725334"/>
          </a:xfrm>
        </p:spPr>
        <p:txBody>
          <a:bodyPr/>
          <a:lstStyle>
            <a:lvl1pPr>
              <a:defRPr sz="3734"/>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47201" y="7680722"/>
            <a:ext cx="19651133" cy="21725334"/>
          </a:xfrm>
        </p:spPr>
        <p:txBody>
          <a:bodyPr/>
          <a:lstStyle>
            <a:lvl1pPr>
              <a:defRPr sz="3734"/>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70D6011A-2C36-B449-8145-AFD5906FAB7D}" type="slidenum">
              <a:rPr lang="en-US" altLang="en-US"/>
              <a:pPr/>
              <a:t>‹#›</a:t>
            </a:fld>
            <a:endParaRPr lang="en-US" altLang="en-US"/>
          </a:p>
        </p:txBody>
      </p:sp>
    </p:spTree>
    <p:extLst>
      <p:ext uri="{BB962C8B-B14F-4D97-AF65-F5344CB8AC3E}">
        <p14:creationId xmlns:p14="http://schemas.microsoft.com/office/powerpoint/2010/main" val="2085669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985" y="1318022"/>
            <a:ext cx="39501233"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985" y="7368778"/>
            <a:ext cx="19392900" cy="3070622"/>
          </a:xfrm>
        </p:spPr>
        <p:txBody>
          <a:bodyPr anchor="b"/>
          <a:lstStyle>
            <a:lvl1pPr marL="0" indent="0">
              <a:buNone/>
              <a:defRPr sz="3200" b="1"/>
            </a:lvl1pPr>
            <a:lvl2pPr marL="609608" indent="0">
              <a:buNone/>
              <a:defRPr sz="2667" b="1"/>
            </a:lvl2pPr>
            <a:lvl3pPr marL="1219215" indent="0">
              <a:buNone/>
              <a:defRPr sz="2400" b="1"/>
            </a:lvl3pPr>
            <a:lvl4pPr marL="1828823" indent="0">
              <a:buNone/>
              <a:defRPr sz="2133" b="1"/>
            </a:lvl4pPr>
            <a:lvl5pPr marL="2438431" indent="0">
              <a:buNone/>
              <a:defRPr sz="2133" b="1"/>
            </a:lvl5pPr>
            <a:lvl6pPr marL="3048038" indent="0">
              <a:buNone/>
              <a:defRPr sz="2133" b="1"/>
            </a:lvl6pPr>
            <a:lvl7pPr marL="3657646" indent="0">
              <a:buNone/>
              <a:defRPr sz="2133" b="1"/>
            </a:lvl7pPr>
            <a:lvl8pPr marL="4267253" indent="0">
              <a:buNone/>
              <a:defRPr sz="2133" b="1"/>
            </a:lvl8pPr>
            <a:lvl9pPr marL="4876861" indent="0">
              <a:buNone/>
              <a:defRPr sz="2133" b="1"/>
            </a:lvl9pPr>
          </a:lstStyle>
          <a:p>
            <a:pPr lvl="0"/>
            <a:r>
              <a:rPr lang="en-US"/>
              <a:t>Click to edit Master text styles</a:t>
            </a:r>
          </a:p>
        </p:txBody>
      </p:sp>
      <p:sp>
        <p:nvSpPr>
          <p:cNvPr id="4" name="Content Placeholder 3"/>
          <p:cNvSpPr>
            <a:spLocks noGrp="1"/>
          </p:cNvSpPr>
          <p:nvPr>
            <p:ph sz="half" idx="2"/>
          </p:nvPr>
        </p:nvSpPr>
        <p:spPr>
          <a:xfrm>
            <a:off x="2194985" y="10439401"/>
            <a:ext cx="19392900" cy="18966656"/>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967" y="7368778"/>
            <a:ext cx="19399251" cy="3070622"/>
          </a:xfrm>
        </p:spPr>
        <p:txBody>
          <a:bodyPr anchor="b"/>
          <a:lstStyle>
            <a:lvl1pPr marL="0" indent="0">
              <a:buNone/>
              <a:defRPr sz="3200" b="1"/>
            </a:lvl1pPr>
            <a:lvl2pPr marL="609608" indent="0">
              <a:buNone/>
              <a:defRPr sz="2667" b="1"/>
            </a:lvl2pPr>
            <a:lvl3pPr marL="1219215" indent="0">
              <a:buNone/>
              <a:defRPr sz="2400" b="1"/>
            </a:lvl3pPr>
            <a:lvl4pPr marL="1828823" indent="0">
              <a:buNone/>
              <a:defRPr sz="2133" b="1"/>
            </a:lvl4pPr>
            <a:lvl5pPr marL="2438431" indent="0">
              <a:buNone/>
              <a:defRPr sz="2133" b="1"/>
            </a:lvl5pPr>
            <a:lvl6pPr marL="3048038" indent="0">
              <a:buNone/>
              <a:defRPr sz="2133" b="1"/>
            </a:lvl6pPr>
            <a:lvl7pPr marL="3657646" indent="0">
              <a:buNone/>
              <a:defRPr sz="2133" b="1"/>
            </a:lvl7pPr>
            <a:lvl8pPr marL="4267253" indent="0">
              <a:buNone/>
              <a:defRPr sz="2133" b="1"/>
            </a:lvl8pPr>
            <a:lvl9pPr marL="4876861" indent="0">
              <a:buNone/>
              <a:defRPr sz="2133" b="1"/>
            </a:lvl9pPr>
          </a:lstStyle>
          <a:p>
            <a:pPr lvl="0"/>
            <a:r>
              <a:rPr lang="en-US"/>
              <a:t>Click to edit Master text styles</a:t>
            </a:r>
          </a:p>
        </p:txBody>
      </p:sp>
      <p:sp>
        <p:nvSpPr>
          <p:cNvPr id="6" name="Content Placeholder 5"/>
          <p:cNvSpPr>
            <a:spLocks noGrp="1"/>
          </p:cNvSpPr>
          <p:nvPr>
            <p:ph sz="quarter" idx="4"/>
          </p:nvPr>
        </p:nvSpPr>
        <p:spPr>
          <a:xfrm>
            <a:off x="22296967" y="10439401"/>
            <a:ext cx="19399251" cy="18966656"/>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31E6F752-39CF-9E46-9070-890D1468DF66}" type="slidenum">
              <a:rPr lang="en-US" altLang="en-US"/>
              <a:pPr/>
              <a:t>‹#›</a:t>
            </a:fld>
            <a:endParaRPr lang="en-US" altLang="en-US"/>
          </a:p>
        </p:txBody>
      </p:sp>
    </p:spTree>
    <p:extLst>
      <p:ext uri="{BB962C8B-B14F-4D97-AF65-F5344CB8AC3E}">
        <p14:creationId xmlns:p14="http://schemas.microsoft.com/office/powerpoint/2010/main" val="468439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B88E578F-70CA-724D-B50C-E6F01BD95867}" type="slidenum">
              <a:rPr lang="en-US" altLang="en-US"/>
              <a:pPr/>
              <a:t>‹#›</a:t>
            </a:fld>
            <a:endParaRPr lang="en-US" altLang="en-US"/>
          </a:p>
        </p:txBody>
      </p:sp>
    </p:spTree>
    <p:extLst>
      <p:ext uri="{BB962C8B-B14F-4D97-AF65-F5344CB8AC3E}">
        <p14:creationId xmlns:p14="http://schemas.microsoft.com/office/powerpoint/2010/main" val="381811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7516018A-3202-1B4B-9CDB-09ABBB1ED831}" type="slidenum">
              <a:rPr lang="en-US" altLang="en-US"/>
              <a:pPr/>
              <a:t>‹#›</a:t>
            </a:fld>
            <a:endParaRPr lang="en-US" altLang="en-US"/>
          </a:p>
        </p:txBody>
      </p:sp>
    </p:spTree>
    <p:extLst>
      <p:ext uri="{BB962C8B-B14F-4D97-AF65-F5344CB8AC3E}">
        <p14:creationId xmlns:p14="http://schemas.microsoft.com/office/powerpoint/2010/main" val="422659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985" y="1310880"/>
            <a:ext cx="14439900" cy="5578078"/>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17159817" y="1310880"/>
            <a:ext cx="24536400" cy="28095178"/>
          </a:xfrm>
        </p:spPr>
        <p:txBody>
          <a:bodyPr/>
          <a:lstStyle>
            <a:lvl1pPr>
              <a:defRPr sz="4267"/>
            </a:lvl1pPr>
            <a:lvl2pPr>
              <a:defRPr sz="3734"/>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985" y="6888956"/>
            <a:ext cx="14439900" cy="22517100"/>
          </a:xfrm>
        </p:spPr>
        <p:txBody>
          <a:bodyPr/>
          <a:lstStyle>
            <a:lvl1pPr marL="0" indent="0">
              <a:buNone/>
              <a:defRPr sz="1867"/>
            </a:lvl1pPr>
            <a:lvl2pPr marL="609608" indent="0">
              <a:buNone/>
              <a:defRPr sz="1600"/>
            </a:lvl2pPr>
            <a:lvl3pPr marL="1219215" indent="0">
              <a:buNone/>
              <a:defRPr sz="1334"/>
            </a:lvl3pPr>
            <a:lvl4pPr marL="1828823" indent="0">
              <a:buNone/>
              <a:defRPr sz="1200"/>
            </a:lvl4pPr>
            <a:lvl5pPr marL="2438431" indent="0">
              <a:buNone/>
              <a:defRPr sz="1200"/>
            </a:lvl5pPr>
            <a:lvl6pPr marL="3048038" indent="0">
              <a:buNone/>
              <a:defRPr sz="1200"/>
            </a:lvl6pPr>
            <a:lvl7pPr marL="3657646" indent="0">
              <a:buNone/>
              <a:defRPr sz="1200"/>
            </a:lvl7pPr>
            <a:lvl8pPr marL="4267253" indent="0">
              <a:buNone/>
              <a:defRPr sz="1200"/>
            </a:lvl8pPr>
            <a:lvl9pPr marL="4876861" indent="0">
              <a:buNone/>
              <a:defRPr sz="12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9A6B193B-3176-6D40-AF6C-2347956CF329}" type="slidenum">
              <a:rPr lang="en-US" altLang="en-US"/>
              <a:pPr/>
              <a:t>‹#›</a:t>
            </a:fld>
            <a:endParaRPr lang="en-US" altLang="en-US"/>
          </a:p>
        </p:txBody>
      </p:sp>
    </p:spTree>
    <p:extLst>
      <p:ext uri="{BB962C8B-B14F-4D97-AF65-F5344CB8AC3E}">
        <p14:creationId xmlns:p14="http://schemas.microsoft.com/office/powerpoint/2010/main" val="1904686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134" y="23043356"/>
            <a:ext cx="26335567" cy="2719388"/>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8602134" y="2940844"/>
            <a:ext cx="26335567" cy="19751279"/>
          </a:xfrm>
        </p:spPr>
        <p:txBody>
          <a:bodyPr/>
          <a:lstStyle>
            <a:lvl1pPr marL="0" indent="0">
              <a:buNone/>
              <a:defRPr sz="4267"/>
            </a:lvl1pPr>
            <a:lvl2pPr marL="609608" indent="0">
              <a:buNone/>
              <a:defRPr sz="3734"/>
            </a:lvl2pPr>
            <a:lvl3pPr marL="1219215" indent="0">
              <a:buNone/>
              <a:defRPr sz="3200"/>
            </a:lvl3pPr>
            <a:lvl4pPr marL="1828823" indent="0">
              <a:buNone/>
              <a:defRPr sz="2667"/>
            </a:lvl4pPr>
            <a:lvl5pPr marL="2438431" indent="0">
              <a:buNone/>
              <a:defRPr sz="2667"/>
            </a:lvl5pPr>
            <a:lvl6pPr marL="3048038" indent="0">
              <a:buNone/>
              <a:defRPr sz="2667"/>
            </a:lvl6pPr>
            <a:lvl7pPr marL="3657646" indent="0">
              <a:buNone/>
              <a:defRPr sz="2667"/>
            </a:lvl7pPr>
            <a:lvl8pPr marL="4267253" indent="0">
              <a:buNone/>
              <a:defRPr sz="2667"/>
            </a:lvl8pPr>
            <a:lvl9pPr marL="4876861" indent="0">
              <a:buNone/>
              <a:defRPr sz="2667"/>
            </a:lvl9pPr>
          </a:lstStyle>
          <a:p>
            <a:pPr lvl="0"/>
            <a:endParaRPr lang="en-US" noProof="0"/>
          </a:p>
        </p:txBody>
      </p:sp>
      <p:sp>
        <p:nvSpPr>
          <p:cNvPr id="4" name="Text Placeholder 3"/>
          <p:cNvSpPr>
            <a:spLocks noGrp="1"/>
          </p:cNvSpPr>
          <p:nvPr>
            <p:ph type="body" sz="half" idx="2"/>
          </p:nvPr>
        </p:nvSpPr>
        <p:spPr>
          <a:xfrm>
            <a:off x="8602134" y="25762744"/>
            <a:ext cx="26335567" cy="3863579"/>
          </a:xfrm>
        </p:spPr>
        <p:txBody>
          <a:bodyPr/>
          <a:lstStyle>
            <a:lvl1pPr marL="0" indent="0">
              <a:buNone/>
              <a:defRPr sz="1867"/>
            </a:lvl1pPr>
            <a:lvl2pPr marL="609608" indent="0">
              <a:buNone/>
              <a:defRPr sz="1600"/>
            </a:lvl2pPr>
            <a:lvl3pPr marL="1219215" indent="0">
              <a:buNone/>
              <a:defRPr sz="1334"/>
            </a:lvl3pPr>
            <a:lvl4pPr marL="1828823" indent="0">
              <a:buNone/>
              <a:defRPr sz="1200"/>
            </a:lvl4pPr>
            <a:lvl5pPr marL="2438431" indent="0">
              <a:buNone/>
              <a:defRPr sz="1200"/>
            </a:lvl5pPr>
            <a:lvl6pPr marL="3048038" indent="0">
              <a:buNone/>
              <a:defRPr sz="1200"/>
            </a:lvl6pPr>
            <a:lvl7pPr marL="3657646" indent="0">
              <a:buNone/>
              <a:defRPr sz="1200"/>
            </a:lvl7pPr>
            <a:lvl8pPr marL="4267253" indent="0">
              <a:buNone/>
              <a:defRPr sz="1200"/>
            </a:lvl8pPr>
            <a:lvl9pPr marL="4876861" indent="0">
              <a:buNone/>
              <a:defRPr sz="12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986118FC-71BD-6D47-BFF1-52B9F2E6525F}" type="slidenum">
              <a:rPr lang="en-US" altLang="en-US"/>
              <a:pPr/>
              <a:t>‹#›</a:t>
            </a:fld>
            <a:endParaRPr lang="en-US" altLang="en-US"/>
          </a:p>
        </p:txBody>
      </p:sp>
    </p:spTree>
    <p:extLst>
      <p:ext uri="{BB962C8B-B14F-4D97-AF65-F5344CB8AC3E}">
        <p14:creationId xmlns:p14="http://schemas.microsoft.com/office/powerpoint/2010/main" val="1675486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2338" y="1317625"/>
            <a:ext cx="39506525" cy="54864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438904" tIns="219452" rIns="438904" bIns="219452"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2192338" y="7680325"/>
            <a:ext cx="39506525" cy="21724938"/>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438904" tIns="219452" rIns="438904" bIns="219452"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2192338" y="29976763"/>
            <a:ext cx="10245725" cy="2286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438904" tIns="219452" rIns="438904" bIns="219452" numCol="1" anchor="t" anchorCtr="0" compatLnSpc="1">
            <a:prstTxWarp prst="textNoShape">
              <a:avLst/>
            </a:prstTxWarp>
          </a:bodyPr>
          <a:lstStyle>
            <a:lvl1pPr defTabSz="5852657" eaLnBrk="1" hangingPunct="1">
              <a:defRPr sz="8933">
                <a:latin typeface="Arial" pitchFamily="34" charset="0"/>
                <a:ea typeface="+mn-ea"/>
                <a:cs typeface="+mn-cs"/>
              </a:defRPr>
            </a:lvl1pPr>
          </a:lstStyle>
          <a:p>
            <a:pPr>
              <a:defRPr/>
            </a:pPr>
            <a:endParaRPr lang="en-US"/>
          </a:p>
        </p:txBody>
      </p:sp>
      <p:sp>
        <p:nvSpPr>
          <p:cNvPr id="1029" name="Rectangle 5"/>
          <p:cNvSpPr>
            <a:spLocks noGrp="1" noChangeArrowheads="1"/>
          </p:cNvSpPr>
          <p:nvPr>
            <p:ph type="ftr" sz="quarter" idx="3"/>
          </p:nvPr>
        </p:nvSpPr>
        <p:spPr bwMode="auto">
          <a:xfrm>
            <a:off x="14993938" y="29976763"/>
            <a:ext cx="13903325" cy="2286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438904" tIns="219452" rIns="438904" bIns="219452" numCol="1" anchor="t" anchorCtr="0" compatLnSpc="1">
            <a:prstTxWarp prst="textNoShape">
              <a:avLst/>
            </a:prstTxWarp>
          </a:bodyPr>
          <a:lstStyle>
            <a:lvl1pPr algn="ctr" defTabSz="5852657" eaLnBrk="1" hangingPunct="1">
              <a:defRPr sz="8933">
                <a:latin typeface="Arial" pitchFamily="34" charset="0"/>
                <a:ea typeface="+mn-ea"/>
                <a:cs typeface="+mn-cs"/>
              </a:defRPr>
            </a:lvl1pPr>
          </a:lstStyle>
          <a:p>
            <a:pPr>
              <a:defRPr/>
            </a:pPr>
            <a:endParaRPr lang="en-US"/>
          </a:p>
        </p:txBody>
      </p:sp>
      <p:sp>
        <p:nvSpPr>
          <p:cNvPr id="1030" name="Rectangle 6"/>
          <p:cNvSpPr>
            <a:spLocks noGrp="1" noChangeArrowheads="1"/>
          </p:cNvSpPr>
          <p:nvPr>
            <p:ph type="sldNum" sz="quarter" idx="4"/>
          </p:nvPr>
        </p:nvSpPr>
        <p:spPr bwMode="auto">
          <a:xfrm>
            <a:off x="31453138" y="29976763"/>
            <a:ext cx="10245725" cy="2286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438904" tIns="219452" rIns="438904" bIns="219452" numCol="1" anchor="t" anchorCtr="0" compatLnSpc="1">
            <a:prstTxWarp prst="textNoShape">
              <a:avLst/>
            </a:prstTxWarp>
          </a:bodyPr>
          <a:lstStyle>
            <a:lvl1pPr algn="r" defTabSz="5851525" eaLnBrk="1" hangingPunct="1">
              <a:defRPr sz="8900"/>
            </a:lvl1pPr>
          </a:lstStyle>
          <a:p>
            <a:fld id="{3B1835AE-88E2-9649-B45B-600EFC078298}"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5851525" rtl="0" eaLnBrk="0" fontAlgn="base" hangingPunct="0">
        <a:spcBef>
          <a:spcPct val="0"/>
        </a:spcBef>
        <a:spcAft>
          <a:spcPct val="0"/>
        </a:spcAft>
        <a:defRPr sz="28200">
          <a:solidFill>
            <a:schemeClr val="tx2"/>
          </a:solidFill>
          <a:latin typeface="+mj-lt"/>
          <a:ea typeface="MS PGothic" panose="020B0600070205080204" pitchFamily="34" charset="-128"/>
          <a:cs typeface="MS PGothic" charset="0"/>
        </a:defRPr>
      </a:lvl1pPr>
      <a:lvl2pPr algn="ctr" defTabSz="5851525" rtl="0" eaLnBrk="0" fontAlgn="base" hangingPunct="0">
        <a:spcBef>
          <a:spcPct val="0"/>
        </a:spcBef>
        <a:spcAft>
          <a:spcPct val="0"/>
        </a:spcAft>
        <a:defRPr sz="28200">
          <a:solidFill>
            <a:schemeClr val="tx2"/>
          </a:solidFill>
          <a:latin typeface="Arial" pitchFamily="34" charset="0"/>
          <a:ea typeface="MS PGothic" panose="020B0600070205080204" pitchFamily="34" charset="-128"/>
          <a:cs typeface="MS PGothic" charset="0"/>
        </a:defRPr>
      </a:lvl2pPr>
      <a:lvl3pPr algn="ctr" defTabSz="5851525" rtl="0" eaLnBrk="0" fontAlgn="base" hangingPunct="0">
        <a:spcBef>
          <a:spcPct val="0"/>
        </a:spcBef>
        <a:spcAft>
          <a:spcPct val="0"/>
        </a:spcAft>
        <a:defRPr sz="28200">
          <a:solidFill>
            <a:schemeClr val="tx2"/>
          </a:solidFill>
          <a:latin typeface="Arial" pitchFamily="34" charset="0"/>
          <a:ea typeface="MS PGothic" panose="020B0600070205080204" pitchFamily="34" charset="-128"/>
          <a:cs typeface="MS PGothic" charset="0"/>
        </a:defRPr>
      </a:lvl3pPr>
      <a:lvl4pPr algn="ctr" defTabSz="5851525" rtl="0" eaLnBrk="0" fontAlgn="base" hangingPunct="0">
        <a:spcBef>
          <a:spcPct val="0"/>
        </a:spcBef>
        <a:spcAft>
          <a:spcPct val="0"/>
        </a:spcAft>
        <a:defRPr sz="28200">
          <a:solidFill>
            <a:schemeClr val="tx2"/>
          </a:solidFill>
          <a:latin typeface="Arial" pitchFamily="34" charset="0"/>
          <a:ea typeface="MS PGothic" panose="020B0600070205080204" pitchFamily="34" charset="-128"/>
          <a:cs typeface="MS PGothic" charset="0"/>
        </a:defRPr>
      </a:lvl4pPr>
      <a:lvl5pPr algn="ctr" defTabSz="5851525" rtl="0" eaLnBrk="0" fontAlgn="base" hangingPunct="0">
        <a:spcBef>
          <a:spcPct val="0"/>
        </a:spcBef>
        <a:spcAft>
          <a:spcPct val="0"/>
        </a:spcAft>
        <a:defRPr sz="28200">
          <a:solidFill>
            <a:schemeClr val="tx2"/>
          </a:solidFill>
          <a:latin typeface="Arial" pitchFamily="34" charset="0"/>
          <a:ea typeface="MS PGothic" panose="020B0600070205080204" pitchFamily="34" charset="-128"/>
          <a:cs typeface="MS PGothic" charset="0"/>
        </a:defRPr>
      </a:lvl5pPr>
      <a:lvl6pPr marL="609608" algn="ctr" defTabSz="5852657" rtl="0" fontAlgn="base">
        <a:spcBef>
          <a:spcPct val="0"/>
        </a:spcBef>
        <a:spcAft>
          <a:spcPct val="0"/>
        </a:spcAft>
        <a:defRPr sz="28267">
          <a:solidFill>
            <a:schemeClr val="tx2"/>
          </a:solidFill>
          <a:latin typeface="Arial" pitchFamily="34" charset="0"/>
        </a:defRPr>
      </a:lvl6pPr>
      <a:lvl7pPr marL="1219215" algn="ctr" defTabSz="5852657" rtl="0" fontAlgn="base">
        <a:spcBef>
          <a:spcPct val="0"/>
        </a:spcBef>
        <a:spcAft>
          <a:spcPct val="0"/>
        </a:spcAft>
        <a:defRPr sz="28267">
          <a:solidFill>
            <a:schemeClr val="tx2"/>
          </a:solidFill>
          <a:latin typeface="Arial" pitchFamily="34" charset="0"/>
        </a:defRPr>
      </a:lvl7pPr>
      <a:lvl8pPr marL="1828823" algn="ctr" defTabSz="5852657" rtl="0" fontAlgn="base">
        <a:spcBef>
          <a:spcPct val="0"/>
        </a:spcBef>
        <a:spcAft>
          <a:spcPct val="0"/>
        </a:spcAft>
        <a:defRPr sz="28267">
          <a:solidFill>
            <a:schemeClr val="tx2"/>
          </a:solidFill>
          <a:latin typeface="Arial" pitchFamily="34" charset="0"/>
        </a:defRPr>
      </a:lvl8pPr>
      <a:lvl9pPr marL="2438431" algn="ctr" defTabSz="5852657" rtl="0" fontAlgn="base">
        <a:spcBef>
          <a:spcPct val="0"/>
        </a:spcBef>
        <a:spcAft>
          <a:spcPct val="0"/>
        </a:spcAft>
        <a:defRPr sz="28267">
          <a:solidFill>
            <a:schemeClr val="tx2"/>
          </a:solidFill>
          <a:latin typeface="Arial" pitchFamily="34" charset="0"/>
        </a:defRPr>
      </a:lvl9pPr>
    </p:titleStyle>
    <p:bodyStyle>
      <a:lvl1pPr marL="2192338" indent="-2192338" algn="l" defTabSz="5851525" rtl="0" eaLnBrk="0" fontAlgn="base" hangingPunct="0">
        <a:spcBef>
          <a:spcPct val="20000"/>
        </a:spcBef>
        <a:spcAft>
          <a:spcPct val="0"/>
        </a:spcAft>
        <a:buChar char="•"/>
        <a:defRPr sz="20500">
          <a:solidFill>
            <a:schemeClr val="tx1"/>
          </a:solidFill>
          <a:latin typeface="+mn-lt"/>
          <a:ea typeface="MS PGothic" panose="020B0600070205080204" pitchFamily="34" charset="-128"/>
          <a:cs typeface="MS PGothic" charset="0"/>
        </a:defRPr>
      </a:lvl1pPr>
      <a:lvl2pPr marL="4756150" indent="-1828800" algn="l" defTabSz="5851525" rtl="0" eaLnBrk="0" fontAlgn="base" hangingPunct="0">
        <a:spcBef>
          <a:spcPct val="20000"/>
        </a:spcBef>
        <a:spcAft>
          <a:spcPct val="0"/>
        </a:spcAft>
        <a:buChar char="–"/>
        <a:defRPr sz="18000">
          <a:solidFill>
            <a:schemeClr val="tx1"/>
          </a:solidFill>
          <a:latin typeface="+mn-lt"/>
          <a:ea typeface="MS PGothic" panose="020B0600070205080204" pitchFamily="34" charset="-128"/>
          <a:cs typeface="MS PGothic" charset="0"/>
        </a:defRPr>
      </a:lvl2pPr>
      <a:lvl3pPr marL="7315200" indent="-1462088" algn="l" defTabSz="5851525" rtl="0" eaLnBrk="0" fontAlgn="base" hangingPunct="0">
        <a:spcBef>
          <a:spcPct val="20000"/>
        </a:spcBef>
        <a:spcAft>
          <a:spcPct val="0"/>
        </a:spcAft>
        <a:buChar char="•"/>
        <a:defRPr sz="15400">
          <a:solidFill>
            <a:schemeClr val="tx1"/>
          </a:solidFill>
          <a:latin typeface="+mn-lt"/>
          <a:ea typeface="MS PGothic" panose="020B0600070205080204" pitchFamily="34" charset="-128"/>
          <a:cs typeface="MS PGothic" charset="0"/>
        </a:defRPr>
      </a:lvl3pPr>
      <a:lvl4pPr marL="10242550" indent="-1462088" algn="l" defTabSz="5851525" rtl="0" eaLnBrk="0" fontAlgn="base" hangingPunct="0">
        <a:spcBef>
          <a:spcPct val="20000"/>
        </a:spcBef>
        <a:spcAft>
          <a:spcPct val="0"/>
        </a:spcAft>
        <a:buChar char="–"/>
        <a:defRPr sz="12800">
          <a:solidFill>
            <a:schemeClr val="tx1"/>
          </a:solidFill>
          <a:latin typeface="+mn-lt"/>
          <a:ea typeface="MS PGothic" panose="020B0600070205080204" pitchFamily="34" charset="-128"/>
          <a:cs typeface="MS PGothic" charset="0"/>
        </a:defRPr>
      </a:lvl4pPr>
      <a:lvl5pPr marL="13166725" indent="-1462088" algn="l" defTabSz="5851525" rtl="0" eaLnBrk="0" fontAlgn="base" hangingPunct="0">
        <a:spcBef>
          <a:spcPct val="20000"/>
        </a:spcBef>
        <a:spcAft>
          <a:spcPct val="0"/>
        </a:spcAft>
        <a:buChar char="»"/>
        <a:defRPr sz="12800">
          <a:solidFill>
            <a:schemeClr val="tx1"/>
          </a:solidFill>
          <a:latin typeface="+mn-lt"/>
          <a:ea typeface="MS PGothic" panose="020B0600070205080204" pitchFamily="34" charset="-128"/>
          <a:cs typeface="MS PGothic" charset="0"/>
        </a:defRPr>
      </a:lvl5pPr>
      <a:lvl6pPr marL="13777556" indent="-1462636" algn="l" defTabSz="5852657" rtl="0" fontAlgn="base">
        <a:spcBef>
          <a:spcPct val="20000"/>
        </a:spcBef>
        <a:spcAft>
          <a:spcPct val="0"/>
        </a:spcAft>
        <a:buChar char="»"/>
        <a:defRPr sz="12800">
          <a:solidFill>
            <a:schemeClr val="tx1"/>
          </a:solidFill>
          <a:latin typeface="+mn-lt"/>
        </a:defRPr>
      </a:lvl6pPr>
      <a:lvl7pPr marL="14387164" indent="-1462636" algn="l" defTabSz="5852657" rtl="0" fontAlgn="base">
        <a:spcBef>
          <a:spcPct val="20000"/>
        </a:spcBef>
        <a:spcAft>
          <a:spcPct val="0"/>
        </a:spcAft>
        <a:buChar char="»"/>
        <a:defRPr sz="12800">
          <a:solidFill>
            <a:schemeClr val="tx1"/>
          </a:solidFill>
          <a:latin typeface="+mn-lt"/>
        </a:defRPr>
      </a:lvl7pPr>
      <a:lvl8pPr marL="14996771" indent="-1462636" algn="l" defTabSz="5852657" rtl="0" fontAlgn="base">
        <a:spcBef>
          <a:spcPct val="20000"/>
        </a:spcBef>
        <a:spcAft>
          <a:spcPct val="0"/>
        </a:spcAft>
        <a:buChar char="»"/>
        <a:defRPr sz="12800">
          <a:solidFill>
            <a:schemeClr val="tx1"/>
          </a:solidFill>
          <a:latin typeface="+mn-lt"/>
        </a:defRPr>
      </a:lvl8pPr>
      <a:lvl9pPr marL="15606379" indent="-1462636" algn="l" defTabSz="5852657" rtl="0" fontAlgn="base">
        <a:spcBef>
          <a:spcPct val="20000"/>
        </a:spcBef>
        <a:spcAft>
          <a:spcPct val="0"/>
        </a:spcAft>
        <a:buChar char="»"/>
        <a:defRPr sz="12800">
          <a:solidFill>
            <a:schemeClr val="tx1"/>
          </a:solidFill>
          <a:latin typeface="+mn-lt"/>
        </a:defRPr>
      </a:lvl9pPr>
    </p:bodyStyle>
    <p:otherStyle>
      <a:defPPr>
        <a:defRPr lang="en-US"/>
      </a:defPPr>
      <a:lvl1pPr marL="0" algn="l" defTabSz="1219215" rtl="0" eaLnBrk="1" latinLnBrk="0" hangingPunct="1">
        <a:defRPr sz="2400" kern="1200">
          <a:solidFill>
            <a:schemeClr val="tx1"/>
          </a:solidFill>
          <a:latin typeface="+mn-lt"/>
          <a:ea typeface="+mn-ea"/>
          <a:cs typeface="+mn-cs"/>
        </a:defRPr>
      </a:lvl1pPr>
      <a:lvl2pPr marL="609608" algn="l" defTabSz="1219215" rtl="0" eaLnBrk="1" latinLnBrk="0" hangingPunct="1">
        <a:defRPr sz="2400" kern="1200">
          <a:solidFill>
            <a:schemeClr val="tx1"/>
          </a:solidFill>
          <a:latin typeface="+mn-lt"/>
          <a:ea typeface="+mn-ea"/>
          <a:cs typeface="+mn-cs"/>
        </a:defRPr>
      </a:lvl2pPr>
      <a:lvl3pPr marL="1219215" algn="l" defTabSz="1219215" rtl="0" eaLnBrk="1" latinLnBrk="0" hangingPunct="1">
        <a:defRPr sz="2400" kern="1200">
          <a:solidFill>
            <a:schemeClr val="tx1"/>
          </a:solidFill>
          <a:latin typeface="+mn-lt"/>
          <a:ea typeface="+mn-ea"/>
          <a:cs typeface="+mn-cs"/>
        </a:defRPr>
      </a:lvl3pPr>
      <a:lvl4pPr marL="1828823" algn="l" defTabSz="1219215" rtl="0" eaLnBrk="1" latinLnBrk="0" hangingPunct="1">
        <a:defRPr sz="2400" kern="1200">
          <a:solidFill>
            <a:schemeClr val="tx1"/>
          </a:solidFill>
          <a:latin typeface="+mn-lt"/>
          <a:ea typeface="+mn-ea"/>
          <a:cs typeface="+mn-cs"/>
        </a:defRPr>
      </a:lvl4pPr>
      <a:lvl5pPr marL="2438431" algn="l" defTabSz="1219215" rtl="0" eaLnBrk="1" latinLnBrk="0" hangingPunct="1">
        <a:defRPr sz="2400" kern="1200">
          <a:solidFill>
            <a:schemeClr val="tx1"/>
          </a:solidFill>
          <a:latin typeface="+mn-lt"/>
          <a:ea typeface="+mn-ea"/>
          <a:cs typeface="+mn-cs"/>
        </a:defRPr>
      </a:lvl5pPr>
      <a:lvl6pPr marL="3048038" algn="l" defTabSz="1219215" rtl="0" eaLnBrk="1" latinLnBrk="0" hangingPunct="1">
        <a:defRPr sz="2400" kern="1200">
          <a:solidFill>
            <a:schemeClr val="tx1"/>
          </a:solidFill>
          <a:latin typeface="+mn-lt"/>
          <a:ea typeface="+mn-ea"/>
          <a:cs typeface="+mn-cs"/>
        </a:defRPr>
      </a:lvl6pPr>
      <a:lvl7pPr marL="3657646" algn="l" defTabSz="1219215" rtl="0" eaLnBrk="1" latinLnBrk="0" hangingPunct="1">
        <a:defRPr sz="2400" kern="1200">
          <a:solidFill>
            <a:schemeClr val="tx1"/>
          </a:solidFill>
          <a:latin typeface="+mn-lt"/>
          <a:ea typeface="+mn-ea"/>
          <a:cs typeface="+mn-cs"/>
        </a:defRPr>
      </a:lvl7pPr>
      <a:lvl8pPr marL="4267253" algn="l" defTabSz="1219215" rtl="0" eaLnBrk="1" latinLnBrk="0" hangingPunct="1">
        <a:defRPr sz="2400" kern="1200">
          <a:solidFill>
            <a:schemeClr val="tx1"/>
          </a:solidFill>
          <a:latin typeface="+mn-lt"/>
          <a:ea typeface="+mn-ea"/>
          <a:cs typeface="+mn-cs"/>
        </a:defRPr>
      </a:lvl8pPr>
      <a:lvl9pPr marL="4876861" algn="l" defTabSz="121921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0.png"/><Relationship Id="rId18" Type="http://schemas.openxmlformats.org/officeDocument/2006/relationships/customXml" Target="../ink/ink5.xml"/><Relationship Id="rId26"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14.png"/><Relationship Id="rId7" Type="http://schemas.openxmlformats.org/officeDocument/2006/relationships/image" Target="../media/image6.png"/><Relationship Id="rId12" Type="http://schemas.openxmlformats.org/officeDocument/2006/relationships/customXml" Target="../ink/ink2.xml"/><Relationship Id="rId17" Type="http://schemas.openxmlformats.org/officeDocument/2006/relationships/image" Target="../media/image12.png"/><Relationship Id="rId25" Type="http://schemas.openxmlformats.org/officeDocument/2006/relationships/image" Target="../media/image16.png"/><Relationship Id="rId2" Type="http://schemas.openxmlformats.org/officeDocument/2006/relationships/image" Target="../media/image1.emf"/><Relationship Id="rId16" Type="http://schemas.openxmlformats.org/officeDocument/2006/relationships/customXml" Target="../ink/ink4.xml"/><Relationship Id="rId20" Type="http://schemas.openxmlformats.org/officeDocument/2006/relationships/customXml" Target="../ink/ink6.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9.png"/><Relationship Id="rId24" Type="http://schemas.openxmlformats.org/officeDocument/2006/relationships/customXml" Target="../ink/ink8.xml"/><Relationship Id="rId5" Type="http://schemas.openxmlformats.org/officeDocument/2006/relationships/image" Target="../media/image4.png"/><Relationship Id="rId15" Type="http://schemas.openxmlformats.org/officeDocument/2006/relationships/image" Target="../media/image11.png"/><Relationship Id="rId23" Type="http://schemas.openxmlformats.org/officeDocument/2006/relationships/image" Target="../media/image15.png"/><Relationship Id="rId28" Type="http://schemas.openxmlformats.org/officeDocument/2006/relationships/image" Target="../media/image19.png"/><Relationship Id="rId10" Type="http://schemas.openxmlformats.org/officeDocument/2006/relationships/customXml" Target="../ink/ink1.xml"/><Relationship Id="rId19" Type="http://schemas.openxmlformats.org/officeDocument/2006/relationships/image" Target="../media/image13.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customXml" Target="../ink/ink3.xml"/><Relationship Id="rId22" Type="http://schemas.openxmlformats.org/officeDocument/2006/relationships/customXml" Target="../ink/ink7.xml"/><Relationship Id="rId27"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4">
            <a:extLst>
              <a:ext uri="{FF2B5EF4-FFF2-40B4-BE49-F238E27FC236}">
                <a16:creationId xmlns:a16="http://schemas.microsoft.com/office/drawing/2014/main" id="{25B3866A-520A-01CD-3057-7A0E62B27BD4}"/>
              </a:ext>
            </a:extLst>
          </p:cNvPr>
          <p:cNvSpPr>
            <a:spLocks noChangeArrowheads="1"/>
          </p:cNvSpPr>
          <p:nvPr/>
        </p:nvSpPr>
        <p:spPr bwMode="auto">
          <a:xfrm>
            <a:off x="113100" y="10117285"/>
            <a:ext cx="11852602" cy="1298575"/>
          </a:xfrm>
          <a:prstGeom prst="rect">
            <a:avLst/>
          </a:prstGeom>
          <a:noFill/>
          <a:ln>
            <a:solidFill>
              <a:srgbClr val="FFFFFF"/>
            </a:solidFill>
            <a:headEnd/>
            <a:tailEnd/>
          </a:ln>
        </p:spPr>
        <p:style>
          <a:lnRef idx="2">
            <a:schemeClr val="dk1"/>
          </a:lnRef>
          <a:fillRef idx="1">
            <a:schemeClr val="lt1"/>
          </a:fillRef>
          <a:effectRef idx="0">
            <a:schemeClr val="dk1"/>
          </a:effectRef>
          <a:fontRef idx="minor">
            <a:schemeClr val="dk1"/>
          </a:fontRef>
        </p:style>
        <p:txBody>
          <a:bodyPr lIns="213360" tIns="106680" rIns="213360" bIns="106680" anchor="ctr"/>
          <a:lstStyle/>
          <a:p>
            <a:pPr algn="ctr" defTabSz="5852657" eaLnBrk="1" hangingPunct="1">
              <a:defRPr/>
            </a:pPr>
            <a:r>
              <a:rPr lang="en-US" sz="5400" cap="small" dirty="0">
                <a:solidFill>
                  <a:schemeClr val="tx1"/>
                </a:solidFill>
                <a:latin typeface="Gill Sans"/>
                <a:cs typeface="Gill Sans"/>
              </a:rPr>
              <a:t>Method – Study 1</a:t>
            </a:r>
          </a:p>
        </p:txBody>
      </p:sp>
      <p:sp>
        <p:nvSpPr>
          <p:cNvPr id="2050" name="Rectangle 4"/>
          <p:cNvSpPr>
            <a:spLocks noChangeArrowheads="1"/>
          </p:cNvSpPr>
          <p:nvPr/>
        </p:nvSpPr>
        <p:spPr bwMode="auto">
          <a:xfrm>
            <a:off x="0" y="-136525"/>
            <a:ext cx="43891200" cy="4022725"/>
          </a:xfrm>
          <a:prstGeom prst="rect">
            <a:avLst/>
          </a:prstGeom>
          <a:solidFill>
            <a:srgbClr val="E4A004">
              <a:alpha val="40000"/>
            </a:srgbClr>
          </a:solidFill>
          <a:ln>
            <a:noFill/>
            <a:headEnd/>
            <a:tailEnd/>
          </a:ln>
        </p:spPr>
        <p:style>
          <a:lnRef idx="2">
            <a:schemeClr val="dk1"/>
          </a:lnRef>
          <a:fillRef idx="1">
            <a:schemeClr val="lt1"/>
          </a:fillRef>
          <a:effectRef idx="0">
            <a:schemeClr val="dk1"/>
          </a:effectRef>
          <a:fontRef idx="minor">
            <a:schemeClr val="dk1"/>
          </a:fontRef>
        </p:style>
        <p:txBody>
          <a:bodyPr lIns="213360" tIns="106680" rIns="213360" bIns="106680" anchor="t"/>
          <a:lstStyle/>
          <a:p>
            <a:pPr algn="ctr" defTabSz="5852657" eaLnBrk="1" hangingPunct="1">
              <a:defRPr/>
            </a:pPr>
            <a:endParaRPr lang="en-US" sz="8800" cap="small" dirty="0">
              <a:latin typeface="Gill Sans"/>
              <a:cs typeface="Gill Sans"/>
            </a:endParaRPr>
          </a:p>
          <a:p>
            <a:pPr defTabSz="5852657" eaLnBrk="1" hangingPunct="1">
              <a:defRPr/>
            </a:pPr>
            <a:endParaRPr lang="en-US" sz="2800" dirty="0">
              <a:solidFill>
                <a:srgbClr val="000000"/>
              </a:solidFill>
              <a:latin typeface="Gill Sans"/>
              <a:cs typeface="Gill Sans"/>
            </a:endParaRPr>
          </a:p>
        </p:txBody>
      </p:sp>
      <p:sp>
        <p:nvSpPr>
          <p:cNvPr id="5" name="TextBox 4"/>
          <p:cNvSpPr txBox="1"/>
          <p:nvPr/>
        </p:nvSpPr>
        <p:spPr>
          <a:xfrm>
            <a:off x="558673" y="5042085"/>
            <a:ext cx="11506200" cy="4201150"/>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marL="571500" indent="-571500">
              <a:spcAft>
                <a:spcPts val="1800"/>
              </a:spcAft>
              <a:buFont typeface="Arial" panose="020B0604020202020204" pitchFamily="34" charset="0"/>
              <a:buChar char="•"/>
            </a:pPr>
            <a:r>
              <a:rPr lang="en-US" sz="3600" dirty="0">
                <a:latin typeface="Gill Sans Light"/>
                <a:cs typeface="Gill Sans Light"/>
              </a:rPr>
              <a:t>The United States is the only 1st world country that does not provide Universal Health Care (UHC) to citizens. Simultaneously, healthcare beliefs in the United States are becoming increasingly polarized</a:t>
            </a:r>
          </a:p>
          <a:p>
            <a:pPr marL="571500" indent="-571500">
              <a:spcAft>
                <a:spcPts val="1800"/>
              </a:spcAft>
              <a:buFont typeface="Arial" panose="020B0604020202020204" pitchFamily="34" charset="0"/>
              <a:buChar char="•"/>
            </a:pPr>
            <a:r>
              <a:rPr lang="en-US" sz="3600" dirty="0">
                <a:latin typeface="Gill Sans Light"/>
                <a:cs typeface="Gill Sans Light"/>
              </a:rPr>
              <a:t>We designed two interventions to increase US support for UHC using psychological theories on polarized belief change (social consensus and moral conviction)</a:t>
            </a:r>
          </a:p>
        </p:txBody>
      </p:sp>
      <p:sp>
        <p:nvSpPr>
          <p:cNvPr id="12" name="Rectangle 4"/>
          <p:cNvSpPr>
            <a:spLocks noChangeArrowheads="1"/>
          </p:cNvSpPr>
          <p:nvPr/>
        </p:nvSpPr>
        <p:spPr bwMode="auto">
          <a:xfrm>
            <a:off x="0" y="3817776"/>
            <a:ext cx="11852602" cy="1295400"/>
          </a:xfrm>
          <a:prstGeom prst="rect">
            <a:avLst/>
          </a:prstGeom>
          <a:noFill/>
          <a:ln>
            <a:noFill/>
            <a:headEnd/>
            <a:tailEnd/>
          </a:ln>
        </p:spPr>
        <p:style>
          <a:lnRef idx="2">
            <a:schemeClr val="dk1"/>
          </a:lnRef>
          <a:fillRef idx="1">
            <a:schemeClr val="lt1"/>
          </a:fillRef>
          <a:effectRef idx="0">
            <a:schemeClr val="dk1"/>
          </a:effectRef>
          <a:fontRef idx="minor">
            <a:schemeClr val="dk1"/>
          </a:fontRef>
        </p:style>
        <p:txBody>
          <a:bodyPr lIns="213360" tIns="106680" rIns="213360" bIns="106680" anchor="ctr"/>
          <a:lstStyle/>
          <a:p>
            <a:pPr algn="ctr" defTabSz="5852657" eaLnBrk="1" hangingPunct="1">
              <a:defRPr/>
            </a:pPr>
            <a:r>
              <a:rPr lang="en-US" sz="6000" cap="small" dirty="0">
                <a:solidFill>
                  <a:srgbClr val="000000"/>
                </a:solidFill>
                <a:latin typeface="Gill Sans"/>
                <a:cs typeface="Gill Sans"/>
              </a:rPr>
              <a:t>Background and Objective</a:t>
            </a:r>
            <a:endParaRPr lang="en-US" sz="6000" cap="small" dirty="0">
              <a:solidFill>
                <a:schemeClr val="tx1"/>
              </a:solidFill>
              <a:latin typeface="Gill Sans"/>
              <a:cs typeface="Gill Sans"/>
            </a:endParaRPr>
          </a:p>
        </p:txBody>
      </p:sp>
      <p:sp>
        <p:nvSpPr>
          <p:cNvPr id="20" name="Rectangle 4"/>
          <p:cNvSpPr>
            <a:spLocks noChangeArrowheads="1"/>
          </p:cNvSpPr>
          <p:nvPr/>
        </p:nvSpPr>
        <p:spPr bwMode="auto">
          <a:xfrm>
            <a:off x="0" y="26163206"/>
            <a:ext cx="43891200" cy="6907594"/>
          </a:xfrm>
          <a:prstGeom prst="rect">
            <a:avLst/>
          </a:prstGeom>
          <a:solidFill>
            <a:srgbClr val="F4D99B"/>
          </a:solidFill>
          <a:ln>
            <a:noFill/>
            <a:headEnd/>
            <a:tailEnd/>
          </a:ln>
        </p:spPr>
        <p:style>
          <a:lnRef idx="2">
            <a:schemeClr val="dk1"/>
          </a:lnRef>
          <a:fillRef idx="1">
            <a:schemeClr val="lt1"/>
          </a:fillRef>
          <a:effectRef idx="0">
            <a:schemeClr val="dk1"/>
          </a:effectRef>
          <a:fontRef idx="minor">
            <a:schemeClr val="dk1"/>
          </a:fontRef>
        </p:style>
        <p:txBody>
          <a:bodyPr lIns="213360" tIns="106680" rIns="213360" bIns="106680" anchor="ctr"/>
          <a:lstStyle/>
          <a:p>
            <a:pPr algn="ctr" defTabSz="5852657" eaLnBrk="1" hangingPunct="1">
              <a:defRPr/>
            </a:pPr>
            <a:endParaRPr lang="en-US" sz="6000" b="1" dirty="0">
              <a:solidFill>
                <a:schemeClr val="tx1"/>
              </a:solidFill>
              <a:latin typeface="Seravek Medium"/>
              <a:cs typeface="Seravek Medium"/>
            </a:endParaRPr>
          </a:p>
        </p:txBody>
      </p:sp>
      <p:sp>
        <p:nvSpPr>
          <p:cNvPr id="106" name="TextBox 105"/>
          <p:cNvSpPr txBox="1"/>
          <p:nvPr/>
        </p:nvSpPr>
        <p:spPr>
          <a:xfrm>
            <a:off x="445020" y="27468128"/>
            <a:ext cx="11277600" cy="3400931"/>
          </a:xfrm>
          <a:prstGeom prst="rect">
            <a:avLst/>
          </a:prstGeom>
          <a:solidFill>
            <a:srgbClr val="F4D99B"/>
          </a:solidFill>
          <a:ln>
            <a:noFill/>
          </a:ln>
        </p:spPr>
        <p:style>
          <a:lnRef idx="2">
            <a:schemeClr val="dk1"/>
          </a:lnRef>
          <a:fillRef idx="1">
            <a:schemeClr val="lt1"/>
          </a:fillRef>
          <a:effectRef idx="0">
            <a:schemeClr val="dk1"/>
          </a:effectRef>
          <a:fontRef idx="minor">
            <a:schemeClr val="dk1"/>
          </a:fontRef>
        </p:style>
        <p:txBody>
          <a:bodyPr wrap="square">
            <a:spAutoFit/>
          </a:bodyPr>
          <a:lstStyle/>
          <a:p>
            <a:pPr marL="571500" indent="-571500">
              <a:spcAft>
                <a:spcPts val="1800"/>
              </a:spcAft>
              <a:buFont typeface="Arial" panose="020B0604020202020204" pitchFamily="34" charset="0"/>
              <a:buChar char="•"/>
            </a:pPr>
            <a:r>
              <a:rPr lang="en-US" sz="4000" dirty="0">
                <a:latin typeface="Gill Sans Light"/>
                <a:cs typeface="Gill Sans Light"/>
              </a:rPr>
              <a:t>High social consensus condition increases support for UHC across Study 1 and Study 2</a:t>
            </a:r>
          </a:p>
          <a:p>
            <a:pPr marL="571500" indent="-571500">
              <a:spcAft>
                <a:spcPts val="1800"/>
              </a:spcAft>
              <a:buFont typeface="Arial" panose="020B0604020202020204" pitchFamily="34" charset="0"/>
              <a:buChar char="•"/>
            </a:pPr>
            <a:r>
              <a:rPr lang="en-US" sz="4000" u="sng" dirty="0">
                <a:latin typeface="Gill Sans Light"/>
                <a:cs typeface="Gill Sans Light"/>
              </a:rPr>
              <a:t>No significant main effect </a:t>
            </a:r>
            <a:r>
              <a:rPr lang="en-US" sz="4000" dirty="0">
                <a:latin typeface="Gill Sans Light"/>
                <a:cs typeface="Gill Sans Light"/>
              </a:rPr>
              <a:t>of moral conviction manipulation, or </a:t>
            </a:r>
            <a:r>
              <a:rPr lang="en-US" sz="4000" u="sng" dirty="0">
                <a:latin typeface="Gill Sans Light"/>
                <a:cs typeface="Gill Sans Light"/>
              </a:rPr>
              <a:t>interaction </a:t>
            </a:r>
            <a:r>
              <a:rPr lang="en-US" sz="4000" dirty="0">
                <a:latin typeface="Gill Sans Light"/>
                <a:cs typeface="Gill Sans Light"/>
              </a:rPr>
              <a:t>with social consensus effect; Figure 3</a:t>
            </a:r>
          </a:p>
        </p:txBody>
      </p:sp>
      <p:sp>
        <p:nvSpPr>
          <p:cNvPr id="110" name="TextBox 109"/>
          <p:cNvSpPr txBox="1"/>
          <p:nvPr/>
        </p:nvSpPr>
        <p:spPr>
          <a:xfrm>
            <a:off x="23695481" y="27555249"/>
            <a:ext cx="11277600" cy="4632037"/>
          </a:xfrm>
          <a:prstGeom prst="rect">
            <a:avLst/>
          </a:prstGeom>
          <a:solidFill>
            <a:srgbClr val="F4D99B"/>
          </a:solidFill>
          <a:ln>
            <a:noFill/>
          </a:ln>
        </p:spPr>
        <p:style>
          <a:lnRef idx="2">
            <a:schemeClr val="dk1"/>
          </a:lnRef>
          <a:fillRef idx="1">
            <a:schemeClr val="lt1"/>
          </a:fillRef>
          <a:effectRef idx="0">
            <a:schemeClr val="dk1"/>
          </a:effectRef>
          <a:fontRef idx="minor">
            <a:schemeClr val="dk1"/>
          </a:fontRef>
        </p:style>
        <p:txBody>
          <a:bodyPr wrap="square">
            <a:spAutoFit/>
          </a:bodyPr>
          <a:lstStyle/>
          <a:p>
            <a:pPr marL="571500" indent="-571500">
              <a:spcAft>
                <a:spcPts val="1800"/>
              </a:spcAft>
              <a:buFont typeface="Arial" panose="020B0604020202020204" pitchFamily="34" charset="0"/>
              <a:buChar char="•"/>
            </a:pPr>
            <a:r>
              <a:rPr lang="en-US" sz="4000" u="sng" dirty="0">
                <a:latin typeface="Gill Sans Light"/>
                <a:cs typeface="Gill Sans Light"/>
              </a:rPr>
              <a:t>American support for Universal Health Care conforms to popular belief, not moral conviction</a:t>
            </a:r>
          </a:p>
          <a:p>
            <a:pPr marL="571500" indent="-571500">
              <a:spcAft>
                <a:spcPts val="1800"/>
              </a:spcAft>
              <a:buFont typeface="Arial" panose="020B0604020202020204" pitchFamily="34" charset="0"/>
              <a:buChar char="•"/>
            </a:pPr>
            <a:r>
              <a:rPr lang="en-US" sz="4000" dirty="0">
                <a:latin typeface="Gill Sans Light"/>
                <a:cs typeface="Gill Sans Light"/>
              </a:rPr>
              <a:t>Simple, low-cost informational interventions highlighting areas where social consensus already exists (e.g., gun-violence prevention ~70% US support) have the potential to be very effective at shifting public support</a:t>
            </a:r>
          </a:p>
        </p:txBody>
      </p:sp>
      <p:sp>
        <p:nvSpPr>
          <p:cNvPr id="3" name="TextBox 2"/>
          <p:cNvSpPr txBox="1"/>
          <p:nvPr/>
        </p:nvSpPr>
        <p:spPr>
          <a:xfrm>
            <a:off x="3142078" y="1215344"/>
            <a:ext cx="40919400" cy="1009507"/>
          </a:xfrm>
          <a:prstGeom prst="rect">
            <a:avLst/>
          </a:prstGeom>
          <a:noFill/>
        </p:spPr>
        <p:txBody>
          <a:bodyPr wrap="square" rtlCol="0">
            <a:spAutoFit/>
          </a:bodyPr>
          <a:lstStyle/>
          <a:p>
            <a:pPr algn="ctr" defTabSz="5852657" eaLnBrk="1" hangingPunct="1">
              <a:lnSpc>
                <a:spcPct val="70000"/>
              </a:lnSpc>
              <a:defRPr/>
            </a:pPr>
            <a:r>
              <a:rPr lang="en-US" sz="8000" cap="small" dirty="0">
                <a:latin typeface="Gill Sans"/>
                <a:cs typeface="Gill Sans"/>
              </a:rPr>
              <a:t>Perception of social consensus but not moral conviction affects support for universal health care</a:t>
            </a:r>
          </a:p>
        </p:txBody>
      </p:sp>
      <p:graphicFrame>
        <p:nvGraphicFramePr>
          <p:cNvPr id="13" name="Table 12"/>
          <p:cNvGraphicFramePr>
            <a:graphicFrameLocks noGrp="1"/>
          </p:cNvGraphicFramePr>
          <p:nvPr/>
        </p:nvGraphicFramePr>
        <p:xfrm>
          <a:off x="17882553" y="18364279"/>
          <a:ext cx="274589" cy="457200"/>
        </p:xfrm>
        <a:graphic>
          <a:graphicData uri="http://schemas.openxmlformats.org/drawingml/2006/table">
            <a:tbl>
              <a:tblPr/>
              <a:tblGrid>
                <a:gridCol w="274589">
                  <a:extLst>
                    <a:ext uri="{9D8B030D-6E8A-4147-A177-3AD203B41FA5}">
                      <a16:colId xmlns:a16="http://schemas.microsoft.com/office/drawing/2014/main" val="20000"/>
                    </a:ext>
                  </a:extLst>
                </a:gridCol>
              </a:tblGrid>
              <a:tr h="0">
                <a:tc>
                  <a:txBody>
                    <a:bodyPr/>
                    <a:lstStyle/>
                    <a:p>
                      <a:endParaRPr lang="en-US" dirty="0"/>
                    </a:p>
                  </a:txBody>
                  <a:tcPr>
                    <a:lnL>
                      <a:noFill/>
                    </a:lnL>
                    <a:lnR>
                      <a:noFill/>
                    </a:lnR>
                    <a:lnT>
                      <a:noFill/>
                    </a:lnT>
                    <a:lnB>
                      <a:noFill/>
                    </a:lnB>
                  </a:tcPr>
                </a:tc>
                <a:extLst>
                  <a:ext uri="{0D108BD9-81ED-4DB2-BD59-A6C34878D82A}">
                    <a16:rowId xmlns:a16="http://schemas.microsoft.com/office/drawing/2014/main" val="10000"/>
                  </a:ext>
                </a:extLst>
              </a:tr>
            </a:tbl>
          </a:graphicData>
        </a:graphic>
      </p:graphicFrame>
      <p:sp>
        <p:nvSpPr>
          <p:cNvPr id="93" name="Rectangle 4"/>
          <p:cNvSpPr>
            <a:spLocks noChangeArrowheads="1"/>
          </p:cNvSpPr>
          <p:nvPr/>
        </p:nvSpPr>
        <p:spPr bwMode="auto">
          <a:xfrm>
            <a:off x="365788" y="26276827"/>
            <a:ext cx="11121026" cy="1002773"/>
          </a:xfrm>
          <a:prstGeom prst="rect">
            <a:avLst/>
          </a:prstGeom>
          <a:solidFill>
            <a:srgbClr val="F4D99B"/>
          </a:solidFill>
          <a:ln>
            <a:noFill/>
            <a:headEnd/>
            <a:tailEnd/>
          </a:ln>
        </p:spPr>
        <p:style>
          <a:lnRef idx="2">
            <a:schemeClr val="dk1"/>
          </a:lnRef>
          <a:fillRef idx="1">
            <a:schemeClr val="lt1"/>
          </a:fillRef>
          <a:effectRef idx="0">
            <a:schemeClr val="dk1"/>
          </a:effectRef>
          <a:fontRef idx="minor">
            <a:schemeClr val="dk1"/>
          </a:fontRef>
        </p:style>
        <p:txBody>
          <a:bodyPr lIns="213360" tIns="106680" rIns="213360" bIns="106680" anchor="ctr"/>
          <a:lstStyle/>
          <a:p>
            <a:pPr algn="ctr" defTabSz="5852657" eaLnBrk="1" hangingPunct="1">
              <a:defRPr/>
            </a:pPr>
            <a:r>
              <a:rPr lang="en-US" sz="6000" cap="small" dirty="0">
                <a:solidFill>
                  <a:srgbClr val="000000"/>
                </a:solidFill>
                <a:latin typeface="Gill Sans"/>
                <a:cs typeface="Gill Sans"/>
              </a:rPr>
              <a:t>Discussion</a:t>
            </a:r>
            <a:endParaRPr lang="en-US" sz="6000" cap="small" dirty="0">
              <a:solidFill>
                <a:schemeClr val="tx1"/>
              </a:solidFill>
              <a:latin typeface="Gill Sans"/>
              <a:cs typeface="Gill Sans"/>
            </a:endParaRPr>
          </a:p>
        </p:txBody>
      </p:sp>
      <p:sp>
        <p:nvSpPr>
          <p:cNvPr id="112" name="Rectangle 4"/>
          <p:cNvSpPr>
            <a:spLocks noChangeArrowheads="1"/>
          </p:cNvSpPr>
          <p:nvPr/>
        </p:nvSpPr>
        <p:spPr bwMode="auto">
          <a:xfrm>
            <a:off x="23632947" y="26411695"/>
            <a:ext cx="11103305" cy="867905"/>
          </a:xfrm>
          <a:prstGeom prst="rect">
            <a:avLst/>
          </a:prstGeom>
          <a:solidFill>
            <a:srgbClr val="F4D99B"/>
          </a:solidFill>
          <a:ln>
            <a:noFill/>
            <a:headEnd/>
            <a:tailEnd/>
          </a:ln>
        </p:spPr>
        <p:style>
          <a:lnRef idx="2">
            <a:schemeClr val="dk1"/>
          </a:lnRef>
          <a:fillRef idx="1">
            <a:schemeClr val="lt1"/>
          </a:fillRef>
          <a:effectRef idx="0">
            <a:schemeClr val="dk1"/>
          </a:effectRef>
          <a:fontRef idx="minor">
            <a:schemeClr val="dk1"/>
          </a:fontRef>
        </p:style>
        <p:txBody>
          <a:bodyPr lIns="213360" tIns="106680" rIns="213360" bIns="106680" anchor="ctr"/>
          <a:lstStyle/>
          <a:p>
            <a:pPr algn="ctr" defTabSz="5852657" eaLnBrk="1" hangingPunct="1">
              <a:defRPr/>
            </a:pPr>
            <a:r>
              <a:rPr lang="en-US" sz="6000" cap="small" dirty="0">
                <a:solidFill>
                  <a:srgbClr val="000000"/>
                </a:solidFill>
                <a:latin typeface="Gill Sans"/>
                <a:cs typeface="Gill Sans"/>
              </a:rPr>
              <a:t>Conclusions</a:t>
            </a:r>
            <a:endParaRPr lang="en-US" sz="6000" cap="small" dirty="0">
              <a:solidFill>
                <a:schemeClr val="tx1"/>
              </a:solidFill>
              <a:latin typeface="Gill Sans"/>
              <a:cs typeface="Gill Sans"/>
            </a:endParaRPr>
          </a:p>
        </p:txBody>
      </p:sp>
      <p:pic>
        <p:nvPicPr>
          <p:cNvPr id="27" name="Picture 26" descr="MU_StackedMU_2C_coated.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020" y="247138"/>
            <a:ext cx="2867336" cy="3210730"/>
          </a:xfrm>
          <a:prstGeom prst="rect">
            <a:avLst/>
          </a:prstGeom>
        </p:spPr>
      </p:pic>
      <p:sp>
        <p:nvSpPr>
          <p:cNvPr id="40" name="Rectangle 4">
            <a:extLst>
              <a:ext uri="{FF2B5EF4-FFF2-40B4-BE49-F238E27FC236}">
                <a16:creationId xmlns:a16="http://schemas.microsoft.com/office/drawing/2014/main" id="{313E265C-A418-0840-AC0B-5F54D8B5A658}"/>
              </a:ext>
            </a:extLst>
          </p:cNvPr>
          <p:cNvSpPr>
            <a:spLocks noChangeArrowheads="1"/>
          </p:cNvSpPr>
          <p:nvPr/>
        </p:nvSpPr>
        <p:spPr bwMode="auto">
          <a:xfrm>
            <a:off x="12064873" y="26305402"/>
            <a:ext cx="10434804" cy="974198"/>
          </a:xfrm>
          <a:prstGeom prst="rect">
            <a:avLst/>
          </a:prstGeom>
          <a:solidFill>
            <a:srgbClr val="F4D99B"/>
          </a:solidFill>
          <a:ln>
            <a:noFill/>
            <a:headEnd/>
            <a:tailEnd/>
          </a:ln>
        </p:spPr>
        <p:style>
          <a:lnRef idx="2">
            <a:schemeClr val="dk1"/>
          </a:lnRef>
          <a:fillRef idx="1">
            <a:schemeClr val="lt1"/>
          </a:fillRef>
          <a:effectRef idx="0">
            <a:schemeClr val="dk1"/>
          </a:effectRef>
          <a:fontRef idx="minor">
            <a:schemeClr val="dk1"/>
          </a:fontRef>
        </p:style>
        <p:txBody>
          <a:bodyPr lIns="213360" tIns="106680" rIns="213360" bIns="106680" anchor="ctr"/>
          <a:lstStyle/>
          <a:p>
            <a:pPr algn="ctr" defTabSz="5852657" eaLnBrk="1" hangingPunct="1">
              <a:defRPr/>
            </a:pPr>
            <a:r>
              <a:rPr lang="en-US" sz="6000" cap="small" dirty="0">
                <a:solidFill>
                  <a:srgbClr val="000000"/>
                </a:solidFill>
                <a:latin typeface="Gill Sans"/>
                <a:cs typeface="Gill Sans"/>
              </a:rPr>
              <a:t>Limitations</a:t>
            </a:r>
            <a:endParaRPr lang="en-US" sz="6000" cap="small" dirty="0">
              <a:solidFill>
                <a:schemeClr val="tx1"/>
              </a:solidFill>
              <a:latin typeface="Gill Sans"/>
              <a:cs typeface="Gill Sans"/>
            </a:endParaRPr>
          </a:p>
        </p:txBody>
      </p:sp>
      <p:sp>
        <p:nvSpPr>
          <p:cNvPr id="41" name="TextBox 40">
            <a:extLst>
              <a:ext uri="{FF2B5EF4-FFF2-40B4-BE49-F238E27FC236}">
                <a16:creationId xmlns:a16="http://schemas.microsoft.com/office/drawing/2014/main" id="{1D6A5E48-D16E-E645-99FA-399F46C25920}"/>
              </a:ext>
            </a:extLst>
          </p:cNvPr>
          <p:cNvSpPr txBox="1"/>
          <p:nvPr/>
        </p:nvSpPr>
        <p:spPr>
          <a:xfrm>
            <a:off x="11643475" y="27496703"/>
            <a:ext cx="11277600" cy="4862870"/>
          </a:xfrm>
          <a:prstGeom prst="rect">
            <a:avLst/>
          </a:prstGeom>
          <a:solidFill>
            <a:srgbClr val="F4D99B"/>
          </a:solidFill>
          <a:ln>
            <a:noFill/>
          </a:ln>
        </p:spPr>
        <p:style>
          <a:lnRef idx="2">
            <a:schemeClr val="dk1"/>
          </a:lnRef>
          <a:fillRef idx="1">
            <a:schemeClr val="lt1"/>
          </a:fillRef>
          <a:effectRef idx="0">
            <a:schemeClr val="dk1"/>
          </a:effectRef>
          <a:fontRef idx="minor">
            <a:schemeClr val="dk1"/>
          </a:fontRef>
        </p:style>
        <p:txBody>
          <a:bodyPr wrap="square">
            <a:spAutoFit/>
          </a:bodyPr>
          <a:lstStyle/>
          <a:p>
            <a:pPr marL="571500" indent="-571500">
              <a:spcAft>
                <a:spcPts val="1800"/>
              </a:spcAft>
              <a:buFont typeface="Arial" panose="020B0604020202020204" pitchFamily="34" charset="0"/>
              <a:buChar char="•"/>
            </a:pPr>
            <a:r>
              <a:rPr lang="en-US" sz="4000" dirty="0">
                <a:latin typeface="Gill Sans Light"/>
                <a:cs typeface="Gill Sans Light"/>
              </a:rPr>
              <a:t>Moral conviction manipulation was extremely difficult to design in a consistent way that reflected stakeholder preference</a:t>
            </a:r>
          </a:p>
          <a:p>
            <a:pPr marL="571500" indent="-571500">
              <a:spcAft>
                <a:spcPts val="1800"/>
              </a:spcAft>
              <a:buFont typeface="Arial" panose="020B0604020202020204" pitchFamily="34" charset="0"/>
              <a:buChar char="•"/>
            </a:pPr>
            <a:r>
              <a:rPr lang="en-US" sz="4000" dirty="0">
                <a:latin typeface="Gill Sans Light"/>
                <a:cs typeface="Gill Sans Light"/>
              </a:rPr>
              <a:t>Ethical concerns due to manipulating perception of social consensus with fictionalized information</a:t>
            </a:r>
          </a:p>
          <a:p>
            <a:pPr marL="571500" indent="-571500">
              <a:spcAft>
                <a:spcPts val="1800"/>
              </a:spcAft>
              <a:buFont typeface="Arial" panose="020B0604020202020204" pitchFamily="34" charset="0"/>
              <a:buChar char="•"/>
            </a:pPr>
            <a:r>
              <a:rPr lang="en-US" sz="4000" dirty="0">
                <a:latin typeface="Gill Sans Light"/>
                <a:cs typeface="Gill Sans Light"/>
              </a:rPr>
              <a:t>Limited generalizability due to college student participants</a:t>
            </a:r>
          </a:p>
        </p:txBody>
      </p:sp>
      <p:grpSp>
        <p:nvGrpSpPr>
          <p:cNvPr id="23" name="Group 22">
            <a:extLst>
              <a:ext uri="{FF2B5EF4-FFF2-40B4-BE49-F238E27FC236}">
                <a16:creationId xmlns:a16="http://schemas.microsoft.com/office/drawing/2014/main" id="{D64F2F73-0E27-5BAB-9AC8-3315DFFE79FE}"/>
              </a:ext>
            </a:extLst>
          </p:cNvPr>
          <p:cNvGrpSpPr/>
          <p:nvPr/>
        </p:nvGrpSpPr>
        <p:grpSpPr>
          <a:xfrm>
            <a:off x="445020" y="11658600"/>
            <a:ext cx="11765105" cy="12954000"/>
            <a:chOff x="122095" y="11658600"/>
            <a:chExt cx="11765105" cy="12954000"/>
          </a:xfrm>
        </p:grpSpPr>
        <p:sp>
          <p:nvSpPr>
            <p:cNvPr id="14" name="TextBox 13">
              <a:extLst>
                <a:ext uri="{FF2B5EF4-FFF2-40B4-BE49-F238E27FC236}">
                  <a16:creationId xmlns:a16="http://schemas.microsoft.com/office/drawing/2014/main" id="{06FC147C-4021-C649-A9E0-CBCB09509306}"/>
                </a:ext>
              </a:extLst>
            </p:cNvPr>
            <p:cNvSpPr txBox="1"/>
            <p:nvPr/>
          </p:nvSpPr>
          <p:spPr>
            <a:xfrm>
              <a:off x="426211" y="24089380"/>
              <a:ext cx="9616800" cy="523220"/>
            </a:xfrm>
            <a:prstGeom prst="rect">
              <a:avLst/>
            </a:prstGeom>
            <a:noFill/>
          </p:spPr>
          <p:txBody>
            <a:bodyPr wrap="none" rtlCol="0">
              <a:spAutoFit/>
            </a:bodyPr>
            <a:lstStyle/>
            <a:p>
              <a:r>
                <a:rPr lang="en-US" sz="2800" dirty="0">
                  <a:latin typeface="Gill Sans Light"/>
                  <a:cs typeface="Gill Sans Light"/>
                </a:rPr>
                <a:t>Figure 1. Continuous measure of support for Universal Health Care</a:t>
              </a:r>
              <a:endParaRPr lang="en-US" dirty="0"/>
            </a:p>
          </p:txBody>
        </p:sp>
        <p:pic>
          <p:nvPicPr>
            <p:cNvPr id="9" name="Picture 8">
              <a:extLst>
                <a:ext uri="{FF2B5EF4-FFF2-40B4-BE49-F238E27FC236}">
                  <a16:creationId xmlns:a16="http://schemas.microsoft.com/office/drawing/2014/main" id="{9A7573EB-473F-4760-7170-A22D063A0340}"/>
                </a:ext>
              </a:extLst>
            </p:cNvPr>
            <p:cNvPicPr>
              <a:picLocks noChangeAspect="1"/>
            </p:cNvPicPr>
            <p:nvPr/>
          </p:nvPicPr>
          <p:blipFill>
            <a:blip r:embed="rId3">
              <a:extLst>
                <a:ext uri="{28A0092B-C50C-407E-A947-70E740481C1C}">
                  <a14:useLocalDpi xmlns:a14="http://schemas.microsoft.com/office/drawing/2010/main" val="0"/>
                </a:ext>
              </a:extLst>
            </a:blip>
            <a:srcRect t="26546" b="49129"/>
            <a:stretch/>
          </p:blipFill>
          <p:spPr>
            <a:xfrm>
              <a:off x="207264" y="15373120"/>
              <a:ext cx="11654971" cy="1207365"/>
            </a:xfrm>
            <a:prstGeom prst="rect">
              <a:avLst/>
            </a:prstGeom>
            <a:ln w="63500">
              <a:solidFill>
                <a:srgbClr val="00B050"/>
              </a:solidFill>
            </a:ln>
          </p:spPr>
        </p:pic>
        <p:pic>
          <p:nvPicPr>
            <p:cNvPr id="15" name="Picture 14">
              <a:extLst>
                <a:ext uri="{FF2B5EF4-FFF2-40B4-BE49-F238E27FC236}">
                  <a16:creationId xmlns:a16="http://schemas.microsoft.com/office/drawing/2014/main" id="{9EBB2A82-A5B2-ACAC-752E-5A41C67B3D43}"/>
                </a:ext>
              </a:extLst>
            </p:cNvPr>
            <p:cNvPicPr>
              <a:picLocks noChangeAspect="1"/>
            </p:cNvPicPr>
            <p:nvPr/>
          </p:nvPicPr>
          <p:blipFill>
            <a:blip r:embed="rId4"/>
            <a:srcRect t="24115" b="51154"/>
            <a:stretch/>
          </p:blipFill>
          <p:spPr>
            <a:xfrm>
              <a:off x="182012" y="17840068"/>
              <a:ext cx="11654970" cy="1207365"/>
            </a:xfrm>
            <a:prstGeom prst="rect">
              <a:avLst/>
            </a:prstGeom>
            <a:ln w="63500">
              <a:solidFill>
                <a:srgbClr val="FF0000"/>
              </a:solidFill>
            </a:ln>
          </p:spPr>
        </p:pic>
        <p:pic>
          <p:nvPicPr>
            <p:cNvPr id="16" name="Picture 15">
              <a:extLst>
                <a:ext uri="{FF2B5EF4-FFF2-40B4-BE49-F238E27FC236}">
                  <a16:creationId xmlns:a16="http://schemas.microsoft.com/office/drawing/2014/main" id="{588E19AD-23ED-1A59-983B-EDE67CB3EDE5}"/>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22095" y="20929880"/>
              <a:ext cx="11547040" cy="2879261"/>
            </a:xfrm>
            <a:prstGeom prst="rect">
              <a:avLst/>
            </a:prstGeom>
            <a:ln w="25400">
              <a:solidFill>
                <a:schemeClr val="tx1"/>
              </a:solidFill>
            </a:ln>
          </p:spPr>
        </p:pic>
        <p:sp>
          <p:nvSpPr>
            <p:cNvPr id="6" name="TextBox 5"/>
            <p:cNvSpPr txBox="1"/>
            <p:nvPr/>
          </p:nvSpPr>
          <p:spPr>
            <a:xfrm>
              <a:off x="381000" y="11658600"/>
              <a:ext cx="11506200" cy="10479792"/>
            </a:xfrm>
            <a:prstGeom prst="rect">
              <a:avLst/>
            </a:prstGeom>
            <a:noFill/>
          </p:spPr>
          <p:txBody>
            <a:bodyPr wrap="square" rtlCol="0">
              <a:spAutoFit/>
            </a:bodyPr>
            <a:lstStyle/>
            <a:p>
              <a:pPr marL="571500" indent="-571500">
                <a:spcAft>
                  <a:spcPts val="1800"/>
                </a:spcAft>
                <a:buFont typeface="Arial" panose="020B0604020202020204" pitchFamily="34" charset="0"/>
                <a:buChar char="•"/>
              </a:pPr>
              <a:r>
                <a:rPr lang="en-US" sz="3600" dirty="0">
                  <a:latin typeface="Gill Sans Light"/>
                  <a:cs typeface="Gill Sans Light"/>
                </a:rPr>
                <a:t>Participants (N=505; college students at a midwestern university) reviewed fictitious survey information depicting US public opinion on support for UHC</a:t>
              </a:r>
            </a:p>
            <a:p>
              <a:pPr marL="571500" indent="-571500">
                <a:spcAft>
                  <a:spcPts val="1800"/>
                </a:spcAft>
                <a:buFont typeface="Arial" panose="020B0604020202020204" pitchFamily="34" charset="0"/>
                <a:buChar char="•"/>
              </a:pPr>
              <a:r>
                <a:rPr lang="en-US" sz="3600" dirty="0">
                  <a:latin typeface="Gill Sans Light"/>
                  <a:cs typeface="Gill Sans Light"/>
                </a:rPr>
                <a:t>Using a between-subjects design, participants reviewed survey results that varied in perception of consensus for support, indicating either a </a:t>
              </a:r>
              <a:r>
                <a:rPr lang="en-US" sz="3600" b="1" dirty="0">
                  <a:solidFill>
                    <a:srgbClr val="00B050"/>
                  </a:solidFill>
                  <a:latin typeface="Gill Sans Light"/>
                  <a:cs typeface="Gill Sans Light"/>
                </a:rPr>
                <a:t>HIGH</a:t>
              </a:r>
              <a:r>
                <a:rPr lang="en-US" sz="3600" dirty="0">
                  <a:latin typeface="Gill Sans Light"/>
                  <a:cs typeface="Gill Sans Light"/>
                </a:rPr>
                <a:t> level of social consensus</a:t>
              </a:r>
              <a:endParaRPr lang="en-US" sz="3600" b="1" dirty="0">
                <a:solidFill>
                  <a:srgbClr val="00B050"/>
                </a:solidFill>
                <a:latin typeface="Gill Sans Light"/>
                <a:cs typeface="Gill Sans Light"/>
              </a:endParaRPr>
            </a:p>
            <a:p>
              <a:pPr marL="571500" indent="-571500">
                <a:spcAft>
                  <a:spcPts val="1800"/>
                </a:spcAft>
                <a:buFont typeface="Arial" panose="020B0604020202020204" pitchFamily="34" charset="0"/>
                <a:buChar char="•"/>
              </a:pPr>
              <a:endParaRPr lang="en-US" sz="3600" dirty="0">
                <a:latin typeface="Gill Sans Light"/>
                <a:cs typeface="Gill Sans Light"/>
              </a:endParaRPr>
            </a:p>
            <a:p>
              <a:pPr marL="1943100" lvl="4" indent="-571500">
                <a:spcAft>
                  <a:spcPts val="1800"/>
                </a:spcAft>
                <a:buFont typeface="Arial" panose="020B0604020202020204" pitchFamily="34" charset="0"/>
                <a:buChar char="•"/>
              </a:pPr>
              <a:endParaRPr lang="en-US" sz="3600" dirty="0">
                <a:latin typeface="Gill Sans Light"/>
                <a:cs typeface="Gill Sans Light"/>
              </a:endParaRPr>
            </a:p>
            <a:p>
              <a:pPr>
                <a:spcAft>
                  <a:spcPts val="1800"/>
                </a:spcAft>
              </a:pPr>
              <a:r>
                <a:rPr lang="en-US" sz="3600" dirty="0">
                  <a:latin typeface="Gill Sans Light"/>
                  <a:cs typeface="Gill Sans Light"/>
                </a:rPr>
                <a:t>     or </a:t>
              </a:r>
              <a:r>
                <a:rPr lang="en-US" sz="3600" b="1" dirty="0">
                  <a:solidFill>
                    <a:srgbClr val="FF0000"/>
                  </a:solidFill>
                  <a:latin typeface="Gill Sans Light"/>
                  <a:cs typeface="Gill Sans Light"/>
                </a:rPr>
                <a:t>LOW</a:t>
              </a:r>
              <a:r>
                <a:rPr lang="en-US" sz="3600" dirty="0">
                  <a:latin typeface="Gill Sans Light"/>
                  <a:cs typeface="Gill Sans Light"/>
                </a:rPr>
                <a:t> level of social consensus on support for UHC</a:t>
              </a:r>
            </a:p>
            <a:p>
              <a:pPr marL="571500" indent="-571500">
                <a:spcAft>
                  <a:spcPts val="1800"/>
                </a:spcAft>
                <a:buFont typeface="Arial" panose="020B0604020202020204" pitchFamily="34" charset="0"/>
                <a:buChar char="•"/>
              </a:pPr>
              <a:endParaRPr lang="en-US" sz="3600" dirty="0">
                <a:latin typeface="Gill Sans Light"/>
                <a:cs typeface="Gill Sans Light"/>
              </a:endParaRPr>
            </a:p>
            <a:p>
              <a:pPr marL="571500" indent="-571500">
                <a:spcAft>
                  <a:spcPts val="1800"/>
                </a:spcAft>
                <a:buFont typeface="Arial" panose="020B0604020202020204" pitchFamily="34" charset="0"/>
                <a:buChar char="•"/>
              </a:pPr>
              <a:endParaRPr lang="en-US" sz="3600" dirty="0">
                <a:latin typeface="Gill Sans Light"/>
                <a:cs typeface="Gill Sans Light"/>
              </a:endParaRPr>
            </a:p>
            <a:p>
              <a:pPr marL="571500" indent="-571500">
                <a:spcAft>
                  <a:spcPts val="1800"/>
                </a:spcAft>
                <a:buFont typeface="Arial" panose="020B0604020202020204" pitchFamily="34" charset="0"/>
                <a:buChar char="•"/>
              </a:pPr>
              <a:r>
                <a:rPr lang="en-US" sz="3600" dirty="0">
                  <a:latin typeface="Gill Sans Light"/>
                  <a:cs typeface="Gill Sans Light"/>
                </a:rPr>
                <a:t>The primary outcome was level of support for UHC, measured both before and after the intervention; Figure 1</a:t>
              </a:r>
            </a:p>
            <a:p>
              <a:pPr marL="571500" indent="-571500">
                <a:spcAft>
                  <a:spcPts val="1800"/>
                </a:spcAft>
                <a:buFont typeface="Arial" panose="020B0604020202020204" pitchFamily="34" charset="0"/>
                <a:buChar char="•"/>
              </a:pPr>
              <a:endParaRPr lang="en-US" sz="3600" dirty="0">
                <a:latin typeface="Gill Sans Light"/>
                <a:cs typeface="Gill Sans Light"/>
              </a:endParaRPr>
            </a:p>
            <a:p>
              <a:pPr marL="571500" indent="-571500">
                <a:spcAft>
                  <a:spcPts val="1800"/>
                </a:spcAft>
                <a:buFont typeface="Arial" panose="020B0604020202020204" pitchFamily="34" charset="0"/>
                <a:buChar char="•"/>
              </a:pPr>
              <a:endParaRPr lang="en-US" sz="3600" dirty="0">
                <a:latin typeface="Gill Sans Light"/>
                <a:cs typeface="Gill Sans Light"/>
              </a:endParaRPr>
            </a:p>
          </p:txBody>
        </p:sp>
      </p:grpSp>
      <p:grpSp>
        <p:nvGrpSpPr>
          <p:cNvPr id="35" name="Group 34">
            <a:extLst>
              <a:ext uri="{FF2B5EF4-FFF2-40B4-BE49-F238E27FC236}">
                <a16:creationId xmlns:a16="http://schemas.microsoft.com/office/drawing/2014/main" id="{31E012D0-6655-4D86-32C2-63CE530E39BA}"/>
              </a:ext>
            </a:extLst>
          </p:cNvPr>
          <p:cNvGrpSpPr/>
          <p:nvPr/>
        </p:nvGrpSpPr>
        <p:grpSpPr>
          <a:xfrm>
            <a:off x="13335000" y="3875276"/>
            <a:ext cx="14942362" cy="21266379"/>
            <a:chOff x="826735" y="23173358"/>
            <a:chExt cx="12555709" cy="18824314"/>
          </a:xfrm>
        </p:grpSpPr>
        <p:sp>
          <p:nvSpPr>
            <p:cNvPr id="25" name="Rectangle 4">
              <a:extLst>
                <a:ext uri="{FF2B5EF4-FFF2-40B4-BE49-F238E27FC236}">
                  <a16:creationId xmlns:a16="http://schemas.microsoft.com/office/drawing/2014/main" id="{32DBA52C-6EF9-70BE-02FE-8294F2AD7E78}"/>
                </a:ext>
              </a:extLst>
            </p:cNvPr>
            <p:cNvSpPr>
              <a:spLocks noChangeArrowheads="1"/>
            </p:cNvSpPr>
            <p:nvPr/>
          </p:nvSpPr>
          <p:spPr bwMode="auto">
            <a:xfrm>
              <a:off x="4003570" y="23173358"/>
              <a:ext cx="5707832" cy="1298575"/>
            </a:xfrm>
            <a:prstGeom prst="rect">
              <a:avLst/>
            </a:prstGeom>
            <a:solidFill>
              <a:srgbClr val="FFFFFF"/>
            </a:solidFill>
            <a:ln>
              <a:solidFill>
                <a:srgbClr val="FFFFFF"/>
              </a:solidFill>
              <a:headEnd/>
              <a:tailEnd/>
            </a:ln>
          </p:spPr>
          <p:style>
            <a:lnRef idx="2">
              <a:schemeClr val="dk1"/>
            </a:lnRef>
            <a:fillRef idx="1">
              <a:schemeClr val="lt1"/>
            </a:fillRef>
            <a:effectRef idx="0">
              <a:schemeClr val="dk1"/>
            </a:effectRef>
            <a:fontRef idx="minor">
              <a:schemeClr val="dk1"/>
            </a:fontRef>
          </p:style>
          <p:txBody>
            <a:bodyPr lIns="213360" tIns="106680" rIns="213360" bIns="106680" anchor="ctr"/>
            <a:lstStyle/>
            <a:p>
              <a:pPr algn="ctr" defTabSz="5852657" eaLnBrk="1" hangingPunct="1">
                <a:defRPr/>
              </a:pPr>
              <a:r>
                <a:rPr lang="en-US" sz="6000" cap="small" dirty="0">
                  <a:solidFill>
                    <a:schemeClr val="tx1"/>
                  </a:solidFill>
                  <a:latin typeface="Gill Sans"/>
                  <a:cs typeface="Gill Sans"/>
                </a:rPr>
                <a:t>Results – Study 1</a:t>
              </a:r>
            </a:p>
          </p:txBody>
        </p:sp>
        <p:pic>
          <p:nvPicPr>
            <p:cNvPr id="26" name="Graphic 26">
              <a:extLst>
                <a:ext uri="{FF2B5EF4-FFF2-40B4-BE49-F238E27FC236}">
                  <a16:creationId xmlns:a16="http://schemas.microsoft.com/office/drawing/2014/main" id="{99CF383E-2698-289A-B509-2EC661B8AA04}"/>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902935" y="24238877"/>
              <a:ext cx="12479509" cy="8319672"/>
            </a:xfrm>
            <a:prstGeom prst="rect">
              <a:avLst/>
            </a:prstGeom>
          </p:spPr>
        </p:pic>
        <p:sp>
          <p:nvSpPr>
            <p:cNvPr id="44" name="Rectangle 4">
              <a:extLst>
                <a:ext uri="{FF2B5EF4-FFF2-40B4-BE49-F238E27FC236}">
                  <a16:creationId xmlns:a16="http://schemas.microsoft.com/office/drawing/2014/main" id="{0EB95BFB-C1E1-2D78-A48B-B51B8CDBF868}"/>
                </a:ext>
              </a:extLst>
            </p:cNvPr>
            <p:cNvSpPr>
              <a:spLocks noChangeArrowheads="1"/>
            </p:cNvSpPr>
            <p:nvPr/>
          </p:nvSpPr>
          <p:spPr bwMode="auto">
            <a:xfrm>
              <a:off x="3979559" y="32963247"/>
              <a:ext cx="5707832" cy="1298575"/>
            </a:xfrm>
            <a:prstGeom prst="rect">
              <a:avLst/>
            </a:prstGeom>
            <a:solidFill>
              <a:srgbClr val="FFFFFF"/>
            </a:solidFill>
            <a:ln>
              <a:solidFill>
                <a:srgbClr val="FFFFFF"/>
              </a:solidFill>
              <a:headEnd/>
              <a:tailEnd/>
            </a:ln>
          </p:spPr>
          <p:style>
            <a:lnRef idx="2">
              <a:schemeClr val="dk1"/>
            </a:lnRef>
            <a:fillRef idx="1">
              <a:schemeClr val="lt1"/>
            </a:fillRef>
            <a:effectRef idx="0">
              <a:schemeClr val="dk1"/>
            </a:effectRef>
            <a:fontRef idx="minor">
              <a:schemeClr val="dk1"/>
            </a:fontRef>
          </p:style>
          <p:txBody>
            <a:bodyPr lIns="213360" tIns="106680" rIns="213360" bIns="106680" anchor="ctr"/>
            <a:lstStyle/>
            <a:p>
              <a:pPr algn="ctr" defTabSz="5852657" eaLnBrk="1" hangingPunct="1">
                <a:defRPr/>
              </a:pPr>
              <a:r>
                <a:rPr lang="en-US" sz="6000" cap="small" dirty="0">
                  <a:solidFill>
                    <a:schemeClr val="tx1"/>
                  </a:solidFill>
                  <a:latin typeface="Gill Sans"/>
                  <a:cs typeface="Gill Sans"/>
                </a:rPr>
                <a:t>Results – Study 2</a:t>
              </a:r>
            </a:p>
          </p:txBody>
        </p:sp>
        <p:pic>
          <p:nvPicPr>
            <p:cNvPr id="45" name="Graphic 26">
              <a:extLst>
                <a:ext uri="{FF2B5EF4-FFF2-40B4-BE49-F238E27FC236}">
                  <a16:creationId xmlns:a16="http://schemas.microsoft.com/office/drawing/2014/main" id="{1D59423E-EADD-3BB7-E189-8CC722FA8E78}"/>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826735" y="34025577"/>
              <a:ext cx="12479509" cy="7972095"/>
            </a:xfrm>
            <a:prstGeom prst="rect">
              <a:avLst/>
            </a:prstGeom>
          </p:spPr>
        </p:pic>
      </p:grpSp>
      <p:sp>
        <p:nvSpPr>
          <p:cNvPr id="31" name="Rectangle 4">
            <a:extLst>
              <a:ext uri="{FF2B5EF4-FFF2-40B4-BE49-F238E27FC236}">
                <a16:creationId xmlns:a16="http://schemas.microsoft.com/office/drawing/2014/main" id="{DAEAA858-7FC0-E75A-23D1-46E35DD4C611}"/>
              </a:ext>
            </a:extLst>
          </p:cNvPr>
          <p:cNvSpPr>
            <a:spLocks noChangeArrowheads="1"/>
          </p:cNvSpPr>
          <p:nvPr/>
        </p:nvSpPr>
        <p:spPr bwMode="auto">
          <a:xfrm>
            <a:off x="29917225" y="3976950"/>
            <a:ext cx="12651509" cy="1307387"/>
          </a:xfrm>
          <a:prstGeom prst="rect">
            <a:avLst/>
          </a:prstGeom>
          <a:noFill/>
          <a:ln>
            <a:solidFill>
              <a:srgbClr val="FFFFFF"/>
            </a:solidFill>
            <a:headEnd/>
            <a:tailEnd/>
          </a:ln>
        </p:spPr>
        <p:style>
          <a:lnRef idx="2">
            <a:schemeClr val="dk1"/>
          </a:lnRef>
          <a:fillRef idx="1">
            <a:schemeClr val="lt1"/>
          </a:fillRef>
          <a:effectRef idx="0">
            <a:schemeClr val="dk1"/>
          </a:effectRef>
          <a:fontRef idx="minor">
            <a:schemeClr val="dk1"/>
          </a:fontRef>
        </p:style>
        <p:txBody>
          <a:bodyPr lIns="213360" tIns="106680" rIns="213360" bIns="106680" anchor="ctr"/>
          <a:lstStyle/>
          <a:p>
            <a:pPr algn="ctr" defTabSz="5852657" eaLnBrk="1" hangingPunct="1">
              <a:defRPr/>
            </a:pPr>
            <a:r>
              <a:rPr lang="en-US" sz="5400" cap="small" dirty="0">
                <a:solidFill>
                  <a:schemeClr val="tx1"/>
                </a:solidFill>
                <a:latin typeface="Gill Sans"/>
                <a:cs typeface="Gill Sans"/>
              </a:rPr>
              <a:t>Method – Study 2</a:t>
            </a:r>
          </a:p>
        </p:txBody>
      </p:sp>
      <p:sp>
        <p:nvSpPr>
          <p:cNvPr id="30" name="TextBox 29">
            <a:extLst>
              <a:ext uri="{FF2B5EF4-FFF2-40B4-BE49-F238E27FC236}">
                <a16:creationId xmlns:a16="http://schemas.microsoft.com/office/drawing/2014/main" id="{4C620CCE-DBC1-BA15-0951-ECD2C372952C}"/>
              </a:ext>
            </a:extLst>
          </p:cNvPr>
          <p:cNvSpPr txBox="1"/>
          <p:nvPr/>
        </p:nvSpPr>
        <p:spPr>
          <a:xfrm>
            <a:off x="29746869" y="5259397"/>
            <a:ext cx="12281758" cy="11587788"/>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marL="571500" indent="-571500">
              <a:spcAft>
                <a:spcPts val="1800"/>
              </a:spcAft>
              <a:buFont typeface="Arial" panose="020B0604020202020204" pitchFamily="34" charset="0"/>
              <a:buChar char="•"/>
            </a:pPr>
            <a:r>
              <a:rPr lang="en-US" sz="3600" dirty="0">
                <a:latin typeface="Gill Sans Light"/>
                <a:cs typeface="Gill Sans Light"/>
              </a:rPr>
              <a:t>Study 2 replicated and extension to Study 1; Participants (N=491; college students at a midwestern university) were exposed to the same social consensus manipulations, and the outcome measure of support for UHC was the same. For Study 2, participants were also provided one of two moral conviction manipulations</a:t>
            </a:r>
          </a:p>
          <a:p>
            <a:pPr marL="571500" indent="-571500">
              <a:spcAft>
                <a:spcPts val="1800"/>
              </a:spcAft>
              <a:buFont typeface="Arial" panose="020B0604020202020204" pitchFamily="34" charset="0"/>
              <a:buChar char="•"/>
            </a:pPr>
            <a:r>
              <a:rPr lang="en-US" sz="3600" dirty="0">
                <a:latin typeface="Gill Sans Light"/>
                <a:cs typeface="Gill Sans Light"/>
              </a:rPr>
              <a:t>Participants were given an essay centered on </a:t>
            </a:r>
            <a:r>
              <a:rPr lang="en-US" sz="3600" b="1" dirty="0">
                <a:solidFill>
                  <a:srgbClr val="00B050"/>
                </a:solidFill>
                <a:latin typeface="Gill Sans Light"/>
                <a:cs typeface="Gill Sans Light"/>
              </a:rPr>
              <a:t>moral responsibility (increasing moral conviction)</a:t>
            </a:r>
          </a:p>
          <a:p>
            <a:pPr marL="571500" indent="-571500">
              <a:spcAft>
                <a:spcPts val="1800"/>
              </a:spcAft>
              <a:buFont typeface="Arial" panose="020B0604020202020204" pitchFamily="34" charset="0"/>
              <a:buChar char="•"/>
            </a:pPr>
            <a:endParaRPr lang="en-US" sz="3600" dirty="0">
              <a:latin typeface="Gill Sans Light"/>
              <a:cs typeface="Gill Sans Light"/>
            </a:endParaRPr>
          </a:p>
          <a:p>
            <a:pPr marL="571500" indent="-571500">
              <a:spcAft>
                <a:spcPts val="1800"/>
              </a:spcAft>
              <a:buFont typeface="Arial" panose="020B0604020202020204" pitchFamily="34" charset="0"/>
              <a:buChar char="•"/>
            </a:pPr>
            <a:endParaRPr lang="en-US" sz="3600" dirty="0">
              <a:latin typeface="Gill Sans Light"/>
              <a:cs typeface="Gill Sans Light"/>
            </a:endParaRPr>
          </a:p>
          <a:p>
            <a:pPr marL="571500" indent="-571500">
              <a:spcAft>
                <a:spcPts val="1800"/>
              </a:spcAft>
              <a:buFont typeface="Arial" panose="020B0604020202020204" pitchFamily="34" charset="0"/>
              <a:buChar char="•"/>
            </a:pPr>
            <a:endParaRPr lang="en-US" sz="3600" dirty="0">
              <a:latin typeface="Gill Sans Light"/>
              <a:cs typeface="Gill Sans Light"/>
            </a:endParaRPr>
          </a:p>
          <a:p>
            <a:pPr marL="571500" indent="-571500">
              <a:spcAft>
                <a:spcPts val="1800"/>
              </a:spcAft>
              <a:buFont typeface="Arial" panose="020B0604020202020204" pitchFamily="34" charset="0"/>
              <a:buChar char="•"/>
            </a:pPr>
            <a:endParaRPr lang="en-US" sz="3600" dirty="0">
              <a:latin typeface="Gill Sans Light"/>
              <a:cs typeface="Gill Sans Light"/>
            </a:endParaRPr>
          </a:p>
          <a:p>
            <a:pPr marL="571500" indent="-571500">
              <a:spcAft>
                <a:spcPts val="1800"/>
              </a:spcAft>
              <a:buFont typeface="Arial" panose="020B0604020202020204" pitchFamily="34" charset="0"/>
              <a:buChar char="•"/>
            </a:pPr>
            <a:endParaRPr lang="en-US" sz="3600" dirty="0">
              <a:latin typeface="Gill Sans Light"/>
              <a:cs typeface="Gill Sans Light"/>
            </a:endParaRPr>
          </a:p>
          <a:p>
            <a:pPr marL="571500" indent="-571500">
              <a:spcAft>
                <a:spcPts val="1800"/>
              </a:spcAft>
              <a:buFont typeface="Arial" panose="020B0604020202020204" pitchFamily="34" charset="0"/>
              <a:buChar char="•"/>
            </a:pPr>
            <a:endParaRPr lang="en-US" sz="3600" dirty="0">
              <a:latin typeface="Gill Sans Light"/>
              <a:cs typeface="Gill Sans Light"/>
            </a:endParaRPr>
          </a:p>
          <a:p>
            <a:pPr>
              <a:spcAft>
                <a:spcPts val="1800"/>
              </a:spcAft>
            </a:pPr>
            <a:r>
              <a:rPr lang="en-US" sz="3600" dirty="0">
                <a:latin typeface="Gill Sans Light"/>
                <a:cs typeface="Gill Sans Light"/>
              </a:rPr>
              <a:t> </a:t>
            </a:r>
          </a:p>
          <a:p>
            <a:pPr>
              <a:spcAft>
                <a:spcPts val="1800"/>
              </a:spcAft>
            </a:pPr>
            <a:r>
              <a:rPr lang="en-US" sz="3600" dirty="0">
                <a:latin typeface="Gill Sans Light"/>
                <a:cs typeface="Gill Sans Light"/>
              </a:rPr>
              <a:t>Or an essay that centered on </a:t>
            </a:r>
            <a:r>
              <a:rPr lang="en-US" sz="3600" b="1" dirty="0">
                <a:solidFill>
                  <a:srgbClr val="FF0000"/>
                </a:solidFill>
                <a:latin typeface="Gill Sans Light"/>
                <a:cs typeface="Gill Sans Light"/>
              </a:rPr>
              <a:t>pragmatic/practical implementation    (decreasing moral conviction)</a:t>
            </a:r>
          </a:p>
        </p:txBody>
      </p:sp>
      <p:pic>
        <p:nvPicPr>
          <p:cNvPr id="32" name="Picture 31">
            <a:extLst>
              <a:ext uri="{FF2B5EF4-FFF2-40B4-BE49-F238E27FC236}">
                <a16:creationId xmlns:a16="http://schemas.microsoft.com/office/drawing/2014/main" id="{5286D436-101D-9CF2-CCAB-6D1A31CA8B36}"/>
              </a:ext>
            </a:extLst>
          </p:cNvPr>
          <p:cNvPicPr>
            <a:picLocks noChangeAspect="1"/>
          </p:cNvPicPr>
          <p:nvPr/>
        </p:nvPicPr>
        <p:blipFill>
          <a:blip r:embed="rId8"/>
          <a:stretch>
            <a:fillRect/>
          </a:stretch>
        </p:blipFill>
        <p:spPr>
          <a:xfrm>
            <a:off x="28993746" y="10565897"/>
            <a:ext cx="14364054" cy="4147130"/>
          </a:xfrm>
          <a:prstGeom prst="rect">
            <a:avLst/>
          </a:prstGeom>
          <a:noFill/>
          <a:ln w="63500">
            <a:solidFill>
              <a:srgbClr val="00B050"/>
            </a:solidFill>
          </a:ln>
        </p:spPr>
      </p:pic>
      <p:pic>
        <p:nvPicPr>
          <p:cNvPr id="46" name="Content Placeholder 4">
            <a:extLst>
              <a:ext uri="{FF2B5EF4-FFF2-40B4-BE49-F238E27FC236}">
                <a16:creationId xmlns:a16="http://schemas.microsoft.com/office/drawing/2014/main" id="{0451E907-CEC3-10D7-B3B1-5DC9467F00CC}"/>
              </a:ext>
            </a:extLst>
          </p:cNvPr>
          <p:cNvPicPr>
            <a:picLocks noChangeAspect="1"/>
          </p:cNvPicPr>
          <p:nvPr/>
        </p:nvPicPr>
        <p:blipFill>
          <a:blip r:embed="rId9"/>
          <a:srcRect t="25517" b="20546"/>
          <a:stretch/>
        </p:blipFill>
        <p:spPr>
          <a:xfrm>
            <a:off x="28993746" y="17624019"/>
            <a:ext cx="14364054" cy="6581804"/>
          </a:xfrm>
          <a:prstGeom prst="rect">
            <a:avLst/>
          </a:prstGeom>
          <a:ln w="63500">
            <a:solidFill>
              <a:srgbClr val="FF0000"/>
            </a:solidFill>
          </a:ln>
        </p:spPr>
      </p:pic>
      <mc:AlternateContent xmlns:mc="http://schemas.openxmlformats.org/markup-compatibility/2006" xmlns:p14="http://schemas.microsoft.com/office/powerpoint/2010/main">
        <mc:Choice Requires="p14">
          <p:contentPart p14:bwMode="auto" r:id="rId10">
            <p14:nvContentPartPr>
              <p14:cNvPr id="59" name="Ink 58">
                <a:extLst>
                  <a:ext uri="{FF2B5EF4-FFF2-40B4-BE49-F238E27FC236}">
                    <a16:creationId xmlns:a16="http://schemas.microsoft.com/office/drawing/2014/main" id="{6498DC4B-F8F2-EDF1-20B3-D003B46C2DB1}"/>
                  </a:ext>
                </a:extLst>
              </p14:cNvPr>
              <p14:cNvContentPartPr/>
              <p14:nvPr/>
            </p14:nvContentPartPr>
            <p14:xfrm>
              <a:off x="38328600" y="21095190"/>
              <a:ext cx="4735440" cy="360"/>
            </p14:xfrm>
          </p:contentPart>
        </mc:Choice>
        <mc:Fallback xmlns="">
          <p:pic>
            <p:nvPicPr>
              <p:cNvPr id="59" name="Ink 58">
                <a:extLst>
                  <a:ext uri="{FF2B5EF4-FFF2-40B4-BE49-F238E27FC236}">
                    <a16:creationId xmlns:a16="http://schemas.microsoft.com/office/drawing/2014/main" id="{6498DC4B-F8F2-EDF1-20B3-D003B46C2DB1}"/>
                  </a:ext>
                </a:extLst>
              </p:cNvPr>
              <p:cNvPicPr/>
              <p:nvPr/>
            </p:nvPicPr>
            <p:blipFill>
              <a:blip r:embed="rId11"/>
              <a:stretch>
                <a:fillRect/>
              </a:stretch>
            </p:blipFill>
            <p:spPr>
              <a:xfrm>
                <a:off x="38256600" y="20951550"/>
                <a:ext cx="487908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60" name="Ink 59">
                <a:extLst>
                  <a:ext uri="{FF2B5EF4-FFF2-40B4-BE49-F238E27FC236}">
                    <a16:creationId xmlns:a16="http://schemas.microsoft.com/office/drawing/2014/main" id="{6DF244F3-489A-E6D6-F499-954995FCADB4}"/>
                  </a:ext>
                </a:extLst>
              </p14:cNvPr>
              <p14:cNvContentPartPr/>
              <p14:nvPr/>
            </p14:nvContentPartPr>
            <p14:xfrm>
              <a:off x="29337000" y="21647790"/>
              <a:ext cx="843480" cy="360"/>
            </p14:xfrm>
          </p:contentPart>
        </mc:Choice>
        <mc:Fallback xmlns="">
          <p:pic>
            <p:nvPicPr>
              <p:cNvPr id="60" name="Ink 59">
                <a:extLst>
                  <a:ext uri="{FF2B5EF4-FFF2-40B4-BE49-F238E27FC236}">
                    <a16:creationId xmlns:a16="http://schemas.microsoft.com/office/drawing/2014/main" id="{6DF244F3-489A-E6D6-F499-954995FCADB4}"/>
                  </a:ext>
                </a:extLst>
              </p:cNvPr>
              <p:cNvPicPr/>
              <p:nvPr/>
            </p:nvPicPr>
            <p:blipFill>
              <a:blip r:embed="rId13"/>
              <a:stretch>
                <a:fillRect/>
              </a:stretch>
            </p:blipFill>
            <p:spPr>
              <a:xfrm>
                <a:off x="29265000" y="21503790"/>
                <a:ext cx="98712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64" name="Ink 63">
                <a:extLst>
                  <a:ext uri="{FF2B5EF4-FFF2-40B4-BE49-F238E27FC236}">
                    <a16:creationId xmlns:a16="http://schemas.microsoft.com/office/drawing/2014/main" id="{AB896E87-4BC2-92B8-EC73-E2E373233EAB}"/>
                  </a:ext>
                </a:extLst>
              </p14:cNvPr>
              <p14:cNvContentPartPr/>
              <p14:nvPr/>
            </p14:nvContentPartPr>
            <p14:xfrm>
              <a:off x="31394400" y="18580590"/>
              <a:ext cx="8756640" cy="360"/>
            </p14:xfrm>
          </p:contentPart>
        </mc:Choice>
        <mc:Fallback xmlns="">
          <p:pic>
            <p:nvPicPr>
              <p:cNvPr id="64" name="Ink 63">
                <a:extLst>
                  <a:ext uri="{FF2B5EF4-FFF2-40B4-BE49-F238E27FC236}">
                    <a16:creationId xmlns:a16="http://schemas.microsoft.com/office/drawing/2014/main" id="{AB896E87-4BC2-92B8-EC73-E2E373233EAB}"/>
                  </a:ext>
                </a:extLst>
              </p:cNvPr>
              <p:cNvPicPr/>
              <p:nvPr/>
            </p:nvPicPr>
            <p:blipFill>
              <a:blip r:embed="rId15"/>
              <a:stretch>
                <a:fillRect/>
              </a:stretch>
            </p:blipFill>
            <p:spPr>
              <a:xfrm>
                <a:off x="31322400" y="18436950"/>
                <a:ext cx="890028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65" name="Ink 64">
                <a:extLst>
                  <a:ext uri="{FF2B5EF4-FFF2-40B4-BE49-F238E27FC236}">
                    <a16:creationId xmlns:a16="http://schemas.microsoft.com/office/drawing/2014/main" id="{0BB240CD-43E1-4FD4-4AB0-979018B60B0A}"/>
                  </a:ext>
                </a:extLst>
              </p14:cNvPr>
              <p14:cNvContentPartPr/>
              <p14:nvPr/>
            </p14:nvContentPartPr>
            <p14:xfrm>
              <a:off x="39471600" y="10884510"/>
              <a:ext cx="3030120" cy="360"/>
            </p14:xfrm>
          </p:contentPart>
        </mc:Choice>
        <mc:Fallback xmlns="">
          <p:pic>
            <p:nvPicPr>
              <p:cNvPr id="65" name="Ink 64">
                <a:extLst>
                  <a:ext uri="{FF2B5EF4-FFF2-40B4-BE49-F238E27FC236}">
                    <a16:creationId xmlns:a16="http://schemas.microsoft.com/office/drawing/2014/main" id="{0BB240CD-43E1-4FD4-4AB0-979018B60B0A}"/>
                  </a:ext>
                </a:extLst>
              </p:cNvPr>
              <p:cNvPicPr/>
              <p:nvPr/>
            </p:nvPicPr>
            <p:blipFill>
              <a:blip r:embed="rId17"/>
              <a:stretch>
                <a:fillRect/>
              </a:stretch>
            </p:blipFill>
            <p:spPr>
              <a:xfrm>
                <a:off x="39399600" y="10740510"/>
                <a:ext cx="317376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66" name="Ink 65">
                <a:extLst>
                  <a:ext uri="{FF2B5EF4-FFF2-40B4-BE49-F238E27FC236}">
                    <a16:creationId xmlns:a16="http://schemas.microsoft.com/office/drawing/2014/main" id="{D3313345-B271-866A-820E-07C1E03FB090}"/>
                  </a:ext>
                </a:extLst>
              </p14:cNvPr>
              <p14:cNvContentPartPr/>
              <p14:nvPr/>
            </p14:nvContentPartPr>
            <p14:xfrm>
              <a:off x="29184600" y="11417670"/>
              <a:ext cx="1323000" cy="360"/>
            </p14:xfrm>
          </p:contentPart>
        </mc:Choice>
        <mc:Fallback xmlns="">
          <p:pic>
            <p:nvPicPr>
              <p:cNvPr id="66" name="Ink 65">
                <a:extLst>
                  <a:ext uri="{FF2B5EF4-FFF2-40B4-BE49-F238E27FC236}">
                    <a16:creationId xmlns:a16="http://schemas.microsoft.com/office/drawing/2014/main" id="{D3313345-B271-866A-820E-07C1E03FB090}"/>
                  </a:ext>
                </a:extLst>
              </p:cNvPr>
              <p:cNvPicPr/>
              <p:nvPr/>
            </p:nvPicPr>
            <p:blipFill>
              <a:blip r:embed="rId19"/>
              <a:stretch>
                <a:fillRect/>
              </a:stretch>
            </p:blipFill>
            <p:spPr>
              <a:xfrm>
                <a:off x="29112600" y="11274030"/>
                <a:ext cx="146664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67" name="Ink 66">
                <a:extLst>
                  <a:ext uri="{FF2B5EF4-FFF2-40B4-BE49-F238E27FC236}">
                    <a16:creationId xmlns:a16="http://schemas.microsoft.com/office/drawing/2014/main" id="{90A0BC68-8883-3273-2802-EDCBD0D14D16}"/>
                  </a:ext>
                </a:extLst>
              </p14:cNvPr>
              <p14:cNvContentPartPr/>
              <p14:nvPr/>
            </p14:nvContentPartPr>
            <p14:xfrm>
              <a:off x="38328600" y="11417670"/>
              <a:ext cx="4573080" cy="360"/>
            </p14:xfrm>
          </p:contentPart>
        </mc:Choice>
        <mc:Fallback xmlns="">
          <p:pic>
            <p:nvPicPr>
              <p:cNvPr id="67" name="Ink 66">
                <a:extLst>
                  <a:ext uri="{FF2B5EF4-FFF2-40B4-BE49-F238E27FC236}">
                    <a16:creationId xmlns:a16="http://schemas.microsoft.com/office/drawing/2014/main" id="{90A0BC68-8883-3273-2802-EDCBD0D14D16}"/>
                  </a:ext>
                </a:extLst>
              </p:cNvPr>
              <p:cNvPicPr/>
              <p:nvPr/>
            </p:nvPicPr>
            <p:blipFill>
              <a:blip r:embed="rId21"/>
              <a:stretch>
                <a:fillRect/>
              </a:stretch>
            </p:blipFill>
            <p:spPr>
              <a:xfrm>
                <a:off x="38256600" y="11274030"/>
                <a:ext cx="471672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68" name="Ink 67">
                <a:extLst>
                  <a:ext uri="{FF2B5EF4-FFF2-40B4-BE49-F238E27FC236}">
                    <a16:creationId xmlns:a16="http://schemas.microsoft.com/office/drawing/2014/main" id="{8AC12437-7BB2-5DFF-DD79-D4E533D97463}"/>
                  </a:ext>
                </a:extLst>
              </p14:cNvPr>
              <p14:cNvContentPartPr/>
              <p14:nvPr/>
            </p14:nvContentPartPr>
            <p14:xfrm>
              <a:off x="29184600" y="11932110"/>
              <a:ext cx="1009440" cy="360"/>
            </p14:xfrm>
          </p:contentPart>
        </mc:Choice>
        <mc:Fallback xmlns="">
          <p:pic>
            <p:nvPicPr>
              <p:cNvPr id="68" name="Ink 67">
                <a:extLst>
                  <a:ext uri="{FF2B5EF4-FFF2-40B4-BE49-F238E27FC236}">
                    <a16:creationId xmlns:a16="http://schemas.microsoft.com/office/drawing/2014/main" id="{8AC12437-7BB2-5DFF-DD79-D4E533D97463}"/>
                  </a:ext>
                </a:extLst>
              </p:cNvPr>
              <p:cNvPicPr/>
              <p:nvPr/>
            </p:nvPicPr>
            <p:blipFill>
              <a:blip r:embed="rId23"/>
              <a:stretch>
                <a:fillRect/>
              </a:stretch>
            </p:blipFill>
            <p:spPr>
              <a:xfrm>
                <a:off x="29112600" y="11788470"/>
                <a:ext cx="115308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70" name="Ink 69">
                <a:extLst>
                  <a:ext uri="{FF2B5EF4-FFF2-40B4-BE49-F238E27FC236}">
                    <a16:creationId xmlns:a16="http://schemas.microsoft.com/office/drawing/2014/main" id="{035FA600-2133-466D-E069-2FE395C94403}"/>
                  </a:ext>
                </a:extLst>
              </p14:cNvPr>
              <p14:cNvContentPartPr/>
              <p14:nvPr/>
            </p14:nvContentPartPr>
            <p14:xfrm>
              <a:off x="31394400" y="14325600"/>
              <a:ext cx="2436840" cy="360"/>
            </p14:xfrm>
          </p:contentPart>
        </mc:Choice>
        <mc:Fallback xmlns="">
          <p:pic>
            <p:nvPicPr>
              <p:cNvPr id="70" name="Ink 69">
                <a:extLst>
                  <a:ext uri="{FF2B5EF4-FFF2-40B4-BE49-F238E27FC236}">
                    <a16:creationId xmlns:a16="http://schemas.microsoft.com/office/drawing/2014/main" id="{035FA600-2133-466D-E069-2FE395C94403}"/>
                  </a:ext>
                </a:extLst>
              </p:cNvPr>
              <p:cNvPicPr/>
              <p:nvPr/>
            </p:nvPicPr>
            <p:blipFill>
              <a:blip r:embed="rId25"/>
              <a:stretch>
                <a:fillRect/>
              </a:stretch>
            </p:blipFill>
            <p:spPr>
              <a:xfrm>
                <a:off x="31322400" y="14181600"/>
                <a:ext cx="2580480" cy="288000"/>
              </a:xfrm>
              <a:prstGeom prst="rect">
                <a:avLst/>
              </a:prstGeom>
            </p:spPr>
          </p:pic>
        </mc:Fallback>
      </mc:AlternateContent>
      <p:sp>
        <p:nvSpPr>
          <p:cNvPr id="71" name="TextBox 70">
            <a:extLst>
              <a:ext uri="{FF2B5EF4-FFF2-40B4-BE49-F238E27FC236}">
                <a16:creationId xmlns:a16="http://schemas.microsoft.com/office/drawing/2014/main" id="{4DB4A397-4B4C-A175-B4A8-29BD60C1117C}"/>
              </a:ext>
            </a:extLst>
          </p:cNvPr>
          <p:cNvSpPr txBox="1"/>
          <p:nvPr/>
        </p:nvSpPr>
        <p:spPr>
          <a:xfrm>
            <a:off x="15380510" y="14580513"/>
            <a:ext cx="11361315" cy="430887"/>
          </a:xfrm>
          <a:prstGeom prst="rect">
            <a:avLst/>
          </a:prstGeom>
          <a:noFill/>
        </p:spPr>
        <p:txBody>
          <a:bodyPr wrap="none" rtlCol="0">
            <a:spAutoFit/>
          </a:bodyPr>
          <a:lstStyle/>
          <a:p>
            <a:r>
              <a:rPr lang="en-US" sz="2200" dirty="0">
                <a:latin typeface="Gill Sans Light"/>
                <a:cs typeface="Gill Sans Light"/>
              </a:rPr>
              <a:t>Figure 2. Relationship between perception of Social Consensus and Support for Universal Health Care</a:t>
            </a:r>
            <a:endParaRPr lang="en-US" sz="2200" dirty="0"/>
          </a:p>
        </p:txBody>
      </p:sp>
      <p:sp>
        <p:nvSpPr>
          <p:cNvPr id="72" name="TextBox 71">
            <a:extLst>
              <a:ext uri="{FF2B5EF4-FFF2-40B4-BE49-F238E27FC236}">
                <a16:creationId xmlns:a16="http://schemas.microsoft.com/office/drawing/2014/main" id="{F0AA054C-F1F2-D167-68AF-C1FDFBFB8C79}"/>
              </a:ext>
            </a:extLst>
          </p:cNvPr>
          <p:cNvSpPr txBox="1"/>
          <p:nvPr/>
        </p:nvSpPr>
        <p:spPr>
          <a:xfrm>
            <a:off x="14842734" y="25344896"/>
            <a:ext cx="12436866" cy="430887"/>
          </a:xfrm>
          <a:prstGeom prst="rect">
            <a:avLst/>
          </a:prstGeom>
          <a:noFill/>
        </p:spPr>
        <p:txBody>
          <a:bodyPr wrap="none" rtlCol="0">
            <a:spAutoFit/>
          </a:bodyPr>
          <a:lstStyle/>
          <a:p>
            <a:r>
              <a:rPr lang="en-US" sz="2200" dirty="0">
                <a:latin typeface="Gill Sans Light"/>
                <a:cs typeface="Gill Sans Light"/>
              </a:rPr>
              <a:t>Figure 3. Interaction between perception of Social Consensus and exposure to a Moral Conviction manipulation</a:t>
            </a:r>
            <a:endParaRPr lang="en-US" sz="2200" dirty="0"/>
          </a:p>
        </p:txBody>
      </p:sp>
      <p:grpSp>
        <p:nvGrpSpPr>
          <p:cNvPr id="79" name="Group 78">
            <a:extLst>
              <a:ext uri="{FF2B5EF4-FFF2-40B4-BE49-F238E27FC236}">
                <a16:creationId xmlns:a16="http://schemas.microsoft.com/office/drawing/2014/main" id="{9EB00E68-0E8E-7731-3B71-B70BA5A97D0D}"/>
              </a:ext>
            </a:extLst>
          </p:cNvPr>
          <p:cNvGrpSpPr/>
          <p:nvPr/>
        </p:nvGrpSpPr>
        <p:grpSpPr>
          <a:xfrm>
            <a:off x="-1600200" y="2723619"/>
            <a:ext cx="39090600" cy="646331"/>
            <a:chOff x="3076264" y="2723619"/>
            <a:chExt cx="39090600" cy="646331"/>
          </a:xfrm>
        </p:grpSpPr>
        <p:sp>
          <p:nvSpPr>
            <p:cNvPr id="2" name="TextBox 1"/>
            <p:cNvSpPr txBox="1"/>
            <p:nvPr/>
          </p:nvSpPr>
          <p:spPr>
            <a:xfrm>
              <a:off x="3076264" y="2723619"/>
              <a:ext cx="39090600" cy="646331"/>
            </a:xfrm>
            <a:prstGeom prst="rect">
              <a:avLst/>
            </a:prstGeom>
            <a:noFill/>
          </p:spPr>
          <p:txBody>
            <a:bodyPr wrap="square" rtlCol="0">
              <a:spAutoFit/>
            </a:bodyPr>
            <a:lstStyle/>
            <a:p>
              <a:pPr algn="ctr" defTabSz="5852657" eaLnBrk="1" hangingPunct="1">
                <a:defRPr/>
              </a:pPr>
              <a:r>
                <a:rPr lang="en-US" sz="3600" dirty="0">
                  <a:latin typeface="Gill Sans"/>
                  <a:cs typeface="Gill Sans"/>
                </a:rPr>
                <a:t>Sean X Duan, PhD., University of Missouri – Columbia: Department of Psychological Sciences</a:t>
              </a:r>
              <a:endParaRPr lang="en-US" sz="3600" baseline="30000" dirty="0">
                <a:latin typeface="Gill Sans"/>
                <a:cs typeface="Gill Sans"/>
              </a:endParaRPr>
            </a:p>
          </p:txBody>
        </p:sp>
        <p:grpSp>
          <p:nvGrpSpPr>
            <p:cNvPr id="74" name="Group 73">
              <a:extLst>
                <a:ext uri="{FF2B5EF4-FFF2-40B4-BE49-F238E27FC236}">
                  <a16:creationId xmlns:a16="http://schemas.microsoft.com/office/drawing/2014/main" id="{50798E07-619A-7FAF-2FD9-856D6F6E35F6}"/>
                </a:ext>
              </a:extLst>
            </p:cNvPr>
            <p:cNvGrpSpPr/>
            <p:nvPr/>
          </p:nvGrpSpPr>
          <p:grpSpPr>
            <a:xfrm>
              <a:off x="31542691" y="2755121"/>
              <a:ext cx="6387122" cy="580606"/>
              <a:chOff x="8126637" y="6090468"/>
              <a:chExt cx="1408924" cy="128075"/>
            </a:xfrm>
          </p:grpSpPr>
          <p:pic>
            <p:nvPicPr>
              <p:cNvPr id="75" name="Picture 74">
                <a:extLst>
                  <a:ext uri="{FF2B5EF4-FFF2-40B4-BE49-F238E27FC236}">
                    <a16:creationId xmlns:a16="http://schemas.microsoft.com/office/drawing/2014/main" id="{5D0F9168-A719-4CC3-51C5-8C2D4F7B5601}"/>
                  </a:ext>
                </a:extLst>
              </p:cNvPr>
              <p:cNvPicPr>
                <a:picLocks noChangeAspect="1"/>
              </p:cNvPicPr>
              <p:nvPr/>
            </p:nvPicPr>
            <p:blipFill rotWithShape="1">
              <a:blip r:embed="rId26"/>
              <a:srcRect t="18850" b="32695"/>
              <a:stretch/>
            </p:blipFill>
            <p:spPr>
              <a:xfrm>
                <a:off x="8126637" y="6110048"/>
                <a:ext cx="186746" cy="90487"/>
              </a:xfrm>
              <a:prstGeom prst="rect">
                <a:avLst/>
              </a:prstGeom>
            </p:spPr>
          </p:pic>
          <p:sp>
            <p:nvSpPr>
              <p:cNvPr id="76" name="TextBox 75">
                <a:extLst>
                  <a:ext uri="{FF2B5EF4-FFF2-40B4-BE49-F238E27FC236}">
                    <a16:creationId xmlns:a16="http://schemas.microsoft.com/office/drawing/2014/main" id="{B9C710BE-27D5-511B-8FE3-F9CC58CFB946}"/>
                  </a:ext>
                </a:extLst>
              </p:cNvPr>
              <p:cNvSpPr txBox="1"/>
              <p:nvPr/>
            </p:nvSpPr>
            <p:spPr>
              <a:xfrm>
                <a:off x="8313383" y="6090468"/>
                <a:ext cx="1222178" cy="128075"/>
              </a:xfrm>
              <a:prstGeom prst="rect">
                <a:avLst/>
              </a:prstGeom>
              <a:noFill/>
            </p:spPr>
            <p:txBody>
              <a:bodyPr wrap="square" rtlCol="0">
                <a:spAutoFit/>
              </a:bodyPr>
              <a:lstStyle/>
              <a:p>
                <a:r>
                  <a:rPr lang="en-US" sz="3173" dirty="0"/>
                  <a:t>seanxduan@gmail.com</a:t>
                </a:r>
              </a:p>
            </p:txBody>
          </p:sp>
        </p:grpSp>
      </p:grpSp>
      <p:sp>
        <p:nvSpPr>
          <p:cNvPr id="77" name="TextBox 76">
            <a:extLst>
              <a:ext uri="{FF2B5EF4-FFF2-40B4-BE49-F238E27FC236}">
                <a16:creationId xmlns:a16="http://schemas.microsoft.com/office/drawing/2014/main" id="{F4C11284-9AC9-267A-DB3A-C5D92FBC9DC6}"/>
              </a:ext>
            </a:extLst>
          </p:cNvPr>
          <p:cNvSpPr txBox="1"/>
          <p:nvPr/>
        </p:nvSpPr>
        <p:spPr>
          <a:xfrm>
            <a:off x="40306253" y="26637451"/>
            <a:ext cx="3437405" cy="5909310"/>
          </a:xfrm>
          <a:prstGeom prst="rect">
            <a:avLst/>
          </a:prstGeom>
          <a:noFill/>
        </p:spPr>
        <p:txBody>
          <a:bodyPr wrap="square" rtlCol="0">
            <a:spAutoFit/>
          </a:bodyPr>
          <a:lstStyle/>
          <a:p>
            <a:r>
              <a:rPr lang="en-US" sz="5400" dirty="0">
                <a:latin typeface="Lato Black" panose="020F0A02020204030203" pitchFamily="34" charset="0"/>
                <a:cs typeface="Arial" panose="020B0604020202020204" pitchFamily="34" charset="0"/>
              </a:rPr>
              <a:t>Take a picture</a:t>
            </a:r>
            <a:r>
              <a:rPr lang="en-US" sz="5400" dirty="0">
                <a:latin typeface="Lato" panose="020F0502020204030203" pitchFamily="34" charset="0"/>
                <a:cs typeface="Arial" panose="020B0604020202020204" pitchFamily="34" charset="0"/>
              </a:rPr>
              <a:t> to </a:t>
            </a:r>
            <a:br>
              <a:rPr lang="en-US" sz="5400" dirty="0">
                <a:latin typeface="Lato" panose="020F0502020204030203" pitchFamily="34" charset="0"/>
                <a:cs typeface="Arial" panose="020B0604020202020204" pitchFamily="34" charset="0"/>
              </a:rPr>
            </a:br>
            <a:r>
              <a:rPr lang="en-US" sz="5400" dirty="0">
                <a:latin typeface="Lato Black" panose="020F0A02020204030203" pitchFamily="34" charset="0"/>
                <a:cs typeface="Arial" panose="020B0604020202020204" pitchFamily="34" charset="0"/>
              </a:rPr>
              <a:t>download</a:t>
            </a:r>
            <a:r>
              <a:rPr lang="en-US" sz="5400" dirty="0">
                <a:latin typeface="Lato" panose="020F0502020204030203" pitchFamily="34" charset="0"/>
                <a:cs typeface="Arial" panose="020B0604020202020204" pitchFamily="34" charset="0"/>
              </a:rPr>
              <a:t> the</a:t>
            </a:r>
            <a:r>
              <a:rPr lang="en-US" sz="5400" b="1" dirty="0">
                <a:latin typeface="Lato" panose="020F0502020204030203" pitchFamily="34" charset="0"/>
                <a:cs typeface="Arial" panose="020B0604020202020204" pitchFamily="34" charset="0"/>
              </a:rPr>
              <a:t> </a:t>
            </a:r>
            <a:r>
              <a:rPr lang="en-US" sz="5400" b="1" dirty="0">
                <a:latin typeface="Lato Black" panose="020F0A02020204030203" pitchFamily="34" charset="0"/>
                <a:cs typeface="Arial" panose="020B0604020202020204" pitchFamily="34" charset="0"/>
              </a:rPr>
              <a:t>a</a:t>
            </a:r>
            <a:r>
              <a:rPr lang="en-US" sz="5400" dirty="0">
                <a:latin typeface="Lato Black" panose="020F0A02020204030203" pitchFamily="34" charset="0"/>
                <a:cs typeface="Arial" panose="020B0604020202020204" pitchFamily="34" charset="0"/>
              </a:rPr>
              <a:t>bstract </a:t>
            </a:r>
            <a:r>
              <a:rPr lang="en-US" sz="5400" dirty="0">
                <a:latin typeface="Lato" panose="020F0502020204030203" pitchFamily="34" charset="0"/>
                <a:cs typeface="Lato" panose="020F0502020204030203" pitchFamily="34" charset="0"/>
              </a:rPr>
              <a:t>and </a:t>
            </a:r>
            <a:r>
              <a:rPr lang="en-US" sz="5400" dirty="0">
                <a:latin typeface="Lato Black" panose="020F0A02020204030203" pitchFamily="34" charset="0"/>
                <a:cs typeface="Arial" panose="020B0604020202020204" pitchFamily="34" charset="0"/>
              </a:rPr>
              <a:t>poster!</a:t>
            </a:r>
          </a:p>
        </p:txBody>
      </p:sp>
      <p:grpSp>
        <p:nvGrpSpPr>
          <p:cNvPr id="83" name="Group 82">
            <a:extLst>
              <a:ext uri="{FF2B5EF4-FFF2-40B4-BE49-F238E27FC236}">
                <a16:creationId xmlns:a16="http://schemas.microsoft.com/office/drawing/2014/main" id="{44826785-9038-1EAD-88EC-B3BAD6BF5AE6}"/>
              </a:ext>
            </a:extLst>
          </p:cNvPr>
          <p:cNvGrpSpPr/>
          <p:nvPr/>
        </p:nvGrpSpPr>
        <p:grpSpPr>
          <a:xfrm>
            <a:off x="35370320" y="26704290"/>
            <a:ext cx="4558480" cy="5909310"/>
            <a:chOff x="35120622" y="26932890"/>
            <a:chExt cx="4558480" cy="5909310"/>
          </a:xfrm>
        </p:grpSpPr>
        <p:pic>
          <p:nvPicPr>
            <p:cNvPr id="78" name="Picture 77" descr="A qr code on a white background&#10;&#10;Description automatically generated">
              <a:extLst>
                <a:ext uri="{FF2B5EF4-FFF2-40B4-BE49-F238E27FC236}">
                  <a16:creationId xmlns:a16="http://schemas.microsoft.com/office/drawing/2014/main" id="{20D4B8D3-B9C6-66B4-25AD-9F0D7563F739}"/>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35120622" y="26932890"/>
              <a:ext cx="4558480" cy="5909310"/>
            </a:xfrm>
            <a:prstGeom prst="rect">
              <a:avLst/>
            </a:prstGeom>
          </p:spPr>
        </p:pic>
        <p:pic>
          <p:nvPicPr>
            <p:cNvPr id="82" name="Picture 81" descr="A qr code on a white background&#10;&#10;AI-generated content may be incorrect.">
              <a:extLst>
                <a:ext uri="{FF2B5EF4-FFF2-40B4-BE49-F238E27FC236}">
                  <a16:creationId xmlns:a16="http://schemas.microsoft.com/office/drawing/2014/main" id="{B60240C5-B3D0-4A12-36BE-8B284D67591D}"/>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35357451" y="27150568"/>
              <a:ext cx="4091432" cy="4091432"/>
            </a:xfrm>
            <a:prstGeom prst="rect">
              <a:avLst/>
            </a:prstGeom>
          </p:spPr>
        </p:pic>
      </p:grpSp>
    </p:spTree>
  </p:cSld>
  <p:clrMapOvr>
    <a:masterClrMapping/>
  </p:clrMapOvr>
  <p:transition spd="slow"/>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35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35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7078</TotalTime>
  <Words>454</Words>
  <Application>Microsoft Office PowerPoint</Application>
  <PresentationFormat>Custom</PresentationFormat>
  <Paragraphs>42</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Gill Sans</vt:lpstr>
      <vt:lpstr>Gill Sans Light</vt:lpstr>
      <vt:lpstr>Lato</vt:lpstr>
      <vt:lpstr>Lato Black</vt:lpstr>
      <vt:lpstr>Seravek Medium</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a scientific poster</dc:title>
  <dc:subject>Template For Scientific Poster Presentation</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Duan, Sean (MU-Student)</cp:lastModifiedBy>
  <cp:revision>352</cp:revision>
  <cp:lastPrinted>2018-10-10T22:35:49Z</cp:lastPrinted>
  <dcterms:created xsi:type="dcterms:W3CDTF">2004-07-27T20:30:49Z</dcterms:created>
  <dcterms:modified xsi:type="dcterms:W3CDTF">2025-05-22T19:33:35Z</dcterms:modified>
  <cp:category>scientific poster template</cp:category>
</cp:coreProperties>
</file>