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MS PGothic" charset="-128"/>
        <a:cs typeface="+mn-cs"/>
      </a:defRPr>
    </a:lvl1pPr>
    <a:lvl2pPr marL="342900" indent="1143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MS PGothic" charset="-128"/>
        <a:cs typeface="+mn-cs"/>
      </a:defRPr>
    </a:lvl2pPr>
    <a:lvl3pPr marL="685800" indent="2286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MS PGothic" charset="-128"/>
        <a:cs typeface="+mn-cs"/>
      </a:defRPr>
    </a:lvl3pPr>
    <a:lvl4pPr marL="1028700" indent="3429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MS PGothic" charset="-128"/>
        <a:cs typeface="+mn-cs"/>
      </a:defRPr>
    </a:lvl4pPr>
    <a:lvl5pPr marL="1371600" indent="457200" algn="l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MS PGothic" charset="-128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MS PGothic" charset="-128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MS PGothic" charset="-128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MS PGothic" charset="-128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 Wegier" initials="PW" lastIdx="1" clrIdx="0"/>
  <p:cmAuthor id="2" name="Pete Wegier" initials="PW [2]" lastIdx="1" clrIdx="1"/>
  <p:cmAuthor id="3" name="Pete Wegier" initials="PW [3]" lastIdx="1" clrIdx="2"/>
  <p:cmAuthor id="4" name="Pete Wegier" initials="PW [4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4D99B"/>
    <a:srgbClr val="FFEC94"/>
    <a:srgbClr val="FFB304"/>
    <a:srgbClr val="E4A004"/>
    <a:srgbClr val="8CDBB0"/>
    <a:srgbClr val="FAFF50"/>
    <a:srgbClr val="EAEAEA"/>
    <a:srgbClr val="FFFFB3"/>
    <a:srgbClr val="FFFFD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133" autoAdjust="0"/>
    <p:restoredTop sz="94671"/>
  </p:normalViewPr>
  <p:slideViewPr>
    <p:cSldViewPr>
      <p:cViewPr varScale="1">
        <p:scale>
          <a:sx n="34" d="100"/>
          <a:sy n="34" d="100"/>
        </p:scale>
        <p:origin x="2886" y="126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17:54:17.743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1,'12666'0,"-12629"0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17:54:06.130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0,'8381'0,"-8346"0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17:54:09.353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1,'3651'0,"-3628"0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17:54:21.594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1,'2764'0,"-2724"0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17:53:49.088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1,'24302'0,"-24281"0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5T17:18:01.149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1,'19636'0,"-19601"0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5T17:18:10.194"/>
    </inkml:context>
    <inkml:brush xml:id="br0">
      <inkml:brushProperty name="width" value="0.4" units="cm"/>
      <inkml:brushProperty name="height" value="0.8" units="cm"/>
      <inkml:brushProperty name="color" value="#FF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0,'16613'0,"-16620"0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18" y="10226280"/>
            <a:ext cx="37308367" cy="70556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33" y="18653524"/>
            <a:ext cx="30725534" cy="8412956"/>
          </a:xfrm>
        </p:spPr>
        <p:txBody>
          <a:bodyPr/>
          <a:lstStyle>
            <a:lvl1pPr marL="0" indent="0" algn="ctr">
              <a:buNone/>
              <a:defRPr/>
            </a:lvl1pPr>
            <a:lvl2pPr marL="609608" indent="0" algn="ctr">
              <a:buNone/>
              <a:defRPr/>
            </a:lvl2pPr>
            <a:lvl3pPr marL="1219215" indent="0" algn="ctr">
              <a:buNone/>
              <a:defRPr/>
            </a:lvl3pPr>
            <a:lvl4pPr marL="1828823" indent="0" algn="ctr">
              <a:buNone/>
              <a:defRPr/>
            </a:lvl4pPr>
            <a:lvl5pPr marL="2438431" indent="0" algn="ctr">
              <a:buNone/>
              <a:defRPr/>
            </a:lvl5pPr>
            <a:lvl6pPr marL="3048038" indent="0" algn="ctr">
              <a:buNone/>
              <a:defRPr/>
            </a:lvl6pPr>
            <a:lvl7pPr marL="3657646" indent="0" algn="ctr">
              <a:buNone/>
              <a:defRPr/>
            </a:lvl7pPr>
            <a:lvl8pPr marL="4267253" indent="0" algn="ctr">
              <a:buNone/>
              <a:defRPr/>
            </a:lvl8pPr>
            <a:lvl9pPr marL="4876861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3CDFA-8CB8-4B41-B0A1-26995FF2F7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71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0B68E5-B6A7-5640-A5CF-46A9961D4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794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8022"/>
            <a:ext cx="9876367" cy="280880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2868" y="1318022"/>
            <a:ext cx="29425900" cy="280880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95713-0954-804A-BFEB-7FE577E269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0FD7E5-30EE-4C45-9D5E-80158457D3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221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2644"/>
            <a:ext cx="37308367" cy="653891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1744"/>
            <a:ext cx="37308367" cy="7200900"/>
          </a:xfrm>
        </p:spPr>
        <p:txBody>
          <a:bodyPr anchor="b"/>
          <a:lstStyle>
            <a:lvl1pPr marL="0" indent="0">
              <a:buNone/>
              <a:defRPr sz="2667"/>
            </a:lvl1pPr>
            <a:lvl2pPr marL="609608" indent="0">
              <a:buNone/>
              <a:defRPr sz="2400"/>
            </a:lvl2pPr>
            <a:lvl3pPr marL="1219215" indent="0">
              <a:buNone/>
              <a:defRPr sz="2133"/>
            </a:lvl3pPr>
            <a:lvl4pPr marL="1828823" indent="0">
              <a:buNone/>
              <a:defRPr sz="1867"/>
            </a:lvl4pPr>
            <a:lvl5pPr marL="2438431" indent="0">
              <a:buNone/>
              <a:defRPr sz="1867"/>
            </a:lvl5pPr>
            <a:lvl6pPr marL="3048038" indent="0">
              <a:buNone/>
              <a:defRPr sz="1867"/>
            </a:lvl6pPr>
            <a:lvl7pPr marL="3657646" indent="0">
              <a:buNone/>
              <a:defRPr sz="1867"/>
            </a:lvl7pPr>
            <a:lvl8pPr marL="4267253" indent="0">
              <a:buNone/>
              <a:defRPr sz="1867"/>
            </a:lvl8pPr>
            <a:lvl9pPr marL="4876861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C4A8E-E81F-5448-B8AB-E6B955A13A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363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2867" y="7680722"/>
            <a:ext cx="19651133" cy="21725334"/>
          </a:xfrm>
        </p:spPr>
        <p:txBody>
          <a:bodyPr/>
          <a:lstStyle>
            <a:lvl1pPr>
              <a:defRPr sz="3734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7201" y="7680722"/>
            <a:ext cx="19651133" cy="21725334"/>
          </a:xfrm>
        </p:spPr>
        <p:txBody>
          <a:bodyPr/>
          <a:lstStyle>
            <a:lvl1pPr>
              <a:defRPr sz="3734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D6011A-2C36-B449-8145-AFD5906FAB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66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5" y="1318022"/>
            <a:ext cx="39501233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985" y="7368778"/>
            <a:ext cx="19392900" cy="30706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8" indent="0">
              <a:buNone/>
              <a:defRPr sz="2667" b="1"/>
            </a:lvl2pPr>
            <a:lvl3pPr marL="1219215" indent="0">
              <a:buNone/>
              <a:defRPr sz="2400" b="1"/>
            </a:lvl3pPr>
            <a:lvl4pPr marL="1828823" indent="0">
              <a:buNone/>
              <a:defRPr sz="2133" b="1"/>
            </a:lvl4pPr>
            <a:lvl5pPr marL="2438431" indent="0">
              <a:buNone/>
              <a:defRPr sz="2133" b="1"/>
            </a:lvl5pPr>
            <a:lvl6pPr marL="3048038" indent="0">
              <a:buNone/>
              <a:defRPr sz="2133" b="1"/>
            </a:lvl6pPr>
            <a:lvl7pPr marL="3657646" indent="0">
              <a:buNone/>
              <a:defRPr sz="2133" b="1"/>
            </a:lvl7pPr>
            <a:lvl8pPr marL="4267253" indent="0">
              <a:buNone/>
              <a:defRPr sz="2133" b="1"/>
            </a:lvl8pPr>
            <a:lvl9pPr marL="4876861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985" y="10439401"/>
            <a:ext cx="19392900" cy="1896665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967" y="7368778"/>
            <a:ext cx="19399251" cy="30706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8" indent="0">
              <a:buNone/>
              <a:defRPr sz="2667" b="1"/>
            </a:lvl2pPr>
            <a:lvl3pPr marL="1219215" indent="0">
              <a:buNone/>
              <a:defRPr sz="2400" b="1"/>
            </a:lvl3pPr>
            <a:lvl4pPr marL="1828823" indent="0">
              <a:buNone/>
              <a:defRPr sz="2133" b="1"/>
            </a:lvl4pPr>
            <a:lvl5pPr marL="2438431" indent="0">
              <a:buNone/>
              <a:defRPr sz="2133" b="1"/>
            </a:lvl5pPr>
            <a:lvl6pPr marL="3048038" indent="0">
              <a:buNone/>
              <a:defRPr sz="2133" b="1"/>
            </a:lvl6pPr>
            <a:lvl7pPr marL="3657646" indent="0">
              <a:buNone/>
              <a:defRPr sz="2133" b="1"/>
            </a:lvl7pPr>
            <a:lvl8pPr marL="4267253" indent="0">
              <a:buNone/>
              <a:defRPr sz="2133" b="1"/>
            </a:lvl8pPr>
            <a:lvl9pPr marL="4876861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967" y="10439401"/>
            <a:ext cx="19399251" cy="18966656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E6F752-39CF-9E46-9070-890D1468DF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43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8E578F-70CA-724D-B50C-E6F01BD958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1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16018A-3202-1B4B-9CDB-09ABBB1ED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5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985" y="1310880"/>
            <a:ext cx="14439900" cy="557807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817" y="1310880"/>
            <a:ext cx="24536400" cy="28095178"/>
          </a:xfrm>
        </p:spPr>
        <p:txBody>
          <a:bodyPr/>
          <a:lstStyle>
            <a:lvl1pPr>
              <a:defRPr sz="4267"/>
            </a:lvl1pPr>
            <a:lvl2pPr>
              <a:defRPr sz="3734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985" y="6888956"/>
            <a:ext cx="14439900" cy="22517100"/>
          </a:xfrm>
        </p:spPr>
        <p:txBody>
          <a:bodyPr/>
          <a:lstStyle>
            <a:lvl1pPr marL="0" indent="0">
              <a:buNone/>
              <a:defRPr sz="1867"/>
            </a:lvl1pPr>
            <a:lvl2pPr marL="609608" indent="0">
              <a:buNone/>
              <a:defRPr sz="1600"/>
            </a:lvl2pPr>
            <a:lvl3pPr marL="1219215" indent="0">
              <a:buNone/>
              <a:defRPr sz="1334"/>
            </a:lvl3pPr>
            <a:lvl4pPr marL="1828823" indent="0">
              <a:buNone/>
              <a:defRPr sz="1200"/>
            </a:lvl4pPr>
            <a:lvl5pPr marL="2438431" indent="0">
              <a:buNone/>
              <a:defRPr sz="1200"/>
            </a:lvl5pPr>
            <a:lvl6pPr marL="3048038" indent="0">
              <a:buNone/>
              <a:defRPr sz="1200"/>
            </a:lvl6pPr>
            <a:lvl7pPr marL="3657646" indent="0">
              <a:buNone/>
              <a:defRPr sz="1200"/>
            </a:lvl7pPr>
            <a:lvl8pPr marL="4267253" indent="0">
              <a:buNone/>
              <a:defRPr sz="1200"/>
            </a:lvl8pPr>
            <a:lvl9pPr marL="487686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6B193B-3176-6D40-AF6C-2347956CF3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68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134" y="23043356"/>
            <a:ext cx="26335567" cy="271938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134" y="2940844"/>
            <a:ext cx="26335567" cy="19751279"/>
          </a:xfrm>
        </p:spPr>
        <p:txBody>
          <a:bodyPr/>
          <a:lstStyle>
            <a:lvl1pPr marL="0" indent="0">
              <a:buNone/>
              <a:defRPr sz="4267"/>
            </a:lvl1pPr>
            <a:lvl2pPr marL="609608" indent="0">
              <a:buNone/>
              <a:defRPr sz="3734"/>
            </a:lvl2pPr>
            <a:lvl3pPr marL="1219215" indent="0">
              <a:buNone/>
              <a:defRPr sz="3200"/>
            </a:lvl3pPr>
            <a:lvl4pPr marL="1828823" indent="0">
              <a:buNone/>
              <a:defRPr sz="2667"/>
            </a:lvl4pPr>
            <a:lvl5pPr marL="2438431" indent="0">
              <a:buNone/>
              <a:defRPr sz="2667"/>
            </a:lvl5pPr>
            <a:lvl6pPr marL="3048038" indent="0">
              <a:buNone/>
              <a:defRPr sz="2667"/>
            </a:lvl6pPr>
            <a:lvl7pPr marL="3657646" indent="0">
              <a:buNone/>
              <a:defRPr sz="2667"/>
            </a:lvl7pPr>
            <a:lvl8pPr marL="4267253" indent="0">
              <a:buNone/>
              <a:defRPr sz="2667"/>
            </a:lvl8pPr>
            <a:lvl9pPr marL="4876861" indent="0">
              <a:buNone/>
              <a:defRPr sz="26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134" y="25762744"/>
            <a:ext cx="26335567" cy="3863579"/>
          </a:xfrm>
        </p:spPr>
        <p:txBody>
          <a:bodyPr/>
          <a:lstStyle>
            <a:lvl1pPr marL="0" indent="0">
              <a:buNone/>
              <a:defRPr sz="1867"/>
            </a:lvl1pPr>
            <a:lvl2pPr marL="609608" indent="0">
              <a:buNone/>
              <a:defRPr sz="1600"/>
            </a:lvl2pPr>
            <a:lvl3pPr marL="1219215" indent="0">
              <a:buNone/>
              <a:defRPr sz="1334"/>
            </a:lvl3pPr>
            <a:lvl4pPr marL="1828823" indent="0">
              <a:buNone/>
              <a:defRPr sz="1200"/>
            </a:lvl4pPr>
            <a:lvl5pPr marL="2438431" indent="0">
              <a:buNone/>
              <a:defRPr sz="1200"/>
            </a:lvl5pPr>
            <a:lvl6pPr marL="3048038" indent="0">
              <a:buNone/>
              <a:defRPr sz="1200"/>
            </a:lvl6pPr>
            <a:lvl7pPr marL="3657646" indent="0">
              <a:buNone/>
              <a:defRPr sz="1200"/>
            </a:lvl7pPr>
            <a:lvl8pPr marL="4267253" indent="0">
              <a:buNone/>
              <a:defRPr sz="1200"/>
            </a:lvl8pPr>
            <a:lvl9pPr marL="487686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6118FC-71BD-6D47-BFF1-52B9F2E652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48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2338" y="1317625"/>
            <a:ext cx="39506525" cy="5486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04" tIns="219452" rIns="438904" bIns="219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2338" y="7680325"/>
            <a:ext cx="39506525" cy="217249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04" tIns="219452" rIns="438904" bIns="2194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2338" y="29976763"/>
            <a:ext cx="102457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numCol="1" anchor="t" anchorCtr="0" compatLnSpc="1">
            <a:prstTxWarp prst="textNoShape">
              <a:avLst/>
            </a:prstTxWarp>
          </a:bodyPr>
          <a:lstStyle>
            <a:lvl1pPr defTabSz="5852657" eaLnBrk="1" hangingPunct="1">
              <a:defRPr sz="8933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3938" y="29976763"/>
            <a:ext cx="139033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numCol="1" anchor="t" anchorCtr="0" compatLnSpc="1">
            <a:prstTxWarp prst="textNoShape">
              <a:avLst/>
            </a:prstTxWarp>
          </a:bodyPr>
          <a:lstStyle>
            <a:lvl1pPr algn="ctr" defTabSz="5852657" eaLnBrk="1" hangingPunct="1">
              <a:defRPr sz="8933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138" y="29976763"/>
            <a:ext cx="102457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38904" tIns="219452" rIns="438904" bIns="219452" numCol="1" anchor="t" anchorCtr="0" compatLnSpc="1">
            <a:prstTxWarp prst="textNoShape">
              <a:avLst/>
            </a:prstTxWarp>
          </a:bodyPr>
          <a:lstStyle>
            <a:lvl1pPr algn="r" defTabSz="5851525" eaLnBrk="1" hangingPunct="1">
              <a:defRPr sz="8900"/>
            </a:lvl1pPr>
          </a:lstStyle>
          <a:p>
            <a:fld id="{3B1835AE-88E2-9649-B45B-600EFC0782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851525" rtl="0" eaLnBrk="0" fontAlgn="base" hangingPunct="0">
        <a:spcBef>
          <a:spcPct val="0"/>
        </a:spcBef>
        <a:spcAft>
          <a:spcPct val="0"/>
        </a:spcAft>
        <a:defRPr sz="28200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defTabSz="5851525" rtl="0" eaLnBrk="0" fontAlgn="base" hangingPunct="0">
        <a:spcBef>
          <a:spcPct val="0"/>
        </a:spcBef>
        <a:spcAft>
          <a:spcPct val="0"/>
        </a:spcAft>
        <a:defRPr sz="282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2pPr>
      <a:lvl3pPr algn="ctr" defTabSz="5851525" rtl="0" eaLnBrk="0" fontAlgn="base" hangingPunct="0">
        <a:spcBef>
          <a:spcPct val="0"/>
        </a:spcBef>
        <a:spcAft>
          <a:spcPct val="0"/>
        </a:spcAft>
        <a:defRPr sz="282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3pPr>
      <a:lvl4pPr algn="ctr" defTabSz="5851525" rtl="0" eaLnBrk="0" fontAlgn="base" hangingPunct="0">
        <a:spcBef>
          <a:spcPct val="0"/>
        </a:spcBef>
        <a:spcAft>
          <a:spcPct val="0"/>
        </a:spcAft>
        <a:defRPr sz="282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4pPr>
      <a:lvl5pPr algn="ctr" defTabSz="5851525" rtl="0" eaLnBrk="0" fontAlgn="base" hangingPunct="0">
        <a:spcBef>
          <a:spcPct val="0"/>
        </a:spcBef>
        <a:spcAft>
          <a:spcPct val="0"/>
        </a:spcAft>
        <a:defRPr sz="28200">
          <a:solidFill>
            <a:schemeClr val="tx2"/>
          </a:solidFill>
          <a:latin typeface="Arial" pitchFamily="34" charset="0"/>
          <a:ea typeface="MS PGothic" panose="020B0600070205080204" pitchFamily="34" charset="-128"/>
          <a:cs typeface="MS PGothic" charset="0"/>
        </a:defRPr>
      </a:lvl5pPr>
      <a:lvl6pPr marL="609608" algn="ctr" defTabSz="5852657" rtl="0" fontAlgn="base">
        <a:spcBef>
          <a:spcPct val="0"/>
        </a:spcBef>
        <a:spcAft>
          <a:spcPct val="0"/>
        </a:spcAft>
        <a:defRPr sz="28267">
          <a:solidFill>
            <a:schemeClr val="tx2"/>
          </a:solidFill>
          <a:latin typeface="Arial" pitchFamily="34" charset="0"/>
        </a:defRPr>
      </a:lvl6pPr>
      <a:lvl7pPr marL="1219215" algn="ctr" defTabSz="5852657" rtl="0" fontAlgn="base">
        <a:spcBef>
          <a:spcPct val="0"/>
        </a:spcBef>
        <a:spcAft>
          <a:spcPct val="0"/>
        </a:spcAft>
        <a:defRPr sz="28267">
          <a:solidFill>
            <a:schemeClr val="tx2"/>
          </a:solidFill>
          <a:latin typeface="Arial" pitchFamily="34" charset="0"/>
        </a:defRPr>
      </a:lvl7pPr>
      <a:lvl8pPr marL="1828823" algn="ctr" defTabSz="5852657" rtl="0" fontAlgn="base">
        <a:spcBef>
          <a:spcPct val="0"/>
        </a:spcBef>
        <a:spcAft>
          <a:spcPct val="0"/>
        </a:spcAft>
        <a:defRPr sz="28267">
          <a:solidFill>
            <a:schemeClr val="tx2"/>
          </a:solidFill>
          <a:latin typeface="Arial" pitchFamily="34" charset="0"/>
        </a:defRPr>
      </a:lvl8pPr>
      <a:lvl9pPr marL="2438431" algn="ctr" defTabSz="5852657" rtl="0" fontAlgn="base">
        <a:spcBef>
          <a:spcPct val="0"/>
        </a:spcBef>
        <a:spcAft>
          <a:spcPct val="0"/>
        </a:spcAft>
        <a:defRPr sz="28267">
          <a:solidFill>
            <a:schemeClr val="tx2"/>
          </a:solidFill>
          <a:latin typeface="Arial" pitchFamily="34" charset="0"/>
        </a:defRPr>
      </a:lvl9pPr>
    </p:titleStyle>
    <p:bodyStyle>
      <a:lvl1pPr marL="2192338" indent="-2192338" algn="l" defTabSz="5851525" rtl="0" eaLnBrk="0" fontAlgn="base" hangingPunct="0">
        <a:spcBef>
          <a:spcPct val="20000"/>
        </a:spcBef>
        <a:spcAft>
          <a:spcPct val="0"/>
        </a:spcAft>
        <a:buChar char="•"/>
        <a:defRPr sz="205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4756150" indent="-1828800" algn="l" defTabSz="5851525" rtl="0" eaLnBrk="0" fontAlgn="base" hangingPunct="0">
        <a:spcBef>
          <a:spcPct val="20000"/>
        </a:spcBef>
        <a:spcAft>
          <a:spcPct val="0"/>
        </a:spcAft>
        <a:buChar char="–"/>
        <a:defRPr sz="18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7315200" indent="-1462088" algn="l" defTabSz="5851525" rtl="0" eaLnBrk="0" fontAlgn="base" hangingPunct="0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0242550" indent="-1462088" algn="l" defTabSz="5851525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3166725" indent="-1462088" algn="l" defTabSz="5851525" rtl="0" eaLnBrk="0" fontAlgn="base" hangingPunct="0">
        <a:spcBef>
          <a:spcPct val="20000"/>
        </a:spcBef>
        <a:spcAft>
          <a:spcPct val="0"/>
        </a:spcAft>
        <a:buChar char="»"/>
        <a:defRPr sz="128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13777556" indent="-1462636" algn="l" defTabSz="5852657" rtl="0" fontAlgn="base">
        <a:spcBef>
          <a:spcPct val="20000"/>
        </a:spcBef>
        <a:spcAft>
          <a:spcPct val="0"/>
        </a:spcAft>
        <a:buChar char="»"/>
        <a:defRPr sz="12800">
          <a:solidFill>
            <a:schemeClr val="tx1"/>
          </a:solidFill>
          <a:latin typeface="+mn-lt"/>
        </a:defRPr>
      </a:lvl6pPr>
      <a:lvl7pPr marL="14387164" indent="-1462636" algn="l" defTabSz="5852657" rtl="0" fontAlgn="base">
        <a:spcBef>
          <a:spcPct val="20000"/>
        </a:spcBef>
        <a:spcAft>
          <a:spcPct val="0"/>
        </a:spcAft>
        <a:buChar char="»"/>
        <a:defRPr sz="12800">
          <a:solidFill>
            <a:schemeClr val="tx1"/>
          </a:solidFill>
          <a:latin typeface="+mn-lt"/>
        </a:defRPr>
      </a:lvl7pPr>
      <a:lvl8pPr marL="14996771" indent="-1462636" algn="l" defTabSz="5852657" rtl="0" fontAlgn="base">
        <a:spcBef>
          <a:spcPct val="20000"/>
        </a:spcBef>
        <a:spcAft>
          <a:spcPct val="0"/>
        </a:spcAft>
        <a:buChar char="»"/>
        <a:defRPr sz="12800">
          <a:solidFill>
            <a:schemeClr val="tx1"/>
          </a:solidFill>
          <a:latin typeface="+mn-lt"/>
        </a:defRPr>
      </a:lvl8pPr>
      <a:lvl9pPr marL="15606379" indent="-1462636" algn="l" defTabSz="5852657" rtl="0" fontAlgn="base">
        <a:spcBef>
          <a:spcPct val="20000"/>
        </a:spcBef>
        <a:spcAft>
          <a:spcPct val="0"/>
        </a:spcAft>
        <a:buChar char="»"/>
        <a:defRPr sz="1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8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15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23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31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38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46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53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61" algn="l" defTabSz="121921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customXml" Target="../ink/ink4.xml"/><Relationship Id="rId26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customXml" Target="../ink/ink5.xm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customXml" Target="../ink/ink7.xml"/><Relationship Id="rId2" Type="http://schemas.openxmlformats.org/officeDocument/2006/relationships/image" Target="../media/image1.emf"/><Relationship Id="rId16" Type="http://schemas.openxmlformats.org/officeDocument/2006/relationships/customXml" Target="../ink/ink3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1.xml"/><Relationship Id="rId24" Type="http://schemas.openxmlformats.org/officeDocument/2006/relationships/image" Target="../media/image17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customXml" Target="../ink/ink2.xml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0" y="1"/>
            <a:ext cx="43891200" cy="3294496"/>
          </a:xfrm>
          <a:prstGeom prst="rect">
            <a:avLst/>
          </a:prstGeom>
          <a:solidFill>
            <a:srgbClr val="E4A004">
              <a:alpha val="40000"/>
            </a:srgbClr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13360" tIns="106680" rIns="213360" bIns="106680" anchor="t"/>
          <a:lstStyle/>
          <a:p>
            <a:pPr algn="ctr" defTabSz="5852657" eaLnBrk="1" hangingPunct="1">
              <a:defRPr/>
            </a:pPr>
            <a:endParaRPr lang="en-US" sz="8800" cap="small" dirty="0">
              <a:latin typeface="Gill Sans"/>
              <a:cs typeface="Gill Sans"/>
            </a:endParaRPr>
          </a:p>
          <a:p>
            <a:pPr defTabSz="5852657" eaLnBrk="1" hangingPunct="1">
              <a:defRPr/>
            </a:pPr>
            <a:endParaRPr lang="en-US" sz="28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19200" y="3194406"/>
            <a:ext cx="11852602" cy="129540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13360" tIns="106680" rIns="213360" bIns="106680" anchor="ctr"/>
          <a:lstStyle/>
          <a:p>
            <a:pPr algn="ctr" defTabSz="5852657" eaLnBrk="1" hangingPunct="1">
              <a:defRPr/>
            </a:pPr>
            <a:r>
              <a:rPr lang="en-US" sz="6000" cap="small" dirty="0">
                <a:solidFill>
                  <a:srgbClr val="000000"/>
                </a:solidFill>
                <a:latin typeface="Gill Sans"/>
                <a:cs typeface="Gill Sans"/>
              </a:rPr>
              <a:t>Background and Objective</a:t>
            </a:r>
            <a:endParaRPr lang="en-US" sz="6000" cap="small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5600" y="762000"/>
            <a:ext cx="40919400" cy="1009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852657" eaLnBrk="1" hangingPunct="1">
              <a:lnSpc>
                <a:spcPct val="70000"/>
              </a:lnSpc>
              <a:defRPr/>
            </a:pPr>
            <a:r>
              <a:rPr lang="en-US" sz="8000" cap="small" dirty="0">
                <a:latin typeface="Gill Sans"/>
                <a:cs typeface="Gill Sans"/>
              </a:rPr>
              <a:t>Perception of social consensus but not moral conviction affects support for universal health care</a:t>
            </a:r>
          </a:p>
        </p:txBody>
      </p:sp>
      <p:pic>
        <p:nvPicPr>
          <p:cNvPr id="27" name="Picture 26" descr="MU_StackedMU_2C_coated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889"/>
            <a:ext cx="2728718" cy="305551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195EE8F-53B9-8F95-7DB1-907D488AC5F6}"/>
              </a:ext>
            </a:extLst>
          </p:cNvPr>
          <p:cNvGrpSpPr/>
          <p:nvPr/>
        </p:nvGrpSpPr>
        <p:grpSpPr>
          <a:xfrm>
            <a:off x="240336" y="21183600"/>
            <a:ext cx="14851678" cy="10515600"/>
            <a:chOff x="43284459" y="3621791"/>
            <a:chExt cx="14851678" cy="10515600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32DBA52C-6EF9-70BE-02FE-8294F2AD7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4478" y="3621791"/>
              <a:ext cx="6792806" cy="146703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213360" tIns="106680" rIns="213360" bIns="106680" anchor="ctr"/>
            <a:lstStyle/>
            <a:p>
              <a:pPr algn="ctr" defTabSz="5852657" eaLnBrk="1" hangingPunct="1">
                <a:defRPr/>
              </a:pPr>
              <a:r>
                <a:rPr lang="en-US" sz="6000" cap="small" dirty="0">
                  <a:solidFill>
                    <a:schemeClr val="tx1"/>
                  </a:solidFill>
                  <a:latin typeface="Gill Sans"/>
                  <a:cs typeface="Gill Sans"/>
                </a:rPr>
                <a:t>Results – Study 1</a:t>
              </a:r>
            </a:p>
          </p:txBody>
        </p:sp>
        <p:pic>
          <p:nvPicPr>
            <p:cNvPr id="26" name="Graphic 26">
              <a:extLst>
                <a:ext uri="{FF2B5EF4-FFF2-40B4-BE49-F238E27FC236}">
                  <a16:creationId xmlns:a16="http://schemas.microsoft.com/office/drawing/2014/main" id="{99CF383E-2698-289A-B509-2EC661B8A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284459" y="4738414"/>
              <a:ext cx="14851678" cy="9398977"/>
            </a:xfrm>
            <a:prstGeom prst="rect">
              <a:avLst/>
            </a:prstGeom>
          </p:spPr>
        </p:pic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DB4A397-4B4C-A175-B4A8-29BD60C1117C}"/>
              </a:ext>
            </a:extLst>
          </p:cNvPr>
          <p:cNvSpPr txBox="1"/>
          <p:nvPr/>
        </p:nvSpPr>
        <p:spPr>
          <a:xfrm>
            <a:off x="1821285" y="31573113"/>
            <a:ext cx="113613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Gill Sans Light"/>
                <a:cs typeface="Gill Sans Light"/>
              </a:rPr>
              <a:t>Figure 1. Relationship between perception of Social Consensus and Support for Universal Health Care</a:t>
            </a:r>
            <a:endParaRPr lang="en-US" sz="2200" dirty="0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DAEAA858-7FC0-E75A-23D1-46E35DD4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4910" y="3188413"/>
            <a:ext cx="12651509" cy="1307387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13360" tIns="106680" rIns="213360" bIns="106680" anchor="ctr"/>
          <a:lstStyle/>
          <a:p>
            <a:pPr algn="ctr" defTabSz="5852657" eaLnBrk="1" hangingPunct="1">
              <a:defRPr/>
            </a:pPr>
            <a:r>
              <a:rPr lang="en-US" sz="5400" cap="small" dirty="0">
                <a:solidFill>
                  <a:schemeClr val="tx1"/>
                </a:solidFill>
                <a:latin typeface="Gill Sans"/>
                <a:cs typeface="Gill Sans"/>
              </a:rPr>
              <a:t>Method – Study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620CCE-DBC1-BA15-0951-ECD2C372952C}"/>
              </a:ext>
            </a:extLst>
          </p:cNvPr>
          <p:cNvSpPr txBox="1"/>
          <p:nvPr/>
        </p:nvSpPr>
        <p:spPr>
          <a:xfrm>
            <a:off x="15884857" y="4489806"/>
            <a:ext cx="14661923" cy="2123658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ill Sans Light"/>
                <a:cs typeface="Gill Sans Light"/>
              </a:rPr>
              <a:t>Study 2 was a replication and extension of Study 1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ill Sans Light"/>
                <a:cs typeface="Gill Sans Light"/>
              </a:rPr>
              <a:t>Participants (N=491; college students) were exposed to the same social consensus manipulations as in Study 1, and the outcome measure of support for UHC was the same.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ill Sans Light"/>
                <a:cs typeface="Gill Sans Light"/>
              </a:rPr>
              <a:t>For Study 2, participants were also provided one of two moral conviction manipulations:</a:t>
            </a:r>
          </a:p>
          <a:p>
            <a:pPr marL="914400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ill Sans Light"/>
                <a:cs typeface="Gill Sans Light"/>
              </a:rPr>
              <a:t>Participants were given an essay centered </a:t>
            </a:r>
            <a:r>
              <a:rPr lang="en-US" sz="3600" dirty="0">
                <a:solidFill>
                  <a:schemeClr val="tx1"/>
                </a:solidFill>
                <a:latin typeface="Gill Sans Light"/>
                <a:cs typeface="Gill Sans Light"/>
              </a:rPr>
              <a:t>on </a:t>
            </a:r>
            <a:r>
              <a:rPr lang="en-US" sz="3600" b="1" dirty="0">
                <a:solidFill>
                  <a:schemeClr val="tx1"/>
                </a:solidFill>
                <a:latin typeface="Gill Sans Light"/>
                <a:cs typeface="Gill Sans Light"/>
              </a:rPr>
              <a:t>moral responsibility</a:t>
            </a:r>
            <a:r>
              <a:rPr lang="en-US" sz="3600" dirty="0">
                <a:solidFill>
                  <a:schemeClr val="tx1"/>
                </a:solidFill>
                <a:latin typeface="Gill Sans Light"/>
                <a:cs typeface="Gill Sans Light"/>
              </a:rPr>
              <a:t> (increasing moral conviction)</a:t>
            </a:r>
          </a:p>
          <a:p>
            <a:pPr marL="914400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914400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914400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914400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914400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ill Sans Light"/>
                <a:cs typeface="Gill Sans Light"/>
              </a:rPr>
              <a:t>Or an essay that centered on </a:t>
            </a:r>
            <a:r>
              <a:rPr lang="en-US" sz="3600" b="1" dirty="0">
                <a:solidFill>
                  <a:schemeClr val="tx1"/>
                </a:solidFill>
                <a:latin typeface="Gill Sans Light"/>
                <a:cs typeface="Gill Sans Light"/>
              </a:rPr>
              <a:t>pragmatic/practical implementation </a:t>
            </a:r>
            <a:r>
              <a:rPr lang="en-US" sz="3600" dirty="0">
                <a:solidFill>
                  <a:schemeClr val="tx1"/>
                </a:solidFill>
                <a:latin typeface="Gill Sans Light"/>
                <a:cs typeface="Gill Sans Light"/>
              </a:rPr>
              <a:t>(decreasing moral conviction)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FF0000"/>
              </a:solidFill>
              <a:latin typeface="Gill Sans Light"/>
              <a:cs typeface="Gill Sans Light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FF0000"/>
              </a:solidFill>
              <a:latin typeface="Gill Sans Light"/>
              <a:cs typeface="Gill Sans Light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FF0000"/>
              </a:solidFill>
              <a:latin typeface="Gill Sans Light"/>
              <a:cs typeface="Gill Sans Light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FF0000"/>
              </a:solidFill>
              <a:latin typeface="Gill Sans Light"/>
              <a:cs typeface="Gill Sans Light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FF0000"/>
              </a:solidFill>
              <a:latin typeface="Gill Sans Light"/>
              <a:cs typeface="Gill Sans Light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Gill Sans Light"/>
              <a:cs typeface="Gill Sans Light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Gill Sans Light"/>
                <a:cs typeface="Gill Sans Light"/>
              </a:rPr>
              <a:t>The moral conviction essays were adapted from similar moral conviction manipulation work on other topics (GMO foods, surveillance technologies) 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FF0000"/>
              </a:solidFill>
              <a:latin typeface="Gill Sans Light"/>
              <a:cs typeface="Gill Sans Light"/>
            </a:endParaRPr>
          </a:p>
          <a:p>
            <a:pPr>
              <a:spcAft>
                <a:spcPts val="1800"/>
              </a:spcAft>
            </a:pPr>
            <a:endParaRPr lang="en-US" sz="3600" b="1" dirty="0">
              <a:solidFill>
                <a:srgbClr val="FF0000"/>
              </a:solidFill>
              <a:latin typeface="Gill Sans Light"/>
              <a:cs typeface="Gill Sans Light"/>
            </a:endParaRPr>
          </a:p>
          <a:p>
            <a:pPr>
              <a:spcAft>
                <a:spcPts val="1800"/>
              </a:spcAft>
            </a:pPr>
            <a:endParaRPr lang="en-US" sz="3600" b="1" dirty="0">
              <a:solidFill>
                <a:srgbClr val="FF0000"/>
              </a:solidFill>
              <a:latin typeface="Gill Sans Light"/>
              <a:cs typeface="Gill Sans Light"/>
            </a:endParaRPr>
          </a:p>
          <a:p>
            <a:pPr>
              <a:spcAft>
                <a:spcPts val="1800"/>
              </a:spcAft>
            </a:pPr>
            <a:endParaRPr lang="en-US" sz="3600" b="1" dirty="0">
              <a:solidFill>
                <a:srgbClr val="FF0000"/>
              </a:solidFill>
              <a:latin typeface="Gill Sans Light"/>
              <a:cs typeface="Gill Sans Light"/>
            </a:endParaRPr>
          </a:p>
          <a:p>
            <a:pPr>
              <a:spcAft>
                <a:spcPts val="1800"/>
              </a:spcAft>
            </a:pPr>
            <a:endParaRPr lang="en-US" sz="3600" b="1" dirty="0">
              <a:solidFill>
                <a:srgbClr val="FF0000"/>
              </a:solidFill>
              <a:latin typeface="Gill Sans Light"/>
              <a:cs typeface="Gill Sans Light"/>
            </a:endParaRPr>
          </a:p>
          <a:p>
            <a:pPr>
              <a:spcAft>
                <a:spcPts val="1800"/>
              </a:spcAft>
            </a:pPr>
            <a:endParaRPr lang="en-US" sz="3600" b="1" dirty="0">
              <a:solidFill>
                <a:srgbClr val="FF0000"/>
              </a:solidFill>
              <a:latin typeface="Gill Sans Light"/>
              <a:cs typeface="Gill Sans Light"/>
            </a:endParaRPr>
          </a:p>
          <a:p>
            <a:pPr>
              <a:spcAft>
                <a:spcPts val="1800"/>
              </a:spcAft>
            </a:pPr>
            <a:r>
              <a:rPr lang="en-US" sz="3600" b="1" dirty="0">
                <a:solidFill>
                  <a:srgbClr val="FF0000"/>
                </a:solidFill>
                <a:latin typeface="Gill Sans Light"/>
                <a:cs typeface="Gill Sans Light"/>
              </a:rPr>
              <a:t>	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0EB95BFB-C1E1-2D78-A48B-B51B8CDBF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2305" y="20935762"/>
            <a:ext cx="6792806" cy="146703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13360" tIns="106680" rIns="213360" bIns="106680" anchor="ctr"/>
          <a:lstStyle/>
          <a:p>
            <a:pPr algn="ctr" defTabSz="5852657" eaLnBrk="1" hangingPunct="1">
              <a:defRPr/>
            </a:pPr>
            <a:r>
              <a:rPr lang="en-US" sz="6000" cap="small" dirty="0">
                <a:solidFill>
                  <a:schemeClr val="tx1"/>
                </a:solidFill>
                <a:latin typeface="Gill Sans"/>
                <a:cs typeface="Gill Sans"/>
              </a:rPr>
              <a:t>Results – Study 2</a:t>
            </a:r>
          </a:p>
        </p:txBody>
      </p:sp>
      <p:pic>
        <p:nvPicPr>
          <p:cNvPr id="45" name="Graphic 26">
            <a:extLst>
              <a:ext uri="{FF2B5EF4-FFF2-40B4-BE49-F238E27FC236}">
                <a16:creationId xmlns:a16="http://schemas.microsoft.com/office/drawing/2014/main" id="{1D59423E-EADD-3BB7-E189-8CC722FA8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69467" y="22326600"/>
            <a:ext cx="14851678" cy="900630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0AA054C-F1F2-D167-68AF-C1FDFBFB8C79}"/>
              </a:ext>
            </a:extLst>
          </p:cNvPr>
          <p:cNvSpPr txBox="1"/>
          <p:nvPr/>
        </p:nvSpPr>
        <p:spPr>
          <a:xfrm>
            <a:off x="16676873" y="31573113"/>
            <a:ext cx="124368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Gill Sans Light"/>
                <a:cs typeface="Gill Sans Light"/>
              </a:rPr>
              <a:t>Figure 4. Interaction between perception of Social Consensus and exposure to a Moral Conviction manipulation</a:t>
            </a:r>
            <a:endParaRPr lang="en-US" sz="2200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B00E68-0E8E-7731-3B71-B70BA5A97D0D}"/>
              </a:ext>
            </a:extLst>
          </p:cNvPr>
          <p:cNvGrpSpPr/>
          <p:nvPr/>
        </p:nvGrpSpPr>
        <p:grpSpPr>
          <a:xfrm>
            <a:off x="-1371600" y="2138837"/>
            <a:ext cx="39090600" cy="646331"/>
            <a:chOff x="3304864" y="2138837"/>
            <a:chExt cx="39090600" cy="646331"/>
          </a:xfrm>
        </p:grpSpPr>
        <p:sp>
          <p:nvSpPr>
            <p:cNvPr id="2" name="TextBox 1"/>
            <p:cNvSpPr txBox="1"/>
            <p:nvPr/>
          </p:nvSpPr>
          <p:spPr>
            <a:xfrm>
              <a:off x="3304864" y="2138837"/>
              <a:ext cx="39090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5852657" eaLnBrk="1" hangingPunct="1">
                <a:defRPr/>
              </a:pPr>
              <a:r>
                <a:rPr lang="en-US" sz="3600" dirty="0">
                  <a:latin typeface="Gill Sans"/>
                  <a:cs typeface="Gill Sans"/>
                </a:rPr>
                <a:t>Sean X Duan, PhD. &amp; Victoria A. Shaffer, PhD., University of Missouri – Columbia: Department of Psychological Sciences</a:t>
              </a:r>
              <a:endParaRPr lang="en-US" sz="3600" baseline="30000" dirty="0">
                <a:latin typeface="Gill Sans"/>
                <a:cs typeface="Gill Sans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0798E07-619A-7FAF-2FD9-856D6F6E35F6}"/>
                </a:ext>
              </a:extLst>
            </p:cNvPr>
            <p:cNvGrpSpPr/>
            <p:nvPr/>
          </p:nvGrpSpPr>
          <p:grpSpPr>
            <a:xfrm>
              <a:off x="34005085" y="2171701"/>
              <a:ext cx="6485383" cy="580606"/>
              <a:chOff x="8669817" y="5961772"/>
              <a:chExt cx="1430600" cy="128075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5D0F9168-A719-4CC3-51C5-8C2D4F7B56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8850" b="32695"/>
              <a:stretch/>
            </p:blipFill>
            <p:spPr>
              <a:xfrm>
                <a:off x="8669817" y="5980566"/>
                <a:ext cx="186746" cy="90487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C710BE-27D5-511B-8FE3-F9CC58CFB946}"/>
                  </a:ext>
                </a:extLst>
              </p:cNvPr>
              <p:cNvSpPr txBox="1"/>
              <p:nvPr/>
            </p:nvSpPr>
            <p:spPr>
              <a:xfrm>
                <a:off x="8878239" y="5961772"/>
                <a:ext cx="1222178" cy="128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173" dirty="0"/>
                  <a:t>seanxduan@gmail.com</a:t>
                </a:r>
              </a:p>
            </p:txBody>
          </p:sp>
        </p:grp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E2BCBC0A-2A2C-500B-4FDD-5FE833C3F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38" y="32370832"/>
            <a:ext cx="43891200" cy="565302"/>
          </a:xfrm>
          <a:prstGeom prst="rect">
            <a:avLst/>
          </a:prstGeom>
          <a:solidFill>
            <a:srgbClr val="E4A004">
              <a:alpha val="40000"/>
            </a:srgbClr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13360" tIns="106680" rIns="213360" bIns="106680" anchor="t"/>
          <a:lstStyle/>
          <a:p>
            <a:pPr algn="ctr" defTabSz="5852657" eaLnBrk="1" hangingPunct="1">
              <a:defRPr/>
            </a:pPr>
            <a:endParaRPr lang="en-US" sz="8800" cap="small" dirty="0">
              <a:latin typeface="Gill Sans"/>
              <a:cs typeface="Gill Sans"/>
            </a:endParaRPr>
          </a:p>
          <a:p>
            <a:pPr defTabSz="5852657" eaLnBrk="1" hangingPunct="1">
              <a:defRPr/>
            </a:pPr>
            <a:endParaRPr lang="en-US" sz="280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0733465" y="4256067"/>
            <a:ext cx="12557652" cy="4247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u="sng" dirty="0">
                <a:latin typeface="Gill Sans Light"/>
                <a:cs typeface="Gill Sans Light"/>
              </a:rPr>
              <a:t>High social consensus condition increases support for UHC</a:t>
            </a:r>
            <a:r>
              <a:rPr lang="en-US" sz="4000" dirty="0">
                <a:latin typeface="Gill Sans Light"/>
                <a:cs typeface="Gill Sans Light"/>
              </a:rPr>
              <a:t> across Study 1 and Study 2; Figures 1 &amp; 4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Gill Sans Light"/>
                <a:cs typeface="Gill Sans Light"/>
              </a:rPr>
              <a:t>No significant main effect of moral conviction manipulation, or interaction with social consensus effect; Figure 3</a:t>
            </a:r>
          </a:p>
          <a:p>
            <a:pPr marL="914400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Gill Sans Light"/>
                <a:cs typeface="Gill Sans Light"/>
              </a:rPr>
              <a:t>Increasing or decreasing the saliency of the ‘moral’ element seemed to have no impact on support for UHC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0733465" y="19370076"/>
            <a:ext cx="12653737" cy="4016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u="sng" dirty="0">
                <a:latin typeface="Gill Sans Light"/>
                <a:cs typeface="Gill Sans Light"/>
              </a:rPr>
              <a:t>American support for Universal Health Care conforms to popular belief, not moral conviction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Gill Sans Light"/>
                <a:cs typeface="Gill Sans Light"/>
              </a:rPr>
              <a:t>Simple, low-cost informational interventions highlighting areas where social consensus already exists (e.g., gun-violence prevention ~70% US support) have the potential to be very effective at shifting public support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0556200" y="3276600"/>
            <a:ext cx="12777818" cy="100277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13360" tIns="106680" rIns="213360" bIns="106680" anchor="ctr"/>
          <a:lstStyle/>
          <a:p>
            <a:pPr algn="ctr" defTabSz="5852657" eaLnBrk="1" hangingPunct="1">
              <a:defRPr/>
            </a:pPr>
            <a:r>
              <a:rPr lang="en-US" sz="6000" cap="small" dirty="0">
                <a:solidFill>
                  <a:srgbClr val="000000"/>
                </a:solidFill>
                <a:latin typeface="Gill Sans"/>
                <a:cs typeface="Gill Sans"/>
              </a:rPr>
              <a:t>Discussion</a:t>
            </a:r>
            <a:endParaRPr lang="en-US" sz="6000" cap="small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30911812" y="18182095"/>
            <a:ext cx="12066595" cy="86790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13360" tIns="106680" rIns="213360" bIns="106680" anchor="ctr"/>
          <a:lstStyle/>
          <a:p>
            <a:pPr algn="ctr" defTabSz="5852657" eaLnBrk="1" hangingPunct="1">
              <a:defRPr/>
            </a:pPr>
            <a:r>
              <a:rPr lang="en-US" sz="6000" cap="small" dirty="0">
                <a:solidFill>
                  <a:srgbClr val="000000"/>
                </a:solidFill>
                <a:latin typeface="Gill Sans"/>
                <a:cs typeface="Gill Sans"/>
              </a:rPr>
              <a:t>Conclusions</a:t>
            </a:r>
            <a:endParaRPr lang="en-US" sz="6000" cap="small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313E265C-A418-0840-AC0B-5F54D8B5A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1178" y="8775080"/>
            <a:ext cx="11787863" cy="974198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13360" tIns="106680" rIns="213360" bIns="106680" anchor="ctr"/>
          <a:lstStyle/>
          <a:p>
            <a:pPr algn="ctr" defTabSz="5852657" eaLnBrk="1" hangingPunct="1">
              <a:defRPr/>
            </a:pPr>
            <a:r>
              <a:rPr lang="en-US" sz="6000" cap="small" dirty="0">
                <a:solidFill>
                  <a:srgbClr val="000000"/>
                </a:solidFill>
                <a:latin typeface="Gill Sans"/>
                <a:cs typeface="Gill Sans"/>
              </a:rPr>
              <a:t>Limitations</a:t>
            </a:r>
            <a:endParaRPr lang="en-US" sz="6000" cap="small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6A5E48-D16E-E645-99FA-399F46C25920}"/>
              </a:ext>
            </a:extLst>
          </p:cNvPr>
          <p:cNvSpPr txBox="1"/>
          <p:nvPr/>
        </p:nvSpPr>
        <p:spPr>
          <a:xfrm>
            <a:off x="30733465" y="9746456"/>
            <a:ext cx="12739943" cy="8402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Gill Sans Light"/>
                <a:cs typeface="Gill Sans Light"/>
              </a:rPr>
              <a:t>Moral conviction manipulation was extremely difficult to design in a consistent way that reflected stakeholder preference – </a:t>
            </a:r>
            <a:r>
              <a:rPr lang="en-US" sz="4000" u="sng" dirty="0">
                <a:latin typeface="Gill Sans Light"/>
                <a:cs typeface="Gill Sans Light"/>
              </a:rPr>
              <a:t>Domain specific moral conviction is likely needed to see any effect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Gill Sans Light"/>
                <a:cs typeface="Gill Sans Light"/>
              </a:rPr>
              <a:t>Participants were already very supportive (mean of ~18 pre-intervention), thus there are issues with </a:t>
            </a:r>
            <a:r>
              <a:rPr lang="en-US" sz="4000" u="sng" dirty="0">
                <a:latin typeface="Gill Sans Light"/>
                <a:cs typeface="Gill Sans Light"/>
              </a:rPr>
              <a:t>potential ceiling effects.</a:t>
            </a:r>
          </a:p>
          <a:p>
            <a:pPr marL="914400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Gill Sans Light"/>
                <a:cs typeface="Gill Sans Light"/>
              </a:rPr>
              <a:t>Additionally, unclear how well these manipulations work for individuals starting at lower levels of UHC support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Gill Sans Light"/>
                <a:cs typeface="Gill Sans Light"/>
              </a:rPr>
              <a:t>Ethical concerns due to manipulating perception of social consensus with fictionalized information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Gill Sans Light"/>
                <a:cs typeface="Gill Sans Light"/>
              </a:rPr>
              <a:t>Limited generalizability due to college student participants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4C11284-9AC9-267A-DB3A-C5D92FBC9DC6}"/>
              </a:ext>
            </a:extLst>
          </p:cNvPr>
          <p:cNvSpPr txBox="1"/>
          <p:nvPr/>
        </p:nvSpPr>
        <p:spPr>
          <a:xfrm>
            <a:off x="37719004" y="24058192"/>
            <a:ext cx="426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 the </a:t>
            </a:r>
            <a:r>
              <a:rPr lang="en-US" sz="54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paper,</a:t>
            </a:r>
          </a:p>
          <a:p>
            <a:r>
              <a:rPr lang="en-US" sz="5400" dirty="0">
                <a:latin typeface="Lato" panose="020F0502020204030203" pitchFamily="34" charset="0"/>
                <a:cs typeface="Arial" panose="020B0604020202020204" pitchFamily="34" charset="0"/>
              </a:rPr>
              <a:t>the</a:t>
            </a:r>
            <a:r>
              <a:rPr lang="en-US" sz="5400" b="1" dirty="0"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5400" b="1" dirty="0">
                <a:latin typeface="Lato Black" panose="020F0A02020204030203" pitchFamily="34" charset="0"/>
                <a:cs typeface="Arial" panose="020B0604020202020204" pitchFamily="34" charset="0"/>
              </a:rPr>
              <a:t>a</a:t>
            </a:r>
            <a:r>
              <a:rPr lang="en-US" sz="5400" dirty="0">
                <a:latin typeface="Lato Black" panose="020F0A02020204030203" pitchFamily="34" charset="0"/>
                <a:cs typeface="Arial" panose="020B0604020202020204" pitchFamily="34" charset="0"/>
              </a:rPr>
              <a:t>bstract, </a:t>
            </a:r>
            <a:r>
              <a:rPr lang="en-US" sz="5400" dirty="0">
                <a:latin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US" sz="5400" dirty="0">
                <a:latin typeface="Lato Black" panose="020F0A02020204030203" pitchFamily="34" charset="0"/>
                <a:cs typeface="Arial" panose="020B0604020202020204" pitchFamily="34" charset="0"/>
              </a:rPr>
              <a:t>poster!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4826785-9038-1EAD-88EC-B3BAD6BF5AE6}"/>
              </a:ext>
            </a:extLst>
          </p:cNvPr>
          <p:cNvGrpSpPr/>
          <p:nvPr/>
        </p:nvGrpSpPr>
        <p:grpSpPr>
          <a:xfrm>
            <a:off x="33369364" y="23955257"/>
            <a:ext cx="4075524" cy="5283238"/>
            <a:chOff x="35120622" y="26932890"/>
            <a:chExt cx="4558480" cy="5909310"/>
          </a:xfrm>
          <a:noFill/>
        </p:grpSpPr>
        <p:pic>
          <p:nvPicPr>
            <p:cNvPr id="78" name="Picture 77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20D4B8D3-B9C6-66B4-25AD-9F0D7563F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20622" y="26932890"/>
              <a:ext cx="4558480" cy="5909310"/>
            </a:xfrm>
            <a:prstGeom prst="rect">
              <a:avLst/>
            </a:prstGeom>
            <a:grpFill/>
          </p:spPr>
        </p:pic>
        <p:pic>
          <p:nvPicPr>
            <p:cNvPr id="82" name="Picture 81" descr="A qr code on a white background&#10;&#10;AI-generated content may be incorrect.">
              <a:extLst>
                <a:ext uri="{FF2B5EF4-FFF2-40B4-BE49-F238E27FC236}">
                  <a16:creationId xmlns:a16="http://schemas.microsoft.com/office/drawing/2014/main" id="{B60240C5-B3D0-4A12-36BE-8B284D675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57451" y="27150568"/>
              <a:ext cx="4091432" cy="4091432"/>
            </a:xfrm>
            <a:prstGeom prst="rect">
              <a:avLst/>
            </a:prstGeom>
            <a:grpFill/>
          </p:spPr>
        </p:pic>
      </p:grpSp>
      <p:pic>
        <p:nvPicPr>
          <p:cNvPr id="33" name="Picture 3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A337BEE-74B6-64A1-21F0-0A0F4EDA0A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8225" y="29965073"/>
            <a:ext cx="11728150" cy="1800865"/>
          </a:xfrm>
          <a:prstGeom prst="rect">
            <a:avLst/>
          </a:prstGeom>
        </p:spPr>
      </p:pic>
      <p:sp>
        <p:nvSpPr>
          <p:cNvPr id="28" name="Rectangle 4">
            <a:extLst>
              <a:ext uri="{FF2B5EF4-FFF2-40B4-BE49-F238E27FC236}">
                <a16:creationId xmlns:a16="http://schemas.microsoft.com/office/drawing/2014/main" id="{25B3866A-520A-01CD-3057-7A0E62B27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0439400"/>
            <a:ext cx="11852602" cy="1298575"/>
          </a:xfrm>
          <a:prstGeom prst="rect">
            <a:avLst/>
          </a:prstGeom>
          <a:noFill/>
          <a:ln>
            <a:solidFill>
              <a:srgbClr val="FFFFFF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13360" tIns="106680" rIns="213360" bIns="106680" anchor="ctr"/>
          <a:lstStyle/>
          <a:p>
            <a:pPr algn="ctr" defTabSz="5852657" eaLnBrk="1" hangingPunct="1">
              <a:defRPr/>
            </a:pPr>
            <a:r>
              <a:rPr lang="en-US" sz="5400" cap="small" dirty="0">
                <a:solidFill>
                  <a:schemeClr val="tx1"/>
                </a:solidFill>
                <a:latin typeface="Gill Sans"/>
                <a:cs typeface="Gill Sans"/>
              </a:rPr>
              <a:t>Method – Study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7573EB-473F-4760-7170-A22D063A03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6" b="49129"/>
          <a:stretch/>
        </p:blipFill>
        <p:spPr>
          <a:xfrm>
            <a:off x="1637914" y="15233302"/>
            <a:ext cx="12274759" cy="1207365"/>
          </a:xfrm>
          <a:prstGeom prst="rect">
            <a:avLst/>
          </a:prstGeom>
          <a:ln w="63500">
            <a:solidFill>
              <a:srgbClr val="00B05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BB2A82-A5B2-ACAC-752E-5A41C67B3D4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24115" b="51154"/>
          <a:stretch/>
        </p:blipFill>
        <p:spPr>
          <a:xfrm>
            <a:off x="1499529" y="17499974"/>
            <a:ext cx="12274758" cy="1207365"/>
          </a:xfrm>
          <a:prstGeom prst="rect">
            <a:avLst/>
          </a:prstGeom>
          <a:ln w="63500"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04800" y="11811000"/>
            <a:ext cx="15641460" cy="1024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ill Sans Light"/>
                <a:cs typeface="Gill Sans Light"/>
              </a:rPr>
              <a:t>Participants (N=505; college students) reviewed fictitious survey information depicting US public opinion on support for UHC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ill Sans Light"/>
                <a:cs typeface="Gill Sans Light"/>
              </a:rPr>
              <a:t>Using a between-subjects design, participants reviewed survey results that varied in perception of consensus for support, indicating either a </a:t>
            </a:r>
            <a:r>
              <a:rPr lang="en-US" sz="3600" b="1" dirty="0">
                <a:solidFill>
                  <a:srgbClr val="00B050"/>
                </a:solidFill>
                <a:latin typeface="Gill Sans Light"/>
                <a:cs typeface="Gill Sans Light"/>
              </a:rPr>
              <a:t>HIGH</a:t>
            </a:r>
            <a:r>
              <a:rPr lang="en-US" sz="3600" dirty="0">
                <a:latin typeface="Gill Sans Light"/>
                <a:cs typeface="Gill Sans Light"/>
              </a:rPr>
              <a:t> level of social consensus</a:t>
            </a:r>
            <a:endParaRPr lang="en-US" sz="3600" b="1" dirty="0">
              <a:solidFill>
                <a:srgbClr val="00B050"/>
              </a:solidFill>
              <a:latin typeface="Gill Sans Light"/>
              <a:cs typeface="Gill Sans Light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Gill Sans Light"/>
              <a:cs typeface="Gill Sans Light"/>
            </a:endParaRPr>
          </a:p>
          <a:p>
            <a:pPr marL="1943100" lvl="4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Gill Sans Light"/>
              <a:cs typeface="Gill Sans Light"/>
            </a:endParaRPr>
          </a:p>
          <a:p>
            <a:pPr>
              <a:spcAft>
                <a:spcPts val="1800"/>
              </a:spcAft>
            </a:pPr>
            <a:r>
              <a:rPr lang="en-US" sz="3600" dirty="0">
                <a:latin typeface="Gill Sans Light"/>
                <a:cs typeface="Gill Sans Light"/>
              </a:rPr>
              <a:t>     or </a:t>
            </a:r>
            <a:r>
              <a:rPr lang="en-US" sz="3600" b="1" dirty="0">
                <a:solidFill>
                  <a:srgbClr val="FF0000"/>
                </a:solidFill>
                <a:latin typeface="Gill Sans Light"/>
                <a:cs typeface="Gill Sans Light"/>
              </a:rPr>
              <a:t>LOW</a:t>
            </a:r>
            <a:r>
              <a:rPr lang="en-US" sz="3600" dirty="0">
                <a:latin typeface="Gill Sans Light"/>
                <a:cs typeface="Gill Sans Light"/>
              </a:rPr>
              <a:t> level of social consensus on support for UHC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Gill Sans Light"/>
              <a:cs typeface="Gill Sans Light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Gill Sans Light"/>
              <a:cs typeface="Gill Sans Light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ill Sans Light"/>
                <a:cs typeface="Gill Sans Light"/>
              </a:rPr>
              <a:t>Support for UHC was measured (pre and post intervention) with a question adapted from Pew Research Center: </a:t>
            </a:r>
            <a:r>
              <a:rPr lang="en-US" sz="3600" u="sng" dirty="0">
                <a:latin typeface="Gill Sans Light"/>
                <a:cs typeface="Gill Sans Light"/>
              </a:rPr>
              <a:t>"Our government needs to implement Universal Health Care because basic population needs are not being met“</a:t>
            </a:r>
            <a:r>
              <a:rPr lang="en-US" sz="3600" dirty="0">
                <a:latin typeface="Gill Sans Light"/>
                <a:cs typeface="Gill Sans Light"/>
              </a:rPr>
              <a:t> on a continuous scale, ranging from Strongly Disagree (-50) to Strongly Agree (50)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3600" dirty="0">
              <a:latin typeface="Gill Sans Light"/>
              <a:cs typeface="Gill Sans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963" y="4489806"/>
            <a:ext cx="15355237" cy="57708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ill Sans Light"/>
                <a:cs typeface="Gill Sans Light"/>
              </a:rPr>
              <a:t>Many healthcare beliefs (e.g., abortion access, vaccination) in the United States are becoming increasingly polarized.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ill Sans Light"/>
                <a:cs typeface="Gill Sans Light"/>
              </a:rPr>
              <a:t>We took advantage of this polarization to test two psychological theories on polarized belief change for US support of Universal Health Care (UHC)</a:t>
            </a:r>
          </a:p>
          <a:p>
            <a:pPr marL="914400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ill Sans Light"/>
                <a:cs typeface="Gill Sans Light"/>
              </a:rPr>
              <a:t>Social Consensus: Conforming to popular perception can strongly influence support or opposition for a polarized topic.</a:t>
            </a:r>
          </a:p>
          <a:p>
            <a:pPr marL="914400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Gill Sans Light"/>
                <a:cs typeface="Gill Sans Light"/>
              </a:rPr>
              <a:t>Moral Conviction: The degree to which a belief is based on fundamental right and wrong (i.e., vegetarian for moral reasons vs. vegetarian for economic reasons) can likewise influence support or opposition for a polarized topic.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0A0BC68-8883-3273-2802-EDCBD0D14D16}"/>
                  </a:ext>
                </a:extLst>
              </p14:cNvPr>
              <p14:cNvContentPartPr/>
              <p14:nvPr/>
            </p14:nvContentPartPr>
            <p14:xfrm>
              <a:off x="25440130" y="11656354"/>
              <a:ext cx="457308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0A0BC68-8883-3273-2802-EDCBD0D14D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368136" y="11512354"/>
                <a:ext cx="4716709" cy="28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362DE3E2-040E-6C70-B43B-4324C6C40952}"/>
              </a:ext>
            </a:extLst>
          </p:cNvPr>
          <p:cNvGrpSpPr/>
          <p:nvPr/>
        </p:nvGrpSpPr>
        <p:grpSpPr>
          <a:xfrm>
            <a:off x="16105276" y="10036882"/>
            <a:ext cx="14364054" cy="1850318"/>
            <a:chOff x="16105276" y="10820400"/>
            <a:chExt cx="14364054" cy="185031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286D436-101D-9CF2-CCAB-6D1A31CA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b="55383"/>
            <a:stretch/>
          </p:blipFill>
          <p:spPr>
            <a:xfrm>
              <a:off x="16105276" y="10820400"/>
              <a:ext cx="14364054" cy="1850318"/>
            </a:xfrm>
            <a:prstGeom prst="rect">
              <a:avLst/>
            </a:prstGeom>
            <a:noFill/>
            <a:ln w="63500">
              <a:solidFill>
                <a:schemeClr val="bg2"/>
              </a:solidFill>
            </a:ln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BB240CD-43E1-4FD4-4AB0-979018B60B0A}"/>
                    </a:ext>
                  </a:extLst>
                </p14:cNvPr>
                <p14:cNvContentPartPr/>
                <p14:nvPr/>
              </p14:nvContentPartPr>
              <p14:xfrm>
                <a:off x="26583130" y="11123194"/>
                <a:ext cx="303012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BB240CD-43E1-4FD4-4AB0-979018B60B0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511130" y="10979194"/>
                  <a:ext cx="3173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313345-B271-866A-820E-07C1E03FB090}"/>
                    </a:ext>
                  </a:extLst>
                </p14:cNvPr>
                <p14:cNvContentPartPr/>
                <p14:nvPr/>
              </p14:nvContentPartPr>
              <p14:xfrm>
                <a:off x="16296130" y="11656354"/>
                <a:ext cx="132300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313345-B271-866A-820E-07C1E03FB0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224130" y="11512354"/>
                  <a:ext cx="1466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C12437-7BB2-5DFF-DD79-D4E533D97463}"/>
                    </a:ext>
                  </a:extLst>
                </p14:cNvPr>
                <p14:cNvContentPartPr/>
                <p14:nvPr/>
              </p14:nvContentPartPr>
              <p14:xfrm>
                <a:off x="16296130" y="12170794"/>
                <a:ext cx="100944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C12437-7BB2-5DFF-DD79-D4E533D974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224156" y="12026794"/>
                  <a:ext cx="1153029" cy="28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2B8B28B2-1801-EA01-5743-CBEDB5233BC7}"/>
              </a:ext>
            </a:extLst>
          </p:cNvPr>
          <p:cNvSpPr txBox="1"/>
          <p:nvPr/>
        </p:nvSpPr>
        <p:spPr>
          <a:xfrm>
            <a:off x="16383000" y="12115800"/>
            <a:ext cx="13900152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Gill Sans Light"/>
                <a:cs typeface="Gill Sans Light"/>
              </a:rPr>
              <a:t>Figure 2. Excerpt from Moral Responsibility essay – moral terms focusing on rights, obligations, and guarantees are highlighted</a:t>
            </a:r>
            <a:endParaRPr lang="en-US" sz="2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37784A-6EEB-30AC-282D-4A9A43070BEB}"/>
              </a:ext>
            </a:extLst>
          </p:cNvPr>
          <p:cNvSpPr txBox="1"/>
          <p:nvPr/>
        </p:nvSpPr>
        <p:spPr>
          <a:xfrm>
            <a:off x="16507719" y="17933313"/>
            <a:ext cx="128292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Gill Sans Light"/>
                <a:cs typeface="Gill Sans Light"/>
              </a:rPr>
              <a:t>Figure 3. Excerpt from Pragmatic/Practical essay – terms focusing on numbers and factual differences are highlighted</a:t>
            </a:r>
            <a:endParaRPr lang="en-US" sz="2200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80D8DF7-6AC9-DC36-1127-6D6621DC93FB}"/>
              </a:ext>
            </a:extLst>
          </p:cNvPr>
          <p:cNvGrpSpPr/>
          <p:nvPr/>
        </p:nvGrpSpPr>
        <p:grpSpPr>
          <a:xfrm>
            <a:off x="16092576" y="14762197"/>
            <a:ext cx="14364054" cy="2866316"/>
            <a:chOff x="16092576" y="15418713"/>
            <a:chExt cx="14364054" cy="28663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F258E0C-A300-7874-555B-D321FC430069}"/>
                </a:ext>
              </a:extLst>
            </p:cNvPr>
            <p:cNvGrpSpPr/>
            <p:nvPr/>
          </p:nvGrpSpPr>
          <p:grpSpPr>
            <a:xfrm>
              <a:off x="16092576" y="15418713"/>
              <a:ext cx="14364054" cy="2866316"/>
              <a:chOff x="15714747" y="15881777"/>
              <a:chExt cx="14364054" cy="2866316"/>
            </a:xfrm>
          </p:grpSpPr>
          <p:pic>
            <p:nvPicPr>
              <p:cNvPr id="46" name="Content Placeholder 4">
                <a:extLst>
                  <a:ext uri="{FF2B5EF4-FFF2-40B4-BE49-F238E27FC236}">
                    <a16:creationId xmlns:a16="http://schemas.microsoft.com/office/drawing/2014/main" id="{0451E907-CEC3-10D7-B3B1-5DC9467F0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rcRect t="25517" b="50994"/>
              <a:stretch/>
            </p:blipFill>
            <p:spPr>
              <a:xfrm>
                <a:off x="15714747" y="15881777"/>
                <a:ext cx="14364054" cy="2866316"/>
              </a:xfrm>
              <a:prstGeom prst="rect">
                <a:avLst/>
              </a:prstGeom>
              <a:ln w="63500">
                <a:solidFill>
                  <a:schemeClr val="bg2"/>
                </a:solidFill>
              </a:ln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AB896E87-4BC2-92B8-EC73-E2E373233EAB}"/>
                      </a:ext>
                    </a:extLst>
                  </p14:cNvPr>
                  <p14:cNvContentPartPr/>
                  <p14:nvPr/>
                </p14:nvContentPartPr>
                <p14:xfrm>
                  <a:off x="18115401" y="16838348"/>
                  <a:ext cx="8756640" cy="3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AB896E87-4BC2-92B8-EC73-E2E373233EA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8043401" y="16694348"/>
                    <a:ext cx="8900280" cy="28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52AB7E-F64A-F1F5-5095-66B1DD5B0EBE}"/>
                    </a:ext>
                  </a:extLst>
                </p14:cNvPr>
                <p14:cNvContentPartPr/>
                <p14:nvPr/>
              </p14:nvContentPartPr>
              <p14:xfrm>
                <a:off x="23135440" y="17344316"/>
                <a:ext cx="708192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52AB7E-F64A-F1F5-5095-66B1DD5B0EB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063440" y="17200676"/>
                  <a:ext cx="72255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CC473D7-F1EB-D00B-A24E-C76659C77847}"/>
                    </a:ext>
                  </a:extLst>
                </p14:cNvPr>
                <p14:cNvContentPartPr/>
                <p14:nvPr/>
              </p14:nvContentPartPr>
              <p14:xfrm>
                <a:off x="16386160" y="17877356"/>
                <a:ext cx="598104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CC473D7-F1EB-D00B-A24E-C76659C7784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314520" y="17733356"/>
                  <a:ext cx="6124680" cy="28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7229</TotalTime>
  <Words>676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Gill Sans</vt:lpstr>
      <vt:lpstr>Gill Sans Light</vt:lpstr>
      <vt:lpstr>Lato</vt:lpstr>
      <vt:lpstr>Lato Black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Duan, Sean (MU-Student)</cp:lastModifiedBy>
  <cp:revision>420</cp:revision>
  <cp:lastPrinted>2018-10-10T22:35:49Z</cp:lastPrinted>
  <dcterms:created xsi:type="dcterms:W3CDTF">2004-07-27T20:30:49Z</dcterms:created>
  <dcterms:modified xsi:type="dcterms:W3CDTF">2025-05-25T18:07:18Z</dcterms:modified>
  <cp:category>scientific poster template</cp:category>
</cp:coreProperties>
</file>