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70" r:id="rId7"/>
    <p:sldId id="267" r:id="rId8"/>
    <p:sldId id="259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822"/>
    <a:srgbClr val="F3B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72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625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15925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0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1510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9482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711149"/>
            <a:ext cx="3886200" cy="33335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711149"/>
            <a:ext cx="3886200" cy="3333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5522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4155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65471"/>
            <a:ext cx="3868340" cy="301982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44155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265471"/>
            <a:ext cx="3887391" cy="3019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46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8497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15198"/>
            <a:ext cx="4629150" cy="44229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85172"/>
            <a:ext cx="2949178" cy="33529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5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1344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65157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21544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468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2">
                <a:lumMod val="20000"/>
                <a:lumOff val="8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rgbClr val="FAC82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B1334B-02EE-D24B-AF7F-CF10B7EE8597}"/>
              </a:ext>
            </a:extLst>
          </p:cNvPr>
          <p:cNvSpPr/>
          <p:nvPr userDrawn="1"/>
        </p:nvSpPr>
        <p:spPr>
          <a:xfrm>
            <a:off x="0" y="0"/>
            <a:ext cx="9144000" cy="794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001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60666"/>
            <a:ext cx="7886700" cy="367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1E3CA8-1BA6-6C47-9675-696FC10DF6D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30267" y="83016"/>
            <a:ext cx="3372870" cy="6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E3D6-CD60-A64E-8EDA-D04FA7C6F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76909"/>
            <a:ext cx="7772400" cy="2387600"/>
          </a:xfrm>
        </p:spPr>
        <p:txBody>
          <a:bodyPr>
            <a:noAutofit/>
          </a:bodyPr>
          <a:lstStyle/>
          <a:p>
            <a:r>
              <a:rPr lang="en-US" sz="4800" dirty="0"/>
              <a:t>SP20-042 Impact of an Explicit Health Benefit Plan on Support for Universal Health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1887-5F85-0847-9800-67D4193F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2419"/>
            <a:ext cx="6858000" cy="1655762"/>
          </a:xfrm>
        </p:spPr>
        <p:txBody>
          <a:bodyPr/>
          <a:lstStyle/>
          <a:p>
            <a:r>
              <a:rPr lang="en-US" dirty="0"/>
              <a:t>A Masters Thesis Proposal by:</a:t>
            </a:r>
            <a:br>
              <a:rPr lang="en-US" dirty="0"/>
            </a:br>
            <a:r>
              <a:rPr lang="en-US" dirty="0"/>
              <a:t>Sean X. Duan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0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8BA-63A9-47A0-9D5A-711C98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402-B586-4624-95BD-2BC0E36C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Multi-level model</a:t>
            </a:r>
          </a:p>
          <a:p>
            <a:pPr lvl="1"/>
            <a:r>
              <a:rPr lang="en-US" dirty="0"/>
              <a:t>Time nested within Subject</a:t>
            </a:r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Condition &gt; Support UHC</a:t>
            </a:r>
          </a:p>
          <a:p>
            <a:pPr lvl="1"/>
            <a:r>
              <a:rPr lang="en-US" dirty="0"/>
              <a:t>Time x Condition &gt; Support UHC</a:t>
            </a:r>
          </a:p>
          <a:p>
            <a:pPr lvl="1"/>
            <a:r>
              <a:rPr lang="en-US" dirty="0"/>
              <a:t>Condition &gt; Moderating factors?</a:t>
            </a:r>
          </a:p>
          <a:p>
            <a:pPr lvl="1"/>
            <a:r>
              <a:rPr lang="en-US" dirty="0"/>
              <a:t>Moderating factors &gt; Support UHC?</a:t>
            </a:r>
          </a:p>
          <a:p>
            <a:r>
              <a:rPr lang="en-US" dirty="0"/>
              <a:t>Variable Selection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Stepwise Selection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8BA-63A9-47A0-9D5A-711C98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402-B586-4624-95BD-2BC0E36C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College Students</a:t>
            </a:r>
          </a:p>
          <a:p>
            <a:pPr lvl="2"/>
            <a:r>
              <a:rPr lang="en-US" dirty="0"/>
              <a:t>Not reflective of insurance buyers</a:t>
            </a:r>
          </a:p>
          <a:p>
            <a:pPr lvl="2"/>
            <a:r>
              <a:rPr lang="en-US" dirty="0"/>
              <a:t>Cannot effect change on UHC directly</a:t>
            </a:r>
          </a:p>
          <a:p>
            <a:pPr lvl="1"/>
            <a:r>
              <a:rPr lang="en-US" dirty="0"/>
              <a:t>Exercise too complex</a:t>
            </a:r>
          </a:p>
          <a:p>
            <a:pPr lvl="1"/>
            <a:r>
              <a:rPr lang="en-US" dirty="0"/>
              <a:t>How do people access UHC information?</a:t>
            </a:r>
          </a:p>
          <a:p>
            <a:pPr lvl="2"/>
            <a:r>
              <a:rPr lang="en-US" dirty="0"/>
              <a:t>Infographics??</a:t>
            </a:r>
          </a:p>
          <a:p>
            <a:pPr lvl="2"/>
            <a:r>
              <a:rPr lang="en-US" dirty="0"/>
              <a:t>Physicians for National Health Plan??</a:t>
            </a:r>
          </a:p>
          <a:p>
            <a:pPr lvl="2"/>
            <a:r>
              <a:rPr lang="en-US" dirty="0"/>
              <a:t>“Word of Mouth”??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DDB3-95B4-45A1-9008-832BA038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2C6D-169B-45D1-80D5-90A7C1D3C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Health Care in the U.S. is broken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1513-D200-4E0C-B69B-50BACDC13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Drug costs out of control</a:t>
            </a:r>
          </a:p>
          <a:p>
            <a:r>
              <a:rPr lang="en-US" dirty="0"/>
              <a:t>Medical care is being provided with insufficient evidence as to it’s value</a:t>
            </a:r>
          </a:p>
          <a:p>
            <a:r>
              <a:rPr lang="en-US" dirty="0"/>
              <a:t>Arbitrary variation on healthcare provided</a:t>
            </a:r>
          </a:p>
          <a:p>
            <a:r>
              <a:rPr lang="en-US" dirty="0"/>
              <a:t>Prior to the Affordable Care Act, medical costs were the most common cause of bankruptcy (Galvani et al 2017)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EC71-FCD7-4621-AD9D-5CD17A230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Universal Health Care has benefited other countries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89411-B252-40A1-9681-C1F9BAE75C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OECD countries with UHC spend less on healthcare and have superior outcomes </a:t>
            </a:r>
          </a:p>
          <a:p>
            <a:r>
              <a:rPr lang="en-US" dirty="0"/>
              <a:t>Universal Health Care improves country bargaining power for drugs</a:t>
            </a:r>
          </a:p>
          <a:p>
            <a:r>
              <a:rPr lang="en-US" dirty="0"/>
              <a:t>UHC leads to immense improvements in proportion of population insured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3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DDB3-95B4-45A1-9008-832BA038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2C6D-169B-45D1-80D5-90A7C1D3C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Opposition to UHC in the U.S.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C1513-D200-4E0C-B69B-50BACDC13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UHC is complex and varied</a:t>
            </a:r>
          </a:p>
          <a:p>
            <a:r>
              <a:rPr lang="en-US" dirty="0"/>
              <a:t>UHC is difficult to define easily</a:t>
            </a:r>
          </a:p>
          <a:p>
            <a:r>
              <a:rPr lang="en-US" dirty="0"/>
              <a:t>US citizens want a system that is</a:t>
            </a:r>
          </a:p>
          <a:p>
            <a:pPr lvl="1"/>
            <a:r>
              <a:rPr lang="en-US" dirty="0"/>
              <a:t>Fair</a:t>
            </a:r>
          </a:p>
          <a:p>
            <a:pPr lvl="1"/>
            <a:r>
              <a:rPr lang="en-US" dirty="0"/>
              <a:t>Equitable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Understandable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EC71-FCD7-4621-AD9D-5CD17A230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Health Benefit Plan solves these issues.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89411-B252-40A1-9681-C1F9BAE75C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Creates explicit entitlements for patients (understandable)</a:t>
            </a:r>
          </a:p>
          <a:p>
            <a:r>
              <a:rPr lang="en-US" dirty="0"/>
              <a:t>Helps to identify if funds are being spent wisely (equitable)  </a:t>
            </a:r>
          </a:p>
          <a:p>
            <a:r>
              <a:rPr lang="en-US" dirty="0"/>
              <a:t>Improves adherence to budget limits based on clear criteria (transparent)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8BA-63A9-47A0-9D5A-711C98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402-B586-4624-95BD-2BC0E36C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exercise (</a:t>
            </a:r>
            <a:r>
              <a:rPr lang="en-US" dirty="0" err="1"/>
              <a:t>Danis</a:t>
            </a:r>
            <a:r>
              <a:rPr lang="en-US" dirty="0"/>
              <a:t>, Biddle, &amp; </a:t>
            </a:r>
            <a:r>
              <a:rPr lang="en-US" dirty="0" err="1"/>
              <a:t>Goold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Web-exercise version</a:t>
            </a:r>
          </a:p>
          <a:p>
            <a:pPr lvl="1"/>
            <a:r>
              <a:rPr lang="en-US" dirty="0"/>
              <a:t>Printed ‘Detail’ sheet acts as legend</a:t>
            </a:r>
          </a:p>
          <a:p>
            <a:pPr lvl="2"/>
            <a:r>
              <a:rPr lang="en-US" dirty="0"/>
              <a:t>“5 minute” minimum time</a:t>
            </a:r>
          </a:p>
          <a:p>
            <a:r>
              <a:rPr lang="en-US" dirty="0"/>
              <a:t>‘Traditional’ UHC information</a:t>
            </a:r>
          </a:p>
          <a:p>
            <a:pPr lvl="1"/>
            <a:r>
              <a:rPr lang="en-US" dirty="0"/>
              <a:t>Pamphlets from WHO</a:t>
            </a:r>
          </a:p>
          <a:p>
            <a:pPr lvl="1"/>
            <a:r>
              <a:rPr lang="en-US" dirty="0"/>
              <a:t>3 Pamphlets</a:t>
            </a:r>
          </a:p>
          <a:p>
            <a:pPr lvl="2"/>
            <a:r>
              <a:rPr lang="en-US" dirty="0"/>
              <a:t>“90 second” minimum viewing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2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8BA-63A9-47A0-9D5A-711C98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402-B586-4624-95BD-2BC0E36C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Pre-Test</a:t>
            </a:r>
          </a:p>
          <a:p>
            <a:pPr lvl="1"/>
            <a:r>
              <a:rPr lang="en-US" dirty="0"/>
              <a:t>Support for Universal Health Care (Shen &amp; </a:t>
            </a:r>
            <a:r>
              <a:rPr lang="en-US" dirty="0" err="1"/>
              <a:t>Labouff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 items, taken as an average</a:t>
            </a:r>
          </a:p>
          <a:p>
            <a:pPr lvl="2"/>
            <a:r>
              <a:rPr lang="en-US" dirty="0"/>
              <a:t>Sliding scale: 0(strongly disagree) – 100(strongly agree)</a:t>
            </a:r>
          </a:p>
          <a:p>
            <a:r>
              <a:rPr lang="en-US" dirty="0"/>
              <a:t>Post-Test</a:t>
            </a:r>
          </a:p>
          <a:p>
            <a:pPr lvl="1"/>
            <a:r>
              <a:rPr lang="en-US" dirty="0"/>
              <a:t>Second measure of Support for UHC</a:t>
            </a:r>
          </a:p>
          <a:p>
            <a:pPr lvl="1"/>
            <a:r>
              <a:rPr lang="en-US" dirty="0"/>
              <a:t>Demographic Information (sex, age, schoolyear)</a:t>
            </a:r>
          </a:p>
          <a:p>
            <a:pPr lvl="1"/>
            <a:r>
              <a:rPr lang="en-US" dirty="0"/>
              <a:t>Qualitative response: Feelings about activity</a:t>
            </a:r>
          </a:p>
          <a:p>
            <a:pPr lvl="1"/>
            <a:r>
              <a:rPr lang="en-US" dirty="0"/>
              <a:t>Likelihood to want UHC plan</a:t>
            </a:r>
          </a:p>
          <a:p>
            <a:pPr lvl="2"/>
            <a:r>
              <a:rPr lang="en-US" dirty="0"/>
              <a:t>1(strongly disagree) – 7 (strongly agree) 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  <a:p>
            <a:pPr lvl="1"/>
            <a:r>
              <a:rPr lang="en-US" dirty="0"/>
              <a:t>Pay for Insurance (Y/N)</a:t>
            </a:r>
          </a:p>
          <a:p>
            <a:pPr lvl="1"/>
            <a:r>
              <a:rPr lang="en-US" dirty="0"/>
              <a:t>Have ever been uninsured (Y/N)</a:t>
            </a:r>
          </a:p>
        </p:txBody>
      </p:sp>
    </p:spTree>
    <p:extLst>
      <p:ext uri="{BB962C8B-B14F-4D97-AF65-F5344CB8AC3E}">
        <p14:creationId xmlns:p14="http://schemas.microsoft.com/office/powerpoint/2010/main" val="385302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EDB4187-F3D9-4109-B104-066E795A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" y="825622"/>
            <a:ext cx="9148935" cy="56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8BA-63A9-47A0-9D5A-711C98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from Ken Sheldon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402-B586-4624-95BD-2BC0E36C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60666"/>
            <a:ext cx="7886700" cy="3672757"/>
          </a:xfrm>
        </p:spPr>
        <p:txBody>
          <a:bodyPr>
            <a:normAutofit/>
          </a:bodyPr>
          <a:lstStyle/>
          <a:p>
            <a:r>
              <a:rPr lang="en-US" dirty="0"/>
              <a:t>Overall likes everything</a:t>
            </a:r>
          </a:p>
          <a:p>
            <a:r>
              <a:rPr lang="en-US" dirty="0"/>
              <a:t>Measure Moderating Factors?</a:t>
            </a:r>
          </a:p>
          <a:p>
            <a:pPr lvl="1"/>
            <a:r>
              <a:rPr lang="en-US" dirty="0"/>
              <a:t>Take these scores pre and post intervention</a:t>
            </a:r>
          </a:p>
          <a:p>
            <a:pPr lvl="1"/>
            <a:r>
              <a:rPr lang="en-US" dirty="0"/>
              <a:t>“Complexity/Difficulty Understanding” UHC</a:t>
            </a:r>
          </a:p>
          <a:p>
            <a:pPr lvl="1"/>
            <a:r>
              <a:rPr lang="en-US" dirty="0"/>
              <a:t>Perceived “Equity/Fairness” of UHC</a:t>
            </a:r>
          </a:p>
          <a:p>
            <a:r>
              <a:rPr lang="en-US" dirty="0"/>
              <a:t>No validated domain specific measure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Industrial/Organizational </a:t>
            </a:r>
          </a:p>
        </p:txBody>
      </p:sp>
    </p:spTree>
    <p:extLst>
      <p:ext uri="{BB962C8B-B14F-4D97-AF65-F5344CB8AC3E}">
        <p14:creationId xmlns:p14="http://schemas.microsoft.com/office/powerpoint/2010/main" val="9688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5BFF-7A5B-B64C-A44E-7586E30E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EABD-844E-AF49-BED8-E3D3EDC1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x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 between subjects design</a:t>
            </a:r>
          </a:p>
          <a:p>
            <a:r>
              <a:rPr lang="en-US" dirty="0"/>
              <a:t>Multi level model</a:t>
            </a:r>
          </a:p>
          <a:p>
            <a:pPr lvl="1"/>
            <a:r>
              <a:rPr lang="en-US" dirty="0"/>
              <a:t>Time of measurement nested w/in subject</a:t>
            </a:r>
          </a:p>
          <a:p>
            <a:r>
              <a:rPr lang="en-US" dirty="0"/>
              <a:t>Independent variable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Time of measurement (pre/post intervention)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Experimental condition (control/HBP exercise)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9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8BA-63A9-47A0-9D5A-711C98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402-B586-4624-95BD-2BC0E36C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Cubicle with Qualtrics survey</a:t>
            </a:r>
          </a:p>
          <a:p>
            <a:pPr lvl="1"/>
            <a:r>
              <a:rPr lang="en-US" dirty="0"/>
              <a:t>Pre-test measures given</a:t>
            </a:r>
          </a:p>
          <a:p>
            <a:pPr lvl="1"/>
            <a:r>
              <a:rPr lang="en-US" dirty="0"/>
              <a:t>Randomization</a:t>
            </a:r>
          </a:p>
          <a:p>
            <a:pPr lvl="2"/>
            <a:r>
              <a:rPr lang="en-US" dirty="0"/>
              <a:t>Control</a:t>
            </a:r>
          </a:p>
          <a:p>
            <a:pPr lvl="3"/>
            <a:r>
              <a:rPr lang="en-US" dirty="0"/>
              <a:t>3 UHC infographics – 90 sec minimum each</a:t>
            </a:r>
          </a:p>
          <a:p>
            <a:pPr lvl="2"/>
            <a:r>
              <a:rPr lang="en-US" dirty="0"/>
              <a:t>Intervention</a:t>
            </a:r>
          </a:p>
          <a:p>
            <a:pPr lvl="3"/>
            <a:r>
              <a:rPr lang="en-US" dirty="0"/>
              <a:t>Facilitator sets up/provides printed material</a:t>
            </a:r>
          </a:p>
          <a:p>
            <a:pPr lvl="3"/>
            <a:r>
              <a:rPr lang="en-US" dirty="0"/>
              <a:t>HBP activity in separate screen – 120 sec minimum</a:t>
            </a:r>
          </a:p>
          <a:p>
            <a:pPr lvl="3"/>
            <a:r>
              <a:rPr lang="en-US" dirty="0"/>
              <a:t>Printed HBP ‘legend’</a:t>
            </a:r>
          </a:p>
          <a:p>
            <a:pPr lvl="1"/>
            <a:r>
              <a:rPr lang="en-US" dirty="0"/>
              <a:t>Post-test measures given</a:t>
            </a:r>
          </a:p>
          <a:p>
            <a:pPr lvl="1"/>
            <a:r>
              <a:rPr lang="en-US" dirty="0"/>
              <a:t>Debrief</a:t>
            </a:r>
          </a:p>
        </p:txBody>
      </p:sp>
    </p:spTree>
    <p:extLst>
      <p:ext uri="{BB962C8B-B14F-4D97-AF65-F5344CB8AC3E}">
        <p14:creationId xmlns:p14="http://schemas.microsoft.com/office/powerpoint/2010/main" val="338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528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Office Theme</vt:lpstr>
      <vt:lpstr>SP20-042 Impact of an Explicit Health Benefit Plan on Support for Universal Health Care</vt:lpstr>
      <vt:lpstr>Why this project?</vt:lpstr>
      <vt:lpstr>Why this project?</vt:lpstr>
      <vt:lpstr>Method: Materials</vt:lpstr>
      <vt:lpstr>Method: Measures</vt:lpstr>
      <vt:lpstr>PowerPoint Presentation</vt:lpstr>
      <vt:lpstr>Suggestions from Ken Sheldon</vt:lpstr>
      <vt:lpstr>Method: Design</vt:lpstr>
      <vt:lpstr>Method: Procedure</vt:lpstr>
      <vt:lpstr>Method: Modelling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Sean Duan</cp:lastModifiedBy>
  <cp:revision>37</cp:revision>
  <dcterms:created xsi:type="dcterms:W3CDTF">2018-06-22T19:08:40Z</dcterms:created>
  <dcterms:modified xsi:type="dcterms:W3CDTF">2020-02-28T15:21:02Z</dcterms:modified>
</cp:coreProperties>
</file>