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91" r:id="rId3"/>
    <p:sldId id="320" r:id="rId4"/>
    <p:sldId id="326" r:id="rId5"/>
    <p:sldId id="329" r:id="rId6"/>
    <p:sldId id="327" r:id="rId7"/>
    <p:sldId id="328" r:id="rId8"/>
    <p:sldId id="337" r:id="rId9"/>
    <p:sldId id="338" r:id="rId10"/>
    <p:sldId id="339" r:id="rId11"/>
    <p:sldId id="342" r:id="rId12"/>
    <p:sldId id="343" r:id="rId13"/>
    <p:sldId id="348" r:id="rId14"/>
    <p:sldId id="349" r:id="rId15"/>
    <p:sldId id="350" r:id="rId16"/>
    <p:sldId id="344" r:id="rId17"/>
    <p:sldId id="330" r:id="rId18"/>
    <p:sldId id="331" r:id="rId19"/>
    <p:sldId id="333" r:id="rId20"/>
    <p:sldId id="332" r:id="rId21"/>
    <p:sldId id="345" r:id="rId22"/>
    <p:sldId id="34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40" autoAdjust="0"/>
  </p:normalViewPr>
  <p:slideViewPr>
    <p:cSldViewPr snapToGrid="0">
      <p:cViewPr varScale="1">
        <p:scale>
          <a:sx n="151" d="100"/>
          <a:sy n="151" d="100"/>
        </p:scale>
        <p:origin x="65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920478" cy="40416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Moral Conviction </a:t>
            </a:r>
            <a:r>
              <a:rPr lang="en-US" dirty="0"/>
              <a:t>x </a:t>
            </a:r>
            <a:r>
              <a:rPr lang="en-US" dirty="0">
                <a:solidFill>
                  <a:srgbClr val="00B0F0"/>
                </a:solidFill>
              </a:rPr>
              <a:t>Social Consensus </a:t>
            </a:r>
            <a:r>
              <a:rPr lang="en-US" dirty="0"/>
              <a:t>Study 3 </a:t>
            </a:r>
            <a:r>
              <a:rPr lang="en-US" strike="sngStrike" dirty="0">
                <a:solidFill>
                  <a:srgbClr val="FF0000"/>
                </a:solidFill>
              </a:rPr>
              <a:t>Initial</a:t>
            </a:r>
            <a:r>
              <a:rPr lang="en-US" dirty="0"/>
              <a:t>  GRAPHS?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878A-F37A-B429-79E7-908A7D70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BE29-6CFA-5F33-FDA4-ED1FC673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2" y="-707231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Significant Pre-Post difference in support for [topic]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57460-A2D1-E37F-C447-E2E94C82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9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5AD03-393F-1581-2C15-6085F22F3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7023-B60F-D760-3480-5348CBB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772" y="-313531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Initial Support predicts support for [topic]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D382A-CCA8-CAEE-C5CF-8094E7DBE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80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3F41-F11F-C611-7F1C-18284C58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B2FF-426E-40F9-C26F-03048621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-662781"/>
            <a:ext cx="11671300" cy="1325562"/>
          </a:xfrm>
        </p:spPr>
        <p:txBody>
          <a:bodyPr>
            <a:noAutofit/>
          </a:bodyPr>
          <a:lstStyle/>
          <a:p>
            <a:r>
              <a:rPr lang="en-US" sz="2800" dirty="0"/>
              <a:t>Utilitarian orientation associated with support for AI in the Workplace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81902-B424-16A8-EEB0-424736EF6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4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E6D10-AA42-592B-4CB7-7E2CB73D4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494F-88D8-AEF9-6CB6-F6C01F08A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-662781"/>
            <a:ext cx="11671300" cy="1325562"/>
          </a:xfrm>
        </p:spPr>
        <p:txBody>
          <a:bodyPr>
            <a:noAutofit/>
          </a:bodyPr>
          <a:lstStyle/>
          <a:p>
            <a:r>
              <a:rPr lang="en-US" sz="2800" dirty="0"/>
              <a:t>Does the effect of the intervention change based on initial support?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129C3-C02B-0F4C-C8E7-139233CD7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4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B2947-C440-9AD5-B7E4-C8363A67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504D-4F2F-C5E5-7D62-77245C68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-662781"/>
            <a:ext cx="11671300" cy="1325562"/>
          </a:xfrm>
        </p:spPr>
        <p:txBody>
          <a:bodyPr>
            <a:noAutofit/>
          </a:bodyPr>
          <a:lstStyle/>
          <a:p>
            <a:r>
              <a:rPr lang="en-US" sz="2800" dirty="0"/>
              <a:t>Does the effect of the intervention change based on initial support?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2056CA-EFED-4A50-20B7-5E066F4F2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55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BCCD8-8055-D25A-7788-2B4EBA5ED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5C99-4C62-D8BF-F3CE-A7B52D69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50" y="-662781"/>
            <a:ext cx="11671300" cy="1325562"/>
          </a:xfrm>
        </p:spPr>
        <p:txBody>
          <a:bodyPr>
            <a:noAutofit/>
          </a:bodyPr>
          <a:lstStyle/>
          <a:p>
            <a:r>
              <a:rPr lang="en-US" sz="2800" dirty="0"/>
              <a:t>Does the effect of the intervention change based on initial support?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8B89D3-B109-47BC-33C0-1A49C1700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A6FF8-2BA5-3E0B-03C4-ACD61BB13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2C0F-ABAE-C754-66E7-BBFDD889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Conviction for [Topic]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DCD9-26AC-DB44-4961-B4897BC7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Moral Conviction Manipulation increased Moral Conviction for UHC</a:t>
            </a:r>
          </a:p>
          <a:p>
            <a:pPr lvl="1"/>
            <a:r>
              <a:rPr lang="en-US" dirty="0"/>
              <a:t>No effect on Capital Punishment or AI</a:t>
            </a:r>
          </a:p>
          <a:p>
            <a:r>
              <a:rPr lang="en-US" dirty="0"/>
              <a:t>Social Consensus Manipulation associated with increased Moral Conviction for AI</a:t>
            </a:r>
          </a:p>
          <a:p>
            <a:r>
              <a:rPr lang="en-US" dirty="0"/>
              <a:t>Greater Utilitarian Orientation associated with increased Moral Conviction</a:t>
            </a:r>
          </a:p>
          <a:p>
            <a:r>
              <a:rPr lang="en-US" dirty="0"/>
              <a:t>Greater Deontological Orientation associated with decreased Moral Conviction.</a:t>
            </a:r>
          </a:p>
        </p:txBody>
      </p:sp>
    </p:spTree>
    <p:extLst>
      <p:ext uri="{BB962C8B-B14F-4D97-AF65-F5344CB8AC3E}">
        <p14:creationId xmlns:p14="http://schemas.microsoft.com/office/powerpoint/2010/main" val="174795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51A57-45DA-A478-3364-5CAEC8C43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2407-8E23-011D-AF34-BF74207A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231"/>
            <a:ext cx="11366500" cy="1325562"/>
          </a:xfrm>
        </p:spPr>
        <p:txBody>
          <a:bodyPr>
            <a:noAutofit/>
          </a:bodyPr>
          <a:lstStyle/>
          <a:p>
            <a:r>
              <a:rPr lang="en-US" sz="2800" dirty="0"/>
              <a:t>Moral Conviction Manipulation increased Moral Conviction for UHC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BC93F6-D06A-979A-2F41-C13F37C38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78919-259A-6BE0-34D1-6D3DCD7C5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FA80-0829-3196-22E8-2099EF271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231"/>
            <a:ext cx="11252200" cy="1325562"/>
          </a:xfrm>
        </p:spPr>
        <p:txBody>
          <a:bodyPr>
            <a:noAutofit/>
          </a:bodyPr>
          <a:lstStyle/>
          <a:p>
            <a:r>
              <a:rPr lang="en-US" sz="2800" dirty="0"/>
              <a:t>Moral Conviction Manipulation increased Moral Conviction for UHC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ED06C1-B25D-FDA1-B7E4-B3B48A4B9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71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15E7-5C34-037C-65C7-9A66B5A4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A8A2-BFAF-40E6-7E2C-70CA66786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231"/>
            <a:ext cx="11239500" cy="1325562"/>
          </a:xfrm>
        </p:spPr>
        <p:txBody>
          <a:bodyPr>
            <a:noAutofit/>
          </a:bodyPr>
          <a:lstStyle/>
          <a:p>
            <a:r>
              <a:rPr lang="en-US" sz="2800" dirty="0"/>
              <a:t>Moral Conviction Manipulation increased Moral Conviction for UHC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F9AA25-664F-4D7F-38C7-7261A534D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1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BBA81-2A3A-2889-0FEC-CA828132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8148-A64E-EE10-127B-26C0A279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Trying to Say With Our Graphs?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03A3E-E126-8538-3EB4-C0A786200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242A-0197-5859-C28E-E46D3F98B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24E2-DB4E-0599-6090-F38D2F65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231"/>
            <a:ext cx="11290300" cy="1325562"/>
          </a:xfrm>
        </p:spPr>
        <p:txBody>
          <a:bodyPr>
            <a:noAutofit/>
          </a:bodyPr>
          <a:lstStyle/>
          <a:p>
            <a:r>
              <a:rPr lang="en-US" sz="2800" dirty="0"/>
              <a:t>Moral Conviction Manipulation increased Moral Conviction for UHC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787DC2-0AD8-CEAD-4540-BDE18DA4E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4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0B8FC-BB6B-346B-C0CA-D5485ABB9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C388-2CB8-9B46-1383-9D1A87D8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231"/>
            <a:ext cx="11290300" cy="1325562"/>
          </a:xfrm>
        </p:spPr>
        <p:txBody>
          <a:bodyPr>
            <a:noAutofit/>
          </a:bodyPr>
          <a:lstStyle/>
          <a:p>
            <a:r>
              <a:rPr lang="en-US" sz="2400" dirty="0"/>
              <a:t>Social Consensus Manipulation associated with increased Moral Conviction for AI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41A639-7719-2957-7E0F-BFC1DC567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0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A6939-4119-F3FB-2C2F-996829DA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C4E-FC4A-554A-348F-FBDC4A07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231"/>
            <a:ext cx="11290300" cy="1325562"/>
          </a:xfrm>
        </p:spPr>
        <p:txBody>
          <a:bodyPr>
            <a:noAutofit/>
          </a:bodyPr>
          <a:lstStyle/>
          <a:p>
            <a:r>
              <a:rPr lang="en-US" sz="2400" dirty="0"/>
              <a:t>Social Consensus Manipulation associated with increased Moral Conviction for AI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E24AB9-37DF-9F9B-94AC-63AE85F76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766-30DD-5D00-A0BD-155D6D83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[Topic]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8350-D688-95F8-1D74-FB89196D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main effect of Social Consensus on support for [topic]</a:t>
            </a:r>
          </a:p>
          <a:p>
            <a:r>
              <a:rPr lang="en-US" dirty="0"/>
              <a:t>NO main effect of Moral Conviction on support for [topic]</a:t>
            </a:r>
          </a:p>
          <a:p>
            <a:r>
              <a:rPr lang="en-US" dirty="0"/>
              <a:t>Significant Pre-Post difference in support for [topic] across ALL conditions</a:t>
            </a:r>
          </a:p>
          <a:p>
            <a:r>
              <a:rPr lang="en-US" dirty="0"/>
              <a:t>Openness to Belief Change associated with support for [topic]</a:t>
            </a:r>
          </a:p>
          <a:p>
            <a:r>
              <a:rPr lang="en-US" dirty="0"/>
              <a:t>Initial Support predicts support for [topic]</a:t>
            </a:r>
          </a:p>
          <a:p>
            <a:r>
              <a:rPr lang="en-US" dirty="0"/>
              <a:t>Utilitarian orientation associated with increased support for “AI in the Workplace” only</a:t>
            </a:r>
          </a:p>
          <a:p>
            <a:r>
              <a:rPr lang="en-US" dirty="0"/>
              <a:t>Does the effect of the intervention change based on initial support?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D6C9-8352-6D8A-E718-89CA130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2" y="-345440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NO main effect of Social Consensus on support for [topic]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18C9E5-B8F1-EFFC-F353-D4260D75C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60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3117D-E116-3E4C-BA1B-3493741B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606D-E87A-80CF-9685-A9ACAD46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2" y="-345440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NO main effect of Social Consensus on support for [topic]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1E31A9-9B1C-C1C5-26F4-01D6BBCCB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4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75812-D12F-0F8F-9DDA-58EE9F905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D40A-1E6E-65E3-CA6E-358AE398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2" y="-345440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NO main effect of Social Consensus on support for [topic]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CB5368-7343-E970-1C8E-8417129DD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5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7AF13-2D78-6CB4-DBC2-11A110B4E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F948-1CA8-E122-AA6B-DF839D22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22" y="-345440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NO main effect of Social Consensus on support for [topic]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460742-F745-DDE0-8F31-0EC2645A9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6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78800-15B0-7034-953E-7C794A206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8FB9-4B91-0093-F5C4-C12E68CD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2" y="-707231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Significant Pre-Post difference in support for [topic]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A8608F-5AF0-6839-F780-2821F76BD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0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F00E9-492E-EF91-C661-487EBB7F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7487-A0D3-3424-9C67-160C1DE8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2" y="-707231"/>
            <a:ext cx="9692640" cy="1325562"/>
          </a:xfrm>
        </p:spPr>
        <p:txBody>
          <a:bodyPr>
            <a:noAutofit/>
          </a:bodyPr>
          <a:lstStyle/>
          <a:p>
            <a:r>
              <a:rPr lang="en-US" sz="2800" dirty="0"/>
              <a:t>Significant Pre-Post difference in support for [topic]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F95C4C-8A07-4C56-B4C4-D9A629F9F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494" y="935672"/>
            <a:ext cx="8430896" cy="587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422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760</TotalTime>
  <Words>343</Words>
  <Application>Microsoft Office PowerPoint</Application>
  <PresentationFormat>Widescreen</PresentationFormat>
  <Paragraphs>36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Schoolbook</vt:lpstr>
      <vt:lpstr>Wingdings 2</vt:lpstr>
      <vt:lpstr>View</vt:lpstr>
      <vt:lpstr>Moral Conviction x Social Consensus Study 3 Initial  GRAPHS?</vt:lpstr>
      <vt:lpstr>What Are We Trying to Say With Our Graphs?</vt:lpstr>
      <vt:lpstr>Support for [Topic]</vt:lpstr>
      <vt:lpstr>NO main effect of Social Consensus on support for [topic] </vt:lpstr>
      <vt:lpstr>NO main effect of Social Consensus on support for [topic] </vt:lpstr>
      <vt:lpstr>NO main effect of Social Consensus on support for [topic] </vt:lpstr>
      <vt:lpstr>NO main effect of Social Consensus on support for [topic] </vt:lpstr>
      <vt:lpstr>Significant Pre-Post difference in support for [topic] </vt:lpstr>
      <vt:lpstr>Significant Pre-Post difference in support for [topic] </vt:lpstr>
      <vt:lpstr>Significant Pre-Post difference in support for [topic] </vt:lpstr>
      <vt:lpstr>Initial Support predicts support for [topic] </vt:lpstr>
      <vt:lpstr>Utilitarian orientation associated with support for AI in the Workplace</vt:lpstr>
      <vt:lpstr>Does the effect of the intervention change based on initial support?</vt:lpstr>
      <vt:lpstr>Does the effect of the intervention change based on initial support?</vt:lpstr>
      <vt:lpstr>Does the effect of the intervention change based on initial support?</vt:lpstr>
      <vt:lpstr>Moral Conviction for [Topic]</vt:lpstr>
      <vt:lpstr>Moral Conviction Manipulation increased Moral Conviction for UHC</vt:lpstr>
      <vt:lpstr>Moral Conviction Manipulation increased Moral Conviction for UHC</vt:lpstr>
      <vt:lpstr>Moral Conviction Manipulation increased Moral Conviction for UHC</vt:lpstr>
      <vt:lpstr>Moral Conviction Manipulation increased Moral Conviction for UHC</vt:lpstr>
      <vt:lpstr>Social Consensus Manipulation associated with increased Moral Conviction for AI</vt:lpstr>
      <vt:lpstr>Social Consensus Manipulation associated with increased Moral Conviction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68</cp:revision>
  <dcterms:created xsi:type="dcterms:W3CDTF">2022-11-23T19:50:54Z</dcterms:created>
  <dcterms:modified xsi:type="dcterms:W3CDTF">2025-03-13T21:58:05Z</dcterms:modified>
</cp:coreProperties>
</file>