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6"/>
  </p:notesMasterIdLst>
  <p:sldIdLst>
    <p:sldId id="256" r:id="rId2"/>
    <p:sldId id="291" r:id="rId3"/>
    <p:sldId id="293" r:id="rId4"/>
    <p:sldId id="294" r:id="rId5"/>
    <p:sldId id="295" r:id="rId6"/>
    <p:sldId id="296" r:id="rId7"/>
    <p:sldId id="297" r:id="rId8"/>
    <p:sldId id="298" r:id="rId9"/>
    <p:sldId id="316" r:id="rId10"/>
    <p:sldId id="317" r:id="rId11"/>
    <p:sldId id="318" r:id="rId12"/>
    <p:sldId id="319" r:id="rId13"/>
    <p:sldId id="287" r:id="rId14"/>
    <p:sldId id="312" r:id="rId15"/>
    <p:sldId id="257" r:id="rId16"/>
    <p:sldId id="300" r:id="rId17"/>
    <p:sldId id="301" r:id="rId18"/>
    <p:sldId id="306" r:id="rId19"/>
    <p:sldId id="309" r:id="rId20"/>
    <p:sldId id="289" r:id="rId21"/>
    <p:sldId id="314" r:id="rId22"/>
    <p:sldId id="273" r:id="rId23"/>
    <p:sldId id="304" r:id="rId24"/>
    <p:sldId id="302" r:id="rId25"/>
    <p:sldId id="307" r:id="rId26"/>
    <p:sldId id="310" r:id="rId27"/>
    <p:sldId id="290" r:id="rId28"/>
    <p:sldId id="315" r:id="rId29"/>
    <p:sldId id="278" r:id="rId30"/>
    <p:sldId id="303" r:id="rId31"/>
    <p:sldId id="305" r:id="rId32"/>
    <p:sldId id="308" r:id="rId33"/>
    <p:sldId id="311" r:id="rId34"/>
    <p:sldId id="320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40" autoAdjust="0"/>
  </p:normalViewPr>
  <p:slideViewPr>
    <p:cSldViewPr snapToGrid="0">
      <p:cViewPr>
        <p:scale>
          <a:sx n="125" d="100"/>
          <a:sy n="125" d="100"/>
        </p:scale>
        <p:origin x="1614" y="6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20F81-5DFF-444F-B8C1-423F3088DB3D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D91577-4789-46FD-BE71-8B4B9405D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7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8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7B76A-7702-FECE-3D50-67B6C073D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1BD104-94CE-5279-C153-53D6930121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AAE07B-56D0-D3BE-A9CE-61846E8E4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250E2-E027-AD0E-3B1C-DF4F31B3DF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28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110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26F01-32AF-FB55-299A-E8F7A5B38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236847-2E21-CB6E-E73C-3AC018F004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17CEBC-4B8B-539D-EE82-5ABB5E3161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BE311-540A-672A-2482-49D1E29BEF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911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7010F-DF6E-6CCF-8A90-76645C846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4B43C5-11E2-FA32-5A79-32DF9790E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EFAAAB-66ED-174E-E6DB-ADB857E0E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C3593-70C1-75EA-ACF5-927C69860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576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1561C-BAC3-20FB-3783-5F73AD5C3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B8A08D-7B15-345B-174E-013711972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C36528-5C9F-6D3D-2878-1F6F63EF5E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4CCF3-D8C3-1026-F89D-21DAB863A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8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34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714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03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EE3F9-76B5-A30E-2EA8-6503E8DC8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5B621-CED2-74DD-A427-280618A4E0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FEA91C-C6DC-F717-7D7D-9BBEA09ED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73565-F369-6D5F-6B91-D9C08A771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671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046EF-150F-320A-A2A5-F42C2037A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22CDA-BCDE-AA34-72B0-DB514CC7F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5FBAF-762C-AB4D-98FC-C9303A27F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079AF7-5EFD-4E2C-D79E-CA97D4DA05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392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7E1CA-BD06-3DBC-555F-E3F06F861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AB245E-75F6-F287-F1B7-444C69CF68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735BDF-8DC9-539F-FB8E-2A958C956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37B41D-59A9-4B5B-8285-E96EFC06B0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15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69183-84A1-A021-7C53-6323464DD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958145-1DF5-41E8-70F5-B36399765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91302A-298B-0B4B-E4CC-CD6A7FD71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91F62-B57C-3415-DC11-0AB5E38582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361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6F2CE-411C-EC78-1B5F-377ED46A8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ABC63-440E-C4A8-B757-B6CFB74271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A8AC56-5DCE-57A3-3D22-AE47FADE3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7EDEC-B407-CD9B-8C77-1EEED4F655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D91577-4789-46FD-BE71-8B4B9405DF5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70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49938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13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0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55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46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6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2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1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9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5C7E-A18D-4A37-80F0-92085AF4C70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8475C7E-A18D-4A37-80F0-92085AF4C701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8323CDE-4A97-4455-8AB2-CF79B155A1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7014E-48E6-9A6F-044E-D2C21E9378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Moral Conviction </a:t>
            </a:r>
            <a:r>
              <a:rPr lang="en-US" dirty="0"/>
              <a:t>x </a:t>
            </a:r>
            <a:r>
              <a:rPr lang="en-US" dirty="0">
                <a:solidFill>
                  <a:srgbClr val="00B0F0"/>
                </a:solidFill>
              </a:rPr>
              <a:t>Social Consensus </a:t>
            </a:r>
            <a:r>
              <a:rPr lang="en-US" dirty="0"/>
              <a:t>Study 3 Initial Report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7FF6B5-0D7E-A5AC-3C87-7AD2EF69F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Sean Duan</a:t>
            </a:r>
          </a:p>
        </p:txBody>
      </p:sp>
    </p:spTree>
    <p:extLst>
      <p:ext uri="{BB962C8B-B14F-4D97-AF65-F5344CB8AC3E}">
        <p14:creationId xmlns:p14="http://schemas.microsoft.com/office/powerpoint/2010/main" val="1863605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with red green and blue squares&#10;&#10;AI-generated content may be incorrect.">
            <a:extLst>
              <a:ext uri="{FF2B5EF4-FFF2-40B4-BE49-F238E27FC236}">
                <a16:creationId xmlns:a16="http://schemas.microsoft.com/office/drawing/2014/main" id="{CBEF4ED3-AEC9-3434-4758-3432BDD49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865" y="0"/>
            <a:ext cx="10673832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7615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B17C0-0BB1-8B08-8A1D-6C7EEB300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E54B38A-BC30-7F4C-CF47-AA603EA5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6564" y="0"/>
            <a:ext cx="10670434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99285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098F0-A5B3-28DB-2185-7F0C6995B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660C8F7-0614-73C3-93CF-BEFA29B2E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26564" y="0"/>
            <a:ext cx="10670434" cy="68579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141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87355-91CF-D269-0718-C38BEFF84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Health Care (UHC)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91987-E01E-3252-9622-601A7C69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63A"/>
                </a:solidFill>
                <a:effectLst/>
                <a:latin typeface="72"/>
              </a:rPr>
              <a:t>"Our government needs to implement Universal Health Care because basic population needs are not being met"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34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support for universal health care&#10;&#10;AI-generated content may be incorrect.">
            <a:extLst>
              <a:ext uri="{FF2B5EF4-FFF2-40B4-BE49-F238E27FC236}">
                <a16:creationId xmlns:a16="http://schemas.microsoft.com/office/drawing/2014/main" id="{22C62B74-702F-DDC0-6A6C-A55291DE8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0"/>
            <a:ext cx="9836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513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4FC6B0-E649-F9EB-25BB-BF2DD24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72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25AA0-DA26-F1B1-5B05-25C0705F0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E5B07F-A832-AE7D-89EB-951DC77244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8281" y="0"/>
            <a:ext cx="8735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536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D99B4-E290-B99F-7DEF-A9F68E27B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E927228-C2E0-BB40-68C4-AC383230EA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9" y="568569"/>
            <a:ext cx="9144000" cy="57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2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B488A-E4B3-D9F8-B5D0-E1A0D53F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D9C1EC-D986-725B-CABD-7FDA71303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8194" y="568569"/>
            <a:ext cx="6875610" cy="57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1777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ots on a white background&#10;&#10;AI-generated content may be incorrect.">
            <a:extLst>
              <a:ext uri="{FF2B5EF4-FFF2-40B4-BE49-F238E27FC236}">
                <a16:creationId xmlns:a16="http://schemas.microsoft.com/office/drawing/2014/main" id="{F235E67E-9176-19BB-CD3B-D76A9FFF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3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BBA81-2A3A-2889-0FEC-CA8281326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B8148-A64E-EE10-127B-26C0A2796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03A3E-E126-8538-3EB4-C0A7862008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57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1AC8-7519-B0EC-4D04-7207ECA9B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77295-4C9C-D8EC-5429-5B68B5E7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Punishment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CDE95A-FE28-7C42-4186-1B58A16C4A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63A"/>
                </a:solidFill>
                <a:effectLst/>
                <a:latin typeface="72"/>
              </a:rPr>
              <a:t>"Capital Punishment (The Death Penalty) is necessary in America"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3880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 of blue and green color&#10;&#10;AI-generated content may be incorrect.">
            <a:extLst>
              <a:ext uri="{FF2B5EF4-FFF2-40B4-BE49-F238E27FC236}">
                <a16:creationId xmlns:a16="http://schemas.microsoft.com/office/drawing/2014/main" id="{4F1C8317-3747-0D88-C8D2-8BB9BDCD64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0"/>
            <a:ext cx="9836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52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512D79-1B93-36CD-D6D0-DEC571EFD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1071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562BC-05BF-4DCE-0718-1EC7C7AF6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3BABA13-C976-BC86-BE2E-695BD7DD8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9316" y="0"/>
            <a:ext cx="8913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18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05DCE-B78E-4C06-4414-D498BDAFA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964561-E443-F5F0-8D54-483FED0E6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9" y="568569"/>
            <a:ext cx="9144000" cy="57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886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61F48-F73F-B766-28F1-94DF98E61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EFE60E-E46A-3C41-0C61-8A8122411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9967" y="568569"/>
            <a:ext cx="6872063" cy="57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793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graph showing a number of dots&#10;&#10;AI-generated content may be incorrect.">
            <a:extLst>
              <a:ext uri="{FF2B5EF4-FFF2-40B4-BE49-F238E27FC236}">
                <a16:creationId xmlns:a16="http://schemas.microsoft.com/office/drawing/2014/main" id="{ED5DEF5F-745D-8B14-0B73-D19481E17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32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9A42D-D98E-C85D-557E-2BCE10B5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F0A8-2333-7336-A0FE-37D3E34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AI in the Workplace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25E17-CF21-6BE9-68D6-8843F87968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2363A"/>
                </a:solidFill>
                <a:effectLst/>
                <a:latin typeface="72"/>
              </a:rPr>
              <a:t>"Americans should be able to use Artificial Intelligence (AI) for job applications"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1408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2452-ED9E-A91C-9A5A-7203DCE61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blue and purple lines&#10;&#10;AI-generated content may be incorrect.">
            <a:extLst>
              <a:ext uri="{FF2B5EF4-FFF2-40B4-BE49-F238E27FC236}">
                <a16:creationId xmlns:a16="http://schemas.microsoft.com/office/drawing/2014/main" id="{1D53A882-9ECF-77CF-6971-5E208558F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636" y="0"/>
            <a:ext cx="9836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81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224250-4E44-991B-998C-E30E59D4D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9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9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07D5-92F8-F228-1283-F12204841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Standards of Judgement Questionnaire (ESJQ)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D61E5-5549-46D7-B995-C8849EBD17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Utilitarian Subscale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4A43B-AE60-DBDB-8AC2-1F67F769E8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Deontological Subscale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581CED99-183B-1E6F-A9AE-7473C6C393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896169" y="2508250"/>
            <a:ext cx="3211713" cy="36639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2F12BD-E2EC-DBD2-1849-F85B3EFC1E9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48546" y="2445175"/>
            <a:ext cx="3550945" cy="3663950"/>
          </a:xfrm>
        </p:spPr>
      </p:pic>
    </p:spTree>
    <p:extLst>
      <p:ext uri="{BB962C8B-B14F-4D97-AF65-F5344CB8AC3E}">
        <p14:creationId xmlns:p14="http://schemas.microsoft.com/office/powerpoint/2010/main" val="34745166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2B13D-1B2E-9E45-B653-3D8B4632C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9EF1B3-3DC2-FF04-917F-3C3CC7C34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44688" y="0"/>
            <a:ext cx="8902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129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5B3B2-F191-9140-56FA-E4EF156C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6B516C-E2D1-BD6C-DC12-B20DC1E6F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3999" y="568569"/>
            <a:ext cx="9144000" cy="57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6228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CC54A-24F8-C4F4-255B-95D14002D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1D587D9-B971-5995-C5F8-C38D4E4B71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59482" y="568569"/>
            <a:ext cx="6873034" cy="5720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4194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ots and lines&#10;&#10;AI-generated content may be incorrect.">
            <a:extLst>
              <a:ext uri="{FF2B5EF4-FFF2-40B4-BE49-F238E27FC236}">
                <a16:creationId xmlns:a16="http://schemas.microsoft.com/office/drawing/2014/main" id="{FBE6ED5C-EF5E-2F04-9AFE-57851E1DB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5468" y="571101"/>
            <a:ext cx="7621064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67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D766-30DD-5D00-A0BD-155D6D83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58350-D688-95F8-1D74-FB89196DC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our interventions did end up increasing support for all [Topics]</a:t>
            </a:r>
          </a:p>
          <a:p>
            <a:pPr lvl="1"/>
            <a:r>
              <a:rPr lang="en-US" dirty="0"/>
              <a:t>However… none of our interventions were differentiated on their increase of support</a:t>
            </a:r>
          </a:p>
          <a:p>
            <a:pPr lvl="1"/>
            <a:r>
              <a:rPr lang="en-US" dirty="0"/>
              <a:t>Notably – Low social consensus did NOT decrease support as in Study 1</a:t>
            </a:r>
          </a:p>
          <a:p>
            <a:r>
              <a:rPr lang="en-US" dirty="0"/>
              <a:t>Moral Conviction manipulation successful for UHC</a:t>
            </a:r>
          </a:p>
          <a:p>
            <a:pPr lvl="1"/>
            <a:r>
              <a:rPr lang="en-US" dirty="0"/>
              <a:t>Not so much for Capital Punishment or AI</a:t>
            </a:r>
          </a:p>
          <a:p>
            <a:pPr lvl="1"/>
            <a:r>
              <a:rPr lang="en-US" dirty="0"/>
              <a:t>Social consensus condition seemed to affect moral conviction for AI</a:t>
            </a:r>
          </a:p>
          <a:p>
            <a:pPr lvl="1"/>
            <a:r>
              <a:rPr lang="en-US" dirty="0"/>
              <a:t>Moral conviction was associated with deontological and utilitarian orientation, in opposite ways</a:t>
            </a:r>
          </a:p>
          <a:p>
            <a:r>
              <a:rPr lang="en-US" dirty="0"/>
              <a:t>Significant baseline differences in Topic Familiarity, Openness to Belief Change, and Initial Moral Conviction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1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2571-5C19-4570-EB95-8A490300B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Measures of [Topic]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4816A4-6991-E9F5-9522-B018085A52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411023" y="1828800"/>
            <a:ext cx="4182005" cy="4351338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6AAC5C8-DF34-D400-4205-4B798B5233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26163" y="1962825"/>
            <a:ext cx="4481512" cy="4083287"/>
          </a:xfrm>
        </p:spPr>
      </p:pic>
    </p:spTree>
    <p:extLst>
      <p:ext uri="{BB962C8B-B14F-4D97-AF65-F5344CB8AC3E}">
        <p14:creationId xmlns:p14="http://schemas.microsoft.com/office/powerpoint/2010/main" val="226906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157D8-7ED1-5002-A036-AC763A10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Moral Conviction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0AEC6-79B6-B055-CA2F-7103A85C8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Moral Conviction (Practical/Pragmatic)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F86CE8-B287-FDAF-A13F-B9A3CEE0757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360500" y="2508250"/>
            <a:ext cx="4283050" cy="366395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AC6890-A23A-9D37-7DF3-98279CC734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 Moral Conviction (Moral Responsibility)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47EA056-BA94-EA12-7304-7A9085D9E0A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26163" y="2703319"/>
            <a:ext cx="4481512" cy="3273812"/>
          </a:xfrm>
        </p:spPr>
      </p:pic>
    </p:spTree>
    <p:extLst>
      <p:ext uri="{BB962C8B-B14F-4D97-AF65-F5344CB8AC3E}">
        <p14:creationId xmlns:p14="http://schemas.microsoft.com/office/powerpoint/2010/main" val="690064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C7B0-1C9B-9204-E639-34FEE2866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F9A58-559E-7911-CEF4-FF1437677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Consensus Manipulation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F7262-4C73-5D2D-12BF-9D377AA3A8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Low Social Consensus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4AB2FE-9825-D69D-F075-9E313558FD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High Social Consensus</a:t>
            </a:r>
          </a:p>
        </p:txBody>
      </p:sp>
      <p:pic>
        <p:nvPicPr>
          <p:cNvPr id="17" name="Content Placeholder 11">
            <a:extLst>
              <a:ext uri="{FF2B5EF4-FFF2-40B4-BE49-F238E27FC236}">
                <a16:creationId xmlns:a16="http://schemas.microsoft.com/office/drawing/2014/main" id="{C98735F2-B2A4-2F1C-9403-16AA2265FAF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126163" y="3608305"/>
            <a:ext cx="4481512" cy="1463840"/>
          </a:xfrm>
        </p:spPr>
      </p:pic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02AD63F4-6B92-CE98-A7C1-E71B00B1622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262063" y="3601709"/>
            <a:ext cx="4479925" cy="1477032"/>
          </a:xfrm>
        </p:spPr>
      </p:pic>
    </p:spTree>
    <p:extLst>
      <p:ext uri="{BB962C8B-B14F-4D97-AF65-F5344CB8AC3E}">
        <p14:creationId xmlns:p14="http://schemas.microsoft.com/office/powerpoint/2010/main" val="3603429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715F7-195C-2919-D6FC-15FE8BDEE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4B00-8A4C-5155-9086-B556F8C0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Measures of [Topic]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2E46CEB-1D70-0503-C975-BDB1289CFB4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64830"/>
          <a:stretch/>
        </p:blipFill>
        <p:spPr>
          <a:xfrm>
            <a:off x="976122" y="2978150"/>
            <a:ext cx="4182005" cy="1530350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9020AFE-EF3A-B2A5-8498-9EBC0CA4B08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878513" y="2019975"/>
            <a:ext cx="4481512" cy="4083287"/>
          </a:xfrm>
        </p:spPr>
      </p:pic>
    </p:spTree>
    <p:extLst>
      <p:ext uri="{BB962C8B-B14F-4D97-AF65-F5344CB8AC3E}">
        <p14:creationId xmlns:p14="http://schemas.microsoft.com/office/powerpoint/2010/main" val="132737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8A196-8FC5-66F4-AC58-630F7F28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Response and Demographics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19E3B9-BE59-E329-BB3A-E95BD2D026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62063" y="1979247"/>
            <a:ext cx="4479925" cy="4050444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18B6E0F-7910-507E-526F-5D97DA03CF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764699" y="1828800"/>
            <a:ext cx="3204440" cy="4351338"/>
          </a:xfrm>
        </p:spPr>
      </p:pic>
    </p:spTree>
    <p:extLst>
      <p:ext uri="{BB962C8B-B14F-4D97-AF65-F5344CB8AC3E}">
        <p14:creationId xmlns:p14="http://schemas.microsoft.com/office/powerpoint/2010/main" val="2111415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C1B72-3AE1-8AB0-C7AE-1C2DB7A9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F227C-3620-5329-D082-166B1BC0F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Analyses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0805C-E7D4-2CE2-F685-1FAF2F07C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Baseline Differences in Initial Measures</a:t>
            </a:r>
          </a:p>
        </p:txBody>
      </p:sp>
    </p:spTree>
    <p:extLst>
      <p:ext uri="{BB962C8B-B14F-4D97-AF65-F5344CB8AC3E}">
        <p14:creationId xmlns:p14="http://schemas.microsoft.com/office/powerpoint/2010/main" val="16166119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370</TotalTime>
  <Words>244</Words>
  <Application>Microsoft Office PowerPoint</Application>
  <PresentationFormat>Widescreen</PresentationFormat>
  <Paragraphs>46</Paragraphs>
  <Slides>34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72</vt:lpstr>
      <vt:lpstr>Arial</vt:lpstr>
      <vt:lpstr>Calibri</vt:lpstr>
      <vt:lpstr>Century Schoolbook</vt:lpstr>
      <vt:lpstr>Wingdings 2</vt:lpstr>
      <vt:lpstr>View</vt:lpstr>
      <vt:lpstr>Moral Conviction x Social Consensus Study 3 Initial Report</vt:lpstr>
      <vt:lpstr>Survey Structure</vt:lpstr>
      <vt:lpstr>Ethical Standards of Judgement Questionnaire (ESJQ)</vt:lpstr>
      <vt:lpstr>Initial Measures of [Topic]</vt:lpstr>
      <vt:lpstr>Moral Conviction Manipulation</vt:lpstr>
      <vt:lpstr>Social Consensus Manipulation</vt:lpstr>
      <vt:lpstr>Final Measures of [Topic]</vt:lpstr>
      <vt:lpstr>Free Response and Demographics</vt:lpstr>
      <vt:lpstr>Exploratory Analyses</vt:lpstr>
      <vt:lpstr>PowerPoint Presentation</vt:lpstr>
      <vt:lpstr>PowerPoint Presentation</vt:lpstr>
      <vt:lpstr>PowerPoint Presentation</vt:lpstr>
      <vt:lpstr>Universal Health Care (UHC)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Capital Punishment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Usage of AI in the Workplace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Preliminary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Comprehensive Exam Defense Presentation</dc:title>
  <dc:creator>Duan, Sean</dc:creator>
  <cp:lastModifiedBy>Duan, Sean (MU-Student)</cp:lastModifiedBy>
  <cp:revision>47</cp:revision>
  <dcterms:created xsi:type="dcterms:W3CDTF">2022-11-23T19:50:54Z</dcterms:created>
  <dcterms:modified xsi:type="dcterms:W3CDTF">2025-03-06T18:13:42Z</dcterms:modified>
</cp:coreProperties>
</file>