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9"/>
  </p:notesMasterIdLst>
  <p:sldIdLst>
    <p:sldId id="256" r:id="rId2"/>
    <p:sldId id="259" r:id="rId3"/>
    <p:sldId id="258" r:id="rId4"/>
    <p:sldId id="275" r:id="rId5"/>
    <p:sldId id="276" r:id="rId6"/>
    <p:sldId id="261" r:id="rId7"/>
    <p:sldId id="278" r:id="rId8"/>
    <p:sldId id="271" r:id="rId9"/>
    <p:sldId id="279" r:id="rId10"/>
    <p:sldId id="280" r:id="rId11"/>
    <p:sldId id="281" r:id="rId12"/>
    <p:sldId id="282" r:id="rId13"/>
    <p:sldId id="284" r:id="rId14"/>
    <p:sldId id="283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30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272" r:id="rId36"/>
    <p:sldId id="273" r:id="rId37"/>
    <p:sldId id="274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6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20F81-5DFF-444F-B8C1-423F3088DB3D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91577-4789-46FD-BE71-8B4B9405D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3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58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44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97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29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11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21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69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17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48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10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90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59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96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593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81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73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188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910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593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677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909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6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826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6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34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07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74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18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18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18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8475C7E-A18D-4A37-80F0-92085AF4C701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9381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1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5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46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1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2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4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1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9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6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8475C7E-A18D-4A37-80F0-92085AF4C701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3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014E-48E6-9A6F-044E-D2C21E9378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Dissertation Proposal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FF6B5-0D7E-A5AC-3C87-7AD2EF69F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Sean Duan</a:t>
            </a:r>
          </a:p>
        </p:txBody>
      </p:sp>
    </p:spTree>
    <p:extLst>
      <p:ext uri="{BB962C8B-B14F-4D97-AF65-F5344CB8AC3E}">
        <p14:creationId xmlns:p14="http://schemas.microsoft.com/office/powerpoint/2010/main" val="1863605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5A4D62-9125-FA69-2B3A-933C0B64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627" y="1713655"/>
            <a:ext cx="5020805" cy="865652"/>
          </a:xfrm>
        </p:spPr>
        <p:txBody>
          <a:bodyPr/>
          <a:lstStyle/>
          <a:p>
            <a:r>
              <a:rPr lang="en-US" dirty="0"/>
              <a:t>Low social consensus condition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C0713C9-17C9-223B-E3CA-A7729084D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61780" y="1689590"/>
            <a:ext cx="4827323" cy="872201"/>
          </a:xfrm>
        </p:spPr>
        <p:txBody>
          <a:bodyPr/>
          <a:lstStyle/>
          <a:p>
            <a:r>
              <a:rPr lang="en-US" dirty="0"/>
              <a:t>High social consensus condition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68297F9-9264-3416-1865-7927F7A242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54912"/>
          <a:stretch/>
        </p:blipFill>
        <p:spPr>
          <a:xfrm>
            <a:off x="440621" y="2938187"/>
            <a:ext cx="5301368" cy="3318234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3EEBF6F-B346-3E4B-3C51-000A35BE0FE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/>
          <a:srcRect b="54912"/>
          <a:stretch/>
        </p:blipFill>
        <p:spPr>
          <a:xfrm>
            <a:off x="5861464" y="2924649"/>
            <a:ext cx="5343364" cy="331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88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Outcomes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51ADD82-43AC-28FB-0947-1E8C6AE2B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1846" y="1425398"/>
            <a:ext cx="6651996" cy="5300254"/>
          </a:xfrm>
        </p:spPr>
      </p:pic>
    </p:spTree>
    <p:extLst>
      <p:ext uri="{BB962C8B-B14F-4D97-AF65-F5344CB8AC3E}">
        <p14:creationId xmlns:p14="http://schemas.microsoft.com/office/powerpoint/2010/main" val="4189775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Study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 lnSpcReduction="10000"/>
          </a:bodyPr>
          <a:lstStyle/>
          <a:p>
            <a:r>
              <a:rPr lang="en-US" sz="3500" dirty="0"/>
              <a:t>Repeated measures design</a:t>
            </a:r>
          </a:p>
          <a:p>
            <a:pPr lvl="1"/>
            <a:r>
              <a:rPr lang="en-US" sz="3000" dirty="0"/>
              <a:t>2 Independent Variables:</a:t>
            </a:r>
          </a:p>
          <a:p>
            <a:pPr lvl="2"/>
            <a:r>
              <a:rPr lang="en-US" sz="2800" u="sng" dirty="0">
                <a:solidFill>
                  <a:srgbClr val="00B050"/>
                </a:solidFill>
              </a:rPr>
              <a:t>Time:</a:t>
            </a:r>
            <a:r>
              <a:rPr lang="en-US" sz="2800" dirty="0">
                <a:solidFill>
                  <a:srgbClr val="00B050"/>
                </a:solidFill>
              </a:rPr>
              <a:t> Before or After consensus manipulation</a:t>
            </a:r>
          </a:p>
          <a:p>
            <a:pPr lvl="2"/>
            <a:r>
              <a:rPr lang="en-US" sz="2800" u="sng" dirty="0">
                <a:solidFill>
                  <a:srgbClr val="0070C0"/>
                </a:solidFill>
              </a:rPr>
              <a:t>Social Consensus: </a:t>
            </a:r>
            <a:r>
              <a:rPr lang="en-US" sz="2800" dirty="0">
                <a:solidFill>
                  <a:srgbClr val="0070C0"/>
                </a:solidFill>
              </a:rPr>
              <a:t>Low (-20%) or High (+20%)</a:t>
            </a:r>
          </a:p>
          <a:p>
            <a:pPr lvl="1"/>
            <a:r>
              <a:rPr lang="en-US" sz="3000" dirty="0">
                <a:solidFill>
                  <a:srgbClr val="00B050"/>
                </a:solidFill>
              </a:rPr>
              <a:t>2</a:t>
            </a:r>
            <a:r>
              <a:rPr lang="en-US" sz="3000" dirty="0"/>
              <a:t> x </a:t>
            </a:r>
            <a:r>
              <a:rPr lang="en-US" sz="3000" dirty="0">
                <a:solidFill>
                  <a:srgbClr val="0070C0"/>
                </a:solidFill>
              </a:rPr>
              <a:t>2</a:t>
            </a:r>
            <a:r>
              <a:rPr lang="en-US" sz="3000" dirty="0"/>
              <a:t> design</a:t>
            </a:r>
          </a:p>
          <a:p>
            <a:pPr lvl="2"/>
            <a:r>
              <a:rPr lang="en-US" sz="2800" dirty="0"/>
              <a:t>Participants rated their support for an issue before the manipulation, and after the manipulation – social consensus was between subjects, randomly assigned to low or high.</a:t>
            </a:r>
          </a:p>
          <a:p>
            <a:pPr lvl="2"/>
            <a:r>
              <a:rPr lang="en-US" sz="2800" dirty="0"/>
              <a:t>Measured individual differences: deontological and utilitarian orientation, health literacy, subjective and objective numeracy</a:t>
            </a:r>
          </a:p>
          <a:p>
            <a:pPr lvl="1"/>
            <a:endParaRPr lang="en-US" sz="3000" dirty="0"/>
          </a:p>
          <a:p>
            <a:endParaRPr lang="en-US" sz="2400" dirty="0"/>
          </a:p>
          <a:p>
            <a:pPr marL="274320" lvl="1" indent="0">
              <a:buNone/>
            </a:pPr>
            <a:endParaRPr lang="en-US" sz="26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40812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85" y="-580462"/>
            <a:ext cx="9692640" cy="1325562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sz="3000" dirty="0"/>
          </a:p>
          <a:p>
            <a:endParaRPr lang="en-US" sz="2400" dirty="0"/>
          </a:p>
          <a:p>
            <a:pPr marL="274320" lvl="1" indent="0">
              <a:buNone/>
            </a:pPr>
            <a:endParaRPr lang="en-US" sz="26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0BB404-E71B-E6B6-7859-6010EC88B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275" y="540562"/>
            <a:ext cx="7641126" cy="61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38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85" y="-580462"/>
            <a:ext cx="9692640" cy="1325562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sz="3000" dirty="0"/>
          </a:p>
          <a:p>
            <a:endParaRPr lang="en-US" sz="2400" dirty="0"/>
          </a:p>
          <a:p>
            <a:pPr marL="274320" lvl="1" indent="0">
              <a:buNone/>
            </a:pPr>
            <a:endParaRPr lang="en-US" sz="26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0D262E-E82E-2D6C-9F3F-CB8C4E8D1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314" y="745100"/>
            <a:ext cx="8780843" cy="61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39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85" y="-580462"/>
            <a:ext cx="9692640" cy="1325562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sz="3000" dirty="0"/>
          </a:p>
          <a:p>
            <a:endParaRPr lang="en-US" sz="2400" dirty="0"/>
          </a:p>
          <a:p>
            <a:pPr marL="274320" lvl="1" indent="0">
              <a:buNone/>
            </a:pPr>
            <a:endParaRPr lang="en-US" sz="26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42081-DC6C-7115-67BC-1A359D4C4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431" y="745100"/>
            <a:ext cx="8780841" cy="611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31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F823-1C90-ED62-D7CF-5A4F1C7567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80F2B-933C-94BC-83C8-0BAA7B31F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Social Memory and Recollection on Current and Past Issues</a:t>
            </a:r>
          </a:p>
        </p:txBody>
      </p:sp>
    </p:spTree>
    <p:extLst>
      <p:ext uri="{BB962C8B-B14F-4D97-AF65-F5344CB8AC3E}">
        <p14:creationId xmlns:p14="http://schemas.microsoft.com/office/powerpoint/2010/main" val="3263134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/>
              <a:t>Psychology 1000 Students (N = 505)</a:t>
            </a:r>
          </a:p>
          <a:p>
            <a:pPr lvl="1"/>
            <a:r>
              <a:rPr lang="en-US" sz="3000" dirty="0"/>
              <a:t>Age M (SD): 18.9</a:t>
            </a:r>
            <a:r>
              <a:rPr lang="en-US" sz="3000" i="1" dirty="0"/>
              <a:t> </a:t>
            </a:r>
            <a:r>
              <a:rPr lang="en-US" sz="3000" dirty="0"/>
              <a:t>(1.99)</a:t>
            </a:r>
          </a:p>
          <a:p>
            <a:pPr lvl="1"/>
            <a:r>
              <a:rPr lang="en-US" sz="3000" dirty="0"/>
              <a:t>Preferred gender identity</a:t>
            </a:r>
          </a:p>
          <a:p>
            <a:pPr lvl="2"/>
            <a:r>
              <a:rPr lang="en-US" sz="2000" dirty="0"/>
              <a:t>Female – 63.6%</a:t>
            </a:r>
          </a:p>
          <a:p>
            <a:pPr lvl="2"/>
            <a:r>
              <a:rPr lang="en-US" sz="2000" dirty="0"/>
              <a:t>Male – 33.5%</a:t>
            </a:r>
          </a:p>
          <a:p>
            <a:pPr lvl="2"/>
            <a:r>
              <a:rPr lang="en-US" sz="2000" dirty="0"/>
              <a:t>Gender Variant or Nonconforming – 1.4% </a:t>
            </a:r>
          </a:p>
          <a:p>
            <a:pPr lvl="2"/>
            <a:r>
              <a:rPr lang="en-US" sz="2000" dirty="0"/>
              <a:t>Prefer not to say – 1.6%</a:t>
            </a:r>
          </a:p>
          <a:p>
            <a:pPr lvl="1"/>
            <a:r>
              <a:rPr lang="en-US" sz="3000" dirty="0"/>
              <a:t>Self-Identified race</a:t>
            </a:r>
          </a:p>
          <a:p>
            <a:pPr lvl="2"/>
            <a:r>
              <a:rPr lang="en-US" sz="2200" dirty="0"/>
              <a:t>White – 77%</a:t>
            </a:r>
          </a:p>
          <a:p>
            <a:pPr lvl="2"/>
            <a:r>
              <a:rPr lang="en-US" sz="2200" dirty="0"/>
              <a:t>Black – 5.3% </a:t>
            </a:r>
          </a:p>
          <a:p>
            <a:pPr lvl="2"/>
            <a:r>
              <a:rPr lang="en-US" sz="2200" dirty="0"/>
              <a:t>Hispanic – 6.7% </a:t>
            </a:r>
          </a:p>
          <a:p>
            <a:pPr lvl="2"/>
            <a:r>
              <a:rPr lang="en-US" sz="2200" dirty="0"/>
              <a:t>Asian – 5.1% </a:t>
            </a:r>
          </a:p>
          <a:p>
            <a:pPr lvl="2"/>
            <a:r>
              <a:rPr lang="en-US" sz="2200" dirty="0"/>
              <a:t>Native American – 0.39%</a:t>
            </a:r>
          </a:p>
          <a:p>
            <a:pPr lvl="2"/>
            <a:r>
              <a:rPr lang="en-US" sz="2200" dirty="0"/>
              <a:t>Other – 2.4%</a:t>
            </a:r>
          </a:p>
          <a:p>
            <a:pPr lvl="2"/>
            <a:r>
              <a:rPr lang="en-US" sz="2200" dirty="0"/>
              <a:t>Prefer not to say – 1.6%</a:t>
            </a:r>
          </a:p>
          <a:p>
            <a:pPr lvl="1"/>
            <a:endParaRPr lang="en-US" sz="3000" dirty="0"/>
          </a:p>
          <a:p>
            <a:endParaRPr lang="en-US" sz="2400" dirty="0"/>
          </a:p>
          <a:p>
            <a:pPr marL="274320" lvl="1" indent="0">
              <a:buNone/>
            </a:pPr>
            <a:endParaRPr lang="en-US" sz="26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25522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Method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B7970E-7D93-FB6E-1E86-B45634875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511" y="0"/>
            <a:ext cx="54849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54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5A4D62-9125-FA69-2B3A-933C0B64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627" y="1713655"/>
            <a:ext cx="5020805" cy="865652"/>
          </a:xfrm>
        </p:spPr>
        <p:txBody>
          <a:bodyPr/>
          <a:lstStyle/>
          <a:p>
            <a:r>
              <a:rPr lang="en-US" dirty="0"/>
              <a:t>Low social consensus condition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C0713C9-17C9-223B-E3CA-A7729084D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61780" y="1689590"/>
            <a:ext cx="4827323" cy="872201"/>
          </a:xfrm>
        </p:spPr>
        <p:txBody>
          <a:bodyPr/>
          <a:lstStyle/>
          <a:p>
            <a:r>
              <a:rPr lang="en-US" dirty="0"/>
              <a:t>High social consensus condition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68297F9-9264-3416-1865-7927F7A242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54912"/>
          <a:stretch/>
        </p:blipFill>
        <p:spPr>
          <a:xfrm>
            <a:off x="440621" y="2938187"/>
            <a:ext cx="5301368" cy="3318234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3EEBF6F-B346-3E4B-3C51-000A35BE0FE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/>
          <a:srcRect b="54912"/>
          <a:stretch/>
        </p:blipFill>
        <p:spPr>
          <a:xfrm>
            <a:off x="5861464" y="2924649"/>
            <a:ext cx="5343364" cy="331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8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705" y="365760"/>
            <a:ext cx="10304807" cy="1325562"/>
          </a:xfrm>
        </p:spPr>
        <p:txBody>
          <a:bodyPr>
            <a:normAutofit/>
          </a:bodyPr>
          <a:lstStyle/>
          <a:p>
            <a:r>
              <a:rPr lang="en-US" dirty="0"/>
              <a:t>Dissertation Proposal Meeting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836695"/>
          </a:xfrm>
        </p:spPr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  <a:p>
            <a:r>
              <a:rPr lang="en-US" sz="3600" dirty="0"/>
              <a:t>Study 1</a:t>
            </a:r>
          </a:p>
          <a:p>
            <a:r>
              <a:rPr lang="en-US" sz="3600" dirty="0"/>
              <a:t>Study 2</a:t>
            </a:r>
          </a:p>
          <a:p>
            <a:r>
              <a:rPr lang="en-US" sz="3600" dirty="0"/>
              <a:t>Proposed Study 3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23649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Outcomes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51ADD82-43AC-28FB-0947-1E8C6AE2B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1846" y="1425398"/>
            <a:ext cx="6651996" cy="5300254"/>
          </a:xfrm>
        </p:spPr>
      </p:pic>
    </p:spTree>
    <p:extLst>
      <p:ext uri="{BB962C8B-B14F-4D97-AF65-F5344CB8AC3E}">
        <p14:creationId xmlns:p14="http://schemas.microsoft.com/office/powerpoint/2010/main" val="1759360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Study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 lnSpcReduction="10000"/>
          </a:bodyPr>
          <a:lstStyle/>
          <a:p>
            <a:r>
              <a:rPr lang="en-US" sz="3500" dirty="0"/>
              <a:t>Repeated measures design</a:t>
            </a:r>
          </a:p>
          <a:p>
            <a:pPr lvl="1"/>
            <a:r>
              <a:rPr lang="en-US" sz="3000" dirty="0"/>
              <a:t>2 Independent Variables:</a:t>
            </a:r>
          </a:p>
          <a:p>
            <a:pPr lvl="2"/>
            <a:r>
              <a:rPr lang="en-US" sz="2800" u="sng" dirty="0">
                <a:solidFill>
                  <a:srgbClr val="00B050"/>
                </a:solidFill>
              </a:rPr>
              <a:t>Time:</a:t>
            </a:r>
            <a:r>
              <a:rPr lang="en-US" sz="2800" dirty="0">
                <a:solidFill>
                  <a:srgbClr val="00B050"/>
                </a:solidFill>
              </a:rPr>
              <a:t> Before or After consensus manipulation</a:t>
            </a:r>
          </a:p>
          <a:p>
            <a:pPr lvl="2"/>
            <a:r>
              <a:rPr lang="en-US" sz="2800" u="sng" dirty="0">
                <a:solidFill>
                  <a:srgbClr val="0070C0"/>
                </a:solidFill>
              </a:rPr>
              <a:t>Social Consensus: </a:t>
            </a:r>
            <a:r>
              <a:rPr lang="en-US" sz="2800" dirty="0">
                <a:solidFill>
                  <a:srgbClr val="0070C0"/>
                </a:solidFill>
              </a:rPr>
              <a:t>Low (-20%) or High (+20%)</a:t>
            </a:r>
          </a:p>
          <a:p>
            <a:pPr lvl="1"/>
            <a:r>
              <a:rPr lang="en-US" sz="3000" dirty="0">
                <a:solidFill>
                  <a:srgbClr val="00B050"/>
                </a:solidFill>
              </a:rPr>
              <a:t>2</a:t>
            </a:r>
            <a:r>
              <a:rPr lang="en-US" sz="3000" dirty="0"/>
              <a:t> x </a:t>
            </a:r>
            <a:r>
              <a:rPr lang="en-US" sz="3000" dirty="0">
                <a:solidFill>
                  <a:srgbClr val="0070C0"/>
                </a:solidFill>
              </a:rPr>
              <a:t>2</a:t>
            </a:r>
            <a:r>
              <a:rPr lang="en-US" sz="3000" dirty="0"/>
              <a:t> design</a:t>
            </a:r>
          </a:p>
          <a:p>
            <a:pPr lvl="2"/>
            <a:r>
              <a:rPr lang="en-US" sz="2800" dirty="0"/>
              <a:t>Participants rated their support for an issue before the manipulation, and after the manipulation – social consensus was between subjects, randomly assigned to low or high.</a:t>
            </a:r>
          </a:p>
          <a:p>
            <a:pPr lvl="2"/>
            <a:r>
              <a:rPr lang="en-US" sz="2800" dirty="0"/>
              <a:t>Measured individual differences: deontological and utilitarian orientation, health literacy, subjective and objective numeracy</a:t>
            </a:r>
          </a:p>
          <a:p>
            <a:pPr lvl="1"/>
            <a:endParaRPr lang="en-US" sz="3000" dirty="0"/>
          </a:p>
          <a:p>
            <a:endParaRPr lang="en-US" sz="2400" dirty="0"/>
          </a:p>
          <a:p>
            <a:pPr marL="274320" lvl="1" indent="0">
              <a:buNone/>
            </a:pPr>
            <a:endParaRPr lang="en-US" sz="26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80273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85" y="-580462"/>
            <a:ext cx="9692640" cy="1325562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sz="3000" dirty="0"/>
          </a:p>
          <a:p>
            <a:endParaRPr lang="en-US" sz="2400" dirty="0"/>
          </a:p>
          <a:p>
            <a:pPr marL="274320" lvl="1" indent="0">
              <a:buNone/>
            </a:pPr>
            <a:endParaRPr lang="en-US" sz="26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0BB404-E71B-E6B6-7859-6010EC88B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275" y="540562"/>
            <a:ext cx="7641126" cy="61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83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85" y="-580462"/>
            <a:ext cx="9692640" cy="1325562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sz="3000" dirty="0"/>
          </a:p>
          <a:p>
            <a:endParaRPr lang="en-US" sz="2400" dirty="0"/>
          </a:p>
          <a:p>
            <a:pPr marL="274320" lvl="1" indent="0">
              <a:buNone/>
            </a:pPr>
            <a:endParaRPr lang="en-US" sz="26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0D262E-E82E-2D6C-9F3F-CB8C4E8D1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314" y="745100"/>
            <a:ext cx="8780843" cy="61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47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85" y="-580462"/>
            <a:ext cx="9692640" cy="1325562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sz="3000" dirty="0"/>
          </a:p>
          <a:p>
            <a:endParaRPr lang="en-US" sz="2400" dirty="0"/>
          </a:p>
          <a:p>
            <a:pPr marL="274320" lvl="1" indent="0">
              <a:buNone/>
            </a:pPr>
            <a:endParaRPr lang="en-US" sz="26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42081-DC6C-7115-67BC-1A359D4C4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431" y="745100"/>
            <a:ext cx="8780841" cy="611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68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/>
          </a:bodyPr>
          <a:lstStyle/>
          <a:p>
            <a:pPr lvl="1"/>
            <a:endParaRPr lang="en-US" sz="3000" dirty="0"/>
          </a:p>
          <a:p>
            <a:endParaRPr lang="en-US" sz="2400" dirty="0"/>
          </a:p>
          <a:p>
            <a:pPr marL="274320" lvl="1" indent="0">
              <a:buNone/>
            </a:pPr>
            <a:endParaRPr lang="en-US" sz="26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30247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F823-1C90-ED62-D7CF-5A4F1C7567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80F2B-933C-94BC-83C8-0BAA7B31F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Effect of Moral Conviction on Current and Past Issues</a:t>
            </a:r>
          </a:p>
        </p:txBody>
      </p:sp>
    </p:spTree>
    <p:extLst>
      <p:ext uri="{BB962C8B-B14F-4D97-AF65-F5344CB8AC3E}">
        <p14:creationId xmlns:p14="http://schemas.microsoft.com/office/powerpoint/2010/main" val="3106584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/>
          </a:bodyPr>
          <a:lstStyle/>
          <a:p>
            <a:r>
              <a:rPr lang="en-US" sz="3500" dirty="0"/>
              <a:t>Psychology 1000 Students (N = 208)</a:t>
            </a:r>
          </a:p>
          <a:p>
            <a:pPr lvl="1"/>
            <a:r>
              <a:rPr lang="en-US" sz="3000" dirty="0"/>
              <a:t>Demographic information was not collected</a:t>
            </a:r>
            <a:endParaRPr lang="en-US" sz="2200" dirty="0"/>
          </a:p>
          <a:p>
            <a:pPr lvl="1"/>
            <a:endParaRPr lang="en-US" sz="3000" dirty="0"/>
          </a:p>
          <a:p>
            <a:endParaRPr lang="en-US" sz="2400" dirty="0"/>
          </a:p>
          <a:p>
            <a:pPr marL="274320" lvl="1" indent="0">
              <a:buNone/>
            </a:pPr>
            <a:endParaRPr lang="en-US" sz="26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59347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Method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B7970E-7D93-FB6E-1E86-B45634875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511" y="0"/>
            <a:ext cx="54849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26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5A4D62-9125-FA69-2B3A-933C0B64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627" y="1713655"/>
            <a:ext cx="5020805" cy="865652"/>
          </a:xfrm>
        </p:spPr>
        <p:txBody>
          <a:bodyPr/>
          <a:lstStyle/>
          <a:p>
            <a:r>
              <a:rPr lang="en-US" dirty="0"/>
              <a:t>Low social consensus condition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C0713C9-17C9-223B-E3CA-A7729084D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61780" y="1689590"/>
            <a:ext cx="4827323" cy="872201"/>
          </a:xfrm>
        </p:spPr>
        <p:txBody>
          <a:bodyPr/>
          <a:lstStyle/>
          <a:p>
            <a:r>
              <a:rPr lang="en-US" dirty="0"/>
              <a:t>High social consensus condition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68297F9-9264-3416-1865-7927F7A242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54912"/>
          <a:stretch/>
        </p:blipFill>
        <p:spPr>
          <a:xfrm>
            <a:off x="440621" y="2938187"/>
            <a:ext cx="5301368" cy="3318234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3EEBF6F-B346-3E4B-3C51-000A35BE0FE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/>
          <a:srcRect b="54912"/>
          <a:stretch/>
        </p:blipFill>
        <p:spPr>
          <a:xfrm>
            <a:off x="5861464" y="2924649"/>
            <a:ext cx="5343364" cy="331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2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/>
          </a:bodyPr>
          <a:lstStyle/>
          <a:p>
            <a:r>
              <a:rPr lang="en-US" sz="3600" dirty="0"/>
              <a:t>Problem Statement: Changing polarized beliefs has becoming increasingly important because:</a:t>
            </a:r>
          </a:p>
          <a:p>
            <a:pPr lvl="1"/>
            <a:r>
              <a:rPr lang="en-US" sz="3200" dirty="0"/>
              <a:t>Polarization is increasing (political belief, belief in science, etc.)</a:t>
            </a:r>
          </a:p>
          <a:p>
            <a:pPr lvl="1"/>
            <a:r>
              <a:rPr lang="en-US" sz="3200" dirty="0"/>
              <a:t>Polarizing beliefs resulting in negative consequences (vaccine hesitancy, lack of reproductive healthcare, etc.) are difficult to change.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8298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Outcomes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51ADD82-43AC-28FB-0947-1E8C6AE2B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1846" y="1425398"/>
            <a:ext cx="6651996" cy="5300254"/>
          </a:xfrm>
        </p:spPr>
      </p:pic>
    </p:spTree>
    <p:extLst>
      <p:ext uri="{BB962C8B-B14F-4D97-AF65-F5344CB8AC3E}">
        <p14:creationId xmlns:p14="http://schemas.microsoft.com/office/powerpoint/2010/main" val="1869033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Study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 lnSpcReduction="10000"/>
          </a:bodyPr>
          <a:lstStyle/>
          <a:p>
            <a:r>
              <a:rPr lang="en-US" sz="3500" dirty="0"/>
              <a:t>Repeated measures design</a:t>
            </a:r>
          </a:p>
          <a:p>
            <a:pPr lvl="1"/>
            <a:r>
              <a:rPr lang="en-US" sz="3000" dirty="0"/>
              <a:t>2 Independent Variables:</a:t>
            </a:r>
          </a:p>
          <a:p>
            <a:pPr lvl="2"/>
            <a:r>
              <a:rPr lang="en-US" sz="2800" u="sng" dirty="0">
                <a:solidFill>
                  <a:srgbClr val="00B050"/>
                </a:solidFill>
              </a:rPr>
              <a:t>Time:</a:t>
            </a:r>
            <a:r>
              <a:rPr lang="en-US" sz="2800" dirty="0">
                <a:solidFill>
                  <a:srgbClr val="00B050"/>
                </a:solidFill>
              </a:rPr>
              <a:t> Before or After consensus manipulation</a:t>
            </a:r>
          </a:p>
          <a:p>
            <a:pPr lvl="2"/>
            <a:r>
              <a:rPr lang="en-US" sz="2800" u="sng" dirty="0">
                <a:solidFill>
                  <a:srgbClr val="0070C0"/>
                </a:solidFill>
              </a:rPr>
              <a:t>Social Consensus: </a:t>
            </a:r>
            <a:r>
              <a:rPr lang="en-US" sz="2800" dirty="0">
                <a:solidFill>
                  <a:srgbClr val="0070C0"/>
                </a:solidFill>
              </a:rPr>
              <a:t>Low (-20%) or High (+20%)</a:t>
            </a:r>
          </a:p>
          <a:p>
            <a:pPr lvl="1"/>
            <a:r>
              <a:rPr lang="en-US" sz="3000" dirty="0">
                <a:solidFill>
                  <a:srgbClr val="00B050"/>
                </a:solidFill>
              </a:rPr>
              <a:t>2</a:t>
            </a:r>
            <a:r>
              <a:rPr lang="en-US" sz="3000" dirty="0"/>
              <a:t> x </a:t>
            </a:r>
            <a:r>
              <a:rPr lang="en-US" sz="3000" dirty="0">
                <a:solidFill>
                  <a:srgbClr val="0070C0"/>
                </a:solidFill>
              </a:rPr>
              <a:t>2</a:t>
            </a:r>
            <a:r>
              <a:rPr lang="en-US" sz="3000" dirty="0"/>
              <a:t> design</a:t>
            </a:r>
          </a:p>
          <a:p>
            <a:pPr lvl="2"/>
            <a:r>
              <a:rPr lang="en-US" sz="2800" dirty="0"/>
              <a:t>Participants rated their support for an issue before the manipulation, and after the manipulation – social consensus was between subjects, randomly assigned to low or high.</a:t>
            </a:r>
          </a:p>
          <a:p>
            <a:pPr lvl="2"/>
            <a:r>
              <a:rPr lang="en-US" sz="2800" dirty="0"/>
              <a:t>Measured individual differences: deontological and utilitarian orientation, health literacy, subjective and objective numeracy</a:t>
            </a:r>
          </a:p>
          <a:p>
            <a:pPr lvl="1"/>
            <a:endParaRPr lang="en-US" sz="3000" dirty="0"/>
          </a:p>
          <a:p>
            <a:endParaRPr lang="en-US" sz="2400" dirty="0"/>
          </a:p>
          <a:p>
            <a:pPr marL="274320" lvl="1" indent="0">
              <a:buNone/>
            </a:pPr>
            <a:endParaRPr lang="en-US" sz="26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17779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85" y="-580462"/>
            <a:ext cx="9692640" cy="1325562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sz="3000" dirty="0"/>
          </a:p>
          <a:p>
            <a:endParaRPr lang="en-US" sz="2400" dirty="0"/>
          </a:p>
          <a:p>
            <a:pPr marL="274320" lvl="1" indent="0">
              <a:buNone/>
            </a:pPr>
            <a:endParaRPr lang="en-US" sz="26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0BB404-E71B-E6B6-7859-6010EC88B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275" y="540562"/>
            <a:ext cx="7641126" cy="61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0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85" y="-580462"/>
            <a:ext cx="9692640" cy="1325562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sz="3000" dirty="0"/>
          </a:p>
          <a:p>
            <a:endParaRPr lang="en-US" sz="2400" dirty="0"/>
          </a:p>
          <a:p>
            <a:pPr marL="274320" lvl="1" indent="0">
              <a:buNone/>
            </a:pPr>
            <a:endParaRPr lang="en-US" sz="26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0D262E-E82E-2D6C-9F3F-CB8C4E8D1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314" y="745100"/>
            <a:ext cx="8780843" cy="61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89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85" y="-580462"/>
            <a:ext cx="9692640" cy="1325562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sz="3000" dirty="0"/>
          </a:p>
          <a:p>
            <a:endParaRPr lang="en-US" sz="2400" dirty="0"/>
          </a:p>
          <a:p>
            <a:pPr marL="274320" lvl="1" indent="0">
              <a:buNone/>
            </a:pPr>
            <a:endParaRPr lang="en-US" sz="26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42081-DC6C-7115-67BC-1A359D4C4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431" y="745100"/>
            <a:ext cx="8780841" cy="611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96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Study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/>
          </a:bodyPr>
          <a:lstStyle/>
          <a:p>
            <a:r>
              <a:rPr lang="en-US" sz="3200" dirty="0"/>
              <a:t>Is the design of the intervention appropriate for our proposed experimental manipulation?</a:t>
            </a:r>
          </a:p>
          <a:p>
            <a:pPr lvl="1"/>
            <a:r>
              <a:rPr lang="en-US" sz="3000" dirty="0"/>
              <a:t>If so, does the experiment address a significant portion of our research question?</a:t>
            </a:r>
          </a:p>
          <a:p>
            <a:r>
              <a:rPr lang="en-US" sz="3200" dirty="0"/>
              <a:t>Do the hypothesis for Study 2 make intuitive sense?</a:t>
            </a:r>
          </a:p>
          <a:p>
            <a:pPr lvl="1"/>
            <a:r>
              <a:rPr lang="en-US" sz="3000" dirty="0"/>
              <a:t>E.g., Do they need to be re-written, or do alternative hypothesis seem more reasonable (and if so, suggestions?)</a:t>
            </a:r>
          </a:p>
          <a:p>
            <a:endParaRPr lang="en-US" sz="2400" dirty="0"/>
          </a:p>
          <a:p>
            <a:pPr marL="274320" lvl="1" indent="0">
              <a:buNone/>
            </a:pPr>
            <a:endParaRPr lang="en-US" sz="26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29379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Study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/>
          </a:bodyPr>
          <a:lstStyle/>
          <a:p>
            <a:r>
              <a:rPr lang="en-US" sz="3200" dirty="0"/>
              <a:t>Do we make a reasonable case for the empirical need to examine the joint effect of moral conviction and social consensus, on the novel topic of UHC?</a:t>
            </a:r>
          </a:p>
          <a:p>
            <a:r>
              <a:rPr lang="en-US" sz="3200" dirty="0"/>
              <a:t>Are these hypothesis reasonable extensions of the work done in Study 1 and 2.</a:t>
            </a:r>
          </a:p>
          <a:p>
            <a:pPr lvl="1"/>
            <a:r>
              <a:rPr lang="en-US" sz="2800" dirty="0"/>
              <a:t>Furthermore, does this interaction feel like it still is addressing the original research question?</a:t>
            </a:r>
          </a:p>
          <a:p>
            <a:endParaRPr lang="en-US" sz="2400" dirty="0"/>
          </a:p>
          <a:p>
            <a:pPr marL="274320" lvl="1" indent="0">
              <a:buNone/>
            </a:pPr>
            <a:endParaRPr lang="en-US" sz="26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8480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Results/Discussion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/>
          </a:bodyPr>
          <a:lstStyle/>
          <a:p>
            <a:r>
              <a:rPr lang="en-US" sz="3200" dirty="0"/>
              <a:t>What type of general structure would you want to see for the results?</a:t>
            </a:r>
          </a:p>
          <a:p>
            <a:pPr lvl="1"/>
            <a:r>
              <a:rPr lang="en-US" sz="3000" dirty="0"/>
              <a:t>Specific requests for data visualization?</a:t>
            </a:r>
          </a:p>
          <a:p>
            <a:r>
              <a:rPr lang="en-US" sz="3200" dirty="0"/>
              <a:t>What concepts and extensions would you want expanded on in the discussion?</a:t>
            </a:r>
          </a:p>
          <a:p>
            <a:r>
              <a:rPr lang="en-US" sz="3200" dirty="0"/>
              <a:t>What kinds of limitations are appropriate to address for this study?</a:t>
            </a:r>
            <a:endParaRPr lang="en-US" sz="2800" dirty="0"/>
          </a:p>
          <a:p>
            <a:endParaRPr lang="en-US" sz="2400" dirty="0"/>
          </a:p>
          <a:p>
            <a:pPr marL="274320" lvl="1" indent="0">
              <a:buNone/>
            </a:pPr>
            <a:endParaRPr lang="en-US" sz="26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9719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art showing a gap in trust in science between Democrats and Republicans, which has grown since 2018">
            <a:extLst>
              <a:ext uri="{FF2B5EF4-FFF2-40B4-BE49-F238E27FC236}">
                <a16:creationId xmlns:a16="http://schemas.microsoft.com/office/drawing/2014/main" id="{EF17FA9B-5104-A8A4-D525-4CEFC317EA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75" y="137116"/>
            <a:ext cx="9962279" cy="658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02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rends in Concerns about Climate Change">
            <a:extLst>
              <a:ext uri="{FF2B5EF4-FFF2-40B4-BE49-F238E27FC236}">
                <a16:creationId xmlns:a16="http://schemas.microsoft.com/office/drawing/2014/main" id="{16E7FE87-2B8A-D81C-65E5-D3635C8B9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37" y="1351125"/>
            <a:ext cx="10984832" cy="396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62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/>
          </a:bodyPr>
          <a:lstStyle/>
          <a:p>
            <a:pPr algn="r"/>
            <a:r>
              <a:rPr lang="en-US" sz="3200" dirty="0"/>
              <a:t>Research Question: What are some under-explored processes that affect openness to change for polarized beliefs:</a:t>
            </a:r>
            <a:endParaRPr lang="en-US" sz="3000" dirty="0"/>
          </a:p>
          <a:p>
            <a:pPr algn="r"/>
            <a:r>
              <a:rPr lang="en-US" sz="3200" dirty="0"/>
              <a:t>Two main constructs examined</a:t>
            </a:r>
          </a:p>
          <a:p>
            <a:pPr lvl="1" algn="r"/>
            <a:r>
              <a:rPr lang="en-US" sz="3000" dirty="0"/>
              <a:t>Moral Conviction</a:t>
            </a:r>
          </a:p>
          <a:p>
            <a:pPr lvl="1" algn="r"/>
            <a:r>
              <a:rPr lang="en-US" sz="3000" dirty="0"/>
              <a:t>Social Consensus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0110D4-1269-3A35-56FC-DF4103F6A0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188"/>
          <a:stretch/>
        </p:blipFill>
        <p:spPr>
          <a:xfrm>
            <a:off x="772057" y="3523826"/>
            <a:ext cx="3125422" cy="258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0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F823-1C90-ED62-D7CF-5A4F1C7567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80F2B-933C-94BC-83C8-0BAA7B31F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Social Memory and Recollection on Current and Past Issues</a:t>
            </a:r>
          </a:p>
        </p:txBody>
      </p:sp>
    </p:spTree>
    <p:extLst>
      <p:ext uri="{BB962C8B-B14F-4D97-AF65-F5344CB8AC3E}">
        <p14:creationId xmlns:p14="http://schemas.microsoft.com/office/powerpoint/2010/main" val="950712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/>
              <a:t>Psychology 1000 Students (N = 505)</a:t>
            </a:r>
          </a:p>
          <a:p>
            <a:pPr lvl="1"/>
            <a:r>
              <a:rPr lang="en-US" sz="3000" dirty="0"/>
              <a:t>Age M (SD): 18.9</a:t>
            </a:r>
            <a:r>
              <a:rPr lang="en-US" sz="3000" i="1" dirty="0"/>
              <a:t> </a:t>
            </a:r>
            <a:r>
              <a:rPr lang="en-US" sz="3000" dirty="0"/>
              <a:t>(1.99)</a:t>
            </a:r>
          </a:p>
          <a:p>
            <a:pPr lvl="1"/>
            <a:r>
              <a:rPr lang="en-US" sz="3000" dirty="0"/>
              <a:t>Preferred gender identity</a:t>
            </a:r>
          </a:p>
          <a:p>
            <a:pPr lvl="2"/>
            <a:r>
              <a:rPr lang="en-US" sz="2000" dirty="0"/>
              <a:t>Female – 63.6%</a:t>
            </a:r>
          </a:p>
          <a:p>
            <a:pPr lvl="2"/>
            <a:r>
              <a:rPr lang="en-US" sz="2000" dirty="0"/>
              <a:t>Male – 33.5%</a:t>
            </a:r>
          </a:p>
          <a:p>
            <a:pPr lvl="2"/>
            <a:r>
              <a:rPr lang="en-US" sz="2000" dirty="0"/>
              <a:t>Gender Variant or Nonconforming – 1.4% </a:t>
            </a:r>
          </a:p>
          <a:p>
            <a:pPr lvl="2"/>
            <a:r>
              <a:rPr lang="en-US" sz="2000" dirty="0"/>
              <a:t>Prefer not to say – 1.6%</a:t>
            </a:r>
          </a:p>
          <a:p>
            <a:pPr lvl="1"/>
            <a:r>
              <a:rPr lang="en-US" sz="3000" dirty="0"/>
              <a:t>Self-Identified race</a:t>
            </a:r>
          </a:p>
          <a:p>
            <a:pPr lvl="2"/>
            <a:r>
              <a:rPr lang="en-US" sz="2200" dirty="0"/>
              <a:t>White – 77%</a:t>
            </a:r>
          </a:p>
          <a:p>
            <a:pPr lvl="2"/>
            <a:r>
              <a:rPr lang="en-US" sz="2200" dirty="0"/>
              <a:t>Black – 5.3% </a:t>
            </a:r>
          </a:p>
          <a:p>
            <a:pPr lvl="2"/>
            <a:r>
              <a:rPr lang="en-US" sz="2200" dirty="0"/>
              <a:t>Hispanic – 6.7% </a:t>
            </a:r>
          </a:p>
          <a:p>
            <a:pPr lvl="2"/>
            <a:r>
              <a:rPr lang="en-US" sz="2200" dirty="0"/>
              <a:t>Asian – 5.1% </a:t>
            </a:r>
          </a:p>
          <a:p>
            <a:pPr lvl="2"/>
            <a:r>
              <a:rPr lang="en-US" sz="2200" dirty="0"/>
              <a:t>Native American – 0.39%</a:t>
            </a:r>
          </a:p>
          <a:p>
            <a:pPr lvl="2"/>
            <a:r>
              <a:rPr lang="en-US" sz="2200" dirty="0"/>
              <a:t>Other – 2.4%</a:t>
            </a:r>
          </a:p>
          <a:p>
            <a:pPr lvl="2"/>
            <a:r>
              <a:rPr lang="en-US" sz="2200" dirty="0"/>
              <a:t>Prefer not to say – 1.6%</a:t>
            </a:r>
          </a:p>
          <a:p>
            <a:pPr lvl="1"/>
            <a:endParaRPr lang="en-US" sz="3000" dirty="0"/>
          </a:p>
          <a:p>
            <a:endParaRPr lang="en-US" sz="2400" dirty="0"/>
          </a:p>
          <a:p>
            <a:pPr marL="274320" lvl="1" indent="0">
              <a:buNone/>
            </a:pPr>
            <a:endParaRPr lang="en-US" sz="26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84496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Method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B7970E-7D93-FB6E-1E86-B45634875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511" y="0"/>
            <a:ext cx="54849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7660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228</TotalTime>
  <Words>771</Words>
  <Application>Microsoft Office PowerPoint</Application>
  <PresentationFormat>Widescreen</PresentationFormat>
  <Paragraphs>242</Paragraphs>
  <Slides>37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Century Schoolbook</vt:lpstr>
      <vt:lpstr>Wingdings 2</vt:lpstr>
      <vt:lpstr>View</vt:lpstr>
      <vt:lpstr>Dissertation Proposal Meeting</vt:lpstr>
      <vt:lpstr>Dissertation Proposal Meeting Outline</vt:lpstr>
      <vt:lpstr>Introduction</vt:lpstr>
      <vt:lpstr>PowerPoint Presentation</vt:lpstr>
      <vt:lpstr>PowerPoint Presentation</vt:lpstr>
      <vt:lpstr>Introduction</vt:lpstr>
      <vt:lpstr>Study 1</vt:lpstr>
      <vt:lpstr>Participants</vt:lpstr>
      <vt:lpstr>Method</vt:lpstr>
      <vt:lpstr>Method</vt:lpstr>
      <vt:lpstr>Outcomes</vt:lpstr>
      <vt:lpstr>Study Design</vt:lpstr>
      <vt:lpstr>Results</vt:lpstr>
      <vt:lpstr>Results</vt:lpstr>
      <vt:lpstr>Results</vt:lpstr>
      <vt:lpstr>Study 1</vt:lpstr>
      <vt:lpstr>Participants</vt:lpstr>
      <vt:lpstr>Method</vt:lpstr>
      <vt:lpstr>Method</vt:lpstr>
      <vt:lpstr>Outcomes</vt:lpstr>
      <vt:lpstr>Study Design</vt:lpstr>
      <vt:lpstr>Results</vt:lpstr>
      <vt:lpstr>Results</vt:lpstr>
      <vt:lpstr>Results</vt:lpstr>
      <vt:lpstr>Conclusion</vt:lpstr>
      <vt:lpstr>Study 2</vt:lpstr>
      <vt:lpstr>Participants</vt:lpstr>
      <vt:lpstr>Method</vt:lpstr>
      <vt:lpstr>Method</vt:lpstr>
      <vt:lpstr>Outcomes</vt:lpstr>
      <vt:lpstr>Study Design</vt:lpstr>
      <vt:lpstr>Results</vt:lpstr>
      <vt:lpstr>Results</vt:lpstr>
      <vt:lpstr>Results</vt:lpstr>
      <vt:lpstr>Study 2</vt:lpstr>
      <vt:lpstr>Study 3</vt:lpstr>
      <vt:lpstr>Results/Discussion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Comprehensive Exam Defense Presentation</dc:title>
  <dc:creator>Duan, Sean</dc:creator>
  <cp:lastModifiedBy>Duan, Sean (MU-Student)</cp:lastModifiedBy>
  <cp:revision>34</cp:revision>
  <dcterms:created xsi:type="dcterms:W3CDTF">2022-11-23T19:50:54Z</dcterms:created>
  <dcterms:modified xsi:type="dcterms:W3CDTF">2024-08-27T20:02:18Z</dcterms:modified>
</cp:coreProperties>
</file>