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6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Proposal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Moral Conviction</a:t>
            </a:r>
          </a:p>
          <a:p>
            <a:pPr lvl="1"/>
            <a:r>
              <a:rPr lang="en-US" sz="3000" dirty="0"/>
              <a:t>Was this well defined?</a:t>
            </a:r>
          </a:p>
          <a:p>
            <a:pPr lvl="1"/>
            <a:r>
              <a:rPr lang="en-US" sz="3000" dirty="0"/>
              <a:t>Were we able to justify the worth of considering moral conviction in relation to UHC?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D5135-2A96-5E54-29DC-773C48BDA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92"/>
          <a:stretch/>
        </p:blipFill>
        <p:spPr>
          <a:xfrm>
            <a:off x="5180597" y="3721089"/>
            <a:ext cx="3024939" cy="25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Moral Conviction and Social Consensus</a:t>
            </a:r>
          </a:p>
          <a:p>
            <a:pPr lvl="1"/>
            <a:r>
              <a:rPr lang="en-US" sz="3000" dirty="0"/>
              <a:t>Was it correct to place this information between study 2 and 3?</a:t>
            </a:r>
          </a:p>
          <a:p>
            <a:pPr lvl="1"/>
            <a:r>
              <a:rPr lang="en-US" sz="3000" dirty="0"/>
              <a:t>Did we clearly outline what we know about how these two concepts interact, and what we have yet to learn?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0EF0C-491B-7306-0C19-7424320EE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07"/>
          <a:stretch/>
        </p:blipFill>
        <p:spPr>
          <a:xfrm>
            <a:off x="5391110" y="3961799"/>
            <a:ext cx="3133224" cy="2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Structure:</a:t>
            </a:r>
          </a:p>
          <a:p>
            <a:pPr lvl="1"/>
            <a:r>
              <a:rPr lang="en-US" sz="2600" dirty="0"/>
              <a:t>Is the layout of the method section, correct?</a:t>
            </a:r>
          </a:p>
          <a:p>
            <a:pPr lvl="2"/>
            <a:r>
              <a:rPr lang="en-US" sz="2400" dirty="0"/>
              <a:t>Study Sample</a:t>
            </a:r>
          </a:p>
          <a:p>
            <a:pPr lvl="2"/>
            <a:r>
              <a:rPr lang="en-US" sz="2400" dirty="0"/>
              <a:t>Survey Design and Development</a:t>
            </a:r>
          </a:p>
          <a:p>
            <a:pPr lvl="2"/>
            <a:r>
              <a:rPr lang="en-US" sz="2400" dirty="0"/>
              <a:t>Intervention</a:t>
            </a:r>
          </a:p>
          <a:p>
            <a:pPr lvl="2"/>
            <a:r>
              <a:rPr lang="en-US" sz="2400" dirty="0"/>
              <a:t>Power and Statistical Analysis</a:t>
            </a:r>
          </a:p>
          <a:p>
            <a:pPr lvl="2"/>
            <a:r>
              <a:rPr lang="en-US" sz="2400" dirty="0"/>
              <a:t>Hypothesis</a:t>
            </a:r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72BD8-2517-2912-FAB8-FE7A89B4D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12"/>
          <a:stretch/>
        </p:blipFill>
        <p:spPr>
          <a:xfrm>
            <a:off x="6108192" y="2886076"/>
            <a:ext cx="4448235" cy="37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Detail:</a:t>
            </a:r>
          </a:p>
          <a:p>
            <a:pPr lvl="1"/>
            <a:r>
              <a:rPr lang="en-US" sz="2600" dirty="0"/>
              <a:t>Is the level of detail in describing each segment of the methods appropriate?</a:t>
            </a:r>
          </a:p>
          <a:p>
            <a:pPr lvl="1"/>
            <a:r>
              <a:rPr lang="en-US" sz="2600" dirty="0"/>
              <a:t>Should I add a section explicitly detailing</a:t>
            </a:r>
          </a:p>
          <a:p>
            <a:pPr marL="274320" lvl="1" indent="0">
              <a:buNone/>
            </a:pPr>
            <a:r>
              <a:rPr lang="en-US" sz="2600" dirty="0"/>
              <a:t>  the measures used for each study?</a:t>
            </a:r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6495D-3F72-A53C-606E-DE24F8A75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29"/>
          <a:stretch/>
        </p:blipFill>
        <p:spPr>
          <a:xfrm>
            <a:off x="7105650" y="3429000"/>
            <a:ext cx="3482140" cy="30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Does the study, as described, address a part of the original research question?</a:t>
            </a:r>
          </a:p>
          <a:p>
            <a:r>
              <a:rPr lang="en-US" sz="3200" dirty="0"/>
              <a:t>Are the hypothesis for Study 1 intuitive to understand, and reasonable to test given the structure of the experiment?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44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Is the design of the intervention appropriate for our proposed experimental manipulation?</a:t>
            </a:r>
          </a:p>
          <a:p>
            <a:pPr lvl="1"/>
            <a:r>
              <a:rPr lang="en-US" sz="3000" dirty="0"/>
              <a:t>If so, does the experiment address a significant portion of our research question?</a:t>
            </a:r>
          </a:p>
          <a:p>
            <a:r>
              <a:rPr lang="en-US" sz="3200" dirty="0"/>
              <a:t>Do the hypothesis for Study 2 make intuitive sense?</a:t>
            </a:r>
          </a:p>
          <a:p>
            <a:pPr lvl="1"/>
            <a:r>
              <a:rPr lang="en-US" sz="3000" dirty="0"/>
              <a:t>E.g., Do they need to be re-written, or do alternative hypothesis seem more reasonable (and if so, suggestions?)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937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Do we make a reasonable case for the empirical need to examine the joint effect of moral conviction and social consensus, on the novel topic of UHC?</a:t>
            </a:r>
          </a:p>
          <a:p>
            <a:r>
              <a:rPr lang="en-US" sz="3200" dirty="0"/>
              <a:t>Are these hypothesis reasonable extensions of the work done in Study 1 and 2.</a:t>
            </a:r>
          </a:p>
          <a:p>
            <a:pPr lvl="1"/>
            <a:r>
              <a:rPr lang="en-US" sz="2800" dirty="0"/>
              <a:t>Furthermore, does this interaction feel like it still is addressing the original research question?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4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What type of general structure would you want to see for the results?</a:t>
            </a:r>
          </a:p>
          <a:p>
            <a:pPr lvl="1"/>
            <a:r>
              <a:rPr lang="en-US" sz="3000" dirty="0"/>
              <a:t>Specific requests for data visualization?</a:t>
            </a:r>
          </a:p>
          <a:p>
            <a:r>
              <a:rPr lang="en-US" sz="3200" dirty="0"/>
              <a:t>What concepts and extensions would you want expanded on in the discussion?</a:t>
            </a:r>
          </a:p>
          <a:p>
            <a:r>
              <a:rPr lang="en-US" sz="3200" dirty="0"/>
              <a:t>What kinds of limitations are appropriate to address for this study?</a:t>
            </a:r>
            <a:endParaRPr lang="en-US" sz="28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971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365760"/>
            <a:ext cx="10304807" cy="1325562"/>
          </a:xfrm>
        </p:spPr>
        <p:txBody>
          <a:bodyPr>
            <a:normAutofit/>
          </a:bodyPr>
          <a:lstStyle/>
          <a:p>
            <a:r>
              <a:rPr lang="en-US" dirty="0"/>
              <a:t>Dissertation Proposal 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3669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Literature Review</a:t>
            </a:r>
          </a:p>
          <a:p>
            <a:r>
              <a:rPr lang="en-US" sz="3600" dirty="0"/>
              <a:t>Method</a:t>
            </a:r>
          </a:p>
          <a:p>
            <a:r>
              <a:rPr lang="en-US" sz="3600" dirty="0"/>
              <a:t>Study 1</a:t>
            </a:r>
          </a:p>
          <a:p>
            <a:r>
              <a:rPr lang="en-US" sz="3600" dirty="0"/>
              <a:t>Study 2</a:t>
            </a:r>
          </a:p>
          <a:p>
            <a:r>
              <a:rPr lang="en-US" sz="3600" dirty="0"/>
              <a:t>Study 3</a:t>
            </a:r>
          </a:p>
          <a:p>
            <a:r>
              <a:rPr lang="en-US" sz="3600" dirty="0"/>
              <a:t>Results/Discussion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364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Statement: the U.S. needs Universal Health Care (UHC), because of poor health outcomes</a:t>
            </a:r>
          </a:p>
          <a:p>
            <a:pPr lvl="1"/>
            <a:r>
              <a:rPr lang="en-US" sz="3000" dirty="0"/>
              <a:t>Have we shown that US health outcomes are poor?</a:t>
            </a:r>
          </a:p>
          <a:p>
            <a:pPr lvl="1"/>
            <a:r>
              <a:rPr lang="en-US" sz="3000" dirty="0"/>
              <a:t>Is there enough evidence to show that UHC will solve US issues?</a:t>
            </a:r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ED1E-AEF0-6540-D45A-E81418328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96"/>
          <a:stretch/>
        </p:blipFill>
        <p:spPr>
          <a:xfrm>
            <a:off x="5710395" y="4469732"/>
            <a:ext cx="2079623" cy="17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9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Motivation for Study: if UHC is so great, why doesn’t the US have it already?</a:t>
            </a:r>
          </a:p>
          <a:p>
            <a:pPr lvl="1"/>
            <a:r>
              <a:rPr lang="en-US" sz="2800" dirty="0"/>
              <a:t>Practical/Economic issues (out of scope)</a:t>
            </a:r>
          </a:p>
          <a:p>
            <a:pPr lvl="1"/>
            <a:r>
              <a:rPr lang="en-US" sz="2800" dirty="0"/>
              <a:t>Moral/Ethical issues</a:t>
            </a:r>
          </a:p>
          <a:p>
            <a:pPr lvl="1"/>
            <a:r>
              <a:rPr lang="en-US" sz="2800" dirty="0"/>
              <a:t>Political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FF37-7714-4F72-B554-3EDB5962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46"/>
          <a:stretch/>
        </p:blipFill>
        <p:spPr>
          <a:xfrm>
            <a:off x="5559552" y="2929180"/>
            <a:ext cx="4104782" cy="33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Research Question: What is the ethical/moral reasoning resulting in a lack of support for UHC in the US:</a:t>
            </a:r>
            <a:endParaRPr lang="en-US" sz="3000" dirty="0"/>
          </a:p>
          <a:p>
            <a:pPr algn="r"/>
            <a:r>
              <a:rPr lang="en-US" sz="3200" dirty="0"/>
              <a:t>Two main constructs examined</a:t>
            </a:r>
          </a:p>
          <a:p>
            <a:pPr lvl="1" algn="r"/>
            <a:r>
              <a:rPr lang="en-US" sz="3000" dirty="0"/>
              <a:t>Moral Conviction</a:t>
            </a:r>
          </a:p>
          <a:p>
            <a:pPr lvl="1" algn="r"/>
            <a:r>
              <a:rPr lang="en-US" sz="3000" dirty="0"/>
              <a:t>Social Consensus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110D4-1269-3A35-56FC-DF4103F6A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8"/>
          <a:stretch/>
        </p:blipFill>
        <p:spPr>
          <a:xfrm>
            <a:off x="772057" y="3523826"/>
            <a:ext cx="3125422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“Roadmap” for Readers</a:t>
            </a:r>
          </a:p>
          <a:p>
            <a:pPr lvl="1"/>
            <a:r>
              <a:rPr lang="en-US" sz="2800" dirty="0"/>
              <a:t>Is the overall scope of the paper laid out well?</a:t>
            </a:r>
          </a:p>
          <a:p>
            <a:pPr lvl="1"/>
            <a:r>
              <a:rPr lang="en-US" sz="2800" dirty="0"/>
              <a:t>What additional material would be helpful to “lead” readers down the right path?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18346-9165-4B2F-2B7D-C020C4677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3"/>
          <a:stretch/>
        </p:blipFill>
        <p:spPr>
          <a:xfrm>
            <a:off x="6096000" y="3599481"/>
            <a:ext cx="3298045" cy="27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Structure: </a:t>
            </a:r>
          </a:p>
          <a:p>
            <a:pPr lvl="1" algn="r"/>
            <a:r>
              <a:rPr lang="en-US" sz="3000" dirty="0"/>
              <a:t>Was breaking the ‘literature review’ into three segments good?</a:t>
            </a:r>
          </a:p>
          <a:p>
            <a:pPr lvl="1" algn="r"/>
            <a:r>
              <a:rPr lang="en-US" sz="3000" dirty="0"/>
              <a:t>Was the information properly split between the three segments?</a:t>
            </a:r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A8A3A-75CD-1FD3-CC2F-78548BDA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47"/>
          <a:stretch/>
        </p:blipFill>
        <p:spPr>
          <a:xfrm>
            <a:off x="2083389" y="3525253"/>
            <a:ext cx="3476163" cy="27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Utilitarianism and Deontology</a:t>
            </a:r>
          </a:p>
          <a:p>
            <a:pPr lvl="1"/>
            <a:r>
              <a:rPr lang="en-US" sz="3000" dirty="0"/>
              <a:t>Did the coverage of these topics feel comprehensive enough?</a:t>
            </a:r>
          </a:p>
          <a:p>
            <a:pPr lvl="1"/>
            <a:r>
              <a:rPr lang="en-US" sz="3000" dirty="0"/>
              <a:t>Did we justify the inclusion of these concepts in our research?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08381-2C25-D1D1-A896-900808A4E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51"/>
          <a:stretch/>
        </p:blipFill>
        <p:spPr>
          <a:xfrm>
            <a:off x="5661861" y="3392905"/>
            <a:ext cx="3656635" cy="31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Social Consensus</a:t>
            </a:r>
          </a:p>
          <a:p>
            <a:pPr lvl="1"/>
            <a:r>
              <a:rPr lang="en-US" sz="3000" dirty="0"/>
              <a:t>Was this well defined?</a:t>
            </a:r>
          </a:p>
          <a:p>
            <a:pPr lvl="1"/>
            <a:r>
              <a:rPr lang="en-US" sz="3000" dirty="0"/>
              <a:t>Is there enough content about social consensus in the first portion of the literature review?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F28D1-6BEC-3685-9FDD-3321C2D6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90"/>
          <a:stretch/>
        </p:blipFill>
        <p:spPr>
          <a:xfrm>
            <a:off x="7082750" y="3597442"/>
            <a:ext cx="3120029" cy="27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52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</TotalTime>
  <Words>591</Words>
  <Application>Microsoft Office PowerPoint</Application>
  <PresentationFormat>Widescreen</PresentationFormat>
  <Paragraphs>122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Dissertation Proposal Meeting</vt:lpstr>
      <vt:lpstr>Dissertation Proposal Meeting Outline</vt:lpstr>
      <vt:lpstr>Introduction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Method</vt:lpstr>
      <vt:lpstr>Method</vt:lpstr>
      <vt:lpstr>Study 1</vt:lpstr>
      <vt:lpstr>Study 2</vt:lpstr>
      <vt:lpstr>Study 3</vt:lpstr>
      <vt:lpstr>Results/Discussion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15</cp:revision>
  <dcterms:created xsi:type="dcterms:W3CDTF">2022-11-23T19:50:54Z</dcterms:created>
  <dcterms:modified xsi:type="dcterms:W3CDTF">2023-11-28T22:04:47Z</dcterms:modified>
</cp:coreProperties>
</file>