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8" r:id="rId2"/>
    <p:sldId id="289" r:id="rId3"/>
    <p:sldId id="290" r:id="rId4"/>
    <p:sldId id="291" r:id="rId5"/>
    <p:sldId id="292" r:id="rId6"/>
    <p:sldId id="294" r:id="rId7"/>
    <p:sldId id="298" r:id="rId8"/>
    <p:sldId id="300" r:id="rId9"/>
    <p:sldId id="299" r:id="rId10"/>
    <p:sldId id="302" r:id="rId11"/>
    <p:sldId id="301" r:id="rId12"/>
    <p:sldId id="295" r:id="rId13"/>
    <p:sldId id="296" r:id="rId14"/>
    <p:sldId id="297" r:id="rId15"/>
    <p:sldId id="303" r:id="rId16"/>
    <p:sldId id="305" r:id="rId17"/>
    <p:sldId id="307" r:id="rId18"/>
    <p:sldId id="308" r:id="rId19"/>
    <p:sldId id="311" r:id="rId20"/>
    <p:sldId id="312" r:id="rId21"/>
    <p:sldId id="309" r:id="rId22"/>
    <p:sldId id="310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822"/>
    <a:srgbClr val="F3B1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9" autoAdjust="0"/>
    <p:restoredTop sz="96609" autoAdjust="0"/>
  </p:normalViewPr>
  <p:slideViewPr>
    <p:cSldViewPr snapToGrid="0" snapToObjects="1">
      <p:cViewPr varScale="1">
        <p:scale>
          <a:sx n="85" d="100"/>
          <a:sy n="85" d="100"/>
        </p:scale>
        <p:origin x="90" y="16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BAE7A-9630-4555-A0C8-62857B70B452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53E94-51F1-4AB0-B185-BB63114AA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72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53E94-51F1-4AB0-B185-BB63114AA1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11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53E94-51F1-4AB0-B185-BB63114AA16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07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53E94-51F1-4AB0-B185-BB63114AA16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48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59BF9-576B-B7D7-14F2-23E4A32D1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A5BC75-3622-C4C2-2723-754CEB4340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C54DB7-B5AA-8FE7-C01E-DCF8EA5908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0ED3E-1F69-296F-DF9A-F0D366BF5F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53E94-51F1-4AB0-B185-BB63114AA16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50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53E94-51F1-4AB0-B185-BB63114AA16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5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53E94-51F1-4AB0-B185-BB63114AA16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80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53E94-51F1-4AB0-B185-BB63114AA1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53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53E94-51F1-4AB0-B185-BB63114AA1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19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53E94-51F1-4AB0-B185-BB63114AA1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70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53E94-51F1-4AB0-B185-BB63114AA1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75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53E94-51F1-4AB0-B185-BB63114AA1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54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53E94-51F1-4AB0-B185-BB63114AA1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1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53E94-51F1-4AB0-B185-BB63114AA1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45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53E94-51F1-4AB0-B185-BB63114AA16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61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F0AE-B858-6947-983C-DAD7025B7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i="0">
                <a:latin typeface="Garamond" panose="02020404030301010803" pitchFamily="18" charset="0"/>
                <a:cs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74AD2-45D1-E04B-9C38-DEB1391C9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58806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EB63D-DF17-6944-AF4C-DEC82F8E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4678"/>
            <a:ext cx="10515600" cy="8284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135A6-D518-6E4B-9FB9-FC47A7298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3165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5B455-34E6-8B45-AD88-FC6C61D1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8A425-B7D1-A74A-8BFF-65B439A8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4151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1C285-B788-AD4B-995C-831229131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4678"/>
            <a:ext cx="10515600" cy="8284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1C736-1CE3-FF4F-B417-BEB866F26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5E480-B4C5-DF46-B761-4DDC18FB7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5414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9B4B2-2B5F-5D44-BEA7-3981A579F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5B595-1EE0-EE4C-AEDE-45DC8CAE7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9AFAF-62E0-0E41-8279-5ADF37960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33708C-37AA-7C45-9E3A-34F31007E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E2CFD9-9917-C94A-BBE7-FA5CDFDE95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7424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5F28-B3B8-A14C-A6A8-7EC0BCD35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4678"/>
            <a:ext cx="10515600" cy="82840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5849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348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2BFC-743B-0249-B22E-CF8CA003C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0A2A3-3831-2E4C-9CCC-4E7986F20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508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EA2A0-D27A-4C43-AA6D-6F53D5BC5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382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6251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75BF-82F8-3A4B-91B0-B88870AF3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AD6C77-038D-CB47-8C9C-54B58EA1F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5543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01E7A-A060-D146-A662-7E3DAB88C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8441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5934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2">
                <a:lumMod val="20000"/>
                <a:lumOff val="80000"/>
              </a:schemeClr>
            </a:gs>
            <a:gs pos="70000">
              <a:schemeClr val="bg2">
                <a:lumMod val="60000"/>
                <a:lumOff val="40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DA28DA9-B8F4-4844-976F-29ACCB540CE4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5494438"/>
            <a:ext cx="12192000" cy="13843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2F378-5216-D84E-9E12-07D07AB19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81542"/>
            <a:ext cx="10515600" cy="3712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4E2985-11F7-5E4D-9068-33106610C457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153400" y="6158020"/>
            <a:ext cx="3200400" cy="473659"/>
          </a:xfrm>
          <a:prstGeom prst="rect">
            <a:avLst/>
          </a:prstGeom>
        </p:spPr>
      </p:pic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04715C6F-E634-544D-B4DA-E5CBE5DDF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34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Garamond" panose="02020404030301010803" pitchFamily="18" charset="0"/>
          <a:ea typeface="+mj-ea"/>
          <a:cs typeface="Garamond" panose="02020404030301010803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chemeClr val="bg1"/>
          </a:solidFill>
          <a:latin typeface="Garamond" panose="02020404030301010803" pitchFamily="18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E3D6-CD60-A64E-8EDA-D04FA7C6F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876909"/>
            <a:ext cx="7772400" cy="2387600"/>
          </a:xfrm>
        </p:spPr>
        <p:txBody>
          <a:bodyPr>
            <a:noAutofit/>
          </a:bodyPr>
          <a:lstStyle/>
          <a:p>
            <a:r>
              <a:rPr lang="en-US" sz="4800" dirty="0"/>
              <a:t>Construct Validity: A Contemporary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A1887-5F85-0847-9800-67D4193FF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4652419"/>
            <a:ext cx="6858000" cy="1655762"/>
          </a:xfrm>
        </p:spPr>
        <p:txBody>
          <a:bodyPr/>
          <a:lstStyle/>
          <a:p>
            <a:r>
              <a:rPr lang="en-US" dirty="0"/>
              <a:t>By: Sean Duan</a:t>
            </a:r>
          </a:p>
        </p:txBody>
      </p:sp>
    </p:spTree>
    <p:extLst>
      <p:ext uri="{BB962C8B-B14F-4D97-AF65-F5344CB8AC3E}">
        <p14:creationId xmlns:p14="http://schemas.microsoft.com/office/powerpoint/2010/main" val="395329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2D36-9A46-A311-A1A0-7A322F8C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Convergent Validity</a:t>
            </a:r>
            <a:r>
              <a:rPr lang="en-US" sz="4800" baseline="30000" dirty="0"/>
              <a:t>1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804C7-08CD-D37F-14DB-E8B5AC80E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/>
              <a:t>Convergent validity is a form of construct validity when using two different measurement procedures/methods to collect data about the same construct (e.g., depression)</a:t>
            </a:r>
          </a:p>
          <a:p>
            <a:pPr lvl="1"/>
            <a:r>
              <a:rPr lang="en-US" sz="3600" dirty="0"/>
              <a:t>E.g., Self-Reported sleep quality survey, and  video-observation of actual sleep performance.</a:t>
            </a:r>
          </a:p>
          <a:p>
            <a:pPr lvl="1"/>
            <a:r>
              <a:rPr lang="en-US" sz="3200" dirty="0"/>
              <a:t>If the two scores calculated converge, this is evidence that the same construct is being measured in both cases.</a:t>
            </a:r>
          </a:p>
          <a:p>
            <a:pPr lvl="1"/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CCFA1-6BFB-1DDD-3711-90DA5D155234}"/>
              </a:ext>
            </a:extLst>
          </p:cNvPr>
          <p:cNvSpPr txBox="1"/>
          <p:nvPr/>
        </p:nvSpPr>
        <p:spPr>
          <a:xfrm>
            <a:off x="0" y="6267271"/>
            <a:ext cx="780062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bg2"/>
                </a:solidFill>
              </a:rPr>
              <a:t>Abma</a:t>
            </a:r>
            <a:r>
              <a:rPr lang="en-US" sz="1100" dirty="0">
                <a:solidFill>
                  <a:schemeClr val="bg2"/>
                </a:solidFill>
              </a:rPr>
              <a:t> IL, Rovers M, van der Wees PJ. Appraising convergent validity of patient-reported outcome measures in systematic reviews: 	constructing hypotheses and interpreting outcomes. BMC Res Notes. 2016 Apr 19;9:226. </a:t>
            </a:r>
            <a:r>
              <a:rPr lang="en-US" sz="1100" dirty="0" err="1">
                <a:solidFill>
                  <a:schemeClr val="bg2"/>
                </a:solidFill>
              </a:rPr>
              <a:t>doi</a:t>
            </a:r>
            <a:r>
              <a:rPr lang="en-US" sz="1100" dirty="0">
                <a:solidFill>
                  <a:schemeClr val="bg2"/>
                </a:solidFill>
              </a:rPr>
              <a:t>: 10.1186/s13104-016-2034-2. 	PMID: 27094345; PMCID: PMC4837507.</a:t>
            </a:r>
          </a:p>
        </p:txBody>
      </p:sp>
    </p:spTree>
    <p:extLst>
      <p:ext uri="{BB962C8B-B14F-4D97-AF65-F5344CB8AC3E}">
        <p14:creationId xmlns:p14="http://schemas.microsoft.com/office/powerpoint/2010/main" val="2427809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2D36-9A46-A311-A1A0-7A322F8C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Divergent Validity</a:t>
            </a:r>
            <a:r>
              <a:rPr lang="en-US" sz="4800" baseline="30000" dirty="0"/>
              <a:t>1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804C7-08CD-D37F-14DB-E8B5AC80E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/>
              <a:t>Divergent validity is a form of construct validity, that demonstrates the construct you are examining (e.g., anger) is different from other constructs (e.g., depression).</a:t>
            </a:r>
          </a:p>
          <a:p>
            <a:pPr lvl="1"/>
            <a:r>
              <a:rPr lang="en-US" sz="3200" dirty="0"/>
              <a:t>E.g., measurement of anger is not (or weakly) correlated with confounding factors (depression).</a:t>
            </a:r>
          </a:p>
          <a:p>
            <a:pPr lvl="1"/>
            <a:r>
              <a:rPr lang="en-US" sz="3200" dirty="0"/>
              <a:t>If the two scores diverge, that is evidence that you are in fact measuring theoretically distinct concepts.</a:t>
            </a:r>
          </a:p>
          <a:p>
            <a:pPr lvl="1"/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CCFA1-6BFB-1DDD-3711-90DA5D155234}"/>
              </a:ext>
            </a:extLst>
          </p:cNvPr>
          <p:cNvSpPr txBox="1"/>
          <p:nvPr/>
        </p:nvSpPr>
        <p:spPr>
          <a:xfrm>
            <a:off x="0" y="6267271"/>
            <a:ext cx="62113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chemeClr val="bg2"/>
                </a:solidFill>
              </a:rPr>
              <a:t>Rönkkö</a:t>
            </a:r>
            <a:r>
              <a:rPr lang="en-US" sz="1100" dirty="0">
                <a:solidFill>
                  <a:schemeClr val="bg2"/>
                </a:solidFill>
              </a:rPr>
              <a:t>, M., &amp; Cho, E. (2022). An Updated Guideline for Assessing Discriminant Validity. Organizational 	Research Methods, 25(1), 6-14. https://doi.org/10.1177/1094428120968614</a:t>
            </a:r>
          </a:p>
        </p:txBody>
      </p:sp>
    </p:spTree>
    <p:extLst>
      <p:ext uri="{BB962C8B-B14F-4D97-AF65-F5344CB8AC3E}">
        <p14:creationId xmlns:p14="http://schemas.microsoft.com/office/powerpoint/2010/main" val="4251801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2D36-9A46-A311-A1A0-7A322F8C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What is NOT Construct Validity?</a:t>
            </a:r>
            <a:r>
              <a:rPr lang="en-US" sz="4800" baseline="30000" dirty="0"/>
              <a:t>1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804C7-08CD-D37F-14DB-E8B5AC80E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‘Face Validity’</a:t>
            </a:r>
            <a:r>
              <a:rPr lang="en-US" sz="3600" dirty="0"/>
              <a:t>: Measures and findings that ‘look and feel right’ on the surface.</a:t>
            </a:r>
          </a:p>
          <a:p>
            <a:pPr lvl="1"/>
            <a:r>
              <a:rPr lang="en-US" sz="3600" dirty="0"/>
              <a:t>E.g., Observations that appear to be true within our understanding can claim to possess ‘face validity’</a:t>
            </a:r>
          </a:p>
          <a:p>
            <a:r>
              <a:rPr lang="en-US" sz="4000" dirty="0"/>
              <a:t>Still commonly used in many fields of research!</a:t>
            </a:r>
          </a:p>
          <a:p>
            <a:pPr lvl="1"/>
            <a:r>
              <a:rPr lang="en-US" sz="3600" dirty="0"/>
              <a:t>E.g., Training robots, laparoscopic troubleshooting, moral conviction</a:t>
            </a:r>
          </a:p>
          <a:p>
            <a:pPr lvl="1"/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CCFA1-6BFB-1DDD-3711-90DA5D155234}"/>
              </a:ext>
            </a:extLst>
          </p:cNvPr>
          <p:cNvSpPr txBox="1"/>
          <p:nvPr/>
        </p:nvSpPr>
        <p:spPr>
          <a:xfrm>
            <a:off x="0" y="6267271"/>
            <a:ext cx="62113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bg2"/>
                </a:solidFill>
                <a:effectLst/>
                <a:latin typeface="-apple-system"/>
              </a:rPr>
              <a:t>Mosier, C. I. (1947). A critical examination of the concepts of face validity. Educational and Psychological 	Measurement, 7(2), 191-205.</a:t>
            </a:r>
            <a:endParaRPr lang="en-US" sz="11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461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D911-C146-2AEB-E1C1-1B1C69E9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67" y="534678"/>
            <a:ext cx="12203289" cy="828408"/>
          </a:xfrm>
        </p:spPr>
        <p:txBody>
          <a:bodyPr>
            <a:noAutofit/>
          </a:bodyPr>
          <a:lstStyle/>
          <a:p>
            <a:r>
              <a:rPr lang="en-US" sz="3600" dirty="0"/>
              <a:t>Laparoscopic Surgery – Team Training Performance Module</a:t>
            </a:r>
            <a:r>
              <a:rPr lang="en-US" sz="3600" baseline="30000" dirty="0"/>
              <a:t>1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5B3FE1-7DB3-916A-1C53-A3BFF8CC2DE6}"/>
              </a:ext>
            </a:extLst>
          </p:cNvPr>
          <p:cNvSpPr txBox="1"/>
          <p:nvPr/>
        </p:nvSpPr>
        <p:spPr>
          <a:xfrm>
            <a:off x="0" y="6267271"/>
            <a:ext cx="808284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bg2"/>
                </a:solidFill>
                <a:effectLst/>
                <a:latin typeface="-apple-system"/>
              </a:rPr>
              <a:t>Nabeel A. Arain; Deborah C. Hogg; Rajiv B. Gala; Ravi </a:t>
            </a:r>
            <a:r>
              <a:rPr lang="en-US" sz="1100" b="0" i="0" dirty="0" err="1">
                <a:solidFill>
                  <a:schemeClr val="bg2"/>
                </a:solidFill>
                <a:effectLst/>
                <a:latin typeface="-apple-system"/>
              </a:rPr>
              <a:t>Bhoja</a:t>
            </a:r>
            <a:r>
              <a:rPr lang="en-US" sz="1100" b="0" i="0" dirty="0">
                <a:solidFill>
                  <a:schemeClr val="bg2"/>
                </a:solidFill>
                <a:effectLst/>
                <a:latin typeface="-apple-system"/>
              </a:rPr>
              <a:t>; Seifu T. </a:t>
            </a:r>
            <a:r>
              <a:rPr lang="en-US" sz="1100" b="0" i="0" dirty="0" err="1">
                <a:solidFill>
                  <a:schemeClr val="bg2"/>
                </a:solidFill>
                <a:effectLst/>
                <a:latin typeface="-apple-system"/>
              </a:rPr>
              <a:t>Tesfay</a:t>
            </a:r>
            <a:r>
              <a:rPr lang="en-US" sz="1100" b="0" i="0" dirty="0">
                <a:solidFill>
                  <a:schemeClr val="bg2"/>
                </a:solidFill>
                <a:effectLst/>
                <a:latin typeface="-apple-system"/>
              </a:rPr>
              <a:t>; Erin M. Webb; Daniel J. Scott (2012). Construct and face 	validity of the American College of Surgeons/Association of Program Directors in Surgery laparoscopic troubleshooting 	team training exercise. , 203(1), 0–62. doi:10.1016/j.amjsurg.2011.08.010 </a:t>
            </a:r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251BCB-3CE0-7496-F576-9E2A6F7F6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7178" y="1572552"/>
            <a:ext cx="5178778" cy="3712896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/>
              <a:t>4 scenarios, 9 – item scoring, pass/fail based on ‘correct’ physician troubleshooting choices. </a:t>
            </a:r>
          </a:p>
          <a:p>
            <a:r>
              <a:rPr lang="en-US" sz="4000" dirty="0"/>
              <a:t>Face validity - “The extent to which this simulation exercise was a good method for learning/assessing teamwork skills”</a:t>
            </a:r>
          </a:p>
          <a:p>
            <a:pPr lvl="1"/>
            <a:r>
              <a:rPr lang="en-US" sz="3600" dirty="0"/>
              <a:t>Assessed by exercise participants rating perceived realism and educational benefit.</a:t>
            </a:r>
          </a:p>
          <a:p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A1CA8F-054E-C7E2-DB16-2B152B9AC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99" y="1363086"/>
            <a:ext cx="4925213" cy="48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53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D911-C146-2AEB-E1C1-1B1C69E9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67" y="534678"/>
            <a:ext cx="12203289" cy="828408"/>
          </a:xfrm>
        </p:spPr>
        <p:txBody>
          <a:bodyPr>
            <a:noAutofit/>
          </a:bodyPr>
          <a:lstStyle/>
          <a:p>
            <a:r>
              <a:rPr lang="en-US" sz="3600" dirty="0"/>
              <a:t>Moral Conviction – Single Item Moral Conviction Screener</a:t>
            </a:r>
            <a:r>
              <a:rPr lang="en-US" sz="3600" baseline="30000" dirty="0"/>
              <a:t>1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5B3FE1-7DB3-916A-1C53-A3BFF8CC2DE6}"/>
              </a:ext>
            </a:extLst>
          </p:cNvPr>
          <p:cNvSpPr txBox="1"/>
          <p:nvPr/>
        </p:nvSpPr>
        <p:spPr>
          <a:xfrm>
            <a:off x="0" y="6267271"/>
            <a:ext cx="80828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 err="1">
                <a:solidFill>
                  <a:schemeClr val="bg2"/>
                </a:solidFill>
                <a:effectLst/>
                <a:latin typeface="-apple-system"/>
              </a:rPr>
              <a:t>Skitka</a:t>
            </a:r>
            <a:r>
              <a:rPr lang="en-US" sz="1100" b="0" i="0" dirty="0">
                <a:solidFill>
                  <a:schemeClr val="bg2"/>
                </a:solidFill>
                <a:effectLst/>
                <a:latin typeface="-apple-system"/>
              </a:rPr>
              <a:t>, L. J., Bauman, C. W., &amp; </a:t>
            </a:r>
            <a:r>
              <a:rPr lang="en-US" sz="1100" b="0" i="0" dirty="0" err="1">
                <a:solidFill>
                  <a:schemeClr val="bg2"/>
                </a:solidFill>
                <a:effectLst/>
                <a:latin typeface="-apple-system"/>
              </a:rPr>
              <a:t>Sargis</a:t>
            </a:r>
            <a:r>
              <a:rPr lang="en-US" sz="1100" b="0" i="0" dirty="0">
                <a:solidFill>
                  <a:schemeClr val="bg2"/>
                </a:solidFill>
                <a:effectLst/>
                <a:latin typeface="-apple-system"/>
              </a:rPr>
              <a:t>, E. G. (2005). Moral Conviction: Another Contributor to Attitude Strength or Something More? Journal 	of Personality and Social Psychology, 88(6), 895–917. https://doi.org/10.1037/0022-3514.88.6.895</a:t>
            </a:r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251BCB-3CE0-7496-F576-9E2A6F7F6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7178" y="1572552"/>
            <a:ext cx="5178778" cy="3992870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/>
              <a:t>Single item scored on a 5-point </a:t>
            </a:r>
            <a:r>
              <a:rPr lang="en-US" sz="4000" dirty="0" err="1"/>
              <a:t>likert</a:t>
            </a:r>
            <a:r>
              <a:rPr lang="en-US" sz="4000" dirty="0"/>
              <a:t> scale (1 = not at all, 5 = very much)</a:t>
            </a:r>
          </a:p>
          <a:p>
            <a:r>
              <a:rPr lang="en-US" sz="4000" dirty="0"/>
              <a:t>Face validity – Due to belief that individuals can recognize ‘what is or is not moral’, without need for a clear definition of such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0750E6-79F2-95F1-B4EE-B00771064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92" y="2463356"/>
            <a:ext cx="5949482" cy="123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47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2D36-9A46-A311-A1A0-7A322F8C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How Does This Work in Practice?</a:t>
            </a:r>
            <a:r>
              <a:rPr lang="en-US" sz="4800" baseline="30000" dirty="0"/>
              <a:t>1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804C7-08CD-D37F-14DB-E8B5AC80E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Measurements of Moral Conviction are wildly disparate.</a:t>
            </a:r>
          </a:p>
          <a:p>
            <a:pPr lvl="1"/>
            <a:r>
              <a:rPr lang="en-US" sz="3200" dirty="0"/>
              <a:t>Several experiments attempting to manipulate moral conviction were not successful – likely in part to poor psychometric performance of the scale measuring the construct</a:t>
            </a:r>
          </a:p>
          <a:p>
            <a:r>
              <a:rPr lang="en-US" sz="3600" dirty="0"/>
              <a:t>Thus – To address these issues, we need to ensure that we are using a measure with construct validity.</a:t>
            </a:r>
          </a:p>
          <a:p>
            <a:pPr lvl="1"/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CCFA1-6BFB-1DDD-3711-90DA5D155234}"/>
              </a:ext>
            </a:extLst>
          </p:cNvPr>
          <p:cNvSpPr txBox="1"/>
          <p:nvPr/>
        </p:nvSpPr>
        <p:spPr>
          <a:xfrm>
            <a:off x="0" y="6267271"/>
            <a:ext cx="62113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bg2"/>
                </a:solidFill>
                <a:effectLst/>
                <a:latin typeface="-apple-system"/>
              </a:rPr>
              <a:t>Mosier, C. I. (1947). A critical examination of the concepts of face validity. Educational and Psychological 	Measurement, 7(2), 191-205.</a:t>
            </a:r>
            <a:endParaRPr lang="en-US" sz="11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929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2D36-9A46-A311-A1A0-7A322F8C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How Does This Work in Practice?</a:t>
            </a:r>
            <a:r>
              <a:rPr lang="en-US" sz="4800" baseline="30000" dirty="0"/>
              <a:t>1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804C7-08CD-D37F-14DB-E8B5AC80E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/>
              <a:t>We want to manipulate the construct of ‘Moral Conviction’</a:t>
            </a:r>
          </a:p>
          <a:p>
            <a:pPr lvl="1"/>
            <a:r>
              <a:rPr lang="en-US" sz="3200" dirty="0"/>
              <a:t>This has not been always successful, likely in part to poor psychometric performance of the scales.</a:t>
            </a:r>
          </a:p>
          <a:p>
            <a:pPr lvl="1"/>
            <a:r>
              <a:rPr lang="en-US" sz="3200" dirty="0"/>
              <a:t>Additionally, measures of ‘Moral Conviction’ often define it differently, often in substantive ways</a:t>
            </a:r>
          </a:p>
          <a:p>
            <a:r>
              <a:rPr lang="en-US" sz="3600" dirty="0"/>
              <a:t>To ensure successful manipulation, we must first ensure that we have construct validity for our measure!</a:t>
            </a:r>
          </a:p>
          <a:p>
            <a:pPr lvl="1"/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CCFA1-6BFB-1DDD-3711-90DA5D155234}"/>
              </a:ext>
            </a:extLst>
          </p:cNvPr>
          <p:cNvSpPr txBox="1"/>
          <p:nvPr/>
        </p:nvSpPr>
        <p:spPr>
          <a:xfrm>
            <a:off x="0" y="6267271"/>
            <a:ext cx="62113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 err="1">
                <a:solidFill>
                  <a:schemeClr val="bg2"/>
                </a:solidFill>
                <a:effectLst/>
                <a:latin typeface="-apple-system"/>
              </a:rPr>
              <a:t>Skitka</a:t>
            </a:r>
            <a:r>
              <a:rPr lang="en-US" sz="1100" b="0" i="0" dirty="0">
                <a:solidFill>
                  <a:schemeClr val="bg2"/>
                </a:solidFill>
                <a:effectLst/>
                <a:latin typeface="-apple-system"/>
              </a:rPr>
              <a:t>, L. J., Hanson, B. E., Morgan, G. S., &amp; </a:t>
            </a:r>
            <a:r>
              <a:rPr lang="en-US" sz="1100" b="0" i="0" dirty="0" err="1">
                <a:solidFill>
                  <a:schemeClr val="bg2"/>
                </a:solidFill>
                <a:effectLst/>
                <a:latin typeface="-apple-system"/>
              </a:rPr>
              <a:t>Wisneski</a:t>
            </a:r>
            <a:r>
              <a:rPr lang="en-US" sz="1100" b="0" i="0" dirty="0">
                <a:solidFill>
                  <a:schemeClr val="bg2"/>
                </a:solidFill>
                <a:effectLst/>
                <a:latin typeface="-apple-system"/>
              </a:rPr>
              <a:t>, D. C. (2021). The psychology of moral conviction. 	Annual Review of Psychology, 72, 347-366.</a:t>
            </a:r>
            <a:endParaRPr lang="en-US" sz="11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92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2D36-9A46-A311-A1A0-7A322F8C8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8408"/>
          </a:xfrm>
        </p:spPr>
        <p:txBody>
          <a:bodyPr>
            <a:normAutofit/>
          </a:bodyPr>
          <a:lstStyle/>
          <a:p>
            <a:r>
              <a:rPr lang="en-US" sz="4800" dirty="0"/>
              <a:t>Measures of Moral Conviction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0385A1F-E7E7-C10A-F300-CAEA9F335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184862"/>
              </p:ext>
            </p:extLst>
          </p:nvPr>
        </p:nvGraphicFramePr>
        <p:xfrm>
          <a:off x="50800" y="789414"/>
          <a:ext cx="12090400" cy="5279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5200">
                  <a:extLst>
                    <a:ext uri="{9D8B030D-6E8A-4147-A177-3AD203B41FA5}">
                      <a16:colId xmlns:a16="http://schemas.microsoft.com/office/drawing/2014/main" val="2154883158"/>
                    </a:ext>
                  </a:extLst>
                </a:gridCol>
                <a:gridCol w="6045200">
                  <a:extLst>
                    <a:ext uri="{9D8B030D-6E8A-4147-A177-3AD203B41FA5}">
                      <a16:colId xmlns:a16="http://schemas.microsoft.com/office/drawing/2014/main" val="712209751"/>
                    </a:ext>
                  </a:extLst>
                </a:gridCol>
              </a:tblGrid>
              <a:tr h="524291"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178753"/>
                  </a:ext>
                </a:extLst>
              </a:tr>
              <a:tr h="1318668">
                <a:tc>
                  <a:txBody>
                    <a:bodyPr/>
                    <a:lstStyle/>
                    <a:p>
                      <a:r>
                        <a:rPr lang="en-US" dirty="0"/>
                        <a:t>A strong and absolute belief that something is right or wrong, moral or immoral. These beliefs are inherently motivation and highly emotionally charged. Morally convicted beliefs are perceived as a universal and objective truth.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 attitude about ____ is…</a:t>
                      </a:r>
                    </a:p>
                    <a:p>
                      <a:r>
                        <a:rPr lang="en-US" dirty="0"/>
                        <a:t>•A reflection of my core moral beliefs and convictions.</a:t>
                      </a:r>
                    </a:p>
                    <a:p>
                      <a:r>
                        <a:rPr lang="en-US" dirty="0"/>
                        <a:t>•Connected to fundamental beliefs about right and wrong.</a:t>
                      </a:r>
                    </a:p>
                    <a:p>
                      <a:r>
                        <a:rPr lang="en-US" dirty="0"/>
                        <a:t>•A moral stance.</a:t>
                      </a:r>
                    </a:p>
                    <a:p>
                      <a:r>
                        <a:rPr lang="en-US" dirty="0"/>
                        <a:t>•Based on moral principles.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708464"/>
                  </a:ext>
                </a:extLst>
              </a:tr>
              <a:tr h="524291">
                <a:tc>
                  <a:txBody>
                    <a:bodyPr/>
                    <a:lstStyle/>
                    <a:p>
                      <a:r>
                        <a:rPr lang="en-US" dirty="0"/>
                        <a:t>Strong attitudes regarding specific issues, framed as “</a:t>
                      </a:r>
                      <a:r>
                        <a:rPr lang="en-US" dirty="0" err="1"/>
                        <a:t>oughts</a:t>
                      </a:r>
                      <a:r>
                        <a:rPr lang="en-US" dirty="0"/>
                        <a:t>” and “</a:t>
                      </a:r>
                      <a:r>
                        <a:rPr lang="en-US" dirty="0" err="1"/>
                        <a:t>shoulds</a:t>
                      </a:r>
                      <a:r>
                        <a:rPr lang="en-US" dirty="0"/>
                        <a:t>”. Treating specific norms as absolutes and motivating behavior at the expense of all else, including personal gain.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•“____ bothers me a lot”</a:t>
                      </a:r>
                    </a:p>
                    <a:p>
                      <a:r>
                        <a:rPr lang="en-US" dirty="0"/>
                        <a:t>•“____ threatens values that are important to me”</a:t>
                      </a:r>
                    </a:p>
                    <a:p>
                      <a:r>
                        <a:rPr lang="en-US" dirty="0"/>
                        <a:t>•“My attitude towards ____ is a matter of principle”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95143"/>
                  </a:ext>
                </a:extLst>
              </a:tr>
              <a:tr h="524291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Rules or beliefs about what is appropriate surrounding social issues ‘deeply embedded into society (e.g., do not steal)’.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what extent do you feel your position on ___ is …</a:t>
                      </a:r>
                    </a:p>
                    <a:p>
                      <a:r>
                        <a:rPr lang="en-US" dirty="0"/>
                        <a:t>•Based on strong personal principles?</a:t>
                      </a:r>
                    </a:p>
                    <a:p>
                      <a:r>
                        <a:rPr lang="en-US" dirty="0"/>
                        <a:t>•Morally correct?</a:t>
                      </a:r>
                    </a:p>
                    <a:p>
                      <a:r>
                        <a:rPr lang="en-US" dirty="0"/>
                        <a:t>•A moral stance?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06450"/>
                  </a:ext>
                </a:extLst>
              </a:tr>
              <a:tr h="524291">
                <a:tc>
                  <a:txBody>
                    <a:bodyPr/>
                    <a:lstStyle/>
                    <a:p>
                      <a:r>
                        <a:rPr lang="en-US" dirty="0"/>
                        <a:t>Lay understanding of the participants of a given topic as moral or non-moral, bypassing assumptions from the researchers about the nature of moral vs. nonmoral evaluation.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•“I have the idea that there is a clear-cut distinction between moral and immoral when ____ is concerned.”</a:t>
                      </a:r>
                    </a:p>
                    <a:p>
                      <a:r>
                        <a:rPr lang="en-US" dirty="0"/>
                        <a:t>•“When ____ is concerned, rules regarding what is moral and what is immoral apply to everyone.”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77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080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2D36-9A46-A311-A1A0-7A322F8C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Measures of Moral Conviction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804C7-08CD-D37F-14DB-E8B5AC80E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000" dirty="0"/>
              <a:t>Many of these measures rely explicitly on the ‘face validity’ of measurements of moral conviction itself</a:t>
            </a:r>
          </a:p>
          <a:p>
            <a:pPr lvl="1"/>
            <a:r>
              <a:rPr lang="en-US" sz="3200" dirty="0"/>
              <a:t>An entire category of definition actively refuses to clearly define what ‘moral conviction’ even is, relying on the lay perception of participants to determine for themselves what is meant.</a:t>
            </a:r>
          </a:p>
          <a:p>
            <a:r>
              <a:rPr lang="en-US" sz="3600" dirty="0"/>
              <a:t>Thus, we would like to try to assess </a:t>
            </a:r>
            <a:r>
              <a:rPr lang="en-US" sz="3600" b="1" dirty="0"/>
              <a:t>Convergent validity</a:t>
            </a:r>
            <a:r>
              <a:rPr lang="en-US" sz="3600" dirty="0"/>
              <a:t> and </a:t>
            </a:r>
            <a:r>
              <a:rPr lang="en-US" sz="3600" b="1" dirty="0"/>
              <a:t>Divergent validity</a:t>
            </a:r>
            <a:r>
              <a:rPr lang="en-US" sz="3600" dirty="0"/>
              <a:t> to assess Construct validity directly.</a:t>
            </a:r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00783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2D36-9A46-A311-A1A0-7A322F8C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Moral Conviction – Example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804C7-08CD-D37F-14DB-E8B5AC80E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/>
              <a:t>Is ___ moral or nonmoral, depending on what you believe, regardless of how the issue may be viewed by others?</a:t>
            </a:r>
          </a:p>
          <a:p>
            <a:r>
              <a:rPr lang="en-US" sz="4000" dirty="0"/>
              <a:t>My attitude about ___ is …	</a:t>
            </a:r>
          </a:p>
          <a:p>
            <a:pPr lvl="1"/>
            <a:r>
              <a:rPr lang="en-US" sz="3600" dirty="0"/>
              <a:t>A reflection of my core moral beliefs and convictions.</a:t>
            </a:r>
          </a:p>
          <a:p>
            <a:pPr lvl="1"/>
            <a:r>
              <a:rPr lang="en-US" sz="3600" dirty="0"/>
              <a:t>Connected to fundamental beliefs about right and wrong.</a:t>
            </a:r>
          </a:p>
          <a:p>
            <a:pPr lvl="1"/>
            <a:r>
              <a:rPr lang="en-US" sz="3600" dirty="0"/>
              <a:t>A moral stance.</a:t>
            </a:r>
          </a:p>
          <a:p>
            <a:pPr lvl="1"/>
            <a:r>
              <a:rPr lang="en-US" sz="3600" dirty="0"/>
              <a:t>Based on moral principles.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pPr lvl="2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69280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2D36-9A46-A311-A1A0-7A322F8C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What is a Construct?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804C7-08CD-D37F-14DB-E8B5AC80E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Psychological process or characteristic believed to account for individual or group differences in behavior.</a:t>
            </a:r>
            <a:r>
              <a:rPr lang="en-US" sz="4000" baseline="30000" dirty="0"/>
              <a:t>1</a:t>
            </a:r>
            <a:endParaRPr lang="en-US" sz="4000" dirty="0"/>
          </a:p>
          <a:p>
            <a:pPr lvl="1"/>
            <a:r>
              <a:rPr lang="en-US" sz="3600" dirty="0"/>
              <a:t>E.g., Depression, Anxiety, Intelligence, etc.</a:t>
            </a:r>
          </a:p>
          <a:p>
            <a:r>
              <a:rPr lang="en-US" sz="4000" dirty="0"/>
              <a:t>How do we measure these ‘invisible characteristics’?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CCFA1-6BFB-1DDD-3711-90DA5D155234}"/>
              </a:ext>
            </a:extLst>
          </p:cNvPr>
          <p:cNvSpPr txBox="1"/>
          <p:nvPr/>
        </p:nvSpPr>
        <p:spPr>
          <a:xfrm>
            <a:off x="0" y="6267271"/>
            <a:ext cx="62113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bg2"/>
                </a:solidFill>
                <a:effectLst/>
                <a:latin typeface="-apple-system"/>
              </a:rPr>
              <a:t>Strauss, M. E., &amp; Smith, G. T. (2009). Construct validity: Advances in theory and methodology. Annual 	review of clinical psychology, 5, 1-25.</a:t>
            </a:r>
            <a:endParaRPr lang="en-US" sz="11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597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1D54D-BFA1-112C-CD66-474C2946C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6D503-88E2-145A-6A93-ACBA60830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4678"/>
            <a:ext cx="11049000" cy="828408"/>
          </a:xfrm>
        </p:spPr>
        <p:txBody>
          <a:bodyPr>
            <a:normAutofit/>
          </a:bodyPr>
          <a:lstStyle/>
          <a:p>
            <a:r>
              <a:rPr lang="en-US" sz="4800" dirty="0"/>
              <a:t>Moral Conviction – Example Items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0D79-04D9-4D88-AFDA-ED90F6424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000" dirty="0"/>
              <a:t>How morally wrong/right would it be for you to ___?</a:t>
            </a:r>
          </a:p>
          <a:p>
            <a:r>
              <a:rPr lang="en-US" sz="4000" dirty="0"/>
              <a:t>There are very important ethical aspects to this situation</a:t>
            </a:r>
          </a:p>
          <a:p>
            <a:r>
              <a:rPr lang="en-US" sz="4000" dirty="0"/>
              <a:t>This matter clearly does not involve ethics or moral issues</a:t>
            </a:r>
          </a:p>
          <a:p>
            <a:r>
              <a:rPr lang="en-US" sz="4000" dirty="0"/>
              <a:t>This situation could be described as a moral issue</a:t>
            </a:r>
            <a:endParaRPr lang="en-US" sz="36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pPr lvl="2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3320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2D36-9A46-A311-A1A0-7A322F8C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Moral Conviction – Convergent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804C7-08CD-D37F-14DB-E8B5AC80E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/>
              <a:t>Brief choice vignettes directly relating to hypothetical moral decisions associated with each issue.</a:t>
            </a:r>
          </a:p>
          <a:p>
            <a:pPr lvl="1"/>
            <a:r>
              <a:rPr lang="en-US" sz="3600" dirty="0"/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28770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2D36-9A46-A311-A1A0-7A322F8C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Moral Conviction – Divergent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804C7-08CD-D37F-14DB-E8B5AC80E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/>
              <a:t>Assessment of other unrelated constructs</a:t>
            </a:r>
          </a:p>
          <a:p>
            <a:pPr lvl="2"/>
            <a:r>
              <a:rPr lang="en-US" sz="3200" dirty="0"/>
              <a:t>Attitude importance</a:t>
            </a:r>
          </a:p>
          <a:p>
            <a:pPr lvl="2"/>
            <a:r>
              <a:rPr lang="en-US" sz="3200" dirty="0"/>
              <a:t>Attitude certainty</a:t>
            </a:r>
          </a:p>
          <a:p>
            <a:pPr lvl="1"/>
            <a:r>
              <a:rPr lang="en-US" sz="3600" dirty="0"/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3785466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02" y="29952"/>
            <a:ext cx="5799598" cy="16002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My sincerest gratitude for my extremely sage advisor: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84" y="1754128"/>
            <a:ext cx="5486400" cy="3480088"/>
          </a:xfrm>
        </p:spPr>
        <p:txBody>
          <a:bodyPr>
            <a:normAutofit/>
          </a:bodyPr>
          <a:lstStyle/>
          <a:p>
            <a:r>
              <a:rPr lang="en-US" sz="3600" b="0" u="sng" dirty="0"/>
              <a:t>Victoria Shaffer</a:t>
            </a:r>
            <a:endParaRPr lang="en-US" sz="3600" b="0" dirty="0"/>
          </a:p>
          <a:p>
            <a:endParaRPr lang="en-US" sz="3600" b="0" dirty="0"/>
          </a:p>
          <a:p>
            <a:r>
              <a:rPr lang="en-US" sz="3600" b="0" dirty="0"/>
              <a:t>Finally: All of you for coming and listening to my presentation! 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0769244A-5B75-08C0-6451-7D1CF2D82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717" y="252380"/>
            <a:ext cx="4154311" cy="553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263">
            <a:off x="8698934" y="376920"/>
            <a:ext cx="872921" cy="8729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20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D911-C146-2AEB-E1C1-1B1C69E9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4678"/>
            <a:ext cx="11500557" cy="828408"/>
          </a:xfrm>
        </p:spPr>
        <p:txBody>
          <a:bodyPr>
            <a:noAutofit/>
          </a:bodyPr>
          <a:lstStyle/>
          <a:p>
            <a:r>
              <a:rPr lang="en-US" sz="3600" dirty="0"/>
              <a:t>Depression – Patient Health Questionnaire 9 (PHQ-9)</a:t>
            </a:r>
            <a:r>
              <a:rPr lang="en-US" sz="3600" baseline="30000" dirty="0"/>
              <a:t>1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5B3FE1-7DB3-916A-1C53-A3BFF8CC2DE6}"/>
              </a:ext>
            </a:extLst>
          </p:cNvPr>
          <p:cNvSpPr txBox="1"/>
          <p:nvPr/>
        </p:nvSpPr>
        <p:spPr>
          <a:xfrm>
            <a:off x="0" y="6267271"/>
            <a:ext cx="62113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bg2"/>
                </a:solidFill>
                <a:effectLst/>
                <a:latin typeface="-apple-system"/>
              </a:rPr>
              <a:t>Kroenke, K., Spitzer, R.L. and Williams, J.B.W. (2001), The PHQ-9. Journal of General Internal Medicine, 16: 	606-613. https://doi.org/10.1046/j.1525-1497.2001.016009606.x</a:t>
            </a:r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251BCB-3CE0-7496-F576-9E2A6F7F6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7178" y="1572552"/>
            <a:ext cx="5178778" cy="3712896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 10 – item scale based off the 9 DSM-IV criteria for depression</a:t>
            </a:r>
          </a:p>
          <a:p>
            <a:r>
              <a:rPr lang="en-US" sz="4000" dirty="0"/>
              <a:t>Items range from 0 (not at all) to 3 (nearly every day).</a:t>
            </a:r>
          </a:p>
          <a:p>
            <a:r>
              <a:rPr lang="en-US" sz="4000" dirty="0"/>
              <a:t>Scored as an average.</a:t>
            </a:r>
          </a:p>
          <a:p>
            <a:endParaRPr 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FD0E71-A1D0-836B-A620-A7B342B07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302" y="1185333"/>
            <a:ext cx="4138911" cy="506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24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D911-C146-2AEB-E1C1-1B1C69E9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11" y="534678"/>
            <a:ext cx="11695289" cy="828408"/>
          </a:xfrm>
        </p:spPr>
        <p:txBody>
          <a:bodyPr>
            <a:noAutofit/>
          </a:bodyPr>
          <a:lstStyle/>
          <a:p>
            <a:r>
              <a:rPr lang="en-US" sz="3200" dirty="0"/>
              <a:t>Anxiety – Overall Anxiety Severity and Impairment Scale (OASIS)</a:t>
            </a:r>
            <a:r>
              <a:rPr lang="en-US" sz="3200" baseline="30000" dirty="0"/>
              <a:t>1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5B3FE1-7DB3-916A-1C53-A3BFF8CC2DE6}"/>
              </a:ext>
            </a:extLst>
          </p:cNvPr>
          <p:cNvSpPr txBox="1"/>
          <p:nvPr/>
        </p:nvSpPr>
        <p:spPr>
          <a:xfrm>
            <a:off x="-1" y="6267271"/>
            <a:ext cx="679591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bg2"/>
                </a:solidFill>
                <a:effectLst/>
                <a:latin typeface="-apple-system"/>
              </a:rPr>
              <a:t>Campbell-Sills, L., Norman, S. B., </a:t>
            </a:r>
            <a:r>
              <a:rPr lang="en-US" sz="1100" b="0" i="0" dirty="0" err="1">
                <a:solidFill>
                  <a:schemeClr val="bg2"/>
                </a:solidFill>
                <a:effectLst/>
                <a:latin typeface="-apple-system"/>
              </a:rPr>
              <a:t>Craske</a:t>
            </a:r>
            <a:r>
              <a:rPr lang="en-US" sz="1100" b="0" i="0" dirty="0">
                <a:solidFill>
                  <a:schemeClr val="bg2"/>
                </a:solidFill>
                <a:effectLst/>
                <a:latin typeface="-apple-system"/>
              </a:rPr>
              <a:t>, M. G., Sullivan, G., Lang, A. J., Chavira, D. A., ... &amp; Stein, M. B. (2009). 	Validation of a brief measure of anxiety-related severity and impairment: the Overall Anxiety 	Severity and Impairment Scale (OASIS). Journal of affective disorders, 112(1-3), 92-101.</a:t>
            </a:r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251BCB-3CE0-7496-F576-9E2A6F7F6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7178" y="1572552"/>
            <a:ext cx="5178778" cy="3712896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/>
              <a:t> 5 – Item self report measure</a:t>
            </a:r>
          </a:p>
          <a:p>
            <a:r>
              <a:rPr lang="en-US" sz="4000" dirty="0"/>
              <a:t>Range from 0 (Never/None/Not at All) to 4 (Constantly/Extreme/All the time).</a:t>
            </a:r>
          </a:p>
          <a:p>
            <a:r>
              <a:rPr lang="en-US" sz="4000" dirty="0"/>
              <a:t>Scored as a sum</a:t>
            </a:r>
          </a:p>
          <a:p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0C03F2-3285-90B3-5C74-4D3535441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65" y="1250197"/>
            <a:ext cx="5178778" cy="46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28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D911-C146-2AEB-E1C1-1B1C69E9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4678"/>
            <a:ext cx="11500557" cy="828408"/>
          </a:xfrm>
        </p:spPr>
        <p:txBody>
          <a:bodyPr>
            <a:noAutofit/>
          </a:bodyPr>
          <a:lstStyle/>
          <a:p>
            <a:r>
              <a:rPr lang="en-US" sz="3600" dirty="0"/>
              <a:t>Intelligence – Wechsler Adult Intelligence Scale (WAIS)</a:t>
            </a:r>
            <a:r>
              <a:rPr lang="en-US" sz="3600" baseline="30000" dirty="0"/>
              <a:t>1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5B3FE1-7DB3-916A-1C53-A3BFF8CC2DE6}"/>
              </a:ext>
            </a:extLst>
          </p:cNvPr>
          <p:cNvSpPr txBox="1"/>
          <p:nvPr/>
        </p:nvSpPr>
        <p:spPr>
          <a:xfrm>
            <a:off x="0" y="6267271"/>
            <a:ext cx="62113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bg2"/>
                </a:solidFill>
                <a:effectLst/>
                <a:latin typeface="-apple-system"/>
              </a:rPr>
              <a:t>Kroenke, K., Spitzer, R.L. and Williams, J.B.W. (2001), The PHQ-9. Journal of General Internal Medicine, 16: 	606-613. https://doi.org/10.1046/j.1525-1497.2001.016009606.x</a:t>
            </a:r>
            <a:endParaRPr lang="en-US" sz="1100" dirty="0">
              <a:solidFill>
                <a:schemeClr val="bg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251BCB-3CE0-7496-F576-9E2A6F7F6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508" y="1609815"/>
            <a:ext cx="3908425" cy="3712896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/>
              <a:t> 14 subtests (e.g., Vocabulary, Similarities, Comprehension, etc.)</a:t>
            </a:r>
          </a:p>
          <a:p>
            <a:r>
              <a:rPr lang="en-US" sz="4000" dirty="0"/>
              <a:t>Scored from 45 to 155, mean of 100 and SD of 15</a:t>
            </a:r>
          </a:p>
          <a:p>
            <a:endParaRPr lang="en-US" sz="4000" dirty="0"/>
          </a:p>
        </p:txBody>
      </p:sp>
      <p:pic>
        <p:nvPicPr>
          <p:cNvPr id="1026" name="Picture 2" descr="WISC Sample Test Questions | WISC-IV &amp; WISC-V - TestingMom.com">
            <a:extLst>
              <a:ext uri="{FF2B5EF4-FFF2-40B4-BE49-F238E27FC236}">
                <a16:creationId xmlns:a16="http://schemas.microsoft.com/office/drawing/2014/main" id="{131AFC2C-1D9B-2A2E-B766-3795B472D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67" y="1268237"/>
            <a:ext cx="752475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859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2D36-9A46-A311-A1A0-7A322F8C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What is Construct Validity?</a:t>
            </a:r>
            <a:r>
              <a:rPr lang="en-US" sz="4800" baseline="30000" dirty="0"/>
              <a:t>1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804C7-08CD-D37F-14DB-E8B5AC80E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Evaluation of the extent to which a measure assess the construct it is deemed to measure</a:t>
            </a:r>
          </a:p>
          <a:p>
            <a:r>
              <a:rPr lang="en-US" sz="4000" dirty="0"/>
              <a:t>Comprehensive – contains all sources of evidence supporting specific interpretations of a score from a measure AND actions based on those interpretations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CCFA1-6BFB-1DDD-3711-90DA5D155234}"/>
              </a:ext>
            </a:extLst>
          </p:cNvPr>
          <p:cNvSpPr txBox="1"/>
          <p:nvPr/>
        </p:nvSpPr>
        <p:spPr>
          <a:xfrm>
            <a:off x="0" y="6267271"/>
            <a:ext cx="62113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bg2"/>
                </a:solidFill>
                <a:effectLst/>
                <a:latin typeface="-apple-system"/>
              </a:rPr>
              <a:t>Strauss, M. E., &amp; Smith, G. T. (2009). Construct validity: Advances in theory and methodology. Annual 	review of clinical psychology, 5, 1-25.</a:t>
            </a:r>
            <a:endParaRPr lang="en-US" sz="11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063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2D36-9A46-A311-A1A0-7A322F8C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How to Measure Construct Validity?</a:t>
            </a:r>
            <a:r>
              <a:rPr lang="en-US" sz="4800" baseline="30000" dirty="0"/>
              <a:t>1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804C7-08CD-D37F-14DB-E8B5AC80E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Validate measures by testing if they relate to measures of other constructs (based on theory)</a:t>
            </a:r>
          </a:p>
          <a:p>
            <a:pPr lvl="1"/>
            <a:r>
              <a:rPr lang="en-US" sz="3600" dirty="0"/>
              <a:t>Construct validity is both measure and theory validation!</a:t>
            </a:r>
          </a:p>
          <a:p>
            <a:r>
              <a:rPr lang="en-US" sz="4000" dirty="0"/>
              <a:t>Construct validity is not binary, but a continuum. Accumulation of evidence over time increases relative construct validity.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CCFA1-6BFB-1DDD-3711-90DA5D155234}"/>
              </a:ext>
            </a:extLst>
          </p:cNvPr>
          <p:cNvSpPr txBox="1"/>
          <p:nvPr/>
        </p:nvSpPr>
        <p:spPr>
          <a:xfrm>
            <a:off x="0" y="6267271"/>
            <a:ext cx="62113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bg2"/>
                </a:solidFill>
                <a:effectLst/>
                <a:latin typeface="-apple-system"/>
              </a:rPr>
              <a:t>Strauss, M. E., &amp; Smith, G. T. (2009). Construct validity: Advances in theory and methodology. Annual 	review of clinical psychology, 5, 1-25.</a:t>
            </a:r>
            <a:endParaRPr lang="en-US" sz="11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170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2D36-9A46-A311-A1A0-7A322F8C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How to Measure Construct Validity?</a:t>
            </a:r>
            <a:r>
              <a:rPr lang="en-US" sz="4800" baseline="30000" dirty="0"/>
              <a:t>1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804C7-08CD-D37F-14DB-E8B5AC80E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 err="1"/>
              <a:t>R</a:t>
            </a:r>
            <a:r>
              <a:rPr lang="en-US" sz="4000" baseline="-25000" dirty="0" err="1"/>
              <a:t>alerting</a:t>
            </a:r>
            <a:r>
              <a:rPr lang="en-US" sz="4000" baseline="-25000" dirty="0"/>
              <a:t>-CV </a:t>
            </a:r>
            <a:r>
              <a:rPr lang="en-US" sz="4000" dirty="0"/>
              <a:t>: Correlation between the pattern of correlations predicted between the measure being validated and the pattern of correlations actually obtained.</a:t>
            </a:r>
            <a:endParaRPr lang="en-US" sz="3600" dirty="0"/>
          </a:p>
          <a:p>
            <a:pPr lvl="1"/>
            <a:r>
              <a:rPr lang="en-US" sz="3200" dirty="0"/>
              <a:t>E.g., in a measure of intelligence, assumed to correlate to verbal IQ as .5, nonverbal skill .4, and MMPI-2 at -.1 .Correlate these predicted values with the obtained values. Ranges from -1 to 1</a:t>
            </a:r>
          </a:p>
          <a:p>
            <a:pPr lvl="1"/>
            <a:r>
              <a:rPr lang="en-US" sz="3600" dirty="0"/>
              <a:t>As more variables are added, becomes more informative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CCFA1-6BFB-1DDD-3711-90DA5D155234}"/>
              </a:ext>
            </a:extLst>
          </p:cNvPr>
          <p:cNvSpPr txBox="1"/>
          <p:nvPr/>
        </p:nvSpPr>
        <p:spPr>
          <a:xfrm>
            <a:off x="0" y="6267271"/>
            <a:ext cx="62113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 err="1">
                <a:solidFill>
                  <a:schemeClr val="bg2"/>
                </a:solidFill>
                <a:effectLst/>
                <a:latin typeface="-apple-system"/>
              </a:rPr>
              <a:t>Westen</a:t>
            </a:r>
            <a:r>
              <a:rPr lang="en-US" sz="1100" b="0" i="0" dirty="0">
                <a:solidFill>
                  <a:schemeClr val="bg2"/>
                </a:solidFill>
                <a:effectLst/>
                <a:latin typeface="-apple-system"/>
              </a:rPr>
              <a:t>, Drew; Rosenthal, Robert (2003). Quantifying construct validity: Two simple measures.. Journal of 	Personality and Social Psychology, 84(3), 608–618. doi:10.1037/0022-3514.84.3.608 </a:t>
            </a:r>
            <a:endParaRPr lang="en-US" sz="11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019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2D36-9A46-A311-A1A0-7A322F8C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How to Measure Construct Validity?</a:t>
            </a:r>
            <a:r>
              <a:rPr lang="en-US" sz="4800" baseline="30000" dirty="0"/>
              <a:t>1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804C7-08CD-D37F-14DB-E8B5AC80E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 err="1"/>
              <a:t>R</a:t>
            </a:r>
            <a:r>
              <a:rPr lang="en-US" sz="4000" baseline="-25000" dirty="0" err="1"/>
              <a:t>alerting</a:t>
            </a:r>
            <a:r>
              <a:rPr lang="en-US" sz="4000" baseline="-25000" dirty="0"/>
              <a:t>-CV </a:t>
            </a:r>
            <a:r>
              <a:rPr lang="en-US" sz="4000" dirty="0"/>
              <a:t>: Correlation between the pattern of correlations predicted between the measure being validated and the pattern of correlations actually obtained.</a:t>
            </a:r>
            <a:endParaRPr lang="en-US" sz="3600" dirty="0"/>
          </a:p>
          <a:p>
            <a:pPr lvl="1"/>
            <a:r>
              <a:rPr lang="en-US" sz="3200" dirty="0"/>
              <a:t>E.g., in a measure of intelligence, assumed to correlate to verbal IQ as .5, nonverbal skill .4, and MMPI-2 at -.1 .Correlate these predicted values with the obtained values. Ranges from -1 to 1</a:t>
            </a:r>
          </a:p>
          <a:p>
            <a:pPr lvl="1"/>
            <a:r>
              <a:rPr lang="en-US" sz="3600" dirty="0"/>
              <a:t>As more variables are added, becomes more informative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CCFA1-6BFB-1DDD-3711-90DA5D155234}"/>
              </a:ext>
            </a:extLst>
          </p:cNvPr>
          <p:cNvSpPr txBox="1"/>
          <p:nvPr/>
        </p:nvSpPr>
        <p:spPr>
          <a:xfrm>
            <a:off x="0" y="6267271"/>
            <a:ext cx="62113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 err="1">
                <a:solidFill>
                  <a:schemeClr val="bg2"/>
                </a:solidFill>
                <a:effectLst/>
                <a:latin typeface="-apple-system"/>
              </a:rPr>
              <a:t>Westen</a:t>
            </a:r>
            <a:r>
              <a:rPr lang="en-US" sz="1100" b="0" i="0" dirty="0">
                <a:solidFill>
                  <a:schemeClr val="bg2"/>
                </a:solidFill>
                <a:effectLst/>
                <a:latin typeface="-apple-system"/>
              </a:rPr>
              <a:t>, Drew; Rosenthal, Robert (2003). Quantifying construct validity: Two simple measures.. Journal of 	Personality and Social Psychology, 84(3), 608–618. doi:10.1037/0022-3514.84.3.608 </a:t>
            </a:r>
            <a:endParaRPr lang="en-US" sz="11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241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izzou Theme">
      <a:dk1>
        <a:srgbClr val="000000"/>
      </a:dk1>
      <a:lt1>
        <a:srgbClr val="000000"/>
      </a:lt1>
      <a:dk2>
        <a:srgbClr val="FEFFFF"/>
      </a:dk2>
      <a:lt2>
        <a:srgbClr val="FEFFFF"/>
      </a:lt2>
      <a:accent1>
        <a:srgbClr val="F4CF4B"/>
      </a:accent1>
      <a:accent2>
        <a:srgbClr val="900000"/>
      </a:accent2>
      <a:accent3>
        <a:srgbClr val="BD5B2B"/>
      </a:accent3>
      <a:accent4>
        <a:srgbClr val="69901D"/>
      </a:accent4>
      <a:accent5>
        <a:srgbClr val="1C5E90"/>
      </a:accent5>
      <a:accent6>
        <a:srgbClr val="8F8883"/>
      </a:accent6>
      <a:hlink>
        <a:srgbClr val="AB1500"/>
      </a:hlink>
      <a:folHlink>
        <a:srgbClr val="1C5E90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1378</TotalTime>
  <Words>2088</Words>
  <Application>Microsoft Office PowerPoint</Application>
  <PresentationFormat>Widescreen</PresentationFormat>
  <Paragraphs>143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-apple-system</vt:lpstr>
      <vt:lpstr>Arial</vt:lpstr>
      <vt:lpstr>Calibri</vt:lpstr>
      <vt:lpstr>Garamond</vt:lpstr>
      <vt:lpstr>Office Theme</vt:lpstr>
      <vt:lpstr>Construct Validity: A Contemporary Discussion</vt:lpstr>
      <vt:lpstr>What is a Construct?</vt:lpstr>
      <vt:lpstr>Depression – Patient Health Questionnaire 9 (PHQ-9)1</vt:lpstr>
      <vt:lpstr>Anxiety – Overall Anxiety Severity and Impairment Scale (OASIS)1</vt:lpstr>
      <vt:lpstr>Intelligence – Wechsler Adult Intelligence Scale (WAIS)1</vt:lpstr>
      <vt:lpstr>What is Construct Validity?1</vt:lpstr>
      <vt:lpstr>How to Measure Construct Validity?1</vt:lpstr>
      <vt:lpstr>How to Measure Construct Validity?1</vt:lpstr>
      <vt:lpstr>How to Measure Construct Validity?1</vt:lpstr>
      <vt:lpstr>Convergent Validity1</vt:lpstr>
      <vt:lpstr>Divergent Validity1</vt:lpstr>
      <vt:lpstr>What is NOT Construct Validity?1</vt:lpstr>
      <vt:lpstr>Laparoscopic Surgery – Team Training Performance Module1</vt:lpstr>
      <vt:lpstr>Moral Conviction – Single Item Moral Conviction Screener1</vt:lpstr>
      <vt:lpstr>How Does This Work in Practice?1</vt:lpstr>
      <vt:lpstr>How Does This Work in Practice?1</vt:lpstr>
      <vt:lpstr>Measures of Moral Conviction</vt:lpstr>
      <vt:lpstr>Measures of Moral Conviction</vt:lpstr>
      <vt:lpstr>Moral Conviction – Example Items</vt:lpstr>
      <vt:lpstr>Moral Conviction – Example Items cont.</vt:lpstr>
      <vt:lpstr>Moral Conviction – Convergent Validity</vt:lpstr>
      <vt:lpstr>Moral Conviction – Divergent Validity</vt:lpstr>
      <vt:lpstr>My sincerest gratitude for my extremely sage advisor: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Duan, Sean (MU-Student)</cp:lastModifiedBy>
  <cp:revision>151</cp:revision>
  <dcterms:created xsi:type="dcterms:W3CDTF">2018-06-22T19:08:40Z</dcterms:created>
  <dcterms:modified xsi:type="dcterms:W3CDTF">2024-02-01T22:22:44Z</dcterms:modified>
</cp:coreProperties>
</file>