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9" r:id="rId3"/>
    <p:sldId id="258" r:id="rId4"/>
    <p:sldId id="275" r:id="rId5"/>
    <p:sldId id="276" r:id="rId6"/>
    <p:sldId id="261" r:id="rId7"/>
    <p:sldId id="278" r:id="rId8"/>
    <p:sldId id="316" r:id="rId9"/>
    <p:sldId id="271" r:id="rId10"/>
    <p:sldId id="279" r:id="rId11"/>
    <p:sldId id="280" r:id="rId12"/>
    <p:sldId id="281" r:id="rId13"/>
    <p:sldId id="282" r:id="rId14"/>
    <p:sldId id="284" r:id="rId15"/>
    <p:sldId id="285" r:id="rId16"/>
    <p:sldId id="283" r:id="rId17"/>
    <p:sldId id="305" r:id="rId18"/>
    <p:sldId id="295" r:id="rId19"/>
    <p:sldId id="317" r:id="rId20"/>
    <p:sldId id="296" r:id="rId21"/>
    <p:sldId id="298" r:id="rId22"/>
    <p:sldId id="306" r:id="rId23"/>
    <p:sldId id="297" r:id="rId24"/>
    <p:sldId id="307" r:id="rId25"/>
    <p:sldId id="300" r:id="rId26"/>
    <p:sldId id="301" r:id="rId27"/>
    <p:sldId id="309" r:id="rId28"/>
    <p:sldId id="310" r:id="rId29"/>
    <p:sldId id="311" r:id="rId30"/>
    <p:sldId id="302" r:id="rId31"/>
    <p:sldId id="303" r:id="rId32"/>
    <p:sldId id="308" r:id="rId33"/>
    <p:sldId id="286" r:id="rId34"/>
    <p:sldId id="318" r:id="rId35"/>
    <p:sldId id="313" r:id="rId36"/>
    <p:sldId id="289" r:id="rId37"/>
    <p:sldId id="315" r:id="rId38"/>
    <p:sldId id="288" r:id="rId39"/>
    <p:sldId id="314" r:id="rId40"/>
    <p:sldId id="291" r:id="rId41"/>
    <p:sldId id="30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5" autoAdjust="0"/>
  </p:normalViewPr>
  <p:slideViewPr>
    <p:cSldViewPr snapToGrid="0">
      <p:cViewPr varScale="1">
        <p:scale>
          <a:sx n="80" d="100"/>
          <a:sy n="80" d="100"/>
        </p:scale>
        <p:origin x="132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58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96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7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5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9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2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0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9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7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2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2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1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8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4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0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0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Proposal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11" y="0"/>
            <a:ext cx="5484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Low social consensus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High social consensus condition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8297F9-9264-3416-1865-7927F7A24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54912"/>
          <a:stretch/>
        </p:blipFill>
        <p:spPr>
          <a:xfrm>
            <a:off x="440621" y="2938187"/>
            <a:ext cx="5301368" cy="331823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EEBF6F-B346-3E4B-3C51-000A35BE0F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b="54912"/>
          <a:stretch/>
        </p:blipFill>
        <p:spPr>
          <a:xfrm>
            <a:off x="5861464" y="2924649"/>
            <a:ext cx="5343364" cy="33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8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1ADD82-43AC-28FB-0947-1E8C6AE2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846" y="1425398"/>
            <a:ext cx="6651996" cy="5300254"/>
          </a:xfrm>
        </p:spPr>
      </p:pic>
    </p:spTree>
    <p:extLst>
      <p:ext uri="{BB962C8B-B14F-4D97-AF65-F5344CB8AC3E}">
        <p14:creationId xmlns:p14="http://schemas.microsoft.com/office/powerpoint/2010/main" val="418977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Repeated measures design</a:t>
            </a:r>
          </a:p>
          <a:p>
            <a:pPr lvl="1"/>
            <a:r>
              <a:rPr lang="en-US" sz="3000" dirty="0"/>
              <a:t>2 Independent Variables:</a:t>
            </a:r>
          </a:p>
          <a:p>
            <a:pPr lvl="2"/>
            <a:r>
              <a:rPr lang="en-US" sz="2800" u="sng" dirty="0">
                <a:solidFill>
                  <a:srgbClr val="00B050"/>
                </a:solidFill>
              </a:rPr>
              <a:t>Time:</a:t>
            </a:r>
            <a:r>
              <a:rPr lang="en-US" sz="2800" dirty="0">
                <a:solidFill>
                  <a:srgbClr val="00B050"/>
                </a:solidFill>
              </a:rPr>
              <a:t> Before or After consensus manipulation</a:t>
            </a:r>
          </a:p>
          <a:p>
            <a:pPr lvl="2"/>
            <a:r>
              <a:rPr lang="en-US" sz="2800" u="sng" dirty="0">
                <a:solidFill>
                  <a:srgbClr val="0070C0"/>
                </a:solidFill>
              </a:rPr>
              <a:t>Social Consensus: </a:t>
            </a:r>
            <a:r>
              <a:rPr lang="en-US" sz="2800" dirty="0">
                <a:solidFill>
                  <a:srgbClr val="0070C0"/>
                </a:solidFill>
              </a:rPr>
              <a:t>Low (-20%) or High (+20%)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2</a:t>
            </a:r>
            <a:r>
              <a:rPr lang="en-US" sz="3000" dirty="0"/>
              <a:t> x </a:t>
            </a:r>
            <a:r>
              <a:rPr lang="en-US" sz="3000" dirty="0">
                <a:solidFill>
                  <a:srgbClr val="0070C0"/>
                </a:solidFill>
              </a:rPr>
              <a:t>2</a:t>
            </a:r>
            <a:r>
              <a:rPr lang="en-US" sz="3000" dirty="0"/>
              <a:t> design</a:t>
            </a:r>
          </a:p>
          <a:p>
            <a:pPr lvl="2"/>
            <a:r>
              <a:rPr lang="en-US" sz="2800" dirty="0"/>
              <a:t>Participants rated their support for an issue before the manipulation, and after the manipulation – social consensus was between subjects, randomly assigned to low or high.</a:t>
            </a:r>
          </a:p>
          <a:p>
            <a:pPr lvl="2"/>
            <a:r>
              <a:rPr lang="en-US" sz="2800" dirty="0"/>
              <a:t>Measured individual differences: deontological and utilitarian orientation, health literacy, subjective and objective numeracy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81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BB404-E71B-E6B6-7859-6010EC8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75" y="540562"/>
            <a:ext cx="7641126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EDCF6-3776-85DB-A71E-D74635D8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17" y="826806"/>
            <a:ext cx="8658419" cy="60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88DBE-4FB4-91D2-9CBB-75AFD52FA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41" y="745100"/>
            <a:ext cx="8775717" cy="61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3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Strong support for social consensus manipulation working</a:t>
            </a:r>
          </a:p>
          <a:p>
            <a:pPr lvl="1"/>
            <a:r>
              <a:rPr lang="en-US" sz="2400" dirty="0"/>
              <a:t>Potential ‘ceiling effect’ issues for ‘Climate Change’ topic</a:t>
            </a:r>
          </a:p>
          <a:p>
            <a:r>
              <a:rPr lang="en-US" sz="3200" dirty="0"/>
              <a:t>Deontological orientation affected support for UHC</a:t>
            </a:r>
          </a:p>
          <a:p>
            <a:r>
              <a:rPr lang="en-US" sz="3200" dirty="0"/>
              <a:t>No individual differences effects from:</a:t>
            </a:r>
          </a:p>
          <a:p>
            <a:pPr lvl="1"/>
            <a:r>
              <a:rPr lang="en-US" sz="2800" dirty="0"/>
              <a:t>Subjective numeracy</a:t>
            </a:r>
          </a:p>
          <a:p>
            <a:pPr lvl="1"/>
            <a:r>
              <a:rPr lang="en-US" sz="2800" dirty="0"/>
              <a:t>Objective numeracy</a:t>
            </a:r>
          </a:p>
          <a:p>
            <a:pPr lvl="1"/>
            <a:r>
              <a:rPr lang="en-US" sz="2800" dirty="0"/>
              <a:t>Health literacy</a:t>
            </a:r>
          </a:p>
          <a:p>
            <a:pPr lvl="1"/>
            <a:r>
              <a:rPr lang="en-US" sz="2800" dirty="0"/>
              <a:t>Utilitarian orientation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4524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823-1C90-ED62-D7CF-5A4F1C75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0F2B-933C-94BC-83C8-0BAA7B31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Effect of Moral Conviction on Current and Past Issues</a:t>
            </a:r>
          </a:p>
        </p:txBody>
      </p:sp>
    </p:spTree>
    <p:extLst>
      <p:ext uri="{BB962C8B-B14F-4D97-AF65-F5344CB8AC3E}">
        <p14:creationId xmlns:p14="http://schemas.microsoft.com/office/powerpoint/2010/main" val="310658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500" dirty="0"/>
              <a:t>Does this manipulation work well in changing moral conviction?</a:t>
            </a:r>
            <a:endParaRPr lang="en-US" sz="2200" dirty="0"/>
          </a:p>
          <a:p>
            <a:r>
              <a:rPr lang="en-US" sz="3500" dirty="0"/>
              <a:t>How much do changing levels of moral conviction affect support for [topic]?</a:t>
            </a:r>
          </a:p>
          <a:p>
            <a:r>
              <a:rPr lang="en-US" sz="3500" dirty="0"/>
              <a:t>How do individual differences in openness to belief change affect levels of moral conviction by condition, and support for [topic]?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8902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365760"/>
            <a:ext cx="10304807" cy="1325562"/>
          </a:xfrm>
        </p:spPr>
        <p:txBody>
          <a:bodyPr>
            <a:normAutofit/>
          </a:bodyPr>
          <a:lstStyle/>
          <a:p>
            <a:r>
              <a:rPr lang="en-US" dirty="0"/>
              <a:t>Dissertation Proposal 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36695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Study 1</a:t>
            </a:r>
          </a:p>
          <a:p>
            <a:r>
              <a:rPr lang="en-US" sz="3600" dirty="0"/>
              <a:t>Study 2</a:t>
            </a:r>
          </a:p>
          <a:p>
            <a:r>
              <a:rPr lang="en-US" sz="3600" dirty="0"/>
              <a:t>Proposed Study 3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364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500" dirty="0"/>
              <a:t>Psychology 1000 Students (N = 208)</a:t>
            </a:r>
          </a:p>
          <a:p>
            <a:pPr lvl="1"/>
            <a:r>
              <a:rPr lang="en-US" sz="3000" dirty="0"/>
              <a:t>Demographic information was not collected</a:t>
            </a:r>
            <a:endParaRPr lang="en-US" sz="2200" dirty="0"/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93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Moral Responsibility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Pragmatic condition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8297F9-9264-3416-1865-7927F7A24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" b="359"/>
          <a:stretch/>
        </p:blipFill>
        <p:spPr>
          <a:xfrm>
            <a:off x="440621" y="2707106"/>
            <a:ext cx="5301368" cy="3785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B3D261-80A7-CEC7-AB20-771853E0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715" y="2617284"/>
            <a:ext cx="4745388" cy="40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Moral Piggybacking Condition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Hedonic condition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8297F9-9264-3416-1865-7927F7A24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" b="2082"/>
          <a:stretch/>
        </p:blipFill>
        <p:spPr>
          <a:xfrm>
            <a:off x="440621" y="2707106"/>
            <a:ext cx="5301368" cy="3785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B3D261-80A7-CEC7-AB20-771853E0C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3715" y="2765719"/>
            <a:ext cx="4745388" cy="37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3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3829" y="139795"/>
            <a:ext cx="6391908" cy="65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7735" y="508559"/>
            <a:ext cx="6391908" cy="58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Independent Variable – Moral Conviction: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Moral Responsibility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Moral Piggybacking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Pragmatic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Hedonic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Control</a:t>
            </a:r>
          </a:p>
          <a:p>
            <a:r>
              <a:rPr lang="en-US" sz="3200" dirty="0"/>
              <a:t>Participants were given essays with the same framing on all four topics:</a:t>
            </a:r>
          </a:p>
          <a:p>
            <a:pPr lvl="1"/>
            <a:r>
              <a:rPr lang="en-US" sz="3000" dirty="0"/>
              <a:t>Universal Health Care</a:t>
            </a:r>
          </a:p>
          <a:p>
            <a:pPr lvl="1"/>
            <a:r>
              <a:rPr lang="en-US" sz="3000" dirty="0"/>
              <a:t>Capital Punishment</a:t>
            </a:r>
          </a:p>
          <a:p>
            <a:pPr lvl="1"/>
            <a:r>
              <a:rPr lang="en-US" sz="3000" dirty="0"/>
              <a:t>Climate Change</a:t>
            </a:r>
          </a:p>
          <a:p>
            <a:pPr lvl="1"/>
            <a:r>
              <a:rPr lang="en-US" sz="3000" dirty="0"/>
              <a:t>Exercise</a:t>
            </a:r>
          </a:p>
          <a:p>
            <a:r>
              <a:rPr lang="en-US" sz="3200" dirty="0"/>
              <a:t>Main Outcomes: Support for an issue and level of moral conviction on an issue.</a:t>
            </a:r>
          </a:p>
          <a:p>
            <a:pPr lvl="1"/>
            <a:r>
              <a:rPr lang="en-US" sz="2300" dirty="0"/>
              <a:t>Additionally, measured openness to belief change for a topic, and how persuasive each essay was</a:t>
            </a:r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17779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79C66-9EC4-ABE5-C58A-EEA9DEB6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76" y="660439"/>
            <a:ext cx="8893852" cy="61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26298-254D-4869-5C43-D804EFB2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2" y="623140"/>
            <a:ext cx="8947377" cy="62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08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0BBDF-FE9C-5439-A20E-A61DD108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32" y="623140"/>
            <a:ext cx="8947377" cy="62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8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8E8A7-C6AA-F8D6-3213-CE25B1BB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84" y="690212"/>
            <a:ext cx="8851125" cy="61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Statement: Changing polarized beliefs has becoming increasingly important because:</a:t>
            </a:r>
          </a:p>
          <a:p>
            <a:pPr lvl="1"/>
            <a:r>
              <a:rPr lang="en-US" sz="3200" dirty="0"/>
              <a:t>Polarization is increasing (political belief, belief in science, etc.)</a:t>
            </a:r>
          </a:p>
          <a:p>
            <a:pPr lvl="1"/>
            <a:r>
              <a:rPr lang="en-US" sz="3200" dirty="0"/>
              <a:t>Polarizing beliefs resulting in negative consequences (vaccine hesitancy, lack of reproductive healthcare, etc.) are difficult to change.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29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4" name="Picture 3" descr="A diagram with different colored squares&#10;&#10;Description automatically generated">
            <a:extLst>
              <a:ext uri="{FF2B5EF4-FFF2-40B4-BE49-F238E27FC236}">
                <a16:creationId xmlns:a16="http://schemas.microsoft.com/office/drawing/2014/main" id="{2AB6FE99-65E3-BA0A-2174-07CE5555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8" y="194595"/>
            <a:ext cx="8334607" cy="6663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98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" y="-580462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  <p:pic>
        <p:nvPicPr>
          <p:cNvPr id="5" name="Picture 4" descr="A diagram with colored squares&#10;&#10;Description automatically generated">
            <a:extLst>
              <a:ext uri="{FF2B5EF4-FFF2-40B4-BE49-F238E27FC236}">
                <a16:creationId xmlns:a16="http://schemas.microsoft.com/office/drawing/2014/main" id="{902A0F33-3F93-533E-0A2F-2E321E2D5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5" y="0"/>
            <a:ext cx="857800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29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Some evidence for effect of moral conviction manipulation on support for [Topic]</a:t>
            </a:r>
          </a:p>
          <a:p>
            <a:pPr lvl="1"/>
            <a:r>
              <a:rPr lang="en-US" sz="2200" dirty="0"/>
              <a:t>Pragmatic condition had significant interaction with openness to belief change for topic of UHC</a:t>
            </a:r>
          </a:p>
          <a:p>
            <a:r>
              <a:rPr lang="en-US" sz="3200" dirty="0"/>
              <a:t>No main effect found for moral conviction manipulation on level of moral conviction felt</a:t>
            </a:r>
          </a:p>
          <a:p>
            <a:r>
              <a:rPr lang="en-US" sz="3200" dirty="0"/>
              <a:t>Significantly greater baseline openness to belief change for UHC</a:t>
            </a:r>
          </a:p>
          <a:p>
            <a:r>
              <a:rPr lang="en-US" sz="3200" dirty="0"/>
              <a:t>Significantly lower baseline level of moral conviction felt for exercise</a:t>
            </a:r>
            <a:endParaRPr lang="en-US" sz="2800" dirty="0"/>
          </a:p>
          <a:p>
            <a:pPr lvl="1"/>
            <a:endParaRPr lang="en-US" sz="2200" dirty="0"/>
          </a:p>
          <a:p>
            <a:endParaRPr lang="en-US" sz="2200" dirty="0"/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618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823-1C90-ED62-D7CF-5A4F1C75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Study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0F2B-933C-94BC-83C8-0BAA7B31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Moral Conviction and Social Memory on Contemporary Issues</a:t>
            </a:r>
          </a:p>
        </p:txBody>
      </p:sp>
    </p:spTree>
    <p:extLst>
      <p:ext uri="{BB962C8B-B14F-4D97-AF65-F5344CB8AC3E}">
        <p14:creationId xmlns:p14="http://schemas.microsoft.com/office/powerpoint/2010/main" val="3263134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500" dirty="0"/>
              <a:t>Can we empirically show whether social consensus is:</a:t>
            </a:r>
          </a:p>
          <a:p>
            <a:pPr lvl="1"/>
            <a:r>
              <a:rPr lang="en-US" sz="3300" dirty="0"/>
              <a:t>More effective under conditions of lower moral conviction</a:t>
            </a:r>
          </a:p>
          <a:p>
            <a:pPr lvl="1"/>
            <a:r>
              <a:rPr lang="en-US" sz="3300" dirty="0"/>
              <a:t>Less effective under conditions of greater moral conviction</a:t>
            </a:r>
            <a:endParaRPr lang="en-US" sz="3500" dirty="0"/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311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Planned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500" dirty="0"/>
              <a:t>Psychology 1000 Students (N ~ 210)</a:t>
            </a:r>
          </a:p>
          <a:p>
            <a:r>
              <a:rPr lang="en-US" sz="3200" dirty="0"/>
              <a:t>Planned demographic information to collect:</a:t>
            </a:r>
          </a:p>
          <a:p>
            <a:pPr lvl="1"/>
            <a:r>
              <a:rPr lang="en-US" sz="3000" dirty="0"/>
              <a:t>Political Orientation</a:t>
            </a:r>
          </a:p>
          <a:p>
            <a:pPr lvl="1"/>
            <a:r>
              <a:rPr lang="en-US" sz="3000" dirty="0"/>
              <a:t>Age</a:t>
            </a:r>
          </a:p>
          <a:p>
            <a:pPr lvl="1"/>
            <a:r>
              <a:rPr lang="en-US" sz="3000" dirty="0"/>
              <a:t>Year in school</a:t>
            </a:r>
          </a:p>
          <a:p>
            <a:pPr lvl="1"/>
            <a:r>
              <a:rPr lang="en-US" sz="3000" dirty="0"/>
              <a:t>Preferred Gender Identification</a:t>
            </a:r>
          </a:p>
          <a:p>
            <a:pPr lvl="1"/>
            <a:r>
              <a:rPr lang="en-US" sz="3000" dirty="0"/>
              <a:t>Self Identified Race</a:t>
            </a:r>
          </a:p>
          <a:p>
            <a:pPr lvl="2"/>
            <a:endParaRPr lang="en-US" sz="2000" dirty="0"/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502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Moral Responsibility condition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Pragmatic condition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8297F9-9264-3416-1865-7927F7A24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" b="1996"/>
          <a:stretch/>
        </p:blipFill>
        <p:spPr>
          <a:xfrm>
            <a:off x="440621" y="2938187"/>
            <a:ext cx="5301368" cy="3318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65BDF-0505-8014-455C-FD45D5FA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925" y="2938187"/>
            <a:ext cx="5579727" cy="29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4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A4D62-9125-FA69-2B3A-933C0B64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627" y="1713655"/>
            <a:ext cx="5020805" cy="865652"/>
          </a:xfrm>
        </p:spPr>
        <p:txBody>
          <a:bodyPr/>
          <a:lstStyle/>
          <a:p>
            <a:r>
              <a:rPr lang="en-US" dirty="0"/>
              <a:t>Moral Responsibility condition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0713C9-17C9-223B-E3CA-A772908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61780" y="1689590"/>
            <a:ext cx="4827323" cy="872201"/>
          </a:xfrm>
        </p:spPr>
        <p:txBody>
          <a:bodyPr/>
          <a:lstStyle/>
          <a:p>
            <a:r>
              <a:rPr lang="en-US" dirty="0"/>
              <a:t>Pragmatic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E5867-2EDD-8B08-6142-824E5B01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5" y="2709586"/>
            <a:ext cx="5066614" cy="4148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5E9F77-E6BB-A5FD-9AA2-46FD993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716" y="2579306"/>
            <a:ext cx="4912820" cy="42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3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25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8631" y="0"/>
            <a:ext cx="5454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8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8" y="0"/>
            <a:ext cx="9692640" cy="1325562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970E-7D93-FB6E-1E86-B4563487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8631" y="74293"/>
            <a:ext cx="5643022" cy="65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6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 showing a gap in trust in science between Democrats and Republicans, which has grown since 2018">
            <a:extLst>
              <a:ext uri="{FF2B5EF4-FFF2-40B4-BE49-F238E27FC236}">
                <a16:creationId xmlns:a16="http://schemas.microsoft.com/office/drawing/2014/main" id="{EF17FA9B-5104-A8A4-D525-4CEFC317E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5" y="137116"/>
            <a:ext cx="9962279" cy="65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2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Repeated measures design</a:t>
            </a:r>
          </a:p>
          <a:p>
            <a:pPr lvl="1"/>
            <a:r>
              <a:rPr lang="en-US" sz="3000" dirty="0"/>
              <a:t>3 Independent Variables:</a:t>
            </a:r>
          </a:p>
          <a:p>
            <a:pPr lvl="2"/>
            <a:r>
              <a:rPr lang="en-US" sz="2800" u="sng" dirty="0">
                <a:solidFill>
                  <a:srgbClr val="00B050"/>
                </a:solidFill>
              </a:rPr>
              <a:t>Time:</a:t>
            </a:r>
            <a:r>
              <a:rPr lang="en-US" sz="2800" dirty="0">
                <a:solidFill>
                  <a:srgbClr val="00B050"/>
                </a:solidFill>
              </a:rPr>
              <a:t> Before or after dual manipulations</a:t>
            </a:r>
          </a:p>
          <a:p>
            <a:pPr lvl="2"/>
            <a:r>
              <a:rPr lang="en-US" sz="2800" u="sng" dirty="0">
                <a:solidFill>
                  <a:srgbClr val="FF0000"/>
                </a:solidFill>
              </a:rPr>
              <a:t>Moral Conviction: </a:t>
            </a:r>
            <a:r>
              <a:rPr lang="en-US" sz="2800" dirty="0">
                <a:solidFill>
                  <a:srgbClr val="FF0000"/>
                </a:solidFill>
              </a:rPr>
              <a:t> Moral Responsibility or Pragmatic</a:t>
            </a:r>
          </a:p>
          <a:p>
            <a:pPr lvl="2"/>
            <a:r>
              <a:rPr lang="en-US" sz="2800" u="sng" dirty="0">
                <a:solidFill>
                  <a:srgbClr val="0070C0"/>
                </a:solidFill>
              </a:rPr>
              <a:t>Social Consensus:</a:t>
            </a:r>
            <a:r>
              <a:rPr lang="en-US" sz="2800" dirty="0">
                <a:solidFill>
                  <a:srgbClr val="0070C0"/>
                </a:solidFill>
              </a:rPr>
              <a:t> Low (-20%) or High (+20%)</a:t>
            </a:r>
          </a:p>
          <a:p>
            <a:pPr lvl="1"/>
            <a:r>
              <a:rPr lang="en-US" sz="3000" dirty="0">
                <a:solidFill>
                  <a:srgbClr val="00B050"/>
                </a:solidFill>
              </a:rPr>
              <a:t>2</a:t>
            </a:r>
            <a:r>
              <a:rPr lang="en-US" sz="3000" dirty="0"/>
              <a:t> x </a:t>
            </a:r>
            <a:r>
              <a:rPr lang="en-US" sz="3000" dirty="0">
                <a:solidFill>
                  <a:srgbClr val="FF0000"/>
                </a:solidFill>
              </a:rPr>
              <a:t>2</a:t>
            </a:r>
            <a:r>
              <a:rPr lang="en-US" sz="3000" dirty="0"/>
              <a:t> x </a:t>
            </a:r>
            <a:r>
              <a:rPr lang="en-US" sz="3000" dirty="0">
                <a:solidFill>
                  <a:srgbClr val="0070C0"/>
                </a:solidFill>
              </a:rPr>
              <a:t>2</a:t>
            </a:r>
            <a:r>
              <a:rPr lang="en-US" sz="3000" dirty="0"/>
              <a:t> design</a:t>
            </a:r>
          </a:p>
          <a:p>
            <a:pPr lvl="2"/>
            <a:r>
              <a:rPr lang="en-US" sz="2800" dirty="0"/>
              <a:t>Participants will measure their support and moral conviction before and after receiving both manipulations</a:t>
            </a:r>
          </a:p>
          <a:p>
            <a:pPr lvl="2"/>
            <a:r>
              <a:rPr lang="en-US" sz="2800" dirty="0"/>
              <a:t>Individual differences: Deontological and Utilitarian orientation, Numeracy, Health Literacy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0273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Significant changes/additions needed for introduction/literature review?</a:t>
            </a:r>
          </a:p>
          <a:p>
            <a:pPr lvl="1"/>
            <a:r>
              <a:rPr lang="en-US" sz="3000" dirty="0"/>
              <a:t>How to proceed to study 3 given some mixed evidence on our moral conviction manipulation (no main effect, but interaction with openness to belief change)</a:t>
            </a:r>
          </a:p>
          <a:p>
            <a:pPr lvl="2"/>
            <a:r>
              <a:rPr lang="en-US" sz="2800" dirty="0"/>
              <a:t>Could change to a ‘disgust’ manipulation as a mechanism to increase moral conviction (cannot be used to decrease moral conviction)</a:t>
            </a:r>
          </a:p>
          <a:p>
            <a:pPr lvl="1"/>
            <a:r>
              <a:rPr lang="en-US" sz="3000" dirty="0"/>
              <a:t>Is it a good idea to have the two topics in study 3 vary in baseline moral conviction?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024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ends in Concerns about Climate Change">
            <a:extLst>
              <a:ext uri="{FF2B5EF4-FFF2-40B4-BE49-F238E27FC236}">
                <a16:creationId xmlns:a16="http://schemas.microsoft.com/office/drawing/2014/main" id="{16E7FE87-2B8A-D81C-65E5-D3635C8B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7" y="1351125"/>
            <a:ext cx="10984832" cy="39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Research Question: What are some under-explored processes that affect openness to change for polarized beliefs:</a:t>
            </a:r>
            <a:endParaRPr lang="en-US" sz="3000" dirty="0"/>
          </a:p>
          <a:p>
            <a:pPr algn="r"/>
            <a:r>
              <a:rPr lang="en-US" sz="3200" dirty="0"/>
              <a:t>Two main constructs examined</a:t>
            </a:r>
          </a:p>
          <a:p>
            <a:pPr lvl="1" algn="r"/>
            <a:r>
              <a:rPr lang="en-US" sz="3000" dirty="0"/>
              <a:t>Moral Conviction</a:t>
            </a:r>
          </a:p>
          <a:p>
            <a:pPr lvl="1" algn="r"/>
            <a:r>
              <a:rPr lang="en-US" sz="3000" dirty="0"/>
              <a:t>Social Consensus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110D4-1269-3A35-56FC-DF4103F6A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88"/>
          <a:stretch/>
        </p:blipFill>
        <p:spPr>
          <a:xfrm>
            <a:off x="772057" y="3523826"/>
            <a:ext cx="3125422" cy="25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823-1C90-ED62-D7CF-5A4F1C756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0F2B-933C-94BC-83C8-0BAA7B31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Memory and Recollection on Current and Past Issues</a:t>
            </a:r>
          </a:p>
        </p:txBody>
      </p:sp>
    </p:spTree>
    <p:extLst>
      <p:ext uri="{BB962C8B-B14F-4D97-AF65-F5344CB8AC3E}">
        <p14:creationId xmlns:p14="http://schemas.microsoft.com/office/powerpoint/2010/main" val="95071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/>
          </a:bodyPr>
          <a:lstStyle/>
          <a:p>
            <a:r>
              <a:rPr lang="en-US" sz="3500" dirty="0"/>
              <a:t>Does this manipulation work well in changing social consensus?</a:t>
            </a:r>
            <a:endParaRPr lang="en-US" sz="2200" dirty="0"/>
          </a:p>
          <a:p>
            <a:r>
              <a:rPr lang="en-US" sz="3500" dirty="0"/>
              <a:t>How much does social consensus manipulation affect support for a variety of polarized beliefs?</a:t>
            </a:r>
          </a:p>
          <a:p>
            <a:r>
              <a:rPr lang="en-US" sz="3500" dirty="0"/>
              <a:t>Do individual differences in deontology/utilitarianism affect belief change?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471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EA8-71D0-976B-B830-A12A319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794-F05B-4F17-758E-5D3A98F3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1915"/>
            <a:ext cx="859536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Psychology 1000 Students (N = 505)</a:t>
            </a:r>
          </a:p>
          <a:p>
            <a:pPr lvl="1"/>
            <a:r>
              <a:rPr lang="en-US" sz="3000" dirty="0"/>
              <a:t>Age M (SD): 18.9</a:t>
            </a:r>
            <a:r>
              <a:rPr lang="en-US" sz="3000" i="1" dirty="0"/>
              <a:t> </a:t>
            </a:r>
            <a:r>
              <a:rPr lang="en-US" sz="3000" dirty="0"/>
              <a:t>(1.99)</a:t>
            </a:r>
          </a:p>
          <a:p>
            <a:pPr lvl="1"/>
            <a:r>
              <a:rPr lang="en-US" sz="3000" dirty="0"/>
              <a:t>Preferred gender identity</a:t>
            </a:r>
          </a:p>
          <a:p>
            <a:pPr lvl="2"/>
            <a:r>
              <a:rPr lang="en-US" sz="2000" dirty="0"/>
              <a:t>Female – 63.6%</a:t>
            </a:r>
          </a:p>
          <a:p>
            <a:pPr lvl="2"/>
            <a:r>
              <a:rPr lang="en-US" sz="2000" dirty="0"/>
              <a:t>Male – 33.5%</a:t>
            </a:r>
          </a:p>
          <a:p>
            <a:pPr lvl="2"/>
            <a:r>
              <a:rPr lang="en-US" sz="2000" dirty="0"/>
              <a:t>Gender Variant or Nonconforming – 1.4% </a:t>
            </a:r>
          </a:p>
          <a:p>
            <a:pPr lvl="2"/>
            <a:r>
              <a:rPr lang="en-US" sz="2000" dirty="0"/>
              <a:t>Prefer not to say – 1.6%</a:t>
            </a:r>
          </a:p>
          <a:p>
            <a:pPr lvl="1"/>
            <a:r>
              <a:rPr lang="en-US" sz="3000" dirty="0"/>
              <a:t>Self-Identified race</a:t>
            </a:r>
          </a:p>
          <a:p>
            <a:pPr lvl="2"/>
            <a:r>
              <a:rPr lang="en-US" sz="2200" dirty="0"/>
              <a:t>White – 77%</a:t>
            </a:r>
          </a:p>
          <a:p>
            <a:pPr lvl="2"/>
            <a:r>
              <a:rPr lang="en-US" sz="2200" dirty="0"/>
              <a:t>Black – 5.3% </a:t>
            </a:r>
          </a:p>
          <a:p>
            <a:pPr lvl="2"/>
            <a:r>
              <a:rPr lang="en-US" sz="2200" dirty="0"/>
              <a:t>Hispanic – 6.7% </a:t>
            </a:r>
          </a:p>
          <a:p>
            <a:pPr lvl="2"/>
            <a:r>
              <a:rPr lang="en-US" sz="2200" dirty="0"/>
              <a:t>Asian – 5.1% </a:t>
            </a:r>
          </a:p>
          <a:p>
            <a:pPr lvl="2"/>
            <a:r>
              <a:rPr lang="en-US" sz="2200" dirty="0"/>
              <a:t>Native American – 0.39%</a:t>
            </a:r>
          </a:p>
          <a:p>
            <a:pPr lvl="2"/>
            <a:r>
              <a:rPr lang="en-US" sz="2200" dirty="0"/>
              <a:t>Other – 2.4%</a:t>
            </a:r>
          </a:p>
          <a:p>
            <a:pPr lvl="2"/>
            <a:r>
              <a:rPr lang="en-US" sz="2200" dirty="0"/>
              <a:t>Prefer not to say – 1.6%</a:t>
            </a:r>
          </a:p>
          <a:p>
            <a:pPr lvl="1"/>
            <a:endParaRPr lang="en-US" sz="3000" dirty="0"/>
          </a:p>
          <a:p>
            <a:endParaRPr lang="en-US" sz="2400" dirty="0"/>
          </a:p>
          <a:p>
            <a:pPr marL="274320" lvl="1" indent="0">
              <a:buNone/>
            </a:pPr>
            <a:endParaRPr lang="en-US" sz="26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28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844960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536</TotalTime>
  <Words>840</Words>
  <Application>Microsoft Office PowerPoint</Application>
  <PresentationFormat>Widescreen</PresentationFormat>
  <Paragraphs>283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Schoolbook</vt:lpstr>
      <vt:lpstr>Wingdings 2</vt:lpstr>
      <vt:lpstr>View</vt:lpstr>
      <vt:lpstr>Dissertation Proposal Meeting</vt:lpstr>
      <vt:lpstr>Dissertation Proposal Meeting Outline</vt:lpstr>
      <vt:lpstr>Introduction</vt:lpstr>
      <vt:lpstr>PowerPoint Presentation</vt:lpstr>
      <vt:lpstr>PowerPoint Presentation</vt:lpstr>
      <vt:lpstr>Introduction</vt:lpstr>
      <vt:lpstr>Study 1</vt:lpstr>
      <vt:lpstr>Research Questions</vt:lpstr>
      <vt:lpstr>Participants</vt:lpstr>
      <vt:lpstr>Method</vt:lpstr>
      <vt:lpstr>Method</vt:lpstr>
      <vt:lpstr>Outcomes</vt:lpstr>
      <vt:lpstr>Study Design</vt:lpstr>
      <vt:lpstr>Results</vt:lpstr>
      <vt:lpstr>Results</vt:lpstr>
      <vt:lpstr>Results</vt:lpstr>
      <vt:lpstr>Conclusions</vt:lpstr>
      <vt:lpstr>Study 2</vt:lpstr>
      <vt:lpstr>Research Questions</vt:lpstr>
      <vt:lpstr>Participants</vt:lpstr>
      <vt:lpstr>Method</vt:lpstr>
      <vt:lpstr>Method</vt:lpstr>
      <vt:lpstr>Outcomes</vt:lpstr>
      <vt:lpstr>Outcomes</vt:lpstr>
      <vt:lpstr>Study Design</vt:lpstr>
      <vt:lpstr>Results</vt:lpstr>
      <vt:lpstr>Results</vt:lpstr>
      <vt:lpstr>Results</vt:lpstr>
      <vt:lpstr>Results</vt:lpstr>
      <vt:lpstr>Results</vt:lpstr>
      <vt:lpstr>Results</vt:lpstr>
      <vt:lpstr>Conclusions</vt:lpstr>
      <vt:lpstr>Proposed Study 3</vt:lpstr>
      <vt:lpstr>Research Questions</vt:lpstr>
      <vt:lpstr>Planned Participants</vt:lpstr>
      <vt:lpstr>Method</vt:lpstr>
      <vt:lpstr>Method</vt:lpstr>
      <vt:lpstr>Outcomes</vt:lpstr>
      <vt:lpstr>Outcomes</vt:lpstr>
      <vt:lpstr>Study Design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74</cp:revision>
  <dcterms:created xsi:type="dcterms:W3CDTF">2022-11-23T19:50:54Z</dcterms:created>
  <dcterms:modified xsi:type="dcterms:W3CDTF">2024-08-28T19:27:10Z</dcterms:modified>
</cp:coreProperties>
</file>