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31"/>
  </p:notesMasterIdLst>
  <p:sldIdLst>
    <p:sldId id="256" r:id="rId5"/>
    <p:sldId id="322" r:id="rId6"/>
    <p:sldId id="259" r:id="rId7"/>
    <p:sldId id="283" r:id="rId8"/>
    <p:sldId id="308" r:id="rId9"/>
    <p:sldId id="298" r:id="rId10"/>
    <p:sldId id="364" r:id="rId11"/>
    <p:sldId id="267" r:id="rId12"/>
    <p:sldId id="357" r:id="rId13"/>
    <p:sldId id="358" r:id="rId14"/>
    <p:sldId id="323" r:id="rId15"/>
    <p:sldId id="269" r:id="rId16"/>
    <p:sldId id="328" r:id="rId17"/>
    <p:sldId id="289" r:id="rId18"/>
    <p:sldId id="365" r:id="rId19"/>
    <p:sldId id="263" r:id="rId20"/>
    <p:sldId id="332" r:id="rId21"/>
    <p:sldId id="360" r:id="rId22"/>
    <p:sldId id="362" r:id="rId23"/>
    <p:sldId id="264" r:id="rId24"/>
    <p:sldId id="338" r:id="rId25"/>
    <p:sldId id="340" r:id="rId26"/>
    <p:sldId id="341" r:id="rId27"/>
    <p:sldId id="366" r:id="rId28"/>
    <p:sldId id="345" r:id="rId29"/>
    <p:sldId id="3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F"/>
    <a:srgbClr val="99D594"/>
    <a:srgbClr val="FC8D59"/>
    <a:srgbClr val="FAC822"/>
    <a:srgbClr val="F3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2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3778-365C-478F-AE59-CA12C264C3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2124-642F-4616-B099-4E53D50B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E682C-C110-FA4B-2858-BCBC9EBF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4502E-E9F6-0569-57C3-5F81E2342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28C50-FF2B-7E96-1858-2CC18FB6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DDC0-97A6-1F73-08F8-4B9D0057B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24D80-22D9-0FB0-79C2-50477B25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FF5F7-FC21-6149-9ABD-103EC4697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B808C-1D91-0B16-6EF4-3288F56D3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AB5B-F16E-8150-2657-061539A51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F37DA-A3CC-33E4-92BA-A753AC69C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E83AD-BB71-FEDA-9355-1EA9CEF3D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BDA6B-33CD-DDA2-29C4-9BB03479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B00D-7A60-B705-4F58-41C46526A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F7A1C-6BC6-ABA3-5FEF-2315D3726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8F413-A1ED-C3C3-59BC-66E4DB8FE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ED65C4-5AD1-5AA1-1C27-BB30C5E71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1365-DD19-1883-E253-280C80B5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62124-642F-4616-B099-4E53D50B52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53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1102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6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8959"/>
            <a:ext cx="3868340" cy="66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43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38959"/>
            <a:ext cx="3887391" cy="66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43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9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91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78843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49463"/>
            <a:ext cx="462915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3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78843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49463"/>
            <a:ext cx="462915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6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E2622E-273A-1B9B-12F6-34424693F5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8000" t="12281" r="17000" b="-122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EA3A6-0BB8-0D45-ADF8-78451AF5C199}"/>
              </a:ext>
            </a:extLst>
          </p:cNvPr>
          <p:cNvSpPr/>
          <p:nvPr userDrawn="1"/>
        </p:nvSpPr>
        <p:spPr>
          <a:xfrm>
            <a:off x="0" y="6015789"/>
            <a:ext cx="9144000" cy="842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F9DF5-1C79-9349-8BF2-E119C70590E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6191886" y="6268176"/>
            <a:ext cx="2589528" cy="39762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fld id="{C764DE79-268F-4C1A-8933-263129D2AF90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Avenir Next LT Pro" panose="020B0504020202020204" pitchFamily="34" charset="77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venir Next LT Pro Demi" panose="020B0504020202020204" pitchFamily="34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3D6-CD60-A64E-8EDA-D04FA7C6F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Calibrating risk perception in patients with hypertension using part-to-whole graphics and social comparison framing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1887-5F85-0847-9800-67D4193FF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Sean X. Duan, MA</a:t>
            </a:r>
          </a:p>
          <a:p>
            <a:r>
              <a:rPr lang="en-US" dirty="0"/>
              <a:t>University of Missouri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10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802F-5CA2-0F00-57C9-639B89EE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99EE27-16AA-E605-3830-B0750B669DF3}"/>
              </a:ext>
            </a:extLst>
          </p:cNvPr>
          <p:cNvGrpSpPr/>
          <p:nvPr/>
        </p:nvGrpSpPr>
        <p:grpSpPr>
          <a:xfrm>
            <a:off x="9298" y="108180"/>
            <a:ext cx="10808924" cy="2426013"/>
            <a:chOff x="9298" y="108180"/>
            <a:chExt cx="10808924" cy="24260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222FDD-21AF-3C19-65C6-810B62B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298" y="108180"/>
              <a:ext cx="5421091" cy="24260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93CAA9-38D3-D055-FB90-DFA3954DA6B0}"/>
                </a:ext>
              </a:extLst>
            </p:cNvPr>
            <p:cNvSpPr txBox="1"/>
            <p:nvPr/>
          </p:nvSpPr>
          <p:spPr>
            <a:xfrm>
              <a:off x="6241868" y="827238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Control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5640D-9204-DD69-40B4-027D811FC16F}"/>
              </a:ext>
            </a:extLst>
          </p:cNvPr>
          <p:cNvGrpSpPr/>
          <p:nvPr/>
        </p:nvGrpSpPr>
        <p:grpSpPr>
          <a:xfrm>
            <a:off x="1090748" y="2002429"/>
            <a:ext cx="8053252" cy="2639703"/>
            <a:chOff x="1090748" y="2002429"/>
            <a:chExt cx="8053252" cy="26397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7A97E2-D362-E34A-0DDB-7FBB5047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030315" y="2002429"/>
              <a:ext cx="5113685" cy="263970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AECA50-F3CA-4B55-DFBC-572879941737}"/>
                </a:ext>
              </a:extLst>
            </p:cNvPr>
            <p:cNvSpPr txBox="1"/>
            <p:nvPr/>
          </p:nvSpPr>
          <p:spPr>
            <a:xfrm>
              <a:off x="1090748" y="2950678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Verbal Description</a:t>
              </a:r>
              <a:endParaRPr lang="en-US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FB1E25-B6A6-8C14-10CC-F23BCA5392A0}"/>
              </a:ext>
            </a:extLst>
          </p:cNvPr>
          <p:cNvGrpSpPr/>
          <p:nvPr/>
        </p:nvGrpSpPr>
        <p:grpSpPr>
          <a:xfrm>
            <a:off x="0" y="3482442"/>
            <a:ext cx="10451872" cy="2639703"/>
            <a:chOff x="590" y="3717593"/>
            <a:chExt cx="10451872" cy="26397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73071-A04D-6E87-8882-45616CB2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90" y="3717593"/>
              <a:ext cx="5295955" cy="263970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BA222-F17E-56FB-58D1-371FB607E580}"/>
                </a:ext>
              </a:extLst>
            </p:cNvPr>
            <p:cNvSpPr txBox="1"/>
            <p:nvPr/>
          </p:nvSpPr>
          <p:spPr>
            <a:xfrm>
              <a:off x="5876108" y="5034927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Social Comparison</a:t>
              </a:r>
              <a:endParaRPr lang="en-US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F35F2-4716-8CC1-564A-61567BA0DFE6}"/>
              </a:ext>
            </a:extLst>
          </p:cNvPr>
          <p:cNvSpPr txBox="1"/>
          <p:nvPr/>
        </p:nvSpPr>
        <p:spPr>
          <a:xfrm>
            <a:off x="88504" y="6107949"/>
            <a:ext cx="59813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Kawada T. Reynolds risk score as a risk assessment tool for cardiovascular disease after 10 	years: its strong relationship with blood pressure. J Clin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Hypertens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	(Greenwich). 2012 Aug;14(8):571-2.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10.1111/j.1751-7176.2012.00644.x. 	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2012 May 3. PMID: 22863168; PMCID: PMC8108792.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Results - Participants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9B8-B6E8-47B0-40E6-6657CC0B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w/ Hypertension (N = 100)</a:t>
            </a:r>
          </a:p>
          <a:p>
            <a:pPr lvl="1"/>
            <a:r>
              <a:rPr lang="en-US" dirty="0"/>
              <a:t>Age M (SD): 69.55 (10.44)</a:t>
            </a:r>
          </a:p>
          <a:p>
            <a:pPr lvl="1"/>
            <a:r>
              <a:rPr lang="en-US" dirty="0"/>
              <a:t>Female % (n): 78 (80)</a:t>
            </a:r>
          </a:p>
          <a:p>
            <a:pPr lvl="1"/>
            <a:r>
              <a:rPr lang="en-US" dirty="0"/>
              <a:t>White % (n): 83 (94)</a:t>
            </a:r>
          </a:p>
          <a:p>
            <a:pPr lvl="1"/>
            <a:r>
              <a:rPr lang="en-US" dirty="0"/>
              <a:t>Education % (n):</a:t>
            </a:r>
          </a:p>
          <a:p>
            <a:pPr lvl="2"/>
            <a:r>
              <a:rPr lang="en-US" dirty="0"/>
              <a:t>High school or less: 22.3% (25)</a:t>
            </a:r>
          </a:p>
          <a:p>
            <a:pPr lvl="2"/>
            <a:r>
              <a:rPr lang="en-US" dirty="0"/>
              <a:t>Some College: 23.2% (26)</a:t>
            </a:r>
          </a:p>
          <a:p>
            <a:pPr lvl="2"/>
            <a:r>
              <a:rPr lang="en-US" dirty="0"/>
              <a:t>College or Technical degree: 41.1% (46)</a:t>
            </a:r>
          </a:p>
          <a:p>
            <a:pPr lvl="2"/>
            <a:r>
              <a:rPr lang="en-US" dirty="0"/>
              <a:t>Graduate or professional degree: 13.4% (15)</a:t>
            </a:r>
          </a:p>
        </p:txBody>
      </p:sp>
    </p:spTree>
    <p:extLst>
      <p:ext uri="{BB962C8B-B14F-4D97-AF65-F5344CB8AC3E}">
        <p14:creationId xmlns:p14="http://schemas.microsoft.com/office/powerpoint/2010/main" val="30188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Measure - Risk Perception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E13F-B7A2-4E6A-D3B3-869B7D84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56" y="2491012"/>
            <a:ext cx="6430736" cy="224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0AB26-1207-3A40-FEE2-6C786223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0"/>
          <a:stretch/>
        </p:blipFill>
        <p:spPr>
          <a:xfrm>
            <a:off x="-181247" y="2164945"/>
            <a:ext cx="3207383" cy="28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67333"/>
            <a:ext cx="7886700" cy="1325563"/>
          </a:xfrm>
        </p:spPr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Results - Risk Perception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91564-0767-DC3F-20B8-796E22D7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509605" y="894865"/>
            <a:ext cx="6384094" cy="472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BBDDC-3159-9529-4511-4770166556A4}"/>
              </a:ext>
            </a:extLst>
          </p:cNvPr>
          <p:cNvSpPr txBox="1"/>
          <p:nvPr/>
        </p:nvSpPr>
        <p:spPr>
          <a:xfrm>
            <a:off x="2943497" y="5610110"/>
            <a:ext cx="32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</a:t>
            </a:r>
            <a:r>
              <a:rPr lang="en-US" dirty="0"/>
              <a:t>(4, 99) = 3.553, </a:t>
            </a:r>
            <a:r>
              <a:rPr lang="en-US" i="1" dirty="0"/>
              <a:t>p</a:t>
            </a:r>
            <a:r>
              <a:rPr lang="en-US" dirty="0"/>
              <a:t> &lt; 0.05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12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Measure - Preferred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E4DFE-FCBA-8164-5769-EF161EAB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1812609"/>
            <a:ext cx="6679474" cy="3008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B255-6B8F-175D-C563-FF086D39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0"/>
          <a:stretch/>
        </p:blipFill>
        <p:spPr>
          <a:xfrm>
            <a:off x="-181247" y="2164945"/>
            <a:ext cx="3207383" cy="28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EE27-9A4F-E3DC-DDFE-742D204D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AAD1-8323-C4D0-D1FE-43740211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343"/>
            <a:ext cx="8210550" cy="1325563"/>
          </a:xfrm>
        </p:spPr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Preferred Responses for High Uncontrolled Hypertension (160)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C0342-B64E-563D-2319-A12B89B1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836" y="2492172"/>
            <a:ext cx="9055204" cy="930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96DAAC-4A82-A107-9860-93484E62B5D0}"/>
              </a:ext>
            </a:extLst>
          </p:cNvPr>
          <p:cNvSpPr txBox="1"/>
          <p:nvPr/>
        </p:nvSpPr>
        <p:spPr>
          <a:xfrm>
            <a:off x="2775857" y="3986739"/>
            <a:ext cx="457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pt-BR" b="0" i="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(4, 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= 100) = 7.503, 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= .112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9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70EC-1E17-C887-4953-ED3F5F2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do ‘part-to-whole’ graphics affect risk perception and behavior? (in judgements of hypertension?)</a:t>
            </a:r>
          </a:p>
        </p:txBody>
      </p:sp>
      <p:pic>
        <p:nvPicPr>
          <p:cNvPr id="5" name="Picture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5E16ADD-C677-F37A-A400-3B304314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57" y="1690689"/>
            <a:ext cx="3972649" cy="4160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DD939-A7B4-DF6A-4FDB-3083DD088C0E}"/>
              </a:ext>
            </a:extLst>
          </p:cNvPr>
          <p:cNvSpPr txBox="1"/>
          <p:nvPr/>
        </p:nvSpPr>
        <p:spPr>
          <a:xfrm>
            <a:off x="15977" y="6083295"/>
            <a:ext cx="61857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Zikmund-Fisher BJ, Ubel PA, Smith DM, Derry HA, McClure JB, Stark A,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Pitsch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RK,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Fagerlin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A. 	Communicating side effect risks in a tamoxifen prophylaxis decision aid: the 	debiasing influence of pictographs. Patient Educ Couns. 2008 Nov;73(2):209-14.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	10.1016/j.pec.2008.05.010. PMID: 18602242; PMCID: PMC2649664.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4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br>
              <a:rPr lang="en-US" dirty="0"/>
            </a:br>
            <a:r>
              <a:rPr lang="en-US" sz="2000" dirty="0"/>
              <a:t>Study 2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9B8-B6E8-47B0-40E6-6657CC0B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6798"/>
          </a:xfrm>
        </p:spPr>
        <p:txBody>
          <a:bodyPr>
            <a:normAutofit/>
          </a:bodyPr>
          <a:lstStyle/>
          <a:p>
            <a:r>
              <a:rPr lang="en-US" sz="2400" b="0" dirty="0"/>
              <a:t>Repeated measures within-subjects design</a:t>
            </a:r>
          </a:p>
          <a:p>
            <a:r>
              <a:rPr lang="en-US" sz="2400" b="0" dirty="0"/>
              <a:t>2 Independent Variables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</a:rPr>
              <a:t>Systolic BP mean (130, 145, or 160 mmHg)</a:t>
            </a:r>
          </a:p>
          <a:p>
            <a:pPr lvl="1"/>
            <a:r>
              <a:rPr lang="en-US" sz="2000" b="0" dirty="0">
                <a:solidFill>
                  <a:srgbClr val="00B050"/>
                </a:solidFill>
              </a:rPr>
              <a:t>Ris</a:t>
            </a:r>
            <a:r>
              <a:rPr lang="en-US" sz="2000" dirty="0">
                <a:solidFill>
                  <a:srgbClr val="00B050"/>
                </a:solidFill>
              </a:rPr>
              <a:t>k communication strategy</a:t>
            </a:r>
            <a:endParaRPr lang="en-US" sz="2000" b="0" dirty="0">
              <a:solidFill>
                <a:srgbClr val="00B050"/>
              </a:solidFill>
            </a:endParaRPr>
          </a:p>
          <a:p>
            <a:pPr lvl="2"/>
            <a:r>
              <a:rPr lang="en-US" sz="1600" b="0" dirty="0">
                <a:solidFill>
                  <a:srgbClr val="00B050"/>
                </a:solidFill>
              </a:rPr>
              <a:t>Verbal description of risk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Icon Array</a:t>
            </a:r>
            <a:endParaRPr lang="en-US" sz="1600" b="0" dirty="0">
              <a:solidFill>
                <a:srgbClr val="00B050"/>
              </a:solidFill>
            </a:endParaRP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Horizontal Bar Graph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3</a:t>
            </a:r>
            <a:r>
              <a:rPr lang="en-US" sz="2400" b="0" dirty="0"/>
              <a:t> x </a:t>
            </a:r>
            <a:r>
              <a:rPr lang="en-US" sz="2400" b="0" dirty="0">
                <a:solidFill>
                  <a:srgbClr val="00B050"/>
                </a:solidFill>
              </a:rPr>
              <a:t>3</a:t>
            </a:r>
            <a:r>
              <a:rPr lang="en-US" sz="2400" b="0" dirty="0"/>
              <a:t> Design</a:t>
            </a:r>
          </a:p>
          <a:p>
            <a:pPr lvl="1"/>
            <a:r>
              <a:rPr lang="en-US" sz="2000" b="0" dirty="0"/>
              <a:t>Patients viewed and rated our measures on all 9 displays</a:t>
            </a:r>
          </a:p>
          <a:p>
            <a:pPr lvl="1"/>
            <a:r>
              <a:rPr lang="en-US" sz="2000" dirty="0"/>
              <a:t>Measured graph literacy and health literacy</a:t>
            </a:r>
            <a:endParaRPr lang="en-US" sz="2000" b="0" dirty="0"/>
          </a:p>
          <a:p>
            <a:pPr lvl="1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8701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88D0-00DE-9A98-9F2A-C4892B806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E1040-1369-467B-BE63-06BF05849F2E}"/>
              </a:ext>
            </a:extLst>
          </p:cNvPr>
          <p:cNvGrpSpPr/>
          <p:nvPr/>
        </p:nvGrpSpPr>
        <p:grpSpPr>
          <a:xfrm>
            <a:off x="0" y="36733"/>
            <a:ext cx="9921239" cy="2541077"/>
            <a:chOff x="0" y="36733"/>
            <a:chExt cx="9921239" cy="2541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0A8A4F-C710-3738-B944-0A4F36BA8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33"/>
              <a:ext cx="5042263" cy="25410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12D7EF-DBC3-D62F-DCA6-F8AC4CCB6FDC}"/>
                </a:ext>
              </a:extLst>
            </p:cNvPr>
            <p:cNvSpPr txBox="1"/>
            <p:nvPr/>
          </p:nvSpPr>
          <p:spPr>
            <a:xfrm>
              <a:off x="5344885" y="937939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Verbal Description</a:t>
              </a:r>
              <a:endParaRPr lang="en-US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5CEF4E-4A20-6C56-29E8-75B08DD30B01}"/>
              </a:ext>
            </a:extLst>
          </p:cNvPr>
          <p:cNvGrpSpPr/>
          <p:nvPr/>
        </p:nvGrpSpPr>
        <p:grpSpPr>
          <a:xfrm>
            <a:off x="1321525" y="1585032"/>
            <a:ext cx="7692447" cy="3936274"/>
            <a:chOff x="1321525" y="1585032"/>
            <a:chExt cx="7692447" cy="393627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9E717D-433B-44CC-2E80-B4790095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549" y="1585032"/>
              <a:ext cx="4658423" cy="393627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DCA51-77AC-FD4B-1177-F7A7D9EE93C3}"/>
                </a:ext>
              </a:extLst>
            </p:cNvPr>
            <p:cNvSpPr txBox="1"/>
            <p:nvPr/>
          </p:nvSpPr>
          <p:spPr>
            <a:xfrm>
              <a:off x="1321525" y="2935500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Icon Array</a:t>
              </a:r>
              <a:endParaRPr lang="en-US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3CAA43-ED2C-D0C4-CA43-A287CD45B036}"/>
              </a:ext>
            </a:extLst>
          </p:cNvPr>
          <p:cNvGrpSpPr/>
          <p:nvPr/>
        </p:nvGrpSpPr>
        <p:grpSpPr>
          <a:xfrm>
            <a:off x="0" y="3461730"/>
            <a:ext cx="9144000" cy="3396270"/>
            <a:chOff x="0" y="3461730"/>
            <a:chExt cx="9144000" cy="339627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676CD0-038E-3100-60F0-D84A94CF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461730"/>
              <a:ext cx="4355549" cy="33962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46B4ED-D7D1-E869-9E31-D14A5734E6EA}"/>
                </a:ext>
              </a:extLst>
            </p:cNvPr>
            <p:cNvSpPr txBox="1"/>
            <p:nvPr/>
          </p:nvSpPr>
          <p:spPr>
            <a:xfrm>
              <a:off x="4567646" y="5482202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Horizontal Bar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2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BBB0-B2CD-299D-FE37-DCF9211D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BB7E1DA-9E0F-BE18-7519-A4650996E40D}"/>
              </a:ext>
            </a:extLst>
          </p:cNvPr>
          <p:cNvGrpSpPr/>
          <p:nvPr/>
        </p:nvGrpSpPr>
        <p:grpSpPr>
          <a:xfrm>
            <a:off x="0" y="87087"/>
            <a:ext cx="9921239" cy="2490724"/>
            <a:chOff x="0" y="87087"/>
            <a:chExt cx="9921239" cy="24907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E672AF-8229-6D42-E982-892D4B4B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328"/>
            <a:stretch/>
          </p:blipFill>
          <p:spPr>
            <a:xfrm>
              <a:off x="0" y="87087"/>
              <a:ext cx="5252404" cy="249072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7B2537-5760-F84D-04AE-49C47B252219}"/>
                </a:ext>
              </a:extLst>
            </p:cNvPr>
            <p:cNvSpPr txBox="1"/>
            <p:nvPr/>
          </p:nvSpPr>
          <p:spPr>
            <a:xfrm>
              <a:off x="5344885" y="937939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Verbal Description</a:t>
              </a:r>
              <a:endParaRPr lang="en-US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637A18-CDA7-844E-22DE-EE5ABED90C8F}"/>
              </a:ext>
            </a:extLst>
          </p:cNvPr>
          <p:cNvGrpSpPr/>
          <p:nvPr/>
        </p:nvGrpSpPr>
        <p:grpSpPr>
          <a:xfrm>
            <a:off x="1321525" y="1641835"/>
            <a:ext cx="7692447" cy="3822668"/>
            <a:chOff x="1321525" y="1641835"/>
            <a:chExt cx="7692447" cy="38226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160AB0-7BAB-18FD-5E7D-31E020D3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355549" y="1641835"/>
              <a:ext cx="4658423" cy="38226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F483B-6E89-FAC5-E073-822F1D37F288}"/>
                </a:ext>
              </a:extLst>
            </p:cNvPr>
            <p:cNvSpPr txBox="1"/>
            <p:nvPr/>
          </p:nvSpPr>
          <p:spPr>
            <a:xfrm>
              <a:off x="1321525" y="2935500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Icon Array</a:t>
              </a:r>
              <a:endParaRPr lang="en-US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C59B8E-DE9A-73F4-A1E4-CFEED6FFAD4D}"/>
              </a:ext>
            </a:extLst>
          </p:cNvPr>
          <p:cNvGrpSpPr/>
          <p:nvPr/>
        </p:nvGrpSpPr>
        <p:grpSpPr>
          <a:xfrm>
            <a:off x="-24159" y="3313541"/>
            <a:ext cx="9168159" cy="3553168"/>
            <a:chOff x="-24159" y="3313541"/>
            <a:chExt cx="9168159" cy="35531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53B3A1-1231-8D83-8394-58BE6240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-24159" y="3313541"/>
              <a:ext cx="4250991" cy="35531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E725E1-D7C1-B50A-EFC8-691B43956684}"/>
                </a:ext>
              </a:extLst>
            </p:cNvPr>
            <p:cNvSpPr txBox="1"/>
            <p:nvPr/>
          </p:nvSpPr>
          <p:spPr>
            <a:xfrm>
              <a:off x="4567646" y="5482202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Horizontal Bar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2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47E2-E831-CB91-B4A0-9E2A7B0A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Financial Disclosure</a:t>
            </a:r>
            <a:br>
              <a:rPr lang="en-US" dirty="0"/>
            </a:br>
            <a:r>
              <a:rPr lang="en-US" sz="2000" dirty="0"/>
              <a:t>Sean X. Duan, 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724C-BF80-5AD9-4ACB-52110FC3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nothing to disclose regarding perceived or actual conflicts of interest.</a:t>
            </a:r>
          </a:p>
        </p:txBody>
      </p:sp>
    </p:spTree>
    <p:extLst>
      <p:ext uri="{BB962C8B-B14F-4D97-AF65-F5344CB8AC3E}">
        <p14:creationId xmlns:p14="http://schemas.microsoft.com/office/powerpoint/2010/main" val="233386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br>
              <a:rPr lang="en-US" dirty="0"/>
            </a:br>
            <a:r>
              <a:rPr lang="en-US" sz="2000" dirty="0"/>
              <a:t>Participants – Study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9B8-B6E8-47B0-40E6-6657CC0B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w/ Hypertension (N = 110)</a:t>
            </a:r>
          </a:p>
          <a:p>
            <a:pPr lvl="1"/>
            <a:r>
              <a:rPr lang="en-US" dirty="0"/>
              <a:t>Age M (SD): 61.25 (13.18)</a:t>
            </a:r>
          </a:p>
          <a:p>
            <a:pPr lvl="1"/>
            <a:r>
              <a:rPr lang="en-US" dirty="0"/>
              <a:t>Female % (n): 78.7 (85)</a:t>
            </a:r>
          </a:p>
          <a:p>
            <a:pPr lvl="1"/>
            <a:r>
              <a:rPr lang="en-US" dirty="0"/>
              <a:t>White % (n): 85.2 (92)</a:t>
            </a:r>
          </a:p>
          <a:p>
            <a:pPr lvl="1"/>
            <a:r>
              <a:rPr lang="en-US" dirty="0"/>
              <a:t>Education % (n):</a:t>
            </a:r>
          </a:p>
          <a:p>
            <a:pPr lvl="2"/>
            <a:r>
              <a:rPr lang="en-US" dirty="0"/>
              <a:t>High school or less: 36.1% (39)</a:t>
            </a:r>
          </a:p>
          <a:p>
            <a:pPr lvl="2"/>
            <a:r>
              <a:rPr lang="en-US" dirty="0"/>
              <a:t>Some College: 15.7% (17)</a:t>
            </a:r>
          </a:p>
          <a:p>
            <a:pPr lvl="2"/>
            <a:r>
              <a:rPr lang="en-US" dirty="0"/>
              <a:t>College or Technical degree: 36.1% (39)</a:t>
            </a:r>
          </a:p>
          <a:p>
            <a:pPr lvl="2"/>
            <a:r>
              <a:rPr lang="en-US" dirty="0"/>
              <a:t>Graduate or professional degree: 12.0% (13)</a:t>
            </a:r>
          </a:p>
        </p:txBody>
      </p:sp>
    </p:spTree>
    <p:extLst>
      <p:ext uri="{BB962C8B-B14F-4D97-AF65-F5344CB8AC3E}">
        <p14:creationId xmlns:p14="http://schemas.microsoft.com/office/powerpoint/2010/main" val="368911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br>
              <a:rPr lang="en-US" dirty="0"/>
            </a:br>
            <a:r>
              <a:rPr lang="en-US" sz="2000" dirty="0"/>
              <a:t>Risk Perception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E13F-B7A2-4E6A-D3B3-869B7D84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56" y="2491012"/>
            <a:ext cx="6430736" cy="224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0AB26-1207-3A40-FEE2-6C786223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0"/>
          <a:stretch/>
        </p:blipFill>
        <p:spPr>
          <a:xfrm>
            <a:off x="-181247" y="2164945"/>
            <a:ext cx="3207383" cy="28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3" y="-188491"/>
            <a:ext cx="78867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Risk Perception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BF69B-333F-5317-CA3D-12E71BA5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6326" y="810457"/>
            <a:ext cx="6471347" cy="470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9EA66-F5F4-9413-769B-524B1E7971C5}"/>
              </a:ext>
            </a:extLst>
          </p:cNvPr>
          <p:cNvSpPr txBox="1"/>
          <p:nvPr/>
        </p:nvSpPr>
        <p:spPr>
          <a:xfrm>
            <a:off x="3108960" y="5536812"/>
            <a:ext cx="32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</a:t>
            </a:r>
            <a:r>
              <a:rPr lang="en-US" dirty="0"/>
              <a:t>(4, 106) = 0.828,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43929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br>
              <a:rPr lang="en-US" dirty="0"/>
            </a:br>
            <a:r>
              <a:rPr lang="en-US" sz="2000" dirty="0"/>
              <a:t>Preferred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E4DFE-FCBA-8164-5769-EF161EAB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1812609"/>
            <a:ext cx="6679474" cy="3008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B255-6B8F-175D-C563-FF086D39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50"/>
          <a:stretch/>
        </p:blipFill>
        <p:spPr>
          <a:xfrm>
            <a:off x="-181247" y="2164945"/>
            <a:ext cx="3207383" cy="28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0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9FF5-E032-F5F9-92B9-AECDE7FC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0103-FEC0-8384-B241-7C91A35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9343"/>
            <a:ext cx="8042599" cy="1325563"/>
          </a:xfrm>
        </p:spPr>
        <p:txBody>
          <a:bodyPr/>
          <a:lstStyle/>
          <a:p>
            <a:r>
              <a:rPr lang="en-US" dirty="0"/>
              <a:t>Study 2</a:t>
            </a:r>
            <a:br>
              <a:rPr lang="en-US" dirty="0"/>
            </a:br>
            <a:r>
              <a:rPr lang="en-US" sz="2000" dirty="0"/>
              <a:t>Preferred Responses for High Uncontrolled Hypertension (160)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4AEC1-24CD-92C4-7ECF-1F4267D4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2405115"/>
            <a:ext cx="9144001" cy="109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463A0-8566-AD75-4277-5219EF85EAE9}"/>
              </a:ext>
            </a:extLst>
          </p:cNvPr>
          <p:cNvSpPr txBox="1"/>
          <p:nvPr/>
        </p:nvSpPr>
        <p:spPr>
          <a:xfrm>
            <a:off x="2915193" y="3934667"/>
            <a:ext cx="457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pt-BR" b="0" i="0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(4, 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= 110) = </a:t>
            </a: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5.613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= 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9B5E-9C09-8D51-68CD-17AA120B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9F15-85E7-B787-E553-E1613BA9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Risk perception and preferred response sensitive to mean BP</a:t>
            </a:r>
          </a:p>
          <a:p>
            <a:pPr lvl="1"/>
            <a:r>
              <a:rPr lang="en-US" sz="2000" dirty="0"/>
              <a:t>Risk of heart attack and stroke </a:t>
            </a:r>
            <a:r>
              <a:rPr lang="en-US" sz="2000" b="1" dirty="0"/>
              <a:t>appropriately</a:t>
            </a:r>
            <a:r>
              <a:rPr lang="en-US" sz="2000" dirty="0"/>
              <a:t> increases as mean BP increases</a:t>
            </a:r>
          </a:p>
          <a:p>
            <a:pPr lvl="1"/>
            <a:r>
              <a:rPr lang="en-US" sz="2000" dirty="0"/>
              <a:t>Likelihood of action increases as mean BP increases</a:t>
            </a:r>
          </a:p>
          <a:p>
            <a:r>
              <a:rPr lang="en-US" sz="2400" dirty="0"/>
              <a:t>Risk information = more accurate (but lower) risk perception for uncontrolled hypertension</a:t>
            </a:r>
          </a:p>
          <a:p>
            <a:pPr lvl="1"/>
            <a:r>
              <a:rPr lang="en-US" sz="2000" dirty="0"/>
              <a:t>May lead to less action</a:t>
            </a:r>
          </a:p>
          <a:p>
            <a:pPr lvl="2"/>
            <a:r>
              <a:rPr lang="en-US" sz="1600" dirty="0"/>
              <a:t>Positive if fewer ED visits</a:t>
            </a:r>
          </a:p>
          <a:p>
            <a:pPr lvl="2"/>
            <a:r>
              <a:rPr lang="en-US" sz="1600" dirty="0"/>
              <a:t>Negative if it leads to doing nothing</a:t>
            </a:r>
          </a:p>
        </p:txBody>
      </p:sp>
    </p:spTree>
    <p:extLst>
      <p:ext uri="{BB962C8B-B14F-4D97-AF65-F5344CB8AC3E}">
        <p14:creationId xmlns:p14="http://schemas.microsoft.com/office/powerpoint/2010/main" val="260787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5942B6-37C1-EABF-2012-A83FAC79D2CD}"/>
              </a:ext>
            </a:extLst>
          </p:cNvPr>
          <p:cNvGrpSpPr/>
          <p:nvPr/>
        </p:nvGrpSpPr>
        <p:grpSpPr>
          <a:xfrm>
            <a:off x="-8867" y="-58127"/>
            <a:ext cx="5641994" cy="2132051"/>
            <a:chOff x="0" y="-244139"/>
            <a:chExt cx="5641994" cy="2132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7D0199-8B38-15F2-CED2-0CD647CC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36"/>
            <a:stretch/>
          </p:blipFill>
          <p:spPr>
            <a:xfrm>
              <a:off x="0" y="34796"/>
              <a:ext cx="3869013" cy="18531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622E20-DDE1-7EE9-2C7D-9090F296A6B7}"/>
                </a:ext>
              </a:extLst>
            </p:cNvPr>
            <p:cNvSpPr txBox="1"/>
            <p:nvPr/>
          </p:nvSpPr>
          <p:spPr>
            <a:xfrm>
              <a:off x="1065640" y="-244139"/>
              <a:ext cx="45763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15875">
                    <a:solidFill>
                      <a:schemeClr val="tx1">
                        <a:alpha val="60000"/>
                      </a:schemeClr>
                    </a:solidFill>
                  </a:ln>
                  <a:solidFill>
                    <a:srgbClr val="FC8D59"/>
                  </a:solidFill>
                </a:rPr>
                <a:t>Control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0FDD04-F6F3-AB64-3A09-CA1A2AFAD6D1}"/>
              </a:ext>
            </a:extLst>
          </p:cNvPr>
          <p:cNvGrpSpPr/>
          <p:nvPr/>
        </p:nvGrpSpPr>
        <p:grpSpPr>
          <a:xfrm>
            <a:off x="0" y="4416038"/>
            <a:ext cx="5274989" cy="2452826"/>
            <a:chOff x="0" y="1567501"/>
            <a:chExt cx="5274989" cy="24528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BB9D23-6E7C-A4C9-9AD4-CBC3E66DA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46130"/>
              <a:ext cx="3770810" cy="207419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66F19-CE65-1003-6DE6-F30D08A91EAC}"/>
                </a:ext>
              </a:extLst>
            </p:cNvPr>
            <p:cNvSpPr txBox="1"/>
            <p:nvPr/>
          </p:nvSpPr>
          <p:spPr>
            <a:xfrm>
              <a:off x="698635" y="1567501"/>
              <a:ext cx="45763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15875">
                    <a:solidFill>
                      <a:schemeClr val="tx1">
                        <a:alpha val="60000"/>
                      </a:schemeClr>
                    </a:solidFill>
                  </a:ln>
                  <a:solidFill>
                    <a:srgbClr val="99D594"/>
                  </a:solidFill>
                </a:rPr>
                <a:t>Verbal Risk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66DAF-A738-2618-212C-0A4A4AA78C6E}"/>
              </a:ext>
            </a:extLst>
          </p:cNvPr>
          <p:cNvGrpSpPr/>
          <p:nvPr/>
        </p:nvGrpSpPr>
        <p:grpSpPr>
          <a:xfrm>
            <a:off x="0" y="2019301"/>
            <a:ext cx="4985621" cy="2505547"/>
            <a:chOff x="5221525" y="3498777"/>
            <a:chExt cx="4985621" cy="25055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9196ED-9924-69F6-0227-9D32DE58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221525" y="3930127"/>
              <a:ext cx="3949371" cy="207419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9AC17-9CDB-77D4-2DE1-BD225956E416}"/>
                </a:ext>
              </a:extLst>
            </p:cNvPr>
            <p:cNvSpPr txBox="1"/>
            <p:nvPr/>
          </p:nvSpPr>
          <p:spPr>
            <a:xfrm>
              <a:off x="5482339" y="3498777"/>
              <a:ext cx="472480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15875">
                    <a:solidFill>
                      <a:schemeClr val="tx1">
                        <a:alpha val="60000"/>
                      </a:schemeClr>
                    </a:solidFill>
                  </a:ln>
                  <a:solidFill>
                    <a:srgbClr val="FFFFBF"/>
                  </a:solidFill>
                </a:rPr>
                <a:t>Social Comparison</a:t>
              </a:r>
            </a:p>
          </p:txBody>
        </p:sp>
      </p:grpSp>
      <p:pic>
        <p:nvPicPr>
          <p:cNvPr id="22" name="Picture 2" descr="ask question Icon 2695538">
            <a:extLst>
              <a:ext uri="{FF2B5EF4-FFF2-40B4-BE49-F238E27FC236}">
                <a16:creationId xmlns:a16="http://schemas.microsoft.com/office/drawing/2014/main" id="{5E280D95-8E2D-2B6E-38CF-612B7DA8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388">
            <a:off x="5219435" y="-357330"/>
            <a:ext cx="2001083" cy="200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403A405-C7F9-1EA3-7BE2-84F212F4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949371" y="1403958"/>
            <a:ext cx="5126596" cy="37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7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0DA1-F2A1-8FB7-CC79-ECC8B8E8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C93E-1117-6133-2841-9C12DCE4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Collaborators:</a:t>
            </a:r>
          </a:p>
          <a:p>
            <a:pPr lvl="1"/>
            <a:r>
              <a:rPr lang="en-US" dirty="0"/>
              <a:t>Victoria A. Shaffer, PhD</a:t>
            </a:r>
          </a:p>
          <a:p>
            <a:pPr lvl="1"/>
            <a:r>
              <a:rPr lang="en-US" dirty="0"/>
              <a:t>David A. Dorr, MD, MS</a:t>
            </a:r>
          </a:p>
          <a:p>
            <a:pPr lvl="1"/>
            <a:r>
              <a:rPr lang="en-US" dirty="0"/>
              <a:t>Shannon M. Canfield, PhD, MPH</a:t>
            </a:r>
          </a:p>
          <a:p>
            <a:pPr lvl="1"/>
            <a:r>
              <a:rPr lang="en-US" dirty="0"/>
              <a:t>Abigail </a:t>
            </a:r>
            <a:r>
              <a:rPr lang="en-US" dirty="0" err="1"/>
              <a:t>Rolbiecki</a:t>
            </a:r>
            <a:r>
              <a:rPr lang="en-US" dirty="0"/>
              <a:t>, PhD, MPH, MSW</a:t>
            </a:r>
          </a:p>
          <a:p>
            <a:pPr lvl="1"/>
            <a:r>
              <a:rPr lang="en-US" dirty="0"/>
              <a:t>Aisha J. Ghumman, MPH</a:t>
            </a:r>
          </a:p>
          <a:p>
            <a:pPr lvl="1"/>
            <a:r>
              <a:rPr lang="en-US" dirty="0"/>
              <a:t>Richelle J. Koopman, MD, MS</a:t>
            </a:r>
          </a:p>
          <a:p>
            <a:pPr lvl="1"/>
            <a:endParaRPr lang="en-US" dirty="0"/>
          </a:p>
          <a:p>
            <a:r>
              <a:rPr lang="en-US" i="1" u="sng" dirty="0"/>
              <a:t>Funding</a:t>
            </a:r>
          </a:p>
          <a:p>
            <a:pPr lvl="1"/>
            <a:r>
              <a:rPr lang="en-US" dirty="0"/>
              <a:t>AHRQ: 1R18HS028579-01A1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19A5-122A-BC5D-A599-A7E0770F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38" y="2972805"/>
            <a:ext cx="1913712" cy="1913712"/>
          </a:xfrm>
          <a:prstGeom prst="rect">
            <a:avLst/>
          </a:prstGeom>
        </p:spPr>
      </p:pic>
      <p:pic>
        <p:nvPicPr>
          <p:cNvPr id="89" name="Picture 88" descr="A close-up of a sign&#10;&#10;Description automatically generated">
            <a:extLst>
              <a:ext uri="{FF2B5EF4-FFF2-40B4-BE49-F238E27FC236}">
                <a16:creationId xmlns:a16="http://schemas.microsoft.com/office/drawing/2014/main" id="{8A02E76A-8806-AE92-1380-5AA05432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632" y="1609029"/>
            <a:ext cx="2971800" cy="9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0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ECAE73-1A11-2660-947F-167F96E4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03" y="4672252"/>
            <a:ext cx="5860869" cy="1315600"/>
          </a:xfrm>
          <a:prstGeom prst="rect">
            <a:avLst/>
          </a:prstGeom>
        </p:spPr>
      </p:pic>
      <p:pic>
        <p:nvPicPr>
          <p:cNvPr id="1026" name="Picture 2" descr="Hypertension Prevalence for 2018 through 2020 for Adults Aged 28 Years and Older by County. The map shows that concentrations of counties with the highest hypertension prevalence - meaning the top quintile - are located primarily in Mississippi, Louisiana, Arkansas, Oklahoma, Texas, Kentucky, Tennessee, Alabama, Georgia, South Carolina, North Carolina, Virginia, Maine, and Michigan. Pockets of high-rate counties also were found in Florida, New Mexico, Arizona, Nevada, and Missouri.">
            <a:extLst>
              <a:ext uri="{FF2B5EF4-FFF2-40B4-BE49-F238E27FC236}">
                <a16:creationId xmlns:a16="http://schemas.microsoft.com/office/drawing/2014/main" id="{F305120D-088E-5437-C4EB-2CCE2C36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68" y="141153"/>
            <a:ext cx="5868404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2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D0481C-C2C8-8196-9FAC-0D4B1F42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1183179"/>
            <a:ext cx="7886700" cy="482519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A6A664A-45F5-C893-159E-B3E3D81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616"/>
            <a:ext cx="7886700" cy="1325563"/>
          </a:xfrm>
        </p:spPr>
        <p:txBody>
          <a:bodyPr/>
          <a:lstStyle/>
          <a:p>
            <a:r>
              <a:rPr lang="en-US" dirty="0"/>
              <a:t>Clinical Uncertainty</a:t>
            </a:r>
            <a:br>
              <a:rPr lang="en-US" dirty="0"/>
            </a:br>
            <a:r>
              <a:rPr lang="en-US" sz="2400" dirty="0"/>
              <a:t>Graph of Blood Pressure 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4C71B-5768-AE37-584F-7A0B70845DFC}"/>
              </a:ext>
            </a:extLst>
          </p:cNvPr>
          <p:cNvSpPr txBox="1"/>
          <p:nvPr/>
        </p:nvSpPr>
        <p:spPr>
          <a:xfrm>
            <a:off x="-8709" y="6068427"/>
            <a:ext cx="62614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Kerr EA, Zikmund-Fisher BJ, </a:t>
            </a:r>
            <a:r>
              <a:rPr lang="en-US" sz="1050" dirty="0" err="1">
                <a:solidFill>
                  <a:schemeClr val="bg1"/>
                </a:solidFill>
              </a:rPr>
              <a:t>Klamerus</a:t>
            </a:r>
            <a:r>
              <a:rPr lang="en-US" sz="1050" dirty="0">
                <a:solidFill>
                  <a:schemeClr val="bg1"/>
                </a:solidFill>
              </a:rPr>
              <a:t> ML, Subramanian U, Hogan MM, Hofer TP. The role of clinical 	uncertainty in treatment decisions for diabetic patients with uncontrolled blood 	pressure. Ann Intern Med. 2008 May 20;148(10):717-27. </a:t>
            </a:r>
            <a:r>
              <a:rPr lang="en-US" sz="1050" dirty="0" err="1">
                <a:solidFill>
                  <a:schemeClr val="bg1"/>
                </a:solidFill>
              </a:rPr>
              <a:t>doi</a:t>
            </a:r>
            <a:r>
              <a:rPr lang="en-US" sz="1050" dirty="0">
                <a:solidFill>
                  <a:schemeClr val="bg1"/>
                </a:solidFill>
              </a:rPr>
              <a:t>: 10.7326/0003-4819-148-	10-200805200-00004. PMID: 18490685.</a:t>
            </a:r>
          </a:p>
        </p:txBody>
      </p:sp>
    </p:spTree>
    <p:extLst>
      <p:ext uri="{BB962C8B-B14F-4D97-AF65-F5344CB8AC3E}">
        <p14:creationId xmlns:p14="http://schemas.microsoft.com/office/powerpoint/2010/main" val="42625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84170-ABC2-DF2D-5080-3BF59F14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1476"/>
            <a:ext cx="2637454" cy="1066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DB5E4-C2F6-0007-A7CD-87148309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4" y="-297656"/>
            <a:ext cx="7886700" cy="1325563"/>
          </a:xfrm>
        </p:spPr>
        <p:txBody>
          <a:bodyPr/>
          <a:lstStyle/>
          <a:p>
            <a:r>
              <a:rPr lang="en-US" dirty="0"/>
              <a:t>Prior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4736C-7492-7069-3929-F0280C5A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6" y="598891"/>
            <a:ext cx="3372165" cy="2063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6EB9144-4EBF-7EC1-1E42-CBC93917BE40}"/>
              </a:ext>
            </a:extLst>
          </p:cNvPr>
          <p:cNvGrpSpPr/>
          <p:nvPr/>
        </p:nvGrpSpPr>
        <p:grpSpPr>
          <a:xfrm>
            <a:off x="5250648" y="3043969"/>
            <a:ext cx="3100278" cy="2910356"/>
            <a:chOff x="5250648" y="3043969"/>
            <a:chExt cx="3100278" cy="2910356"/>
          </a:xfrm>
        </p:grpSpPr>
        <p:pic>
          <p:nvPicPr>
            <p:cNvPr id="9" name="Picture 8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A5071A40-1630-20F9-B433-C356691C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980" r="51390"/>
            <a:stretch/>
          </p:blipFill>
          <p:spPr>
            <a:xfrm>
              <a:off x="5250648" y="3662595"/>
              <a:ext cx="3100278" cy="2291730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E908A0B-33F5-0499-D0E8-00986B33E3E8}"/>
                </a:ext>
              </a:extLst>
            </p:cNvPr>
            <p:cNvSpPr/>
            <p:nvPr/>
          </p:nvSpPr>
          <p:spPr>
            <a:xfrm rot="5400000">
              <a:off x="6570631" y="3009756"/>
              <a:ext cx="460310" cy="52873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101511-550C-1937-4F5D-C4C45DC3B4F3}"/>
              </a:ext>
            </a:extLst>
          </p:cNvPr>
          <p:cNvGrpSpPr/>
          <p:nvPr/>
        </p:nvGrpSpPr>
        <p:grpSpPr>
          <a:xfrm>
            <a:off x="2804327" y="3300450"/>
            <a:ext cx="2457014" cy="2653875"/>
            <a:chOff x="2804327" y="3300450"/>
            <a:chExt cx="2457014" cy="2653875"/>
          </a:xfrm>
        </p:grpSpPr>
        <p:pic>
          <p:nvPicPr>
            <p:cNvPr id="11" name="Picture 10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C1FB51EB-D00A-A212-B6BF-AC555CCB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980" r="75753"/>
            <a:stretch/>
          </p:blipFill>
          <p:spPr>
            <a:xfrm>
              <a:off x="2804327" y="3300450"/>
              <a:ext cx="1790812" cy="2653875"/>
            </a:xfrm>
            <a:prstGeom prst="rect">
              <a:avLst/>
            </a:prstGeom>
          </p:spPr>
        </p:pic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AA62A2BE-FD2F-575C-3656-5321C0A3F7EB}"/>
                </a:ext>
              </a:extLst>
            </p:cNvPr>
            <p:cNvSpPr/>
            <p:nvPr/>
          </p:nvSpPr>
          <p:spPr>
            <a:xfrm>
              <a:off x="4652466" y="4259157"/>
              <a:ext cx="608875" cy="572277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5AC531-7B4A-513F-F745-3EEA7151DCB3}"/>
              </a:ext>
            </a:extLst>
          </p:cNvPr>
          <p:cNvGrpSpPr/>
          <p:nvPr/>
        </p:nvGrpSpPr>
        <p:grpSpPr>
          <a:xfrm>
            <a:off x="454677" y="3274123"/>
            <a:ext cx="2171278" cy="2542346"/>
            <a:chOff x="454677" y="3274123"/>
            <a:chExt cx="2171278" cy="2542346"/>
          </a:xfrm>
        </p:grpSpPr>
        <p:pic>
          <p:nvPicPr>
            <p:cNvPr id="12" name="Picture 11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E8E751F1-8F72-C374-9AAB-FCBEF35EF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80" r="77619"/>
            <a:stretch/>
          </p:blipFill>
          <p:spPr>
            <a:xfrm>
              <a:off x="454677" y="3274123"/>
              <a:ext cx="1583522" cy="2542346"/>
            </a:xfrm>
            <a:prstGeom prst="rect">
              <a:avLst/>
            </a:prstGeom>
          </p:spPr>
        </p:pic>
        <p:sp>
          <p:nvSpPr>
            <p:cNvPr id="21" name="Plus Sign 20">
              <a:extLst>
                <a:ext uri="{FF2B5EF4-FFF2-40B4-BE49-F238E27FC236}">
                  <a16:creationId xmlns:a16="http://schemas.microsoft.com/office/drawing/2014/main" id="{34286C82-7999-BA10-6E79-AF743F966EAF}"/>
                </a:ext>
              </a:extLst>
            </p:cNvPr>
            <p:cNvSpPr/>
            <p:nvPr/>
          </p:nvSpPr>
          <p:spPr>
            <a:xfrm>
              <a:off x="2017080" y="4273590"/>
              <a:ext cx="608875" cy="572277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AC65E2C9-0E9F-0BC3-14B0-448FCDF791AE}"/>
              </a:ext>
            </a:extLst>
          </p:cNvPr>
          <p:cNvSpPr/>
          <p:nvPr/>
        </p:nvSpPr>
        <p:spPr>
          <a:xfrm>
            <a:off x="2625955" y="3066660"/>
            <a:ext cx="1988234" cy="2985797"/>
          </a:xfrm>
          <a:prstGeom prst="frame">
            <a:avLst>
              <a:gd name="adj1" fmla="val 304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00E36-B5FB-65BE-3164-42C9380C277E}"/>
              </a:ext>
            </a:extLst>
          </p:cNvPr>
          <p:cNvGrpSpPr/>
          <p:nvPr/>
        </p:nvGrpSpPr>
        <p:grpSpPr>
          <a:xfrm>
            <a:off x="3958487" y="248816"/>
            <a:ext cx="4850017" cy="2700565"/>
            <a:chOff x="3958487" y="248816"/>
            <a:chExt cx="4850017" cy="2700565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A5DAA41-94DA-2FAC-2DA6-AEA111CBDE08}"/>
                </a:ext>
              </a:extLst>
            </p:cNvPr>
            <p:cNvSpPr/>
            <p:nvPr/>
          </p:nvSpPr>
          <p:spPr>
            <a:xfrm>
              <a:off x="3958487" y="1233301"/>
              <a:ext cx="500454" cy="59499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EB9865-9ABF-BBD5-8D1D-50DF46718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5061" y="248816"/>
              <a:ext cx="4123443" cy="2700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4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0FD06-D9B1-6175-8DA1-2EBA11CA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3582-5C25-F1B3-C3E8-78E991DD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913"/>
            <a:ext cx="7886700" cy="1325563"/>
          </a:xfrm>
        </p:spPr>
        <p:txBody>
          <a:bodyPr/>
          <a:lstStyle/>
          <a:p>
            <a:r>
              <a:rPr lang="en-US" sz="2800" dirty="0"/>
              <a:t>How does social comparison affect risk perception and behavior?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6B4AD2-7964-2391-501B-6FC5DD0C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25" t="11811" r="-1" b="17796"/>
          <a:stretch/>
        </p:blipFill>
        <p:spPr>
          <a:xfrm>
            <a:off x="1175657" y="1322108"/>
            <a:ext cx="6917094" cy="4574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B3F87-03CA-2E80-5988-FF957EC08FBB}"/>
              </a:ext>
            </a:extLst>
          </p:cNvPr>
          <p:cNvSpPr txBox="1"/>
          <p:nvPr/>
        </p:nvSpPr>
        <p:spPr>
          <a:xfrm>
            <a:off x="57850" y="6045205"/>
            <a:ext cx="61252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latin typeface="Roboto Mono Web"/>
              </a:rPr>
              <a:t>Dillard AJ, Ubel PA, Smith DM, Zikmund-Fisher BJ, Nair V, Derry HA, Zhang A,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 Mono Web"/>
              </a:rPr>
              <a:t>Pitsch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 Mono Web"/>
              </a:rPr>
              <a:t> RK, Alford 	SH, McClure JB,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 Mono Web"/>
              </a:rPr>
              <a:t>Fagerlin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 Mono Web"/>
              </a:rPr>
              <a:t> A. The distinct role of comparative risk perceptions in a 	breast cancer prevention program. Ann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 Mono Web"/>
              </a:rPr>
              <a:t>Behav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 Mono Web"/>
              </a:rPr>
              <a:t> Med. 2011 Oct;42(2):262-8. </a:t>
            </a:r>
            <a:r>
              <a:rPr lang="en-US" sz="1050" b="0" i="0" dirty="0" err="1">
                <a:solidFill>
                  <a:schemeClr val="bg1"/>
                </a:solidFill>
                <a:effectLst/>
                <a:latin typeface="Roboto Mono Web"/>
              </a:rPr>
              <a:t>doi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Roboto Mono Web"/>
              </a:rPr>
              <a:t>: 	10.1007/s12160-011-9287-8. PMID: 21698518; PMCID: PMC3760792.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398-D089-A019-191D-7DCF826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</a:t>
            </a:r>
            <a:br>
              <a:rPr lang="en-US" dirty="0"/>
            </a:br>
            <a:r>
              <a:rPr lang="en-US" sz="2000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9B8-B6E8-47B0-40E6-6657CC0B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6798"/>
          </a:xfrm>
        </p:spPr>
        <p:txBody>
          <a:bodyPr>
            <a:normAutofit/>
          </a:bodyPr>
          <a:lstStyle/>
          <a:p>
            <a:r>
              <a:rPr lang="en-US" sz="2400" b="0" dirty="0"/>
              <a:t>Repeated measures within-subjects design</a:t>
            </a:r>
          </a:p>
          <a:p>
            <a:r>
              <a:rPr lang="en-US" sz="2400" b="0" dirty="0"/>
              <a:t>2 Independent Variables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</a:rPr>
              <a:t>Systolic BP mean (130, 145, and 160 mmHg)</a:t>
            </a:r>
          </a:p>
          <a:p>
            <a:pPr lvl="1"/>
            <a:r>
              <a:rPr lang="en-US" sz="2000" b="0" dirty="0">
                <a:solidFill>
                  <a:srgbClr val="0070C0"/>
                </a:solidFill>
              </a:rPr>
              <a:t>Ris</a:t>
            </a:r>
            <a:r>
              <a:rPr lang="en-US" sz="2000" dirty="0">
                <a:solidFill>
                  <a:srgbClr val="0070C0"/>
                </a:solidFill>
              </a:rPr>
              <a:t>k communication strategy</a:t>
            </a:r>
            <a:endParaRPr lang="en-US" sz="2000" b="0" dirty="0">
              <a:solidFill>
                <a:srgbClr val="0070C0"/>
              </a:solidFill>
            </a:endParaRP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No risk info (control)</a:t>
            </a:r>
          </a:p>
          <a:p>
            <a:pPr lvl="2"/>
            <a:r>
              <a:rPr lang="en-US" sz="1600" b="0" dirty="0">
                <a:solidFill>
                  <a:srgbClr val="0070C0"/>
                </a:solidFill>
              </a:rPr>
              <a:t>Verbal description of risk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Social comparing (e.g., at or above average risk)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3</a:t>
            </a:r>
            <a:r>
              <a:rPr lang="en-US" sz="2400" b="0" dirty="0"/>
              <a:t> x </a:t>
            </a:r>
            <a:r>
              <a:rPr lang="en-US" sz="2400" b="0" dirty="0">
                <a:solidFill>
                  <a:srgbClr val="0070C0"/>
                </a:solidFill>
              </a:rPr>
              <a:t>3</a:t>
            </a:r>
            <a:r>
              <a:rPr lang="en-US" sz="2400" b="0" dirty="0"/>
              <a:t> Design</a:t>
            </a:r>
          </a:p>
          <a:p>
            <a:pPr lvl="1"/>
            <a:r>
              <a:rPr lang="en-US" sz="2000" b="0" dirty="0"/>
              <a:t>Patients viewed and rated our measures on all 9 displays</a:t>
            </a:r>
          </a:p>
          <a:p>
            <a:pPr lvl="1"/>
            <a:r>
              <a:rPr lang="en-US" sz="2000" dirty="0"/>
              <a:t>Measured graph literacy and health literacy</a:t>
            </a:r>
            <a:endParaRPr lang="en-US" sz="2000" b="0" dirty="0"/>
          </a:p>
          <a:p>
            <a:pPr lvl="1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711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9871-BE5C-B22D-A6CE-EF2D2176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CF969-3CE8-29F1-CC17-960EAEE684CD}"/>
              </a:ext>
            </a:extLst>
          </p:cNvPr>
          <p:cNvGrpSpPr/>
          <p:nvPr/>
        </p:nvGrpSpPr>
        <p:grpSpPr>
          <a:xfrm>
            <a:off x="0" y="34796"/>
            <a:ext cx="10069285" cy="2560320"/>
            <a:chOff x="0" y="34796"/>
            <a:chExt cx="10069285" cy="25603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AA2976-A998-5815-88BD-38F2A085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36"/>
            <a:stretch/>
          </p:blipFill>
          <p:spPr>
            <a:xfrm>
              <a:off x="0" y="34796"/>
              <a:ext cx="5345544" cy="25603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2E8D9-63CD-E900-17AA-C371D991BFEA}"/>
                </a:ext>
              </a:extLst>
            </p:cNvPr>
            <p:cNvSpPr txBox="1"/>
            <p:nvPr/>
          </p:nvSpPr>
          <p:spPr>
            <a:xfrm>
              <a:off x="5492931" y="790656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Control</a:t>
              </a:r>
              <a:endParaRPr lang="en-US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0EA601-F914-CA6C-C066-E1D4593F53E4}"/>
              </a:ext>
            </a:extLst>
          </p:cNvPr>
          <p:cNvGrpSpPr/>
          <p:nvPr/>
        </p:nvGrpSpPr>
        <p:grpSpPr>
          <a:xfrm>
            <a:off x="1068977" y="1859953"/>
            <a:ext cx="8075023" cy="2812868"/>
            <a:chOff x="1068977" y="1915847"/>
            <a:chExt cx="8075023" cy="28128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2F0EF3-2F3C-4568-3BBF-5C9AB8EE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0315" y="1915847"/>
              <a:ext cx="5113685" cy="28128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FCF1BE-F71E-C4F2-9618-151F8CD15E4F}"/>
                </a:ext>
              </a:extLst>
            </p:cNvPr>
            <p:cNvSpPr txBox="1"/>
            <p:nvPr/>
          </p:nvSpPr>
          <p:spPr>
            <a:xfrm>
              <a:off x="1068977" y="2991394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Verbal Description</a:t>
              </a:r>
              <a:endParaRPr lang="en-US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7CD210-430D-B375-3F08-DCACA29CD2DF}"/>
              </a:ext>
            </a:extLst>
          </p:cNvPr>
          <p:cNvGrpSpPr/>
          <p:nvPr/>
        </p:nvGrpSpPr>
        <p:grpSpPr>
          <a:xfrm>
            <a:off x="0" y="3497275"/>
            <a:ext cx="9817068" cy="2560320"/>
            <a:chOff x="4022" y="3866606"/>
            <a:chExt cx="9817068" cy="25603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C35FBE-E2FD-29E5-BF8D-ED90D1E7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022" y="3866606"/>
              <a:ext cx="4874972" cy="2560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08779-0FDD-B106-1868-B1595AE7ED93}"/>
                </a:ext>
              </a:extLst>
            </p:cNvPr>
            <p:cNvSpPr txBox="1"/>
            <p:nvPr/>
          </p:nvSpPr>
          <p:spPr>
            <a:xfrm>
              <a:off x="5244736" y="5146728"/>
              <a:ext cx="457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Social Comparison</a:t>
              </a:r>
              <a:endParaRPr lang="en-US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36F545-5841-55BC-B508-80468814F04D}"/>
              </a:ext>
            </a:extLst>
          </p:cNvPr>
          <p:cNvSpPr txBox="1"/>
          <p:nvPr/>
        </p:nvSpPr>
        <p:spPr>
          <a:xfrm>
            <a:off x="88504" y="6107949"/>
            <a:ext cx="59813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Kawada T. Reynolds risk score as a risk assessment tool for cardiovascular disease after 10 	years: its strong relationship with blood pressure. J Clin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Hypertens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	(Greenwich). 2012 Aug;14(8):571-2.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 10.1111/j.1751-7176.2012.00644.x. 	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2012 May 3. PMID: 22863168; PMCID: PMC8108792.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izzou 2020">
      <a:dk1>
        <a:srgbClr val="000000"/>
      </a:dk1>
      <a:lt1>
        <a:srgbClr val="FFFFFF"/>
      </a:lt1>
      <a:dk2>
        <a:srgbClr val="8F8883"/>
      </a:dk2>
      <a:lt2>
        <a:srgbClr val="DAD4CC"/>
      </a:lt2>
      <a:accent1>
        <a:srgbClr val="F0B82C"/>
      </a:accent1>
      <a:accent2>
        <a:srgbClr val="1C5E90"/>
      </a:accent2>
      <a:accent3>
        <a:srgbClr val="BD5B2B"/>
      </a:accent3>
      <a:accent4>
        <a:srgbClr val="69901D"/>
      </a:accent4>
      <a:accent5>
        <a:srgbClr val="900000"/>
      </a:accent5>
      <a:accent6>
        <a:srgbClr val="D7D7D7"/>
      </a:accent6>
      <a:hlink>
        <a:srgbClr val="900000"/>
      </a:hlink>
      <a:folHlink>
        <a:srgbClr val="1C5E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BrandedTemplate_PowePoint-goldplus-standard" id="{36CA4FD7-8071-DC4F-89DC-66C30968387A}" vid="{CDDA9B72-6CB7-5640-A63B-F81B7DD06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19D1F250E694BAAD8C54BFD6B67B2" ma:contentTypeVersion="17" ma:contentTypeDescription="Create a new document." ma:contentTypeScope="" ma:versionID="2d6b4cb9be7508732cb17c9c8cdcd302">
  <xsd:schema xmlns:xsd="http://www.w3.org/2001/XMLSchema" xmlns:xs="http://www.w3.org/2001/XMLSchema" xmlns:p="http://schemas.microsoft.com/office/2006/metadata/properties" xmlns:ns2="8f59010d-bfae-4690-b442-17aac1929a53" xmlns:ns3="4e822213-79e0-466b-8a07-6ccb94f3e524" targetNamespace="http://schemas.microsoft.com/office/2006/metadata/properties" ma:root="true" ma:fieldsID="ad7c16d1d0b601b1821419d58206116b" ns2:_="" ns3:_="">
    <xsd:import namespace="8f59010d-bfae-4690-b442-17aac1929a53"/>
    <xsd:import namespace="4e822213-79e0-466b-8a07-6ccb94f3e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9010d-bfae-4690-b442-17aac1929a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22213-79e0-466b-8a07-6ccb94f3e5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ec45b42-71d2-42b2-82cb-677ce56ef8ee}" ma:internalName="TaxCatchAll" ma:showField="CatchAllData" ma:web="4e822213-79e0-466b-8a07-6ccb94f3e5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e822213-79e0-466b-8a07-6ccb94f3e524" xsi:nil="true"/>
    <lcf76f155ced4ddcb4097134ff3c332f xmlns="8f59010d-bfae-4690-b442-17aac1929a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B4499D-9766-4EC1-8954-90C1E160E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CDB76-1AAB-49C0-AD57-676865726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9010d-bfae-4690-b442-17aac1929a53"/>
    <ds:schemaRef ds:uri="4e822213-79e0-466b-8a07-6ccb94f3e5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2DC28-91BD-48D0-834F-032E3E25C4C2}">
  <ds:schemaRefs>
    <ds:schemaRef ds:uri="http://schemas.microsoft.com/office/infopath/2007/PartnerControls"/>
    <ds:schemaRef ds:uri="http://www.w3.org/XML/1998/namespace"/>
    <ds:schemaRef ds:uri="8f59010d-bfae-4690-b442-17aac1929a5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4e822213-79e0-466b-8a07-6ccb94f3e52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MU-BrandedTemplate_PowerPoint-1-standard</Template>
  <TotalTime>3177</TotalTime>
  <Words>966</Words>
  <Application>Microsoft Office PowerPoint</Application>
  <PresentationFormat>On-screen Show (4:3)</PresentationFormat>
  <Paragraphs>108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 Next LT Pro Demi</vt:lpstr>
      <vt:lpstr>Calibri</vt:lpstr>
      <vt:lpstr>Open Sans</vt:lpstr>
      <vt:lpstr>Roboto</vt:lpstr>
      <vt:lpstr>Roboto Mono Web</vt:lpstr>
      <vt:lpstr>Office Theme</vt:lpstr>
      <vt:lpstr>Calibrating risk perception in patients with hypertension using part-to-whole graphics and social comparison framing</vt:lpstr>
      <vt:lpstr>Relevant Financial Disclosure Sean X. Duan, MA</vt:lpstr>
      <vt:lpstr>Acknowledgements</vt:lpstr>
      <vt:lpstr>PowerPoint Presentation</vt:lpstr>
      <vt:lpstr>Clinical Uncertainty Graph of Blood Pressure Data</vt:lpstr>
      <vt:lpstr>Prior Work</vt:lpstr>
      <vt:lpstr>How does social comparison affect risk perception and behavior?</vt:lpstr>
      <vt:lpstr>Study 1 Method</vt:lpstr>
      <vt:lpstr>PowerPoint Presentation</vt:lpstr>
      <vt:lpstr>PowerPoint Presentation</vt:lpstr>
      <vt:lpstr>Study 1 Results - Participants</vt:lpstr>
      <vt:lpstr>Study 1 Measure - Risk Perception</vt:lpstr>
      <vt:lpstr>Study 1 Results - Risk Perception</vt:lpstr>
      <vt:lpstr>Study 1 Measure - Preferred Response</vt:lpstr>
      <vt:lpstr>Study 1 Preferred Responses for High Uncontrolled Hypertension (160)</vt:lpstr>
      <vt:lpstr>How do ‘part-to-whole’ graphics affect risk perception and behavior? (in judgements of hypertension?)</vt:lpstr>
      <vt:lpstr>Method Study 2 Design</vt:lpstr>
      <vt:lpstr>PowerPoint Presentation</vt:lpstr>
      <vt:lpstr>PowerPoint Presentation</vt:lpstr>
      <vt:lpstr>Method Participants – Study 2</vt:lpstr>
      <vt:lpstr>Method Risk Perception</vt:lpstr>
      <vt:lpstr>Results Risk Perception</vt:lpstr>
      <vt:lpstr>Method Preferred Response</vt:lpstr>
      <vt:lpstr>Study 2 Preferred Responses for High Uncontrolled Hypertension (160) 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</dc:title>
  <dc:creator>Duan, Sean (MU-Student)</dc:creator>
  <cp:lastModifiedBy>Duan, Sean (MU-Student)</cp:lastModifiedBy>
  <cp:revision>197</cp:revision>
  <dcterms:created xsi:type="dcterms:W3CDTF">2023-09-27T21:41:18Z</dcterms:created>
  <dcterms:modified xsi:type="dcterms:W3CDTF">2024-10-24T19:54:45Z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0x010100D0E19D1F250E694BAAD8C54BFD6B67B2</vt:lpwstr>
  </property>
</Properties>
</file>