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Advent Pro SemiBold"/>
      <p:regular r:id="rId36"/>
      <p:bold r:id="rId37"/>
      <p:italic r:id="rId38"/>
      <p:boldItalic r:id="rId39"/>
    </p:embeddedFont>
    <p:embeddedFont>
      <p:font typeface="Fira Sans Extra Condensed Medium"/>
      <p:regular r:id="rId40"/>
      <p:bold r:id="rId41"/>
      <p:italic r:id="rId42"/>
      <p:boldItalic r:id="rId43"/>
    </p:embeddedFont>
    <p:embeddedFont>
      <p:font typeface="Fira Sans Condensed Medium"/>
      <p:regular r:id="rId44"/>
      <p:bold r:id="rId45"/>
      <p:italic r:id="rId46"/>
      <p:boldItalic r:id="rId47"/>
    </p:embeddedFont>
    <p:embeddedFont>
      <p:font typeface="Maven Pro"/>
      <p:regular r:id="rId48"/>
      <p:bold r:id="rId49"/>
    </p:embeddedFont>
    <p:embeddedFont>
      <p:font typeface="Share Tech"/>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regular.fntdata"/><Relationship Id="rId42" Type="http://schemas.openxmlformats.org/officeDocument/2006/relationships/font" Target="fonts/FiraSansExtraCondensedMedium-italic.fntdata"/><Relationship Id="rId41" Type="http://schemas.openxmlformats.org/officeDocument/2006/relationships/font" Target="fonts/FiraSansExtraCondensedMedium-bold.fntdata"/><Relationship Id="rId44" Type="http://schemas.openxmlformats.org/officeDocument/2006/relationships/font" Target="fonts/FiraSansCondensedMedium-regular.fntdata"/><Relationship Id="rId43" Type="http://schemas.openxmlformats.org/officeDocument/2006/relationships/font" Target="fonts/FiraSansExtraCondensedMedium-boldItalic.fntdata"/><Relationship Id="rId46" Type="http://schemas.openxmlformats.org/officeDocument/2006/relationships/font" Target="fonts/FiraSansCondensedMedium-italic.fntdata"/><Relationship Id="rId45" Type="http://schemas.openxmlformats.org/officeDocument/2006/relationships/font" Target="fonts/FiraSans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avenPro-regular.fntdata"/><Relationship Id="rId47" Type="http://schemas.openxmlformats.org/officeDocument/2006/relationships/font" Target="fonts/FiraSansCondensedMedium-boldItalic.fntdata"/><Relationship Id="rId49" Type="http://schemas.openxmlformats.org/officeDocument/2006/relationships/font" Target="fonts/Maven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AdventProSemiBold-bold.fntdata"/><Relationship Id="rId36" Type="http://schemas.openxmlformats.org/officeDocument/2006/relationships/font" Target="fonts/AdventProSemiBold-regular.fntdata"/><Relationship Id="rId39" Type="http://schemas.openxmlformats.org/officeDocument/2006/relationships/font" Target="fonts/AdventProSemiBold-boldItalic.fntdata"/><Relationship Id="rId38" Type="http://schemas.openxmlformats.org/officeDocument/2006/relationships/font" Target="fonts/AdventProSemi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ShareTech-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8d53b1fd4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28d53b1fd4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28d53b1fd4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28d53b1fd4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28d53b1fd4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28d53b1fd4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28d53b1fd4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28d53b1fd4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27a736d7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27a736d7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28d53b1fd4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28d53b1fd4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28d53b1fd4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28d53b1fd4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28d53b1fd4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28d53b1fd4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27a736d7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27a736d7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27a736d73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27a736d73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27a736d7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27a736d7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27a736d73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27a736d73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27a736d73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27a736d73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8d53b1f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8d53b1f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27a736d73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27a736d73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28d53b1fd4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28d53b1fd4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28d53b1fd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28d53b1fd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27a736d73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27a736d73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28d53b1fd4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28d53b1fd4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28d53b1fd4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28d53b1fd4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28dd97e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28dd97e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8d53b1fd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8d53b1fd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8d53b1fd4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8d53b1fd4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28d53b1fd4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28d53b1fd4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28d53b1fd4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28d53b1fd4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28d53b1fd4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28d53b1fd4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8d53b1fd4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28d53b1fd4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176500" y="2804500"/>
            <a:ext cx="4791000" cy="137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CSE 351: Introduction to Data Science</a:t>
            </a:r>
            <a:endParaRPr b="1"/>
          </a:p>
          <a:p>
            <a:pPr indent="0" lvl="0" marL="0" rtl="0" algn="ctr">
              <a:spcBef>
                <a:spcPts val="0"/>
              </a:spcBef>
              <a:spcAft>
                <a:spcPts val="0"/>
              </a:spcAft>
              <a:buNone/>
            </a:pPr>
            <a:r>
              <a:rPr lang="en"/>
              <a:t>Edward Ng</a:t>
            </a:r>
            <a:endParaRPr/>
          </a:p>
          <a:p>
            <a:pPr indent="0" lvl="0" marL="0" rtl="0" algn="ctr">
              <a:spcBef>
                <a:spcPts val="0"/>
              </a:spcBef>
              <a:spcAft>
                <a:spcPts val="0"/>
              </a:spcAft>
              <a:buNone/>
            </a:pPr>
            <a:r>
              <a:rPr lang="en"/>
              <a:t>Sean Xia</a:t>
            </a:r>
            <a:endParaRPr/>
          </a:p>
          <a:p>
            <a:pPr indent="0" lvl="0" marL="0" rtl="0" algn="ctr">
              <a:spcBef>
                <a:spcPts val="0"/>
              </a:spcBef>
              <a:spcAft>
                <a:spcPts val="0"/>
              </a:spcAft>
              <a:buNone/>
            </a:pPr>
            <a:r>
              <a:rPr lang="en"/>
              <a:t>Tracy Ho</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WORLD </a:t>
            </a:r>
            <a:r>
              <a:rPr lang="en">
                <a:solidFill>
                  <a:schemeClr val="accent2"/>
                </a:solidFill>
              </a:rPr>
              <a:t>HAPPINESS</a:t>
            </a:r>
            <a:r>
              <a:rPr lang="en"/>
              <a:t> ANALYSIS</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4108980"/>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2"/>
          <p:cNvSpPr txBox="1"/>
          <p:nvPr>
            <p:ph idx="1" type="body"/>
          </p:nvPr>
        </p:nvSpPr>
        <p:spPr>
          <a:xfrm>
            <a:off x="618825" y="1679175"/>
            <a:ext cx="68061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missing standard error was dropped in 2019, but we still wanted to keep this information so we filled the missing values with 0.</a:t>
            </a:r>
            <a:endParaRPr/>
          </a:p>
          <a:p>
            <a:pPr indent="0" lvl="0" marL="0" rtl="0" algn="l">
              <a:spcBef>
                <a:spcPts val="0"/>
              </a:spcBef>
              <a:spcAft>
                <a:spcPts val="0"/>
              </a:spcAft>
              <a:buNone/>
            </a:pPr>
            <a:r>
              <a:rPr lang="en"/>
              <a:t>The 2019 set also dropped corruption residuals. However, we did not see any valuable insight so we dropped the variable.</a:t>
            </a:r>
            <a:endParaRPr/>
          </a:p>
          <a:p>
            <a:pPr indent="0" lvl="0" marL="0" rtl="0" algn="l">
              <a:spcBef>
                <a:spcPts val="0"/>
              </a:spcBef>
              <a:spcAft>
                <a:spcPts val="0"/>
              </a:spcAft>
              <a:buNone/>
            </a:pPr>
            <a:r>
              <a:rPr lang="en"/>
              <a:t>There was one missing trust rank, indicating some data error. To fix this, we imputed with the mean for that country. </a:t>
            </a:r>
            <a:endParaRPr/>
          </a:p>
        </p:txBody>
      </p:sp>
      <p:sp>
        <p:nvSpPr>
          <p:cNvPr id="544" name="Google Shape;544;p32"/>
          <p:cNvSpPr txBox="1"/>
          <p:nvPr>
            <p:ph type="ctrTitle"/>
          </p:nvPr>
        </p:nvSpPr>
        <p:spPr>
          <a:xfrm>
            <a:off x="618825" y="411675"/>
            <a:ext cx="7296900" cy="88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Missing Standard Errors/Trust Ranks/Corruption Residuals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3"/>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Outlying Values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4"/>
          <p:cNvSpPr txBox="1"/>
          <p:nvPr>
            <p:ph type="ctrTitle"/>
          </p:nvPr>
        </p:nvSpPr>
        <p:spPr>
          <a:xfrm>
            <a:off x="923625" y="1196025"/>
            <a:ext cx="2671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Outlier Detection</a:t>
            </a:r>
            <a:endParaRPr/>
          </a:p>
        </p:txBody>
      </p:sp>
      <p:sp>
        <p:nvSpPr>
          <p:cNvPr id="555" name="Google Shape;555;p34"/>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detect outliers, we simply visualized and binned the frequency of each variable. Because they resembled normal curves, we labeled points that fell 3 standard deviations away from the mean as outliers.</a:t>
            </a:r>
            <a:endParaRPr/>
          </a:p>
        </p:txBody>
      </p:sp>
      <p:sp>
        <p:nvSpPr>
          <p:cNvPr id="556" name="Google Shape;556;p34"/>
          <p:cNvSpPr txBox="1"/>
          <p:nvPr>
            <p:ph idx="2" type="ctrTitle"/>
          </p:nvPr>
        </p:nvSpPr>
        <p:spPr>
          <a:xfrm>
            <a:off x="5122751" y="1196025"/>
            <a:ext cx="30648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Outlier Imputation</a:t>
            </a:r>
            <a:endParaRPr/>
          </a:p>
        </p:txBody>
      </p:sp>
      <p:sp>
        <p:nvSpPr>
          <p:cNvPr id="557" name="Google Shape;557;p34"/>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For each outlying value that was identified, we simply replaced the value with the mean of the values in the entire dataset. </a:t>
            </a:r>
            <a:endParaRPr/>
          </a:p>
        </p:txBody>
      </p:sp>
      <p:sp>
        <p:nvSpPr>
          <p:cNvPr id="558" name="Google Shape;558;p34"/>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Outlying Values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5"/>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Frequency Distribution of Economy Scores</a:t>
            </a:r>
            <a:endParaRPr/>
          </a:p>
        </p:txBody>
      </p:sp>
      <p:pic>
        <p:nvPicPr>
          <p:cNvPr id="564" name="Google Shape;564;p35"/>
          <p:cNvPicPr preferRelativeResize="0"/>
          <p:nvPr/>
        </p:nvPicPr>
        <p:blipFill>
          <a:blip r:embed="rId3">
            <a:alphaModFix/>
          </a:blip>
          <a:stretch>
            <a:fillRect/>
          </a:stretch>
        </p:blipFill>
        <p:spPr>
          <a:xfrm>
            <a:off x="4065028" y="299003"/>
            <a:ext cx="4499049" cy="3092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6"/>
          <p:cNvSpPr txBox="1"/>
          <p:nvPr>
            <p:ph type="ctrTitle"/>
          </p:nvPr>
        </p:nvSpPr>
        <p:spPr>
          <a:xfrm>
            <a:off x="2049687" y="2368475"/>
            <a:ext cx="26220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570" name="Google Shape;570;p36"/>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572" name="Google Shape;572;p36"/>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4" name="Google Shape;574;p36"/>
          <p:cNvCxnSpPr>
            <a:stCxn id="570"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7"/>
          <p:cNvSpPr txBox="1"/>
          <p:nvPr>
            <p:ph idx="1" type="body"/>
          </p:nvPr>
        </p:nvSpPr>
        <p:spPr>
          <a:xfrm>
            <a:off x="618825" y="1679175"/>
            <a:ext cx="25821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calculated the mean/median happiness scores for each year and then plotted the results to analyze the trends.</a:t>
            </a:r>
            <a:endParaRPr/>
          </a:p>
        </p:txBody>
      </p:sp>
      <p:sp>
        <p:nvSpPr>
          <p:cNvPr id="580" name="Google Shape;580;p37"/>
          <p:cNvSpPr txBox="1"/>
          <p:nvPr>
            <p:ph type="ctrTitle"/>
          </p:nvPr>
        </p:nvSpPr>
        <p:spPr>
          <a:xfrm>
            <a:off x="618825" y="411675"/>
            <a:ext cx="4835700" cy="104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Happiness Score Central Tendencies</a:t>
            </a:r>
            <a:endParaRPr/>
          </a:p>
        </p:txBody>
      </p:sp>
      <p:pic>
        <p:nvPicPr>
          <p:cNvPr id="581" name="Google Shape;581;p37"/>
          <p:cNvPicPr preferRelativeResize="0"/>
          <p:nvPr/>
        </p:nvPicPr>
        <p:blipFill>
          <a:blip r:embed="rId3">
            <a:alphaModFix/>
          </a:blip>
          <a:stretch>
            <a:fillRect/>
          </a:stretch>
        </p:blipFill>
        <p:spPr>
          <a:xfrm>
            <a:off x="3969075" y="1047450"/>
            <a:ext cx="4434925" cy="3048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Stable Country Happiness Ranks</a:t>
            </a:r>
            <a:endParaRPr/>
          </a:p>
        </p:txBody>
      </p:sp>
      <p:sp>
        <p:nvSpPr>
          <p:cNvPr id="587" name="Google Shape;587;p3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stable happiness rank means that the country has gone through the least changes in ranking.</a:t>
            </a:r>
            <a:endParaRPr/>
          </a:p>
        </p:txBody>
      </p:sp>
      <p:sp>
        <p:nvSpPr>
          <p:cNvPr id="588" name="Google Shape;588;p3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Top 5 Stable Countries</a:t>
            </a:r>
            <a:endParaRPr sz="2400"/>
          </a:p>
          <a:p>
            <a:pPr indent="-342900" lvl="0" marL="457200" rtl="0" algn="l">
              <a:spcBef>
                <a:spcPts val="1600"/>
              </a:spcBef>
              <a:spcAft>
                <a:spcPts val="0"/>
              </a:spcAft>
              <a:buSzPts val="1800"/>
              <a:buChar char="●"/>
            </a:pPr>
            <a:r>
              <a:rPr lang="en"/>
              <a:t>Iceland (4)</a:t>
            </a:r>
            <a:endParaRPr/>
          </a:p>
          <a:p>
            <a:pPr indent="-342900" lvl="0" marL="457200" rtl="0" algn="l">
              <a:spcBef>
                <a:spcPts val="0"/>
              </a:spcBef>
              <a:spcAft>
                <a:spcPts val="0"/>
              </a:spcAft>
              <a:buSzPts val="1800"/>
              <a:buChar char="●"/>
            </a:pPr>
            <a:r>
              <a:rPr lang="en"/>
              <a:t>Switzerland (6)</a:t>
            </a:r>
            <a:endParaRPr/>
          </a:p>
          <a:p>
            <a:pPr indent="-342900" lvl="0" marL="457200" rtl="0" algn="l">
              <a:spcBef>
                <a:spcPts val="0"/>
              </a:spcBef>
              <a:spcAft>
                <a:spcPts val="0"/>
              </a:spcAft>
              <a:buSzPts val="1800"/>
              <a:buChar char="●"/>
            </a:pPr>
            <a:r>
              <a:rPr lang="en"/>
              <a:t>Denmark (8)</a:t>
            </a:r>
            <a:endParaRPr/>
          </a:p>
          <a:p>
            <a:pPr indent="-342900" lvl="0" marL="457200" rtl="0" algn="l">
              <a:spcBef>
                <a:spcPts val="0"/>
              </a:spcBef>
              <a:spcAft>
                <a:spcPts val="0"/>
              </a:spcAft>
              <a:buSzPts val="1800"/>
              <a:buChar char="●"/>
            </a:pPr>
            <a:r>
              <a:rPr lang="en"/>
              <a:t>Canada (9)</a:t>
            </a:r>
            <a:endParaRPr/>
          </a:p>
          <a:p>
            <a:pPr indent="-342900" lvl="0" marL="457200" rtl="0" algn="l">
              <a:spcBef>
                <a:spcPts val="0"/>
              </a:spcBef>
              <a:spcAft>
                <a:spcPts val="0"/>
              </a:spcAft>
              <a:buSzPts val="1800"/>
              <a:buChar char="●"/>
            </a:pPr>
            <a:r>
              <a:rPr lang="en"/>
              <a:t>Norway (9)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9"/>
          <p:cNvSpPr txBox="1"/>
          <p:nvPr>
            <p:ph type="title"/>
          </p:nvPr>
        </p:nvSpPr>
        <p:spPr>
          <a:xfrm>
            <a:off x="4731300" y="121935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Increasing Country Happiness Ranks</a:t>
            </a:r>
            <a:endParaRPr/>
          </a:p>
        </p:txBody>
      </p:sp>
      <p:sp>
        <p:nvSpPr>
          <p:cNvPr id="594" name="Google Shape;594;p39"/>
          <p:cNvSpPr txBox="1"/>
          <p:nvPr>
            <p:ph idx="1" type="subTitle"/>
          </p:nvPr>
        </p:nvSpPr>
        <p:spPr>
          <a:xfrm>
            <a:off x="4731300" y="2701650"/>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a country’s happiness rank to be improving, it must </a:t>
            </a:r>
            <a:r>
              <a:rPr lang="en"/>
              <a:t>increase</a:t>
            </a:r>
            <a:r>
              <a:rPr lang="en"/>
              <a:t> throughout all five years.</a:t>
            </a:r>
            <a:endParaRPr/>
          </a:p>
        </p:txBody>
      </p:sp>
      <p:sp>
        <p:nvSpPr>
          <p:cNvPr id="595" name="Google Shape;595;p39"/>
          <p:cNvSpPr txBox="1"/>
          <p:nvPr>
            <p:ph idx="2" type="body"/>
          </p:nvPr>
        </p:nvSpPr>
        <p:spPr>
          <a:xfrm>
            <a:off x="75005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Top 5 Increasing Countries </a:t>
            </a:r>
            <a:endParaRPr sz="2400"/>
          </a:p>
          <a:p>
            <a:pPr indent="-342900" lvl="0" marL="457200" rtl="0" algn="l">
              <a:spcBef>
                <a:spcPts val="1600"/>
              </a:spcBef>
              <a:spcAft>
                <a:spcPts val="0"/>
              </a:spcAft>
              <a:buSzPts val="1800"/>
              <a:buChar char="●"/>
            </a:pPr>
            <a:r>
              <a:rPr lang="en"/>
              <a:t>Benin (+208)</a:t>
            </a:r>
            <a:endParaRPr/>
          </a:p>
          <a:p>
            <a:pPr indent="-342900" lvl="0" marL="457200" rtl="0" algn="l">
              <a:spcBef>
                <a:spcPts val="0"/>
              </a:spcBef>
              <a:spcAft>
                <a:spcPts val="0"/>
              </a:spcAft>
              <a:buSzPts val="1800"/>
              <a:buChar char="●"/>
            </a:pPr>
            <a:r>
              <a:rPr lang="en"/>
              <a:t>Ivory Coast (+203)</a:t>
            </a:r>
            <a:endParaRPr/>
          </a:p>
          <a:p>
            <a:pPr indent="-342900" lvl="0" marL="457200" rtl="0" algn="l">
              <a:spcBef>
                <a:spcPts val="0"/>
              </a:spcBef>
              <a:spcAft>
                <a:spcPts val="0"/>
              </a:spcAft>
              <a:buSzPts val="1800"/>
              <a:buChar char="●"/>
            </a:pPr>
            <a:r>
              <a:rPr lang="en"/>
              <a:t>Burkina Faso (+189)</a:t>
            </a:r>
            <a:endParaRPr/>
          </a:p>
          <a:p>
            <a:pPr indent="-342900" lvl="0" marL="457200" rtl="0" algn="l">
              <a:spcBef>
                <a:spcPts val="0"/>
              </a:spcBef>
              <a:spcAft>
                <a:spcPts val="0"/>
              </a:spcAft>
              <a:buSzPts val="1800"/>
              <a:buChar char="●"/>
            </a:pPr>
            <a:r>
              <a:rPr lang="en"/>
              <a:t>Cambodia (+181)</a:t>
            </a:r>
            <a:endParaRPr/>
          </a:p>
          <a:p>
            <a:pPr indent="-342900" lvl="0" marL="457200" rtl="0" algn="l">
              <a:spcBef>
                <a:spcPts val="0"/>
              </a:spcBef>
              <a:spcAft>
                <a:spcPts val="0"/>
              </a:spcAft>
              <a:buSzPts val="1800"/>
              <a:buChar char="●"/>
            </a:pPr>
            <a:r>
              <a:rPr lang="en"/>
              <a:t>Togo (+177)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0"/>
          <p:cNvSpPr txBox="1"/>
          <p:nvPr>
            <p:ph idx="1" type="body"/>
          </p:nvPr>
        </p:nvSpPr>
        <p:spPr>
          <a:xfrm>
            <a:off x="597375" y="2051875"/>
            <a:ext cx="3083100" cy="27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order to visualize the relationship between happiness score and other features, I decided to use a Heatmap. </a:t>
            </a:r>
            <a:endParaRPr sz="1400"/>
          </a:p>
          <a:p>
            <a:pPr indent="0" lvl="0" marL="0" rtl="0" algn="l">
              <a:spcBef>
                <a:spcPts val="1600"/>
              </a:spcBef>
              <a:spcAft>
                <a:spcPts val="0"/>
              </a:spcAft>
              <a:buNone/>
            </a:pPr>
            <a:r>
              <a:rPr lang="en" sz="1400"/>
              <a:t>The heatmap generates a correlation matrix that shows that correlation value between the variables. </a:t>
            </a:r>
            <a:endParaRPr sz="1400"/>
          </a:p>
          <a:p>
            <a:pPr indent="0" lvl="0" marL="0" rtl="0" algn="l">
              <a:spcBef>
                <a:spcPts val="1600"/>
              </a:spcBef>
              <a:spcAft>
                <a:spcPts val="1600"/>
              </a:spcAft>
              <a:buNone/>
            </a:pPr>
            <a:r>
              <a:rPr lang="en" sz="1400"/>
              <a:t>From this heatmap, we can see that the Happiness score has a high correlation with Economy, Health, and Family.</a:t>
            </a:r>
            <a:endParaRPr sz="1400"/>
          </a:p>
        </p:txBody>
      </p:sp>
      <p:sp>
        <p:nvSpPr>
          <p:cNvPr id="601" name="Google Shape;601;p40"/>
          <p:cNvSpPr txBox="1"/>
          <p:nvPr>
            <p:ph type="ctrTitle"/>
          </p:nvPr>
        </p:nvSpPr>
        <p:spPr>
          <a:xfrm>
            <a:off x="618825" y="411675"/>
            <a:ext cx="7980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VISUALIZE HAPPINESS SCORE’S RELATIONSHIP</a:t>
            </a:r>
            <a:endParaRPr/>
          </a:p>
        </p:txBody>
      </p:sp>
      <p:pic>
        <p:nvPicPr>
          <p:cNvPr id="602" name="Google Shape;602;p40"/>
          <p:cNvPicPr preferRelativeResize="0"/>
          <p:nvPr/>
        </p:nvPicPr>
        <p:blipFill>
          <a:blip r:embed="rId3">
            <a:alphaModFix/>
          </a:blip>
          <a:stretch>
            <a:fillRect/>
          </a:stretch>
        </p:blipFill>
        <p:spPr>
          <a:xfrm>
            <a:off x="4057725" y="1231775"/>
            <a:ext cx="4810126" cy="3220726"/>
          </a:xfrm>
          <a:prstGeom prst="rect">
            <a:avLst/>
          </a:prstGeom>
          <a:noFill/>
          <a:ln>
            <a:noFill/>
          </a:ln>
        </p:spPr>
      </p:pic>
      <p:pic>
        <p:nvPicPr>
          <p:cNvPr id="603" name="Google Shape;603;p40"/>
          <p:cNvPicPr preferRelativeResize="0"/>
          <p:nvPr/>
        </p:nvPicPr>
        <p:blipFill>
          <a:blip r:embed="rId4">
            <a:alphaModFix/>
          </a:blip>
          <a:stretch>
            <a:fillRect/>
          </a:stretch>
        </p:blipFill>
        <p:spPr>
          <a:xfrm>
            <a:off x="404825" y="1231780"/>
            <a:ext cx="3566289" cy="57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1"/>
          <p:cNvSpPr txBox="1"/>
          <p:nvPr>
            <p:ph idx="1" type="body"/>
          </p:nvPr>
        </p:nvSpPr>
        <p:spPr>
          <a:xfrm>
            <a:off x="597375" y="1063525"/>
            <a:ext cx="3902100" cy="9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From the heatmap, we can see that the Happiness score has a high correlation with Economy, Health, and Family.</a:t>
            </a:r>
            <a:endParaRPr sz="1400"/>
          </a:p>
          <a:p>
            <a:pPr indent="0" lvl="0" marL="0" rtl="0" algn="l">
              <a:spcBef>
                <a:spcPts val="1600"/>
              </a:spcBef>
              <a:spcAft>
                <a:spcPts val="1600"/>
              </a:spcAft>
              <a:buNone/>
            </a:pPr>
            <a:r>
              <a:t/>
            </a:r>
            <a:endParaRPr sz="1400"/>
          </a:p>
        </p:txBody>
      </p:sp>
      <p:sp>
        <p:nvSpPr>
          <p:cNvPr id="609" name="Google Shape;609;p41"/>
          <p:cNvSpPr txBox="1"/>
          <p:nvPr>
            <p:ph type="ctrTitle"/>
          </p:nvPr>
        </p:nvSpPr>
        <p:spPr>
          <a:xfrm>
            <a:off x="618825" y="411675"/>
            <a:ext cx="6107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INCREASE HAPPINESS SCORE?</a:t>
            </a:r>
            <a:endParaRPr/>
          </a:p>
        </p:txBody>
      </p:sp>
      <p:sp>
        <p:nvSpPr>
          <p:cNvPr id="610" name="Google Shape;610;p41"/>
          <p:cNvSpPr txBox="1"/>
          <p:nvPr>
            <p:ph idx="2" type="body"/>
          </p:nvPr>
        </p:nvSpPr>
        <p:spPr>
          <a:xfrm>
            <a:off x="4782125" y="1499800"/>
            <a:ext cx="3839400" cy="31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Therefore if we were the president of a country, we would first increase the GDP per capita of the country as there is a strong correlation between the GDP and Happiness score. To increase the GDP, we would improve the quality of education and increase job skills within the country. This will also increase the life expectancy of the country as it is highly correlated with GDP.</a:t>
            </a:r>
            <a:endParaRPr sz="1500"/>
          </a:p>
        </p:txBody>
      </p:sp>
      <p:grpSp>
        <p:nvGrpSpPr>
          <p:cNvPr id="611" name="Google Shape;611;p41"/>
          <p:cNvGrpSpPr/>
          <p:nvPr/>
        </p:nvGrpSpPr>
        <p:grpSpPr>
          <a:xfrm>
            <a:off x="1672126" y="2144072"/>
            <a:ext cx="1752594" cy="965797"/>
            <a:chOff x="3672800" y="2231525"/>
            <a:chExt cx="891225" cy="491150"/>
          </a:xfrm>
        </p:grpSpPr>
        <p:sp>
          <p:nvSpPr>
            <p:cNvPr id="612" name="Google Shape;612;p41"/>
            <p:cNvSpPr/>
            <p:nvPr/>
          </p:nvSpPr>
          <p:spPr>
            <a:xfrm>
              <a:off x="3672800" y="2657125"/>
              <a:ext cx="90125" cy="19550"/>
            </a:xfrm>
            <a:custGeom>
              <a:rect b="b" l="l" r="r" t="t"/>
              <a:pathLst>
                <a:path extrusionOk="0" h="782" w="3605">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4473900" y="2667525"/>
              <a:ext cx="90125" cy="19875"/>
            </a:xfrm>
            <a:custGeom>
              <a:rect b="b" l="l" r="r" t="t"/>
              <a:pathLst>
                <a:path extrusionOk="0" h="795" w="3605">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4466025" y="2589525"/>
              <a:ext cx="90425" cy="31175"/>
            </a:xfrm>
            <a:custGeom>
              <a:rect b="b" l="l" r="r" t="t"/>
              <a:pathLst>
                <a:path extrusionOk="0" h="1247" w="3617">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3681925" y="2572075"/>
              <a:ext cx="90125" cy="34200"/>
            </a:xfrm>
            <a:custGeom>
              <a:rect b="b" l="l" r="r" t="t"/>
              <a:pathLst>
                <a:path extrusionOk="0" h="1368" w="3605">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4446175" y="2507375"/>
              <a:ext cx="87925" cy="45050"/>
            </a:xfrm>
            <a:custGeom>
              <a:rect b="b" l="l" r="r" t="t"/>
              <a:pathLst>
                <a:path extrusionOk="0" h="1802" w="3517">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3707450" y="2490950"/>
              <a:ext cx="86975" cy="47850"/>
            </a:xfrm>
            <a:custGeom>
              <a:rect b="b" l="l" r="r" t="t"/>
              <a:pathLst>
                <a:path extrusionOk="0" h="1914" w="3479">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4414050" y="2431425"/>
              <a:ext cx="81600" cy="57650"/>
            </a:xfrm>
            <a:custGeom>
              <a:rect b="b" l="l" r="r" t="t"/>
              <a:pathLst>
                <a:path extrusionOk="0" h="2306" w="3264">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3749350" y="2416200"/>
              <a:ext cx="80025" cy="60275"/>
            </a:xfrm>
            <a:custGeom>
              <a:rect b="b" l="l" r="r" t="t"/>
              <a:pathLst>
                <a:path extrusionOk="0" h="2411" w="3201">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4370250" y="2364375"/>
              <a:ext cx="72475" cy="68675"/>
            </a:xfrm>
            <a:custGeom>
              <a:rect b="b" l="l" r="r" t="t"/>
              <a:pathLst>
                <a:path extrusionOk="0" h="2747" w="2899">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3805100" y="2351575"/>
              <a:ext cx="70600" cy="70875"/>
            </a:xfrm>
            <a:custGeom>
              <a:rect b="b" l="l" r="r" t="t"/>
              <a:pathLst>
                <a:path extrusionOk="0" h="2835" w="2824">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4315750" y="2309200"/>
              <a:ext cx="62725" cy="77850"/>
            </a:xfrm>
            <a:custGeom>
              <a:rect b="b" l="l" r="r" t="t"/>
              <a:pathLst>
                <a:path extrusionOk="0" h="3114" w="2509">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3871575" y="2298900"/>
              <a:ext cx="60200" cy="79600"/>
            </a:xfrm>
            <a:custGeom>
              <a:rect b="b" l="l" r="r" t="t"/>
              <a:pathLst>
                <a:path extrusionOk="0" h="3184" w="2408">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4253700" y="2267350"/>
              <a:ext cx="50100" cy="84650"/>
            </a:xfrm>
            <a:custGeom>
              <a:rect b="b" l="l" r="r" t="t"/>
              <a:pathLst>
                <a:path extrusionOk="0" h="3386" w="2004">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3947800" y="2260450"/>
              <a:ext cx="46975" cy="85825"/>
            </a:xfrm>
            <a:custGeom>
              <a:rect b="b" l="l" r="r" t="t"/>
              <a:pathLst>
                <a:path extrusionOk="0" h="3433" w="1879">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4186900" y="2241100"/>
              <a:ext cx="35325" cy="88925"/>
            </a:xfrm>
            <a:custGeom>
              <a:rect b="b" l="l" r="r" t="t"/>
              <a:pathLst>
                <a:path extrusionOk="0" h="3557" w="1413">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4030025" y="2237750"/>
              <a:ext cx="33100" cy="89125"/>
            </a:xfrm>
            <a:custGeom>
              <a:rect b="b" l="l" r="r" t="t"/>
              <a:pathLst>
                <a:path extrusionOk="0" h="3565" w="1324">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4111925" y="2231525"/>
              <a:ext cx="20200" cy="90125"/>
            </a:xfrm>
            <a:custGeom>
              <a:rect b="b" l="l" r="r" t="t"/>
              <a:pathLst>
                <a:path extrusionOk="0" h="3605" w="808">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4081375" y="2648975"/>
              <a:ext cx="77200" cy="73700"/>
            </a:xfrm>
            <a:custGeom>
              <a:rect b="b" l="l" r="r" t="t"/>
              <a:pathLst>
                <a:path extrusionOk="0" h="2948" w="3088">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4101850" y="2507800"/>
              <a:ext cx="192200" cy="194700"/>
            </a:xfrm>
            <a:custGeom>
              <a:rect b="b" l="l" r="r" t="t"/>
              <a:pathLst>
                <a:path extrusionOk="0" h="7788" w="7688">
                  <a:moveTo>
                    <a:pt x="7687" y="1"/>
                  </a:moveTo>
                  <a:lnTo>
                    <a:pt x="1" y="7221"/>
                  </a:lnTo>
                  <a:lnTo>
                    <a:pt x="580" y="7788"/>
                  </a:lnTo>
                  <a:lnTo>
                    <a:pt x="76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41"/>
          <p:cNvSpPr txBox="1"/>
          <p:nvPr>
            <p:ph idx="4294967295" type="subTitle"/>
          </p:nvPr>
        </p:nvSpPr>
        <p:spPr>
          <a:xfrm>
            <a:off x="199374" y="3394996"/>
            <a:ext cx="1362300" cy="41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IMPROVE QUALITY OF EDUCATION</a:t>
            </a:r>
            <a:endParaRPr sz="1600"/>
          </a:p>
        </p:txBody>
      </p:sp>
      <p:sp>
        <p:nvSpPr>
          <p:cNvPr id="632" name="Google Shape;632;p41"/>
          <p:cNvSpPr txBox="1"/>
          <p:nvPr>
            <p:ph idx="4294967295" type="subTitle"/>
          </p:nvPr>
        </p:nvSpPr>
        <p:spPr>
          <a:xfrm>
            <a:off x="3528666" y="3625021"/>
            <a:ext cx="1362300" cy="41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INCREASE JOB SKILLS</a:t>
            </a:r>
            <a:endParaRPr sz="1600"/>
          </a:p>
        </p:txBody>
      </p:sp>
      <p:sp>
        <p:nvSpPr>
          <p:cNvPr id="633" name="Google Shape;633;p41"/>
          <p:cNvSpPr/>
          <p:nvPr/>
        </p:nvSpPr>
        <p:spPr>
          <a:xfrm>
            <a:off x="1672138" y="3625024"/>
            <a:ext cx="597600" cy="534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2827105" y="3625024"/>
            <a:ext cx="597600" cy="53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5" name="Google Shape;635;p41"/>
          <p:cNvCxnSpPr>
            <a:stCxn id="633" idx="3"/>
            <a:endCxn id="634" idx="1"/>
          </p:cNvCxnSpPr>
          <p:nvPr/>
        </p:nvCxnSpPr>
        <p:spPr>
          <a:xfrm>
            <a:off x="2269738" y="3892174"/>
            <a:ext cx="557400" cy="600"/>
          </a:xfrm>
          <a:prstGeom prst="bentConnector3">
            <a:avLst>
              <a:gd fmla="val 49989" name="adj1"/>
            </a:avLst>
          </a:prstGeom>
          <a:noFill/>
          <a:ln cap="flat" cmpd="sng" w="9525">
            <a:solidFill>
              <a:schemeClr val="lt2"/>
            </a:solidFill>
            <a:prstDash val="solid"/>
            <a:round/>
            <a:headEnd len="med" w="med" type="none"/>
            <a:tailEnd len="med" w="med" type="none"/>
          </a:ln>
        </p:spPr>
      </p:cxnSp>
      <p:sp>
        <p:nvSpPr>
          <p:cNvPr id="636" name="Google Shape;636;p41"/>
          <p:cNvSpPr/>
          <p:nvPr/>
        </p:nvSpPr>
        <p:spPr>
          <a:xfrm>
            <a:off x="1780727" y="3737441"/>
            <a:ext cx="380444" cy="310077"/>
          </a:xfrm>
          <a:custGeom>
            <a:rect b="b" l="l" r="r" t="t"/>
            <a:pathLst>
              <a:path extrusionOk="0" h="9734" w="11943">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41"/>
          <p:cNvGrpSpPr/>
          <p:nvPr/>
        </p:nvGrpSpPr>
        <p:grpSpPr>
          <a:xfrm>
            <a:off x="2950792" y="3716910"/>
            <a:ext cx="350198" cy="350548"/>
            <a:chOff x="3094217" y="1976585"/>
            <a:chExt cx="350198" cy="350548"/>
          </a:xfrm>
        </p:grpSpPr>
        <p:sp>
          <p:nvSpPr>
            <p:cNvPr id="638" name="Google Shape;638;p41"/>
            <p:cNvSpPr/>
            <p:nvPr/>
          </p:nvSpPr>
          <p:spPr>
            <a:xfrm>
              <a:off x="3094217" y="2129039"/>
              <a:ext cx="131543" cy="197362"/>
            </a:xfrm>
            <a:custGeom>
              <a:rect b="b" l="l" r="r" t="t"/>
              <a:pathLst>
                <a:path extrusionOk="0" h="6201" w="4133">
                  <a:moveTo>
                    <a:pt x="2072" y="345"/>
                  </a:moveTo>
                  <a:cubicBezTo>
                    <a:pt x="2117" y="345"/>
                    <a:pt x="2162" y="348"/>
                    <a:pt x="2203" y="354"/>
                  </a:cubicBezTo>
                  <a:cubicBezTo>
                    <a:pt x="2906" y="414"/>
                    <a:pt x="3454" y="1045"/>
                    <a:pt x="3454" y="1759"/>
                  </a:cubicBezTo>
                  <a:cubicBezTo>
                    <a:pt x="3454" y="2438"/>
                    <a:pt x="3620" y="3069"/>
                    <a:pt x="3751" y="3402"/>
                  </a:cubicBezTo>
                  <a:lnTo>
                    <a:pt x="3751" y="3426"/>
                  </a:lnTo>
                  <a:cubicBezTo>
                    <a:pt x="3608" y="3509"/>
                    <a:pt x="3299" y="3688"/>
                    <a:pt x="2763" y="3807"/>
                  </a:cubicBezTo>
                  <a:lnTo>
                    <a:pt x="2763" y="3759"/>
                  </a:lnTo>
                  <a:lnTo>
                    <a:pt x="2763" y="3438"/>
                  </a:lnTo>
                  <a:cubicBezTo>
                    <a:pt x="2965" y="3319"/>
                    <a:pt x="3144" y="3140"/>
                    <a:pt x="3263" y="2926"/>
                  </a:cubicBezTo>
                  <a:cubicBezTo>
                    <a:pt x="3489" y="2533"/>
                    <a:pt x="3418" y="2021"/>
                    <a:pt x="3073" y="1712"/>
                  </a:cubicBezTo>
                  <a:cubicBezTo>
                    <a:pt x="2834" y="1485"/>
                    <a:pt x="2418" y="1235"/>
                    <a:pt x="1727" y="1235"/>
                  </a:cubicBezTo>
                  <a:cubicBezTo>
                    <a:pt x="1691" y="1235"/>
                    <a:pt x="1644" y="1247"/>
                    <a:pt x="1608" y="1283"/>
                  </a:cubicBezTo>
                  <a:lnTo>
                    <a:pt x="1275" y="1616"/>
                  </a:lnTo>
                  <a:cubicBezTo>
                    <a:pt x="1215" y="1676"/>
                    <a:pt x="1215" y="1783"/>
                    <a:pt x="1275" y="1843"/>
                  </a:cubicBezTo>
                  <a:cubicBezTo>
                    <a:pt x="1304" y="1872"/>
                    <a:pt x="1343" y="1887"/>
                    <a:pt x="1382" y="1887"/>
                  </a:cubicBezTo>
                  <a:cubicBezTo>
                    <a:pt x="1421" y="1887"/>
                    <a:pt x="1459" y="1872"/>
                    <a:pt x="1489" y="1843"/>
                  </a:cubicBezTo>
                  <a:lnTo>
                    <a:pt x="1787" y="1545"/>
                  </a:lnTo>
                  <a:cubicBezTo>
                    <a:pt x="2227" y="1557"/>
                    <a:pt x="2584" y="1700"/>
                    <a:pt x="2846" y="1938"/>
                  </a:cubicBezTo>
                  <a:cubicBezTo>
                    <a:pt x="3073" y="2140"/>
                    <a:pt x="3132" y="2485"/>
                    <a:pt x="2977" y="2747"/>
                  </a:cubicBezTo>
                  <a:cubicBezTo>
                    <a:pt x="2799" y="3081"/>
                    <a:pt x="2441" y="3283"/>
                    <a:pt x="2072" y="3283"/>
                  </a:cubicBezTo>
                  <a:cubicBezTo>
                    <a:pt x="1489" y="3283"/>
                    <a:pt x="1037" y="2831"/>
                    <a:pt x="1037" y="2247"/>
                  </a:cubicBezTo>
                  <a:cubicBezTo>
                    <a:pt x="1037" y="2152"/>
                    <a:pt x="953" y="2081"/>
                    <a:pt x="870" y="2081"/>
                  </a:cubicBezTo>
                  <a:cubicBezTo>
                    <a:pt x="775" y="2081"/>
                    <a:pt x="703" y="2152"/>
                    <a:pt x="703" y="2247"/>
                  </a:cubicBezTo>
                  <a:cubicBezTo>
                    <a:pt x="703" y="2747"/>
                    <a:pt x="989" y="3200"/>
                    <a:pt x="1394" y="3438"/>
                  </a:cubicBezTo>
                  <a:lnTo>
                    <a:pt x="1394" y="3759"/>
                  </a:lnTo>
                  <a:lnTo>
                    <a:pt x="1394" y="3807"/>
                  </a:lnTo>
                  <a:cubicBezTo>
                    <a:pt x="858" y="3688"/>
                    <a:pt x="525" y="3509"/>
                    <a:pt x="394" y="3426"/>
                  </a:cubicBezTo>
                  <a:cubicBezTo>
                    <a:pt x="394" y="3426"/>
                    <a:pt x="382" y="3426"/>
                    <a:pt x="394" y="3402"/>
                  </a:cubicBezTo>
                  <a:cubicBezTo>
                    <a:pt x="525" y="3081"/>
                    <a:pt x="691" y="2438"/>
                    <a:pt x="691" y="1759"/>
                  </a:cubicBezTo>
                  <a:cubicBezTo>
                    <a:pt x="691" y="1045"/>
                    <a:pt x="1239" y="414"/>
                    <a:pt x="1941" y="354"/>
                  </a:cubicBezTo>
                  <a:cubicBezTo>
                    <a:pt x="1983" y="348"/>
                    <a:pt x="2028" y="345"/>
                    <a:pt x="2072" y="345"/>
                  </a:cubicBezTo>
                  <a:close/>
                  <a:moveTo>
                    <a:pt x="2430" y="3581"/>
                  </a:moveTo>
                  <a:lnTo>
                    <a:pt x="2430" y="3783"/>
                  </a:lnTo>
                  <a:cubicBezTo>
                    <a:pt x="2430" y="3974"/>
                    <a:pt x="2537" y="4152"/>
                    <a:pt x="2715" y="4224"/>
                  </a:cubicBezTo>
                  <a:lnTo>
                    <a:pt x="2822" y="4271"/>
                  </a:lnTo>
                  <a:cubicBezTo>
                    <a:pt x="2656" y="4509"/>
                    <a:pt x="2370" y="4676"/>
                    <a:pt x="2072" y="4676"/>
                  </a:cubicBezTo>
                  <a:cubicBezTo>
                    <a:pt x="1775" y="4676"/>
                    <a:pt x="1489" y="4509"/>
                    <a:pt x="1334" y="4271"/>
                  </a:cubicBezTo>
                  <a:lnTo>
                    <a:pt x="1429" y="4224"/>
                  </a:lnTo>
                  <a:cubicBezTo>
                    <a:pt x="1608" y="4140"/>
                    <a:pt x="1715" y="3974"/>
                    <a:pt x="1715" y="3783"/>
                  </a:cubicBezTo>
                  <a:lnTo>
                    <a:pt x="1715" y="3581"/>
                  </a:lnTo>
                  <a:cubicBezTo>
                    <a:pt x="1834" y="3617"/>
                    <a:pt x="1953" y="3628"/>
                    <a:pt x="2072" y="3628"/>
                  </a:cubicBezTo>
                  <a:cubicBezTo>
                    <a:pt x="2191" y="3628"/>
                    <a:pt x="2311" y="3617"/>
                    <a:pt x="2430" y="3581"/>
                  </a:cubicBezTo>
                  <a:close/>
                  <a:moveTo>
                    <a:pt x="2065" y="0"/>
                  </a:moveTo>
                  <a:cubicBezTo>
                    <a:pt x="2010" y="0"/>
                    <a:pt x="1953" y="3"/>
                    <a:pt x="1894" y="9"/>
                  </a:cubicBezTo>
                  <a:cubicBezTo>
                    <a:pt x="1037" y="92"/>
                    <a:pt x="346" y="842"/>
                    <a:pt x="346" y="1735"/>
                  </a:cubicBezTo>
                  <a:cubicBezTo>
                    <a:pt x="346" y="2378"/>
                    <a:pt x="203" y="2962"/>
                    <a:pt x="60" y="3271"/>
                  </a:cubicBezTo>
                  <a:cubicBezTo>
                    <a:pt x="1" y="3426"/>
                    <a:pt x="48" y="3581"/>
                    <a:pt x="179" y="3676"/>
                  </a:cubicBezTo>
                  <a:cubicBezTo>
                    <a:pt x="310" y="3759"/>
                    <a:pt x="584" y="3926"/>
                    <a:pt x="1013" y="4045"/>
                  </a:cubicBezTo>
                  <a:lnTo>
                    <a:pt x="382" y="4379"/>
                  </a:lnTo>
                  <a:cubicBezTo>
                    <a:pt x="144" y="4498"/>
                    <a:pt x="1" y="4712"/>
                    <a:pt x="1" y="4986"/>
                  </a:cubicBezTo>
                  <a:lnTo>
                    <a:pt x="1" y="6045"/>
                  </a:lnTo>
                  <a:cubicBezTo>
                    <a:pt x="1" y="6129"/>
                    <a:pt x="84" y="6200"/>
                    <a:pt x="167" y="6200"/>
                  </a:cubicBezTo>
                  <a:cubicBezTo>
                    <a:pt x="263" y="6200"/>
                    <a:pt x="334" y="6129"/>
                    <a:pt x="334" y="6045"/>
                  </a:cubicBezTo>
                  <a:lnTo>
                    <a:pt x="334" y="4974"/>
                  </a:lnTo>
                  <a:cubicBezTo>
                    <a:pt x="334" y="4831"/>
                    <a:pt x="406" y="4712"/>
                    <a:pt x="525" y="4652"/>
                  </a:cubicBezTo>
                  <a:lnTo>
                    <a:pt x="1037" y="4402"/>
                  </a:lnTo>
                  <a:cubicBezTo>
                    <a:pt x="1239" y="4760"/>
                    <a:pt x="1644" y="4986"/>
                    <a:pt x="2060" y="4986"/>
                  </a:cubicBezTo>
                  <a:cubicBezTo>
                    <a:pt x="2489" y="4986"/>
                    <a:pt x="2882" y="4760"/>
                    <a:pt x="3084" y="4402"/>
                  </a:cubicBezTo>
                  <a:lnTo>
                    <a:pt x="3596" y="4652"/>
                  </a:lnTo>
                  <a:cubicBezTo>
                    <a:pt x="3704" y="4712"/>
                    <a:pt x="3787" y="4831"/>
                    <a:pt x="3787" y="4974"/>
                  </a:cubicBezTo>
                  <a:lnTo>
                    <a:pt x="3787" y="6022"/>
                  </a:lnTo>
                  <a:cubicBezTo>
                    <a:pt x="3787" y="6117"/>
                    <a:pt x="3858" y="6188"/>
                    <a:pt x="3954" y="6188"/>
                  </a:cubicBezTo>
                  <a:cubicBezTo>
                    <a:pt x="4037" y="6188"/>
                    <a:pt x="4108" y="6117"/>
                    <a:pt x="4108" y="6022"/>
                  </a:cubicBezTo>
                  <a:lnTo>
                    <a:pt x="4108" y="4974"/>
                  </a:lnTo>
                  <a:cubicBezTo>
                    <a:pt x="4132" y="4712"/>
                    <a:pt x="3977" y="4474"/>
                    <a:pt x="3739" y="4379"/>
                  </a:cubicBezTo>
                  <a:lnTo>
                    <a:pt x="3096" y="4045"/>
                  </a:lnTo>
                  <a:cubicBezTo>
                    <a:pt x="3537" y="3926"/>
                    <a:pt x="3799" y="3759"/>
                    <a:pt x="3930" y="3676"/>
                  </a:cubicBezTo>
                  <a:cubicBezTo>
                    <a:pt x="4073" y="3581"/>
                    <a:pt x="4108" y="3426"/>
                    <a:pt x="4049" y="3271"/>
                  </a:cubicBezTo>
                  <a:cubicBezTo>
                    <a:pt x="3918" y="2962"/>
                    <a:pt x="3775" y="2378"/>
                    <a:pt x="3775" y="1735"/>
                  </a:cubicBezTo>
                  <a:cubicBezTo>
                    <a:pt x="3775" y="866"/>
                    <a:pt x="3084" y="104"/>
                    <a:pt x="2227" y="9"/>
                  </a:cubicBezTo>
                  <a:cubicBezTo>
                    <a:pt x="2174" y="3"/>
                    <a:pt x="2120" y="0"/>
                    <a:pt x="206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3116592" y="2293778"/>
              <a:ext cx="10630" cy="32241"/>
            </a:xfrm>
            <a:custGeom>
              <a:rect b="b" l="l" r="r" t="t"/>
              <a:pathLst>
                <a:path extrusionOk="0" h="1013" w="334">
                  <a:moveTo>
                    <a:pt x="167" y="0"/>
                  </a:moveTo>
                  <a:cubicBezTo>
                    <a:pt x="72" y="0"/>
                    <a:pt x="0" y="72"/>
                    <a:pt x="0" y="167"/>
                  </a:cubicBezTo>
                  <a:lnTo>
                    <a:pt x="0" y="846"/>
                  </a:lnTo>
                  <a:cubicBezTo>
                    <a:pt x="0" y="941"/>
                    <a:pt x="72" y="1012"/>
                    <a:pt x="167" y="1012"/>
                  </a:cubicBezTo>
                  <a:cubicBezTo>
                    <a:pt x="250" y="1012"/>
                    <a:pt x="334" y="941"/>
                    <a:pt x="334" y="846"/>
                  </a:cubicBezTo>
                  <a:lnTo>
                    <a:pt x="334" y="167"/>
                  </a:lnTo>
                  <a:cubicBezTo>
                    <a:pt x="310" y="72"/>
                    <a:pt x="250" y="0"/>
                    <a:pt x="16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3193519" y="2293778"/>
              <a:ext cx="10248" cy="32241"/>
            </a:xfrm>
            <a:custGeom>
              <a:rect b="b" l="l" r="r" t="t"/>
              <a:pathLst>
                <a:path extrusionOk="0" h="1013" w="322">
                  <a:moveTo>
                    <a:pt x="155" y="0"/>
                  </a:moveTo>
                  <a:cubicBezTo>
                    <a:pt x="72" y="0"/>
                    <a:pt x="0" y="72"/>
                    <a:pt x="0" y="167"/>
                  </a:cubicBezTo>
                  <a:lnTo>
                    <a:pt x="0" y="846"/>
                  </a:lnTo>
                  <a:cubicBezTo>
                    <a:pt x="0" y="941"/>
                    <a:pt x="72" y="1012"/>
                    <a:pt x="155" y="1012"/>
                  </a:cubicBezTo>
                  <a:cubicBezTo>
                    <a:pt x="250" y="1012"/>
                    <a:pt x="322" y="941"/>
                    <a:pt x="322" y="846"/>
                  </a:cubicBezTo>
                  <a:lnTo>
                    <a:pt x="322" y="167"/>
                  </a:lnTo>
                  <a:cubicBezTo>
                    <a:pt x="310" y="72"/>
                    <a:pt x="250"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3346227" y="2166755"/>
              <a:ext cx="54966" cy="18301"/>
            </a:xfrm>
            <a:custGeom>
              <a:rect b="b" l="l" r="r" t="t"/>
              <a:pathLst>
                <a:path extrusionOk="0" h="575" w="1727">
                  <a:moveTo>
                    <a:pt x="646" y="0"/>
                  </a:moveTo>
                  <a:cubicBezTo>
                    <a:pt x="494" y="0"/>
                    <a:pt x="326" y="15"/>
                    <a:pt x="143" y="50"/>
                  </a:cubicBezTo>
                  <a:cubicBezTo>
                    <a:pt x="60" y="62"/>
                    <a:pt x="0" y="122"/>
                    <a:pt x="0" y="217"/>
                  </a:cubicBezTo>
                  <a:lnTo>
                    <a:pt x="0" y="396"/>
                  </a:lnTo>
                  <a:cubicBezTo>
                    <a:pt x="0" y="479"/>
                    <a:pt x="84" y="550"/>
                    <a:pt x="167" y="550"/>
                  </a:cubicBezTo>
                  <a:cubicBezTo>
                    <a:pt x="262" y="550"/>
                    <a:pt x="334" y="479"/>
                    <a:pt x="334" y="396"/>
                  </a:cubicBezTo>
                  <a:lnTo>
                    <a:pt x="334" y="360"/>
                  </a:lnTo>
                  <a:cubicBezTo>
                    <a:pt x="445" y="344"/>
                    <a:pt x="549" y="338"/>
                    <a:pt x="645" y="338"/>
                  </a:cubicBezTo>
                  <a:cubicBezTo>
                    <a:pt x="845" y="338"/>
                    <a:pt x="1007" y="367"/>
                    <a:pt x="1120" y="407"/>
                  </a:cubicBezTo>
                  <a:cubicBezTo>
                    <a:pt x="1334" y="467"/>
                    <a:pt x="1453" y="538"/>
                    <a:pt x="1453" y="538"/>
                  </a:cubicBezTo>
                  <a:cubicBezTo>
                    <a:pt x="1477" y="550"/>
                    <a:pt x="1512" y="574"/>
                    <a:pt x="1536" y="574"/>
                  </a:cubicBezTo>
                  <a:cubicBezTo>
                    <a:pt x="1584" y="574"/>
                    <a:pt x="1643" y="538"/>
                    <a:pt x="1667" y="491"/>
                  </a:cubicBezTo>
                  <a:cubicBezTo>
                    <a:pt x="1727" y="396"/>
                    <a:pt x="1715" y="288"/>
                    <a:pt x="1643" y="241"/>
                  </a:cubicBezTo>
                  <a:cubicBezTo>
                    <a:pt x="1615" y="231"/>
                    <a:pt x="1258" y="0"/>
                    <a:pt x="64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3302655" y="2134991"/>
              <a:ext cx="141760" cy="192143"/>
            </a:xfrm>
            <a:custGeom>
              <a:rect b="b" l="l" r="r" t="t"/>
              <a:pathLst>
                <a:path extrusionOk="0" h="6037" w="4454">
                  <a:moveTo>
                    <a:pt x="3453" y="334"/>
                  </a:moveTo>
                  <a:lnTo>
                    <a:pt x="3453" y="1132"/>
                  </a:lnTo>
                  <a:cubicBezTo>
                    <a:pt x="3453" y="1263"/>
                    <a:pt x="3429" y="1405"/>
                    <a:pt x="3370" y="1525"/>
                  </a:cubicBezTo>
                  <a:lnTo>
                    <a:pt x="3310" y="1644"/>
                  </a:lnTo>
                  <a:cubicBezTo>
                    <a:pt x="3298" y="1667"/>
                    <a:pt x="3298" y="1691"/>
                    <a:pt x="3298" y="1715"/>
                  </a:cubicBezTo>
                  <a:lnTo>
                    <a:pt x="3298" y="2060"/>
                  </a:lnTo>
                  <a:cubicBezTo>
                    <a:pt x="3274" y="2346"/>
                    <a:pt x="3155" y="2608"/>
                    <a:pt x="2953" y="2799"/>
                  </a:cubicBezTo>
                  <a:cubicBezTo>
                    <a:pt x="2739" y="3001"/>
                    <a:pt x="2477" y="3096"/>
                    <a:pt x="2191" y="3096"/>
                  </a:cubicBezTo>
                  <a:cubicBezTo>
                    <a:pt x="1643" y="3084"/>
                    <a:pt x="1179" y="2596"/>
                    <a:pt x="1179" y="2013"/>
                  </a:cubicBezTo>
                  <a:lnTo>
                    <a:pt x="1179" y="1715"/>
                  </a:lnTo>
                  <a:cubicBezTo>
                    <a:pt x="1179" y="1691"/>
                    <a:pt x="1179" y="1667"/>
                    <a:pt x="1167" y="1644"/>
                  </a:cubicBezTo>
                  <a:lnTo>
                    <a:pt x="1107" y="1525"/>
                  </a:lnTo>
                  <a:cubicBezTo>
                    <a:pt x="1048" y="1405"/>
                    <a:pt x="1012" y="1275"/>
                    <a:pt x="1012" y="1132"/>
                  </a:cubicBezTo>
                  <a:cubicBezTo>
                    <a:pt x="1012" y="691"/>
                    <a:pt x="1369" y="334"/>
                    <a:pt x="1822" y="334"/>
                  </a:cubicBezTo>
                  <a:close/>
                  <a:moveTo>
                    <a:pt x="2762" y="3310"/>
                  </a:moveTo>
                  <a:lnTo>
                    <a:pt x="2762" y="3537"/>
                  </a:lnTo>
                  <a:cubicBezTo>
                    <a:pt x="2762" y="3572"/>
                    <a:pt x="2774" y="3620"/>
                    <a:pt x="2774" y="3680"/>
                  </a:cubicBezTo>
                  <a:lnTo>
                    <a:pt x="2239" y="4096"/>
                  </a:lnTo>
                  <a:lnTo>
                    <a:pt x="1691" y="3680"/>
                  </a:lnTo>
                  <a:cubicBezTo>
                    <a:pt x="1703" y="3632"/>
                    <a:pt x="1703" y="3584"/>
                    <a:pt x="1703" y="3537"/>
                  </a:cubicBezTo>
                  <a:lnTo>
                    <a:pt x="1703" y="3310"/>
                  </a:lnTo>
                  <a:cubicBezTo>
                    <a:pt x="1846" y="3370"/>
                    <a:pt x="2012" y="3406"/>
                    <a:pt x="2191" y="3406"/>
                  </a:cubicBezTo>
                  <a:lnTo>
                    <a:pt x="2239" y="3406"/>
                  </a:lnTo>
                  <a:cubicBezTo>
                    <a:pt x="2417" y="3406"/>
                    <a:pt x="2596" y="3382"/>
                    <a:pt x="2762" y="3310"/>
                  </a:cubicBezTo>
                  <a:close/>
                  <a:moveTo>
                    <a:pt x="1822" y="1"/>
                  </a:moveTo>
                  <a:cubicBezTo>
                    <a:pt x="1191" y="1"/>
                    <a:pt x="703" y="513"/>
                    <a:pt x="703" y="1120"/>
                  </a:cubicBezTo>
                  <a:cubicBezTo>
                    <a:pt x="703" y="1298"/>
                    <a:pt x="750" y="1489"/>
                    <a:pt x="822" y="1656"/>
                  </a:cubicBezTo>
                  <a:lnTo>
                    <a:pt x="869" y="1751"/>
                  </a:lnTo>
                  <a:lnTo>
                    <a:pt x="869" y="2001"/>
                  </a:lnTo>
                  <a:cubicBezTo>
                    <a:pt x="869" y="2441"/>
                    <a:pt x="1072" y="2846"/>
                    <a:pt x="1381" y="3096"/>
                  </a:cubicBezTo>
                  <a:lnTo>
                    <a:pt x="1381" y="3537"/>
                  </a:lnTo>
                  <a:cubicBezTo>
                    <a:pt x="1381" y="3608"/>
                    <a:pt x="1346" y="3680"/>
                    <a:pt x="1274" y="3703"/>
                  </a:cubicBezTo>
                  <a:lnTo>
                    <a:pt x="453" y="4025"/>
                  </a:lnTo>
                  <a:cubicBezTo>
                    <a:pt x="179" y="4132"/>
                    <a:pt x="0" y="4382"/>
                    <a:pt x="0" y="4668"/>
                  </a:cubicBezTo>
                  <a:lnTo>
                    <a:pt x="0" y="5858"/>
                  </a:lnTo>
                  <a:cubicBezTo>
                    <a:pt x="0" y="5942"/>
                    <a:pt x="83" y="6013"/>
                    <a:pt x="167" y="6013"/>
                  </a:cubicBezTo>
                  <a:cubicBezTo>
                    <a:pt x="262" y="6013"/>
                    <a:pt x="334" y="5942"/>
                    <a:pt x="334" y="5858"/>
                  </a:cubicBezTo>
                  <a:lnTo>
                    <a:pt x="334" y="4668"/>
                  </a:lnTo>
                  <a:cubicBezTo>
                    <a:pt x="334" y="4513"/>
                    <a:pt x="417" y="4382"/>
                    <a:pt x="560" y="4334"/>
                  </a:cubicBezTo>
                  <a:lnTo>
                    <a:pt x="1369" y="4025"/>
                  </a:lnTo>
                  <a:cubicBezTo>
                    <a:pt x="1417" y="4001"/>
                    <a:pt x="1465" y="3977"/>
                    <a:pt x="1488" y="3965"/>
                  </a:cubicBezTo>
                  <a:lnTo>
                    <a:pt x="2060" y="4394"/>
                  </a:lnTo>
                  <a:lnTo>
                    <a:pt x="2060" y="5870"/>
                  </a:lnTo>
                  <a:cubicBezTo>
                    <a:pt x="2060" y="5954"/>
                    <a:pt x="2131" y="6037"/>
                    <a:pt x="2215" y="6037"/>
                  </a:cubicBezTo>
                  <a:cubicBezTo>
                    <a:pt x="2310" y="6037"/>
                    <a:pt x="2381" y="5954"/>
                    <a:pt x="2381" y="5870"/>
                  </a:cubicBezTo>
                  <a:lnTo>
                    <a:pt x="2381" y="4394"/>
                  </a:lnTo>
                  <a:lnTo>
                    <a:pt x="2953" y="3965"/>
                  </a:lnTo>
                  <a:cubicBezTo>
                    <a:pt x="2977" y="3989"/>
                    <a:pt x="3024" y="4013"/>
                    <a:pt x="3072" y="4025"/>
                  </a:cubicBezTo>
                  <a:lnTo>
                    <a:pt x="3882" y="4334"/>
                  </a:lnTo>
                  <a:cubicBezTo>
                    <a:pt x="4024" y="4382"/>
                    <a:pt x="4108" y="4513"/>
                    <a:pt x="4108" y="4668"/>
                  </a:cubicBezTo>
                  <a:lnTo>
                    <a:pt x="4108" y="5858"/>
                  </a:lnTo>
                  <a:cubicBezTo>
                    <a:pt x="4108" y="5942"/>
                    <a:pt x="4179" y="6013"/>
                    <a:pt x="4274" y="6013"/>
                  </a:cubicBezTo>
                  <a:cubicBezTo>
                    <a:pt x="4358" y="6013"/>
                    <a:pt x="4441" y="5942"/>
                    <a:pt x="4441" y="5858"/>
                  </a:cubicBezTo>
                  <a:lnTo>
                    <a:pt x="4441" y="4668"/>
                  </a:lnTo>
                  <a:cubicBezTo>
                    <a:pt x="4453" y="4382"/>
                    <a:pt x="4274" y="4108"/>
                    <a:pt x="4024" y="4025"/>
                  </a:cubicBezTo>
                  <a:lnTo>
                    <a:pt x="3203" y="3703"/>
                  </a:lnTo>
                  <a:cubicBezTo>
                    <a:pt x="3131" y="3680"/>
                    <a:pt x="3084" y="3620"/>
                    <a:pt x="3084" y="3537"/>
                  </a:cubicBezTo>
                  <a:lnTo>
                    <a:pt x="3084" y="3108"/>
                  </a:lnTo>
                  <a:cubicBezTo>
                    <a:pt x="3120" y="3084"/>
                    <a:pt x="3155" y="3060"/>
                    <a:pt x="3191" y="3025"/>
                  </a:cubicBezTo>
                  <a:cubicBezTo>
                    <a:pt x="3453" y="2775"/>
                    <a:pt x="3608" y="2418"/>
                    <a:pt x="3608" y="2037"/>
                  </a:cubicBezTo>
                  <a:lnTo>
                    <a:pt x="3608" y="1727"/>
                  </a:lnTo>
                  <a:lnTo>
                    <a:pt x="3655" y="1644"/>
                  </a:lnTo>
                  <a:cubicBezTo>
                    <a:pt x="3739" y="1477"/>
                    <a:pt x="3774" y="1298"/>
                    <a:pt x="3774" y="1108"/>
                  </a:cubicBezTo>
                  <a:lnTo>
                    <a:pt x="3774" y="167"/>
                  </a:lnTo>
                  <a:cubicBezTo>
                    <a:pt x="3774" y="84"/>
                    <a:pt x="3691" y="1"/>
                    <a:pt x="360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3330313" y="2288463"/>
              <a:ext cx="10248" cy="37938"/>
            </a:xfrm>
            <a:custGeom>
              <a:rect b="b" l="l" r="r" t="t"/>
              <a:pathLst>
                <a:path extrusionOk="0" h="1192" w="322">
                  <a:moveTo>
                    <a:pt x="167" y="1"/>
                  </a:moveTo>
                  <a:cubicBezTo>
                    <a:pt x="72" y="1"/>
                    <a:pt x="0" y="84"/>
                    <a:pt x="0" y="167"/>
                  </a:cubicBezTo>
                  <a:lnTo>
                    <a:pt x="0" y="1036"/>
                  </a:lnTo>
                  <a:cubicBezTo>
                    <a:pt x="0" y="1120"/>
                    <a:pt x="72" y="1191"/>
                    <a:pt x="167" y="1191"/>
                  </a:cubicBezTo>
                  <a:cubicBezTo>
                    <a:pt x="250" y="1191"/>
                    <a:pt x="322" y="1120"/>
                    <a:pt x="322" y="1036"/>
                  </a:cubicBezTo>
                  <a:lnTo>
                    <a:pt x="322" y="167"/>
                  </a:lnTo>
                  <a:cubicBezTo>
                    <a:pt x="310" y="84"/>
                    <a:pt x="250"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3406859" y="2288463"/>
              <a:ext cx="10630" cy="37938"/>
            </a:xfrm>
            <a:custGeom>
              <a:rect b="b" l="l" r="r" t="t"/>
              <a:pathLst>
                <a:path extrusionOk="0" h="1192" w="334">
                  <a:moveTo>
                    <a:pt x="167" y="1"/>
                  </a:moveTo>
                  <a:cubicBezTo>
                    <a:pt x="84" y="1"/>
                    <a:pt x="0" y="84"/>
                    <a:pt x="0" y="167"/>
                  </a:cubicBezTo>
                  <a:lnTo>
                    <a:pt x="0" y="1036"/>
                  </a:lnTo>
                  <a:cubicBezTo>
                    <a:pt x="0" y="1120"/>
                    <a:pt x="84" y="1191"/>
                    <a:pt x="167" y="1191"/>
                  </a:cubicBezTo>
                  <a:cubicBezTo>
                    <a:pt x="262" y="1191"/>
                    <a:pt x="334" y="1120"/>
                    <a:pt x="334" y="1036"/>
                  </a:cubicBezTo>
                  <a:lnTo>
                    <a:pt x="334" y="167"/>
                  </a:lnTo>
                  <a:cubicBezTo>
                    <a:pt x="322" y="84"/>
                    <a:pt x="262"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3149183" y="1976585"/>
              <a:ext cx="219419" cy="183072"/>
            </a:xfrm>
            <a:custGeom>
              <a:rect b="b" l="l" r="r" t="t"/>
              <a:pathLst>
                <a:path extrusionOk="0" h="5752" w="6894">
                  <a:moveTo>
                    <a:pt x="2369" y="4108"/>
                  </a:moveTo>
                  <a:lnTo>
                    <a:pt x="2286" y="4466"/>
                  </a:lnTo>
                  <a:lnTo>
                    <a:pt x="2060" y="4466"/>
                  </a:lnTo>
                  <a:cubicBezTo>
                    <a:pt x="1869" y="4466"/>
                    <a:pt x="1703" y="4299"/>
                    <a:pt x="1703" y="4108"/>
                  </a:cubicBezTo>
                  <a:close/>
                  <a:moveTo>
                    <a:pt x="5513" y="310"/>
                  </a:moveTo>
                  <a:cubicBezTo>
                    <a:pt x="5703" y="310"/>
                    <a:pt x="5870" y="477"/>
                    <a:pt x="5870" y="667"/>
                  </a:cubicBezTo>
                  <a:lnTo>
                    <a:pt x="5870" y="3418"/>
                  </a:lnTo>
                  <a:cubicBezTo>
                    <a:pt x="5870" y="3608"/>
                    <a:pt x="5703" y="3775"/>
                    <a:pt x="5513" y="3775"/>
                  </a:cubicBezTo>
                  <a:lnTo>
                    <a:pt x="4132" y="3775"/>
                  </a:lnTo>
                  <a:cubicBezTo>
                    <a:pt x="4096" y="3775"/>
                    <a:pt x="4048" y="3787"/>
                    <a:pt x="4036" y="3811"/>
                  </a:cubicBezTo>
                  <a:lnTo>
                    <a:pt x="2500" y="4918"/>
                  </a:lnTo>
                  <a:lnTo>
                    <a:pt x="2739" y="3966"/>
                  </a:lnTo>
                  <a:cubicBezTo>
                    <a:pt x="2762" y="3930"/>
                    <a:pt x="2739" y="3870"/>
                    <a:pt x="2715" y="3835"/>
                  </a:cubicBezTo>
                  <a:cubicBezTo>
                    <a:pt x="2679" y="3787"/>
                    <a:pt x="2643" y="3775"/>
                    <a:pt x="2584" y="3775"/>
                  </a:cubicBezTo>
                  <a:lnTo>
                    <a:pt x="691" y="3775"/>
                  </a:lnTo>
                  <a:cubicBezTo>
                    <a:pt x="500" y="3775"/>
                    <a:pt x="333" y="3608"/>
                    <a:pt x="333" y="3418"/>
                  </a:cubicBezTo>
                  <a:lnTo>
                    <a:pt x="333" y="667"/>
                  </a:lnTo>
                  <a:cubicBezTo>
                    <a:pt x="333" y="477"/>
                    <a:pt x="500" y="310"/>
                    <a:pt x="691" y="310"/>
                  </a:cubicBezTo>
                  <a:close/>
                  <a:moveTo>
                    <a:pt x="6215" y="989"/>
                  </a:moveTo>
                  <a:cubicBezTo>
                    <a:pt x="6406" y="989"/>
                    <a:pt x="6572" y="1156"/>
                    <a:pt x="6572" y="1346"/>
                  </a:cubicBezTo>
                  <a:lnTo>
                    <a:pt x="6572" y="4108"/>
                  </a:lnTo>
                  <a:lnTo>
                    <a:pt x="6549" y="4108"/>
                  </a:lnTo>
                  <a:cubicBezTo>
                    <a:pt x="6549" y="4299"/>
                    <a:pt x="6394" y="4466"/>
                    <a:pt x="6191" y="4466"/>
                  </a:cubicBezTo>
                  <a:lnTo>
                    <a:pt x="4810" y="4466"/>
                  </a:lnTo>
                  <a:cubicBezTo>
                    <a:pt x="4763" y="4466"/>
                    <a:pt x="4727" y="4477"/>
                    <a:pt x="4691" y="4513"/>
                  </a:cubicBezTo>
                  <a:cubicBezTo>
                    <a:pt x="4667" y="4549"/>
                    <a:pt x="4644" y="4608"/>
                    <a:pt x="4667" y="4656"/>
                  </a:cubicBezTo>
                  <a:lnTo>
                    <a:pt x="4763" y="5323"/>
                  </a:lnTo>
                  <a:lnTo>
                    <a:pt x="3596" y="4537"/>
                  </a:lnTo>
                  <a:lnTo>
                    <a:pt x="4191" y="4096"/>
                  </a:lnTo>
                  <a:lnTo>
                    <a:pt x="5513" y="4096"/>
                  </a:lnTo>
                  <a:cubicBezTo>
                    <a:pt x="5882" y="4096"/>
                    <a:pt x="6191" y="3799"/>
                    <a:pt x="6191" y="3418"/>
                  </a:cubicBezTo>
                  <a:lnTo>
                    <a:pt x="6191" y="989"/>
                  </a:lnTo>
                  <a:close/>
                  <a:moveTo>
                    <a:pt x="691" y="1"/>
                  </a:moveTo>
                  <a:cubicBezTo>
                    <a:pt x="322" y="1"/>
                    <a:pt x="0" y="298"/>
                    <a:pt x="0" y="679"/>
                  </a:cubicBezTo>
                  <a:lnTo>
                    <a:pt x="0" y="3430"/>
                  </a:lnTo>
                  <a:cubicBezTo>
                    <a:pt x="0" y="3811"/>
                    <a:pt x="298" y="4120"/>
                    <a:pt x="691" y="4120"/>
                  </a:cubicBezTo>
                  <a:lnTo>
                    <a:pt x="1393" y="4120"/>
                  </a:lnTo>
                  <a:lnTo>
                    <a:pt x="1393" y="4132"/>
                  </a:lnTo>
                  <a:cubicBezTo>
                    <a:pt x="1393" y="4501"/>
                    <a:pt x="1691" y="4823"/>
                    <a:pt x="2072" y="4823"/>
                  </a:cubicBezTo>
                  <a:lnTo>
                    <a:pt x="2203" y="4823"/>
                  </a:lnTo>
                  <a:lnTo>
                    <a:pt x="2143" y="5073"/>
                  </a:lnTo>
                  <a:cubicBezTo>
                    <a:pt x="2119" y="5180"/>
                    <a:pt x="2167" y="5275"/>
                    <a:pt x="2250" y="5335"/>
                  </a:cubicBezTo>
                  <a:cubicBezTo>
                    <a:pt x="2298" y="5370"/>
                    <a:pt x="2346" y="5382"/>
                    <a:pt x="2381" y="5382"/>
                  </a:cubicBezTo>
                  <a:cubicBezTo>
                    <a:pt x="2429" y="5382"/>
                    <a:pt x="2489" y="5370"/>
                    <a:pt x="2536" y="5335"/>
                  </a:cubicBezTo>
                  <a:lnTo>
                    <a:pt x="3251" y="4823"/>
                  </a:lnTo>
                  <a:lnTo>
                    <a:pt x="3417" y="4823"/>
                  </a:lnTo>
                  <a:lnTo>
                    <a:pt x="4751" y="5716"/>
                  </a:lnTo>
                  <a:cubicBezTo>
                    <a:pt x="4798" y="5740"/>
                    <a:pt x="4846" y="5751"/>
                    <a:pt x="4882" y="5751"/>
                  </a:cubicBezTo>
                  <a:cubicBezTo>
                    <a:pt x="4929" y="5751"/>
                    <a:pt x="4977" y="5740"/>
                    <a:pt x="5025" y="5716"/>
                  </a:cubicBezTo>
                  <a:cubicBezTo>
                    <a:pt x="5108" y="5656"/>
                    <a:pt x="5144" y="5561"/>
                    <a:pt x="5120" y="5454"/>
                  </a:cubicBezTo>
                  <a:lnTo>
                    <a:pt x="5025" y="4799"/>
                  </a:lnTo>
                  <a:lnTo>
                    <a:pt x="6215" y="4799"/>
                  </a:lnTo>
                  <a:cubicBezTo>
                    <a:pt x="6584" y="4799"/>
                    <a:pt x="6894" y="4501"/>
                    <a:pt x="6894" y="4120"/>
                  </a:cubicBezTo>
                  <a:lnTo>
                    <a:pt x="6894" y="1370"/>
                  </a:lnTo>
                  <a:cubicBezTo>
                    <a:pt x="6870" y="977"/>
                    <a:pt x="6572" y="679"/>
                    <a:pt x="6191" y="679"/>
                  </a:cubicBezTo>
                  <a:cubicBezTo>
                    <a:pt x="6179" y="298"/>
                    <a:pt x="5882" y="1"/>
                    <a:pt x="551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3187822" y="2009177"/>
              <a:ext cx="26926" cy="10280"/>
            </a:xfrm>
            <a:custGeom>
              <a:rect b="b" l="l" r="r" t="t"/>
              <a:pathLst>
                <a:path extrusionOk="0" h="323" w="846">
                  <a:moveTo>
                    <a:pt x="155" y="1"/>
                  </a:moveTo>
                  <a:cubicBezTo>
                    <a:pt x="72" y="1"/>
                    <a:pt x="1" y="72"/>
                    <a:pt x="1" y="167"/>
                  </a:cubicBezTo>
                  <a:cubicBezTo>
                    <a:pt x="1" y="251"/>
                    <a:pt x="72" y="322"/>
                    <a:pt x="155" y="322"/>
                  </a:cubicBezTo>
                  <a:lnTo>
                    <a:pt x="679" y="322"/>
                  </a:lnTo>
                  <a:cubicBezTo>
                    <a:pt x="774" y="322"/>
                    <a:pt x="846" y="251"/>
                    <a:pt x="846" y="167"/>
                  </a:cubicBezTo>
                  <a:cubicBezTo>
                    <a:pt x="846" y="72"/>
                    <a:pt x="774" y="1"/>
                    <a:pt x="6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3226110" y="2009177"/>
              <a:ext cx="81478" cy="10280"/>
            </a:xfrm>
            <a:custGeom>
              <a:rect b="b" l="l" r="r" t="t"/>
              <a:pathLst>
                <a:path extrusionOk="0" h="323" w="2560">
                  <a:moveTo>
                    <a:pt x="167" y="1"/>
                  </a:moveTo>
                  <a:cubicBezTo>
                    <a:pt x="72" y="1"/>
                    <a:pt x="0" y="72"/>
                    <a:pt x="0" y="167"/>
                  </a:cubicBezTo>
                  <a:cubicBezTo>
                    <a:pt x="0" y="251"/>
                    <a:pt x="72" y="322"/>
                    <a:pt x="167" y="322"/>
                  </a:cubicBezTo>
                  <a:lnTo>
                    <a:pt x="2393" y="322"/>
                  </a:lnTo>
                  <a:cubicBezTo>
                    <a:pt x="2488" y="322"/>
                    <a:pt x="2560" y="251"/>
                    <a:pt x="2560" y="167"/>
                  </a:cubicBezTo>
                  <a:cubicBezTo>
                    <a:pt x="2560" y="72"/>
                    <a:pt x="2488" y="1"/>
                    <a:pt x="239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3187822" y="2036453"/>
              <a:ext cx="119767" cy="10662"/>
            </a:xfrm>
            <a:custGeom>
              <a:rect b="b" l="l" r="r" t="t"/>
              <a:pathLst>
                <a:path extrusionOk="0" h="335" w="3763">
                  <a:moveTo>
                    <a:pt x="155" y="1"/>
                  </a:moveTo>
                  <a:cubicBezTo>
                    <a:pt x="72" y="1"/>
                    <a:pt x="1" y="84"/>
                    <a:pt x="1" y="168"/>
                  </a:cubicBezTo>
                  <a:cubicBezTo>
                    <a:pt x="1" y="263"/>
                    <a:pt x="72" y="334"/>
                    <a:pt x="155" y="334"/>
                  </a:cubicBezTo>
                  <a:lnTo>
                    <a:pt x="3596" y="334"/>
                  </a:lnTo>
                  <a:cubicBezTo>
                    <a:pt x="3691" y="334"/>
                    <a:pt x="3763" y="263"/>
                    <a:pt x="3763" y="168"/>
                  </a:cubicBezTo>
                  <a:cubicBezTo>
                    <a:pt x="3763" y="84"/>
                    <a:pt x="3691" y="1"/>
                    <a:pt x="35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3187822" y="2064143"/>
              <a:ext cx="81510" cy="10248"/>
            </a:xfrm>
            <a:custGeom>
              <a:rect b="b" l="l" r="r" t="t"/>
              <a:pathLst>
                <a:path extrusionOk="0" h="322" w="2561">
                  <a:moveTo>
                    <a:pt x="155" y="0"/>
                  </a:moveTo>
                  <a:cubicBezTo>
                    <a:pt x="72" y="0"/>
                    <a:pt x="1" y="72"/>
                    <a:pt x="1" y="167"/>
                  </a:cubicBezTo>
                  <a:cubicBezTo>
                    <a:pt x="1" y="250"/>
                    <a:pt x="72" y="322"/>
                    <a:pt x="155" y="322"/>
                  </a:cubicBezTo>
                  <a:lnTo>
                    <a:pt x="2394" y="322"/>
                  </a:lnTo>
                  <a:cubicBezTo>
                    <a:pt x="2477" y="322"/>
                    <a:pt x="2560" y="250"/>
                    <a:pt x="2560" y="167"/>
                  </a:cubicBezTo>
                  <a:cubicBezTo>
                    <a:pt x="2560" y="72"/>
                    <a:pt x="2477" y="0"/>
                    <a:pt x="239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3280663" y="2064143"/>
              <a:ext cx="26926" cy="10248"/>
            </a:xfrm>
            <a:custGeom>
              <a:rect b="b" l="l" r="r" t="t"/>
              <a:pathLst>
                <a:path extrusionOk="0" h="322" w="846">
                  <a:moveTo>
                    <a:pt x="155" y="0"/>
                  </a:moveTo>
                  <a:cubicBezTo>
                    <a:pt x="72" y="0"/>
                    <a:pt x="1" y="72"/>
                    <a:pt x="1" y="167"/>
                  </a:cubicBezTo>
                  <a:cubicBezTo>
                    <a:pt x="1" y="250"/>
                    <a:pt x="72" y="322"/>
                    <a:pt x="155" y="322"/>
                  </a:cubicBezTo>
                  <a:lnTo>
                    <a:pt x="679" y="322"/>
                  </a:lnTo>
                  <a:cubicBezTo>
                    <a:pt x="774" y="322"/>
                    <a:pt x="846" y="250"/>
                    <a:pt x="846" y="167"/>
                  </a:cubicBezTo>
                  <a:cubicBezTo>
                    <a:pt x="846" y="72"/>
                    <a:pt x="774" y="0"/>
                    <a:pt x="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3" type="ctrTitle"/>
          </p:nvPr>
        </p:nvSpPr>
        <p:spPr>
          <a:xfrm>
            <a:off x="6666296" y="339680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462" name="Google Shape;462;p24"/>
          <p:cNvSpPr txBox="1"/>
          <p:nvPr>
            <p:ph idx="1" type="subTitle"/>
          </p:nvPr>
        </p:nvSpPr>
        <p:spPr>
          <a:xfrm>
            <a:off x="6666298" y="3829675"/>
            <a:ext cx="17538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Predictions for the Happiness Scores.</a:t>
            </a:r>
            <a:endParaRPr/>
          </a:p>
        </p:txBody>
      </p:sp>
      <p:sp>
        <p:nvSpPr>
          <p:cNvPr id="463" name="Google Shape;463;p24"/>
          <p:cNvSpPr txBox="1"/>
          <p:nvPr>
            <p:ph idx="4" type="ctrTitle"/>
          </p:nvPr>
        </p:nvSpPr>
        <p:spPr>
          <a:xfrm>
            <a:off x="3942834" y="3396800"/>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464" name="Google Shape;464;p24"/>
          <p:cNvSpPr txBox="1"/>
          <p:nvPr>
            <p:ph type="ctrTitle"/>
          </p:nvPr>
        </p:nvSpPr>
        <p:spPr>
          <a:xfrm>
            <a:off x="1223300" y="3396800"/>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465" name="Google Shape;465;p24"/>
          <p:cNvSpPr txBox="1"/>
          <p:nvPr>
            <p:ph idx="2" type="subTitle"/>
          </p:nvPr>
        </p:nvSpPr>
        <p:spPr>
          <a:xfrm>
            <a:off x="1223300" y="3829680"/>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Unification, Replacing Outliers, and Filling in Missing Values.</a:t>
            </a:r>
            <a:endParaRPr/>
          </a:p>
        </p:txBody>
      </p:sp>
      <p:sp>
        <p:nvSpPr>
          <p:cNvPr id="466" name="Google Shape;466;p24"/>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67" name="Google Shape;467;p24"/>
          <p:cNvSpPr txBox="1"/>
          <p:nvPr>
            <p:ph idx="5" type="subTitle"/>
          </p:nvPr>
        </p:nvSpPr>
        <p:spPr>
          <a:xfrm>
            <a:off x="3942827" y="3829680"/>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t>
            </a:r>
            <a:r>
              <a:rPr lang="en"/>
              <a:t>noticeable</a:t>
            </a:r>
            <a:r>
              <a:rPr lang="en"/>
              <a:t> trends and correlations in the data.</a:t>
            </a:r>
            <a:endParaRPr/>
          </a:p>
        </p:txBody>
      </p:sp>
      <p:sp>
        <p:nvSpPr>
          <p:cNvPr id="468" name="Google Shape;468;p24"/>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69" name="Google Shape;469;p2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70" name="Google Shape;470;p24"/>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71" name="Google Shape;471;p24"/>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24"/>
          <p:cNvCxnSpPr>
            <a:stCxn id="471" idx="1"/>
            <a:endCxn id="466"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5" name="Google Shape;475;p24"/>
          <p:cNvCxnSpPr>
            <a:stCxn id="472" idx="1"/>
            <a:endCxn id="468"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6" name="Google Shape;476;p24"/>
          <p:cNvCxnSpPr>
            <a:stCxn id="473" idx="1"/>
            <a:endCxn id="470"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7" name="Google Shape;477;p24"/>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4"/>
          <p:cNvGrpSpPr/>
          <p:nvPr/>
        </p:nvGrpSpPr>
        <p:grpSpPr>
          <a:xfrm>
            <a:off x="4075558" y="1684660"/>
            <a:ext cx="577210" cy="580282"/>
            <a:chOff x="3095745" y="3805393"/>
            <a:chExt cx="352840" cy="354717"/>
          </a:xfrm>
        </p:grpSpPr>
        <p:sp>
          <p:nvSpPr>
            <p:cNvPr id="481" name="Google Shape;481;p24"/>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24"/>
          <p:cNvGrpSpPr/>
          <p:nvPr/>
        </p:nvGrpSpPr>
        <p:grpSpPr>
          <a:xfrm>
            <a:off x="6789168" y="1684647"/>
            <a:ext cx="583817" cy="580314"/>
            <a:chOff x="3541011" y="3367320"/>
            <a:chExt cx="348257" cy="346188"/>
          </a:xfrm>
        </p:grpSpPr>
        <p:sp>
          <p:nvSpPr>
            <p:cNvPr id="488" name="Google Shape;488;p24"/>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2"/>
          <p:cNvSpPr txBox="1"/>
          <p:nvPr>
            <p:ph type="ctrTitle"/>
          </p:nvPr>
        </p:nvSpPr>
        <p:spPr>
          <a:xfrm>
            <a:off x="2049687" y="2368475"/>
            <a:ext cx="26220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a:t>
            </a:r>
            <a:endParaRPr/>
          </a:p>
        </p:txBody>
      </p:sp>
      <p:sp>
        <p:nvSpPr>
          <p:cNvPr id="656" name="Google Shape;656;p42"/>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2"/>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sp>
        <p:nvSpPr>
          <p:cNvPr id="658" name="Google Shape;658;p42"/>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0" name="Google Shape;660;p42"/>
          <p:cNvCxnSpPr>
            <a:stCxn id="656"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3"/>
          <p:cNvSpPr txBox="1"/>
          <p:nvPr>
            <p:ph type="title"/>
          </p:nvPr>
        </p:nvSpPr>
        <p:spPr>
          <a:xfrm>
            <a:off x="1733700" y="186880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4"/>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WHAT FEATURES DID WE TRAIN ON?</a:t>
            </a:r>
            <a:endParaRPr sz="1500"/>
          </a:p>
          <a:p>
            <a:pPr indent="-323850" lvl="0" marL="457200" rtl="0" algn="l">
              <a:spcBef>
                <a:spcPts val="1600"/>
              </a:spcBef>
              <a:spcAft>
                <a:spcPts val="0"/>
              </a:spcAft>
              <a:buSzPts val="1500"/>
              <a:buChar char="-"/>
            </a:pPr>
            <a:r>
              <a:rPr lang="en" sz="1500"/>
              <a:t>Economy (GDP per Capita)</a:t>
            </a:r>
            <a:endParaRPr sz="1500"/>
          </a:p>
          <a:p>
            <a:pPr indent="-323850" lvl="0" marL="457200" rtl="0" algn="l">
              <a:spcBef>
                <a:spcPts val="0"/>
              </a:spcBef>
              <a:spcAft>
                <a:spcPts val="0"/>
              </a:spcAft>
              <a:buSzPts val="1500"/>
              <a:buChar char="-"/>
            </a:pPr>
            <a:r>
              <a:rPr lang="en" sz="1500"/>
              <a:t>Freedom</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Happiness Score Mean Squared Error: 0.6058271239843792</a:t>
            </a:r>
            <a:endParaRPr sz="1500"/>
          </a:p>
          <a:p>
            <a:pPr indent="0" lvl="0" marL="0" rtl="0" algn="l">
              <a:spcBef>
                <a:spcPts val="1600"/>
              </a:spcBef>
              <a:spcAft>
                <a:spcPts val="0"/>
              </a:spcAft>
              <a:buNone/>
            </a:pPr>
            <a:r>
              <a:rPr lang="en" sz="1500"/>
              <a:t>The mean squared error is the standard deviation of the difference between the predicted and actual values</a:t>
            </a:r>
            <a:endParaRPr sz="1500"/>
          </a:p>
          <a:p>
            <a:pPr indent="0" lvl="0" marL="0" rtl="0" algn="l">
              <a:spcBef>
                <a:spcPts val="1600"/>
              </a:spcBef>
              <a:spcAft>
                <a:spcPts val="1600"/>
              </a:spcAft>
              <a:buNone/>
            </a:pPr>
            <a:r>
              <a:t/>
            </a:r>
            <a:endParaRPr sz="1500"/>
          </a:p>
        </p:txBody>
      </p:sp>
      <p:sp>
        <p:nvSpPr>
          <p:cNvPr id="671" name="Google Shape;671;p4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672" name="Google Shape;672;p44"/>
          <p:cNvSpPr txBox="1"/>
          <p:nvPr/>
        </p:nvSpPr>
        <p:spPr>
          <a:xfrm>
            <a:off x="4633400" y="1366725"/>
            <a:ext cx="4025100" cy="269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aven Pro"/>
                <a:ea typeface="Maven Pro"/>
                <a:cs typeface="Maven Pro"/>
                <a:sym typeface="Maven Pro"/>
              </a:rPr>
              <a:t>WHY?</a:t>
            </a:r>
            <a:endParaRPr sz="1500">
              <a:solidFill>
                <a:schemeClr val="lt1"/>
              </a:solidFill>
              <a:latin typeface="Maven Pro"/>
              <a:ea typeface="Maven Pro"/>
              <a:cs typeface="Maven Pro"/>
              <a:sym typeface="Maven Pro"/>
            </a:endParaRPr>
          </a:p>
          <a:p>
            <a:pPr indent="0" lvl="0" marL="0" rtl="0" algn="l">
              <a:spcBef>
                <a:spcPts val="1600"/>
              </a:spcBef>
              <a:spcAft>
                <a:spcPts val="1600"/>
              </a:spcAft>
              <a:buNone/>
            </a:pPr>
            <a:r>
              <a:rPr lang="en" sz="1500">
                <a:solidFill>
                  <a:schemeClr val="lt1"/>
                </a:solidFill>
                <a:latin typeface="Maven Pro"/>
                <a:ea typeface="Maven Pro"/>
                <a:cs typeface="Maven Pro"/>
                <a:sym typeface="Maven Pro"/>
              </a:rPr>
              <a:t>We trained our linear regression model with only Economy and Freedom variables as they were highly correlated with Happiness Score. Even though Health and Family was also highly correlated with the Happiness Score, it is also highly correlated with Economy. Putting highly correlated features provide no additional information for modeling, therefore it was not included</a:t>
            </a:r>
            <a:endParaRPr sz="1500">
              <a:solidFill>
                <a:schemeClr val="lt1"/>
              </a:solidFill>
              <a:latin typeface="Maven Pro"/>
              <a:ea typeface="Maven Pro"/>
              <a:cs typeface="Maven Pro"/>
              <a:sym typeface="Maven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5"/>
          <p:cNvSpPr txBox="1"/>
          <p:nvPr>
            <p:ph idx="1" type="body"/>
          </p:nvPr>
        </p:nvSpPr>
        <p:spPr>
          <a:xfrm>
            <a:off x="480800" y="1526700"/>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plotting the actual vs predicted values, you can see that the data follows a linear trend and the points are relatively close to the actual points. </a:t>
            </a:r>
            <a:endParaRPr/>
          </a:p>
        </p:txBody>
      </p:sp>
      <p:sp>
        <p:nvSpPr>
          <p:cNvPr id="678" name="Google Shape;678;p45"/>
          <p:cNvSpPr txBox="1"/>
          <p:nvPr>
            <p:ph type="ctrTitle"/>
          </p:nvPr>
        </p:nvSpPr>
        <p:spPr>
          <a:xfrm>
            <a:off x="618825" y="411675"/>
            <a:ext cx="630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ACTUAL VS. PREDICTED VALUES</a:t>
            </a:r>
            <a:endParaRPr/>
          </a:p>
        </p:txBody>
      </p:sp>
      <p:pic>
        <p:nvPicPr>
          <p:cNvPr id="679" name="Google Shape;679;p45"/>
          <p:cNvPicPr preferRelativeResize="0"/>
          <p:nvPr/>
        </p:nvPicPr>
        <p:blipFill>
          <a:blip r:embed="rId3">
            <a:alphaModFix/>
          </a:blip>
          <a:stretch>
            <a:fillRect/>
          </a:stretch>
        </p:blipFill>
        <p:spPr>
          <a:xfrm>
            <a:off x="4167500" y="1141875"/>
            <a:ext cx="4824101" cy="26506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6"/>
          <p:cNvSpPr txBox="1"/>
          <p:nvPr>
            <p:ph type="title"/>
          </p:nvPr>
        </p:nvSpPr>
        <p:spPr>
          <a:xfrm>
            <a:off x="1733700" y="186880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RIDGE</a:t>
            </a:r>
            <a:r>
              <a:rPr lang="en"/>
              <a:t> REGRESSION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7"/>
          <p:cNvSpPr txBox="1"/>
          <p:nvPr>
            <p:ph idx="1" type="body"/>
          </p:nvPr>
        </p:nvSpPr>
        <p:spPr>
          <a:xfrm>
            <a:off x="597375" y="1063525"/>
            <a:ext cx="80610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WHY RIDGE REGRESSION?</a:t>
            </a:r>
            <a:endParaRPr sz="1500"/>
          </a:p>
          <a:p>
            <a:pPr indent="0" lvl="0" marL="0" rtl="0" algn="l">
              <a:spcBef>
                <a:spcPts val="1600"/>
              </a:spcBef>
              <a:spcAft>
                <a:spcPts val="0"/>
              </a:spcAft>
              <a:buNone/>
            </a:pPr>
            <a:r>
              <a:rPr lang="en" sz="1500"/>
              <a:t>Advantages of ridge regression:</a:t>
            </a:r>
            <a:endParaRPr sz="1500"/>
          </a:p>
          <a:p>
            <a:pPr indent="-323850" lvl="0" marL="457200" rtl="0" algn="l">
              <a:spcBef>
                <a:spcPts val="1600"/>
              </a:spcBef>
              <a:spcAft>
                <a:spcPts val="0"/>
              </a:spcAft>
              <a:buSzPts val="1500"/>
              <a:buChar char="-"/>
            </a:pPr>
            <a:r>
              <a:rPr lang="en" sz="1500"/>
              <a:t>Ridge regression is well-suited for models being trained on data with heavy </a:t>
            </a:r>
            <a:r>
              <a:rPr lang="en" sz="1500"/>
              <a:t>multicollinearity, or a large correlation between different features, as one would expect between features like the economy, family, health, and generosity.</a:t>
            </a:r>
            <a:endParaRPr sz="1500"/>
          </a:p>
          <a:p>
            <a:pPr indent="-323850" lvl="0" marL="457200" rtl="0" algn="l">
              <a:spcBef>
                <a:spcPts val="0"/>
              </a:spcBef>
              <a:spcAft>
                <a:spcPts val="0"/>
              </a:spcAft>
              <a:buSzPts val="1500"/>
              <a:buChar char="-"/>
            </a:pPr>
            <a:r>
              <a:rPr lang="en" sz="1500"/>
              <a:t>Another feature one would expect to be correlated in the data we have is freedom and trust in government.</a:t>
            </a:r>
            <a:endParaRPr sz="1500"/>
          </a:p>
          <a:p>
            <a:pPr indent="-323850" lvl="0" marL="457200" rtl="0" algn="l">
              <a:spcBef>
                <a:spcPts val="0"/>
              </a:spcBef>
              <a:spcAft>
                <a:spcPts val="0"/>
              </a:spcAft>
              <a:buSzPts val="1500"/>
              <a:buChar char="-"/>
            </a:pPr>
            <a:r>
              <a:rPr lang="en" sz="1500"/>
              <a:t>Avoids overfitting a model</a:t>
            </a:r>
            <a:endParaRPr sz="1500"/>
          </a:p>
          <a:p>
            <a:pPr indent="0" lvl="0" marL="0" rtl="0" algn="l">
              <a:spcBef>
                <a:spcPts val="1600"/>
              </a:spcBef>
              <a:spcAft>
                <a:spcPts val="0"/>
              </a:spcAft>
              <a:buNone/>
            </a:pPr>
            <a:r>
              <a:rPr lang="en" sz="1500"/>
              <a:t>Disadvantages of ridge regression:</a:t>
            </a:r>
            <a:endParaRPr sz="1500"/>
          </a:p>
          <a:p>
            <a:pPr indent="-323850" lvl="0" marL="457200" rtl="0" algn="l">
              <a:spcBef>
                <a:spcPts val="1600"/>
              </a:spcBef>
              <a:spcAft>
                <a:spcPts val="0"/>
              </a:spcAft>
              <a:buSzPts val="1500"/>
              <a:buChar char="-"/>
            </a:pPr>
            <a:r>
              <a:rPr lang="en" sz="1500"/>
              <a:t>As it is unable to perform feature selection, all predictors are in the final model meaning if there are useless features, it will not be removed.</a:t>
            </a:r>
            <a:endParaRPr sz="1500"/>
          </a:p>
          <a:p>
            <a:pPr indent="0" lvl="0" marL="0" rtl="0" algn="l">
              <a:spcBef>
                <a:spcPts val="1600"/>
              </a:spcBef>
              <a:spcAft>
                <a:spcPts val="1600"/>
              </a:spcAft>
              <a:buNone/>
            </a:pPr>
            <a:r>
              <a:t/>
            </a:r>
            <a:endParaRPr sz="1500"/>
          </a:p>
        </p:txBody>
      </p:sp>
      <p:sp>
        <p:nvSpPr>
          <p:cNvPr id="690" name="Google Shape;690;p4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REGRESSION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8"/>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WHAT FEATURES DID WE TRAIN ON?</a:t>
            </a:r>
            <a:endParaRPr sz="1500"/>
          </a:p>
          <a:p>
            <a:pPr indent="-323850" lvl="0" marL="457200" rtl="0" algn="l">
              <a:spcBef>
                <a:spcPts val="1600"/>
              </a:spcBef>
              <a:spcAft>
                <a:spcPts val="0"/>
              </a:spcAft>
              <a:buSzPts val="1500"/>
              <a:buChar char="-"/>
            </a:pPr>
            <a:r>
              <a:rPr lang="en" sz="1500"/>
              <a:t>Economy (GDP per Capita)</a:t>
            </a:r>
            <a:endParaRPr sz="1500"/>
          </a:p>
          <a:p>
            <a:pPr indent="-323850" lvl="0" marL="457200" rtl="0" algn="l">
              <a:spcBef>
                <a:spcPts val="0"/>
              </a:spcBef>
              <a:spcAft>
                <a:spcPts val="0"/>
              </a:spcAft>
              <a:buSzPts val="1500"/>
              <a:buChar char="-"/>
            </a:pPr>
            <a:r>
              <a:rPr lang="en" sz="1500"/>
              <a:t>Family</a:t>
            </a:r>
            <a:endParaRPr sz="1500"/>
          </a:p>
          <a:p>
            <a:pPr indent="-323850" lvl="0" marL="457200" rtl="0" algn="l">
              <a:spcBef>
                <a:spcPts val="0"/>
              </a:spcBef>
              <a:spcAft>
                <a:spcPts val="0"/>
              </a:spcAft>
              <a:buSzPts val="1500"/>
              <a:buChar char="-"/>
            </a:pPr>
            <a:r>
              <a:rPr lang="en" sz="1500"/>
              <a:t>Health (Life Expectancy)</a:t>
            </a:r>
            <a:endParaRPr sz="1500"/>
          </a:p>
          <a:p>
            <a:pPr indent="-323850" lvl="0" marL="457200" rtl="0" algn="l">
              <a:spcBef>
                <a:spcPts val="0"/>
              </a:spcBef>
              <a:spcAft>
                <a:spcPts val="0"/>
              </a:spcAft>
              <a:buSzPts val="1500"/>
              <a:buChar char="-"/>
            </a:pPr>
            <a:r>
              <a:rPr lang="en" sz="1500"/>
              <a:t>Freedom</a:t>
            </a:r>
            <a:endParaRPr sz="1500"/>
          </a:p>
          <a:p>
            <a:pPr indent="-323850" lvl="0" marL="457200" rtl="0" algn="l">
              <a:spcBef>
                <a:spcPts val="0"/>
              </a:spcBef>
              <a:spcAft>
                <a:spcPts val="0"/>
              </a:spcAft>
              <a:buSzPts val="1500"/>
              <a:buChar char="-"/>
            </a:pPr>
            <a:r>
              <a:rPr lang="en" sz="1500"/>
              <a:t>Trust (Government Corruption)</a:t>
            </a:r>
            <a:endParaRPr sz="1500"/>
          </a:p>
          <a:p>
            <a:pPr indent="-323850" lvl="0" marL="457200" rtl="0" algn="l">
              <a:spcBef>
                <a:spcPts val="0"/>
              </a:spcBef>
              <a:spcAft>
                <a:spcPts val="0"/>
              </a:spcAft>
              <a:buSzPts val="1500"/>
              <a:buChar char="-"/>
            </a:pPr>
            <a:r>
              <a:rPr lang="en" sz="1500"/>
              <a:t>Generosit</a:t>
            </a:r>
            <a:r>
              <a:rPr lang="en" sz="1500"/>
              <a:t>y</a:t>
            </a:r>
            <a:endParaRPr sz="1500"/>
          </a:p>
          <a:p>
            <a:pPr indent="0" lvl="0" marL="0" rtl="0" algn="l">
              <a:spcBef>
                <a:spcPts val="1600"/>
              </a:spcBef>
              <a:spcAft>
                <a:spcPts val="0"/>
              </a:spcAft>
              <a:buNone/>
            </a:pPr>
            <a:r>
              <a:rPr lang="en" sz="1500"/>
              <a:t>HOW DID WE TRAIN?</a:t>
            </a:r>
            <a:endParaRPr sz="1500"/>
          </a:p>
          <a:p>
            <a:pPr indent="0" lvl="0" marL="0" rtl="0" algn="l">
              <a:spcBef>
                <a:spcPts val="1600"/>
              </a:spcBef>
              <a:spcAft>
                <a:spcPts val="0"/>
              </a:spcAft>
              <a:buNone/>
            </a:pPr>
            <a:r>
              <a:rPr lang="en" sz="1500"/>
              <a:t>We split the model into training (2015, 2016, 2017, 2018) and testing (2019) sets, then used ridge regression in order to build a model to predict the Happiness Score</a:t>
            </a:r>
            <a:r>
              <a:rPr lang="en" sz="1500"/>
              <a:t>s.</a:t>
            </a:r>
            <a:endParaRPr sz="1500"/>
          </a:p>
          <a:p>
            <a:pPr indent="0" lvl="0" marL="0" rtl="0" algn="l">
              <a:spcBef>
                <a:spcPts val="1600"/>
              </a:spcBef>
              <a:spcAft>
                <a:spcPts val="1600"/>
              </a:spcAft>
              <a:buNone/>
            </a:pPr>
            <a:r>
              <a:t/>
            </a:r>
            <a:endParaRPr sz="1500"/>
          </a:p>
        </p:txBody>
      </p:sp>
      <p:sp>
        <p:nvSpPr>
          <p:cNvPr id="696" name="Google Shape;696;p4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a:t>
            </a:r>
            <a:r>
              <a:rPr lang="en"/>
              <a:t> REGRESSION</a:t>
            </a:r>
            <a:endParaRPr/>
          </a:p>
        </p:txBody>
      </p:sp>
      <p:sp>
        <p:nvSpPr>
          <p:cNvPr id="697" name="Google Shape;697;p48"/>
          <p:cNvSpPr txBox="1"/>
          <p:nvPr/>
        </p:nvSpPr>
        <p:spPr>
          <a:xfrm>
            <a:off x="4633400" y="1063525"/>
            <a:ext cx="4025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aven Pro"/>
                <a:ea typeface="Maven Pro"/>
                <a:cs typeface="Maven Pro"/>
                <a:sym typeface="Maven Pro"/>
              </a:rPr>
              <a:t>Mean Squared Error: 0.5758837127385211</a:t>
            </a:r>
            <a:endParaRPr sz="1500">
              <a:solidFill>
                <a:schemeClr val="lt1"/>
              </a:solidFill>
              <a:latin typeface="Maven Pro"/>
              <a:ea typeface="Maven Pro"/>
              <a:cs typeface="Maven Pro"/>
              <a:sym typeface="Maven Pro"/>
            </a:endParaRPr>
          </a:p>
          <a:p>
            <a:pPr indent="0" lvl="0" marL="0" rtl="0" algn="l">
              <a:spcBef>
                <a:spcPts val="1600"/>
              </a:spcBef>
              <a:spcAft>
                <a:spcPts val="0"/>
              </a:spcAft>
              <a:buNone/>
            </a:pPr>
            <a:r>
              <a:rPr lang="en" sz="1500">
                <a:solidFill>
                  <a:schemeClr val="lt1"/>
                </a:solidFill>
                <a:latin typeface="Maven Pro"/>
                <a:ea typeface="Maven Pro"/>
                <a:cs typeface="Maven Pro"/>
                <a:sym typeface="Maven Pro"/>
              </a:rPr>
              <a:t>The mean squared error is the standard deviation of the difference between the predicted and actual values</a:t>
            </a:r>
            <a:endParaRPr sz="1500">
              <a:solidFill>
                <a:schemeClr val="lt1"/>
              </a:solidFill>
              <a:latin typeface="Maven Pro"/>
              <a:ea typeface="Maven Pro"/>
              <a:cs typeface="Maven Pro"/>
              <a:sym typeface="Maven Pro"/>
            </a:endParaRPr>
          </a:p>
          <a:p>
            <a:pPr indent="0" lvl="0" marL="0" rtl="0" algn="l">
              <a:spcBef>
                <a:spcPts val="1600"/>
              </a:spcBef>
              <a:spcAft>
                <a:spcPts val="0"/>
              </a:spcAft>
              <a:buNone/>
            </a:pPr>
            <a:r>
              <a:rPr lang="en" sz="1500">
                <a:solidFill>
                  <a:schemeClr val="lt1"/>
                </a:solidFill>
                <a:latin typeface="Maven Pro"/>
                <a:ea typeface="Maven Pro"/>
                <a:cs typeface="Maven Pro"/>
                <a:sym typeface="Maven Pro"/>
              </a:rPr>
              <a:t>WHY?</a:t>
            </a:r>
            <a:endParaRPr sz="1500">
              <a:solidFill>
                <a:schemeClr val="lt1"/>
              </a:solidFill>
              <a:latin typeface="Maven Pro"/>
              <a:ea typeface="Maven Pro"/>
              <a:cs typeface="Maven Pro"/>
              <a:sym typeface="Maven Pro"/>
            </a:endParaRPr>
          </a:p>
          <a:p>
            <a:pPr indent="0" lvl="0" marL="0" rtl="0" algn="l">
              <a:spcBef>
                <a:spcPts val="1600"/>
              </a:spcBef>
              <a:spcAft>
                <a:spcPts val="1600"/>
              </a:spcAft>
              <a:buNone/>
            </a:pPr>
            <a:r>
              <a:rPr lang="en" sz="1500">
                <a:solidFill>
                  <a:schemeClr val="lt1"/>
                </a:solidFill>
                <a:latin typeface="Maven Pro"/>
                <a:ea typeface="Maven Pro"/>
                <a:cs typeface="Maven Pro"/>
                <a:sym typeface="Maven Pro"/>
              </a:rPr>
              <a:t>The features that we excluded were ['Country', 'Region', 'Happiness Rank', 'Year', 'Standard Error'] because happiness score is not dependent on these values. We are allowed to train the model with all these other intercorrelated features by the properties of ridge regression.</a:t>
            </a:r>
            <a:endParaRPr sz="1500">
              <a:solidFill>
                <a:schemeClr val="lt1"/>
              </a:solidFill>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9"/>
          <p:cNvSpPr txBox="1"/>
          <p:nvPr>
            <p:ph type="title"/>
          </p:nvPr>
        </p:nvSpPr>
        <p:spPr>
          <a:xfrm>
            <a:off x="1733700" y="186880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ROBUST</a:t>
            </a:r>
            <a:r>
              <a:rPr lang="en"/>
              <a:t> REGRESSION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0"/>
          <p:cNvSpPr txBox="1"/>
          <p:nvPr>
            <p:ph idx="1" type="body"/>
          </p:nvPr>
        </p:nvSpPr>
        <p:spPr>
          <a:xfrm>
            <a:off x="597375" y="1063525"/>
            <a:ext cx="80610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WHY ROBUST REGRESSION (</a:t>
            </a:r>
            <a:r>
              <a:rPr lang="en" sz="1500"/>
              <a:t>RANdom SAmple Consensus (RANSAC))</a:t>
            </a:r>
            <a:r>
              <a:rPr lang="en" sz="1500"/>
              <a:t>? </a:t>
            </a:r>
            <a:endParaRPr sz="1500"/>
          </a:p>
          <a:p>
            <a:pPr indent="0" lvl="0" marL="0" rtl="0" algn="l">
              <a:spcBef>
                <a:spcPts val="1600"/>
              </a:spcBef>
              <a:spcAft>
                <a:spcPts val="0"/>
              </a:spcAft>
              <a:buNone/>
            </a:pPr>
            <a:r>
              <a:rPr lang="en" sz="1500"/>
              <a:t>Advantages of robust regression:</a:t>
            </a:r>
            <a:endParaRPr sz="1500"/>
          </a:p>
          <a:p>
            <a:pPr indent="-323850" lvl="0" marL="457200" rtl="0" algn="l">
              <a:spcBef>
                <a:spcPts val="1600"/>
              </a:spcBef>
              <a:spcAft>
                <a:spcPts val="0"/>
              </a:spcAft>
              <a:buSzPts val="1500"/>
              <a:buChar char="-"/>
            </a:pPr>
            <a:r>
              <a:rPr lang="en" sz="1500"/>
              <a:t>Robust regression is less susceptible to outliers compared to regression methods that are based on least square estimation. Least square estimation are very susceptible to outliers because the variances are evaluated quadratically.</a:t>
            </a:r>
            <a:endParaRPr sz="1500"/>
          </a:p>
          <a:p>
            <a:pPr indent="-323850" lvl="0" marL="457200" rtl="0" algn="l">
              <a:spcBef>
                <a:spcPts val="0"/>
              </a:spcBef>
              <a:spcAft>
                <a:spcPts val="0"/>
              </a:spcAft>
              <a:buSzPts val="1500"/>
              <a:buChar char="-"/>
            </a:pPr>
            <a:r>
              <a:rPr lang="en" sz="1500"/>
              <a:t>Probably the best known Robust Regression algorithm is the Random Sample Consensus (RANSAC) algorithm</a:t>
            </a:r>
            <a:endParaRPr sz="1500"/>
          </a:p>
          <a:p>
            <a:pPr indent="0" lvl="0" marL="0" rtl="0" algn="l">
              <a:spcBef>
                <a:spcPts val="1600"/>
              </a:spcBef>
              <a:spcAft>
                <a:spcPts val="0"/>
              </a:spcAft>
              <a:buNone/>
            </a:pPr>
            <a:r>
              <a:rPr lang="en" sz="1500"/>
              <a:t>Disadvantages of robust regression:</a:t>
            </a:r>
            <a:endParaRPr sz="1500"/>
          </a:p>
          <a:p>
            <a:pPr indent="-323850" lvl="0" marL="457200" rtl="0" algn="l">
              <a:spcBef>
                <a:spcPts val="1600"/>
              </a:spcBef>
              <a:spcAft>
                <a:spcPts val="0"/>
              </a:spcAft>
              <a:buSzPts val="1500"/>
              <a:buChar char="-"/>
            </a:pPr>
            <a:r>
              <a:rPr lang="en" sz="1500"/>
              <a:t>A disadvantage of RANSAC is that there is no upper bound on the time it takes to compute these parameters.</a:t>
            </a:r>
            <a:endParaRPr sz="1500"/>
          </a:p>
          <a:p>
            <a:pPr indent="-323850" lvl="0" marL="457200" rtl="0" algn="l">
              <a:spcBef>
                <a:spcPts val="0"/>
              </a:spcBef>
              <a:spcAft>
                <a:spcPts val="0"/>
              </a:spcAft>
              <a:buSzPts val="1500"/>
              <a:buChar char="-"/>
            </a:pPr>
            <a:r>
              <a:rPr lang="en" sz="1500"/>
              <a:t>Sometimes too many iterations are required and we can likely do better than brute force sampling.</a:t>
            </a:r>
            <a:endParaRPr sz="1500"/>
          </a:p>
          <a:p>
            <a:pPr indent="0" lvl="0" marL="0" rtl="0" algn="l">
              <a:spcBef>
                <a:spcPts val="1600"/>
              </a:spcBef>
              <a:spcAft>
                <a:spcPts val="1600"/>
              </a:spcAft>
              <a:buNone/>
            </a:pPr>
            <a:r>
              <a:t/>
            </a:r>
            <a:endParaRPr sz="1500"/>
          </a:p>
        </p:txBody>
      </p:sp>
      <p:sp>
        <p:nvSpPr>
          <p:cNvPr id="708" name="Google Shape;708;p5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ROBUST REGRESSION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1"/>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WHAT FEATURES DID WE TRAIN ON?</a:t>
            </a:r>
            <a:endParaRPr sz="1500"/>
          </a:p>
          <a:p>
            <a:pPr indent="-323850" lvl="0" marL="457200" rtl="0" algn="l">
              <a:spcBef>
                <a:spcPts val="1600"/>
              </a:spcBef>
              <a:spcAft>
                <a:spcPts val="0"/>
              </a:spcAft>
              <a:buSzPts val="1500"/>
              <a:buChar char="-"/>
            </a:pPr>
            <a:r>
              <a:rPr lang="en" sz="1500"/>
              <a:t>Economy (GDP per Capita)</a:t>
            </a:r>
            <a:endParaRPr sz="1500"/>
          </a:p>
          <a:p>
            <a:pPr indent="-323850" lvl="0" marL="457200" rtl="0" algn="l">
              <a:spcBef>
                <a:spcPts val="0"/>
              </a:spcBef>
              <a:spcAft>
                <a:spcPts val="0"/>
              </a:spcAft>
              <a:buSzPts val="1500"/>
              <a:buChar char="-"/>
            </a:pPr>
            <a:r>
              <a:rPr lang="en" sz="1500"/>
              <a:t>Family</a:t>
            </a:r>
            <a:endParaRPr sz="1500"/>
          </a:p>
          <a:p>
            <a:pPr indent="-323850" lvl="0" marL="457200" rtl="0" algn="l">
              <a:spcBef>
                <a:spcPts val="0"/>
              </a:spcBef>
              <a:spcAft>
                <a:spcPts val="0"/>
              </a:spcAft>
              <a:buSzPts val="1500"/>
              <a:buChar char="-"/>
            </a:pPr>
            <a:r>
              <a:rPr lang="en" sz="1500"/>
              <a:t>Health (Life Expectancy)</a:t>
            </a:r>
            <a:endParaRPr sz="1500"/>
          </a:p>
          <a:p>
            <a:pPr indent="-323850" lvl="0" marL="457200" rtl="0" algn="l">
              <a:spcBef>
                <a:spcPts val="0"/>
              </a:spcBef>
              <a:spcAft>
                <a:spcPts val="0"/>
              </a:spcAft>
              <a:buSzPts val="1500"/>
              <a:buChar char="-"/>
            </a:pPr>
            <a:r>
              <a:rPr lang="en" sz="1500"/>
              <a:t>Freedom</a:t>
            </a:r>
            <a:endParaRPr sz="1500"/>
          </a:p>
          <a:p>
            <a:pPr indent="-323850" lvl="0" marL="457200" rtl="0" algn="l">
              <a:spcBef>
                <a:spcPts val="0"/>
              </a:spcBef>
              <a:spcAft>
                <a:spcPts val="0"/>
              </a:spcAft>
              <a:buSzPts val="1500"/>
              <a:buChar char="-"/>
            </a:pPr>
            <a:r>
              <a:rPr lang="en" sz="1500"/>
              <a:t>Trust (Government Corruption)</a:t>
            </a:r>
            <a:endParaRPr sz="1500"/>
          </a:p>
          <a:p>
            <a:pPr indent="-323850" lvl="0" marL="457200" rtl="0" algn="l">
              <a:spcBef>
                <a:spcPts val="0"/>
              </a:spcBef>
              <a:spcAft>
                <a:spcPts val="0"/>
              </a:spcAft>
              <a:buSzPts val="1500"/>
              <a:buChar char="-"/>
            </a:pPr>
            <a:r>
              <a:rPr lang="en" sz="1500"/>
              <a:t>Generosity</a:t>
            </a:r>
            <a:endParaRPr sz="1500"/>
          </a:p>
          <a:p>
            <a:pPr indent="0" lvl="0" marL="0" rtl="0" algn="l">
              <a:spcBef>
                <a:spcPts val="1600"/>
              </a:spcBef>
              <a:spcAft>
                <a:spcPts val="0"/>
              </a:spcAft>
              <a:buNone/>
            </a:pPr>
            <a:r>
              <a:rPr lang="en" sz="1500"/>
              <a:t>HOW DID WE TRAIN?</a:t>
            </a:r>
            <a:endParaRPr sz="1500"/>
          </a:p>
          <a:p>
            <a:pPr indent="0" lvl="0" marL="0" rtl="0" algn="l">
              <a:spcBef>
                <a:spcPts val="1600"/>
              </a:spcBef>
              <a:spcAft>
                <a:spcPts val="0"/>
              </a:spcAft>
              <a:buNone/>
            </a:pPr>
            <a:r>
              <a:rPr lang="en" sz="1500"/>
              <a:t>We split the model into training (2015, 2016, 2017, 2018) and testing (2019) sets, then used the </a:t>
            </a:r>
            <a:r>
              <a:rPr lang="en" sz="1500"/>
              <a:t>RANdom SAmple Consensus (RANSAC)</a:t>
            </a:r>
            <a:r>
              <a:rPr lang="en" sz="1500"/>
              <a:t> algorithm in order to build a model to predict the Happiness Scores.</a:t>
            </a:r>
            <a:endParaRPr sz="1500"/>
          </a:p>
          <a:p>
            <a:pPr indent="0" lvl="0" marL="0" rtl="0" algn="l">
              <a:spcBef>
                <a:spcPts val="1600"/>
              </a:spcBef>
              <a:spcAft>
                <a:spcPts val="1600"/>
              </a:spcAft>
              <a:buNone/>
            </a:pPr>
            <a:r>
              <a:t/>
            </a:r>
            <a:endParaRPr sz="1500"/>
          </a:p>
        </p:txBody>
      </p:sp>
      <p:sp>
        <p:nvSpPr>
          <p:cNvPr id="714" name="Google Shape;714;p5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ROBUST</a:t>
            </a:r>
            <a:r>
              <a:rPr lang="en"/>
              <a:t> REGRESSION</a:t>
            </a:r>
            <a:endParaRPr/>
          </a:p>
        </p:txBody>
      </p:sp>
      <p:sp>
        <p:nvSpPr>
          <p:cNvPr id="715" name="Google Shape;715;p51"/>
          <p:cNvSpPr txBox="1"/>
          <p:nvPr/>
        </p:nvSpPr>
        <p:spPr>
          <a:xfrm>
            <a:off x="4633400" y="1063525"/>
            <a:ext cx="40251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aven Pro"/>
                <a:ea typeface="Maven Pro"/>
                <a:cs typeface="Maven Pro"/>
                <a:sym typeface="Maven Pro"/>
              </a:rPr>
              <a:t>Mean Squared Error: </a:t>
            </a:r>
            <a:r>
              <a:rPr lang="en" sz="1500">
                <a:solidFill>
                  <a:schemeClr val="lt1"/>
                </a:solidFill>
                <a:latin typeface="Maven Pro"/>
                <a:ea typeface="Maven Pro"/>
                <a:cs typeface="Maven Pro"/>
                <a:sym typeface="Maven Pro"/>
              </a:rPr>
              <a:t>0.5811039449579765</a:t>
            </a:r>
            <a:endParaRPr sz="1500">
              <a:solidFill>
                <a:schemeClr val="lt1"/>
              </a:solidFill>
              <a:latin typeface="Maven Pro"/>
              <a:ea typeface="Maven Pro"/>
              <a:cs typeface="Maven Pro"/>
              <a:sym typeface="Maven Pro"/>
            </a:endParaRPr>
          </a:p>
          <a:p>
            <a:pPr indent="0" lvl="0" marL="0" rtl="0" algn="l">
              <a:spcBef>
                <a:spcPts val="1600"/>
              </a:spcBef>
              <a:spcAft>
                <a:spcPts val="0"/>
              </a:spcAft>
              <a:buNone/>
            </a:pPr>
            <a:r>
              <a:rPr lang="en" sz="1500">
                <a:solidFill>
                  <a:schemeClr val="lt1"/>
                </a:solidFill>
                <a:latin typeface="Maven Pro"/>
                <a:ea typeface="Maven Pro"/>
                <a:cs typeface="Maven Pro"/>
                <a:sym typeface="Maven Pro"/>
              </a:rPr>
              <a:t>The mean squared error is the standard deviation of the difference between the predicted and actual values</a:t>
            </a:r>
            <a:endParaRPr sz="1500">
              <a:solidFill>
                <a:schemeClr val="lt1"/>
              </a:solidFill>
              <a:latin typeface="Maven Pro"/>
              <a:ea typeface="Maven Pro"/>
              <a:cs typeface="Maven Pro"/>
              <a:sym typeface="Maven Pro"/>
            </a:endParaRPr>
          </a:p>
          <a:p>
            <a:pPr indent="0" lvl="0" marL="0" rtl="0" algn="l">
              <a:spcBef>
                <a:spcPts val="1600"/>
              </a:spcBef>
              <a:spcAft>
                <a:spcPts val="0"/>
              </a:spcAft>
              <a:buNone/>
            </a:pPr>
            <a:r>
              <a:rPr lang="en" sz="1500">
                <a:solidFill>
                  <a:schemeClr val="lt1"/>
                </a:solidFill>
                <a:latin typeface="Maven Pro"/>
                <a:ea typeface="Maven Pro"/>
                <a:cs typeface="Maven Pro"/>
                <a:sym typeface="Maven Pro"/>
              </a:rPr>
              <a:t>WHY?</a:t>
            </a:r>
            <a:endParaRPr sz="1500">
              <a:solidFill>
                <a:schemeClr val="lt1"/>
              </a:solidFill>
              <a:latin typeface="Maven Pro"/>
              <a:ea typeface="Maven Pro"/>
              <a:cs typeface="Maven Pro"/>
              <a:sym typeface="Maven Pro"/>
            </a:endParaRPr>
          </a:p>
          <a:p>
            <a:pPr indent="0" lvl="0" marL="0" rtl="0" algn="l">
              <a:spcBef>
                <a:spcPts val="1600"/>
              </a:spcBef>
              <a:spcAft>
                <a:spcPts val="1600"/>
              </a:spcAft>
              <a:buNone/>
            </a:pPr>
            <a:r>
              <a:rPr lang="en" sz="1500">
                <a:solidFill>
                  <a:schemeClr val="lt1"/>
                </a:solidFill>
                <a:latin typeface="Maven Pro"/>
                <a:ea typeface="Maven Pro"/>
                <a:cs typeface="Maven Pro"/>
                <a:sym typeface="Maven Pro"/>
              </a:rPr>
              <a:t>We trained on the same features as we did on ridge regression because all of these features would logically </a:t>
            </a:r>
            <a:r>
              <a:rPr lang="en" sz="1500">
                <a:solidFill>
                  <a:schemeClr val="lt1"/>
                </a:solidFill>
                <a:latin typeface="Maven Pro"/>
                <a:ea typeface="Maven Pro"/>
                <a:cs typeface="Maven Pro"/>
                <a:sym typeface="Maven Pro"/>
              </a:rPr>
              <a:t>contribute</a:t>
            </a:r>
            <a:r>
              <a:rPr lang="en" sz="1500">
                <a:solidFill>
                  <a:schemeClr val="lt1"/>
                </a:solidFill>
                <a:latin typeface="Maven Pro"/>
                <a:ea typeface="Maven Pro"/>
                <a:cs typeface="Maven Pro"/>
                <a:sym typeface="Maven Pro"/>
              </a:rPr>
              <a:t> to a person’s happiness. If any country had a feature which is largely different from other countries, but had similar values for all the other features, that one still feature would still have a big </a:t>
            </a:r>
            <a:r>
              <a:rPr lang="en" sz="1500">
                <a:solidFill>
                  <a:schemeClr val="lt1"/>
                </a:solidFill>
                <a:latin typeface="Maven Pro"/>
                <a:ea typeface="Maven Pro"/>
                <a:cs typeface="Maven Pro"/>
                <a:sym typeface="Maven Pro"/>
              </a:rPr>
              <a:t>effect</a:t>
            </a:r>
            <a:r>
              <a:rPr lang="en" sz="1500">
                <a:solidFill>
                  <a:schemeClr val="lt1"/>
                </a:solidFill>
                <a:latin typeface="Maven Pro"/>
                <a:ea typeface="Maven Pro"/>
                <a:cs typeface="Maven Pro"/>
                <a:sym typeface="Maven Pro"/>
              </a:rPr>
              <a:t> on happiness alone. </a:t>
            </a:r>
            <a:endParaRPr sz="1500">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txBox="1"/>
          <p:nvPr>
            <p:ph type="ctrTitle"/>
          </p:nvPr>
        </p:nvSpPr>
        <p:spPr>
          <a:xfrm>
            <a:off x="2049687" y="2368475"/>
            <a:ext cx="26220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CLEANING</a:t>
            </a:r>
            <a:endParaRPr/>
          </a:p>
        </p:txBody>
      </p:sp>
      <p:sp>
        <p:nvSpPr>
          <p:cNvPr id="497" name="Google Shape;497;p25"/>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499" name="Google Shape;499;p25"/>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1" name="Google Shape;501;p25"/>
          <p:cNvCxnSpPr>
            <a:stCxn id="497"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2"/>
          <p:cNvSpPr txBox="1"/>
          <p:nvPr>
            <p:ph idx="1" type="body"/>
          </p:nvPr>
        </p:nvSpPr>
        <p:spPr>
          <a:xfrm>
            <a:off x="2064613" y="1894750"/>
            <a:ext cx="50148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 of our models, Ridge Regression performed the best in predicting the values of the Happiness Score as it’s mean squared error was the lowest. Due to that, we invented our formula based on that model. </a:t>
            </a:r>
            <a:endParaRPr/>
          </a:p>
        </p:txBody>
      </p:sp>
      <p:sp>
        <p:nvSpPr>
          <p:cNvPr id="721" name="Google Shape;721;p52"/>
          <p:cNvSpPr txBox="1"/>
          <p:nvPr>
            <p:ph type="ctrTitle"/>
          </p:nvPr>
        </p:nvSpPr>
        <p:spPr>
          <a:xfrm>
            <a:off x="618825" y="411675"/>
            <a:ext cx="4837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HAPPINESS FORMULA</a:t>
            </a:r>
            <a:endParaRPr>
              <a:solidFill>
                <a:schemeClr val="accent2"/>
              </a:solidFill>
            </a:endParaRPr>
          </a:p>
        </p:txBody>
      </p:sp>
      <p:pic>
        <p:nvPicPr>
          <p:cNvPr id="722" name="Google Shape;722;p52"/>
          <p:cNvPicPr preferRelativeResize="0"/>
          <p:nvPr/>
        </p:nvPicPr>
        <p:blipFill>
          <a:blip r:embed="rId3">
            <a:alphaModFix/>
          </a:blip>
          <a:stretch>
            <a:fillRect/>
          </a:stretch>
        </p:blipFill>
        <p:spPr>
          <a:xfrm>
            <a:off x="633438" y="1111925"/>
            <a:ext cx="7877175" cy="676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3"/>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728" name="Google Shape;728;p53"/>
          <p:cNvSpPr txBox="1"/>
          <p:nvPr/>
        </p:nvSpPr>
        <p:spPr>
          <a:xfrm>
            <a:off x="3213811" y="4333329"/>
            <a:ext cx="2337900" cy="30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729" name="Google Shape;729;p53"/>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53"/>
          <p:cNvGrpSpPr/>
          <p:nvPr/>
        </p:nvGrpSpPr>
        <p:grpSpPr>
          <a:xfrm>
            <a:off x="7981434" y="-1177061"/>
            <a:ext cx="203789" cy="1274754"/>
            <a:chOff x="2877432" y="975334"/>
            <a:chExt cx="188886" cy="1181531"/>
          </a:xfrm>
        </p:grpSpPr>
        <p:sp>
          <p:nvSpPr>
            <p:cNvPr id="731" name="Google Shape;731;p5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53"/>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3"/>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3"/>
          <p:cNvSpPr txBox="1"/>
          <p:nvPr/>
        </p:nvSpPr>
        <p:spPr>
          <a:xfrm>
            <a:off x="1950350" y="2777725"/>
            <a:ext cx="4864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Share Tech"/>
                <a:ea typeface="Share Tech"/>
                <a:cs typeface="Share Tech"/>
                <a:sym typeface="Share Tech"/>
              </a:rPr>
              <a:t>From,</a:t>
            </a:r>
            <a:endParaRPr sz="2400">
              <a:solidFill>
                <a:schemeClr val="lt1"/>
              </a:solidFill>
              <a:latin typeface="Share Tech"/>
              <a:ea typeface="Share Tech"/>
              <a:cs typeface="Share Tech"/>
              <a:sym typeface="Share Tech"/>
            </a:endParaRPr>
          </a:p>
          <a:p>
            <a:pPr indent="0" lvl="0" marL="0" rtl="0" algn="ctr">
              <a:spcBef>
                <a:spcPts val="0"/>
              </a:spcBef>
              <a:spcAft>
                <a:spcPts val="0"/>
              </a:spcAft>
              <a:buNone/>
            </a:pPr>
            <a:r>
              <a:rPr lang="en" sz="2400">
                <a:solidFill>
                  <a:schemeClr val="lt1"/>
                </a:solidFill>
                <a:latin typeface="Share Tech"/>
                <a:ea typeface="Share Tech"/>
                <a:cs typeface="Share Tech"/>
                <a:sym typeface="Share Tech"/>
              </a:rPr>
              <a:t>Sean Xia, Tracy Ho, Edward Ng</a:t>
            </a:r>
            <a:endParaRPr sz="2400">
              <a:solidFill>
                <a:schemeClr val="lt1"/>
              </a:solidFill>
              <a:latin typeface="Share Tech"/>
              <a:ea typeface="Share Tech"/>
              <a:cs typeface="Share Tech"/>
              <a:sym typeface="Share Tech"/>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6"/>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provided was separated by years. Thus, we wanted to combine all of the data together so that it was easier to manage and work with. However, doing so created multiple issues.</a:t>
            </a:r>
            <a:endParaRPr/>
          </a:p>
        </p:txBody>
      </p:sp>
      <p:sp>
        <p:nvSpPr>
          <p:cNvPr id="507" name="Google Shape;507;p26"/>
          <p:cNvSpPr txBox="1"/>
          <p:nvPr>
            <p:ph type="ctrTitle"/>
          </p:nvPr>
        </p:nvSpPr>
        <p:spPr>
          <a:xfrm>
            <a:off x="618825" y="411675"/>
            <a:ext cx="4075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Concatenating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7"/>
          <p:cNvSpPr txBox="1"/>
          <p:nvPr>
            <p:ph idx="1" type="body"/>
          </p:nvPr>
        </p:nvSpPr>
        <p:spPr>
          <a:xfrm>
            <a:off x="618825" y="2384350"/>
            <a:ext cx="35154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apparent issue is </a:t>
            </a:r>
            <a:r>
              <a:rPr lang="en"/>
              <a:t>the</a:t>
            </a:r>
            <a:r>
              <a:rPr lang="en"/>
              <a:t> naming of each column, leading to columns to be </a:t>
            </a:r>
            <a:r>
              <a:rPr lang="en"/>
              <a:t>separated</a:t>
            </a:r>
            <a:r>
              <a:rPr lang="en"/>
              <a:t> in concatenation even though they represent the same data.</a:t>
            </a:r>
            <a:endParaRPr/>
          </a:p>
        </p:txBody>
      </p:sp>
      <p:sp>
        <p:nvSpPr>
          <p:cNvPr id="513" name="Google Shape;513;p27"/>
          <p:cNvSpPr txBox="1"/>
          <p:nvPr>
            <p:ph type="ctrTitle"/>
          </p:nvPr>
        </p:nvSpPr>
        <p:spPr>
          <a:xfrm>
            <a:off x="618825" y="411675"/>
            <a:ext cx="4918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Column Name Unification</a:t>
            </a:r>
            <a:endParaRPr/>
          </a:p>
        </p:txBody>
      </p:sp>
      <p:pic>
        <p:nvPicPr>
          <p:cNvPr id="514" name="Google Shape;514;p27"/>
          <p:cNvPicPr preferRelativeResize="0"/>
          <p:nvPr/>
        </p:nvPicPr>
        <p:blipFill>
          <a:blip r:embed="rId3">
            <a:alphaModFix/>
          </a:blip>
          <a:stretch>
            <a:fillRect/>
          </a:stretch>
        </p:blipFill>
        <p:spPr>
          <a:xfrm>
            <a:off x="847200" y="1210700"/>
            <a:ext cx="7449600" cy="106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Confidence Intervals v. Standard Error</a:t>
            </a:r>
            <a:endParaRPr/>
          </a:p>
        </p:txBody>
      </p:sp>
      <p:sp>
        <p:nvSpPr>
          <p:cNvPr id="520" name="Google Shape;520;p2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some years, the standard error was reported for the happiness score. However, for other years, it was reported as upper and lower confidence levels.</a:t>
            </a:r>
            <a:endParaRPr/>
          </a:p>
          <a:p>
            <a:pPr indent="0" lvl="0" marL="0" rtl="0" algn="l">
              <a:spcBef>
                <a:spcPts val="1600"/>
              </a:spcBef>
              <a:spcAft>
                <a:spcPts val="1600"/>
              </a:spcAft>
              <a:buNone/>
            </a:pPr>
            <a:r>
              <a:rPr lang="en"/>
              <a:t>To concatenate these together, we simply dropped both upper/lower confidence levels and calculated the standard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9"/>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Missing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0"/>
          <p:cNvSpPr txBox="1"/>
          <p:nvPr>
            <p:ph type="title"/>
          </p:nvPr>
        </p:nvSpPr>
        <p:spPr>
          <a:xfrm>
            <a:off x="581925" y="3391650"/>
            <a:ext cx="3434700" cy="132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count of the missing values in our data based on column parameter.</a:t>
            </a:r>
            <a:endParaRPr/>
          </a:p>
        </p:txBody>
      </p:sp>
      <p:pic>
        <p:nvPicPr>
          <p:cNvPr id="531" name="Google Shape;531;p30"/>
          <p:cNvPicPr preferRelativeResize="0"/>
          <p:nvPr/>
        </p:nvPicPr>
        <p:blipFill>
          <a:blip r:embed="rId3">
            <a:alphaModFix/>
          </a:blip>
          <a:stretch>
            <a:fillRect/>
          </a:stretch>
        </p:blipFill>
        <p:spPr>
          <a:xfrm>
            <a:off x="4440350" y="546150"/>
            <a:ext cx="4007749" cy="284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Missing Regions</a:t>
            </a:r>
            <a:endParaRPr/>
          </a:p>
        </p:txBody>
      </p:sp>
      <p:sp>
        <p:nvSpPr>
          <p:cNvPr id="537" name="Google Shape;537;p3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Regional data was included in the 2015/2016 dataset. However, it was dropped in the others.</a:t>
            </a:r>
            <a:endParaRPr/>
          </a:p>
        </p:txBody>
      </p:sp>
      <p:sp>
        <p:nvSpPr>
          <p:cNvPr id="538" name="Google Shape;538;p3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alleviate the simple issue, we created a dictionary mapping of countries to regions from the 2015/2016 dataset.</a:t>
            </a:r>
            <a:endParaRPr/>
          </a:p>
          <a:p>
            <a:pPr indent="0" lvl="0" marL="0" rtl="0" algn="l">
              <a:spcBef>
                <a:spcPts val="1600"/>
              </a:spcBef>
              <a:spcAft>
                <a:spcPts val="0"/>
              </a:spcAft>
              <a:buNone/>
            </a:pPr>
            <a:r>
              <a:rPr lang="en"/>
              <a:t>We used this dictionary to generate the regions that were missing from the other datasets.</a:t>
            </a:r>
            <a:endParaRPr/>
          </a:p>
          <a:p>
            <a:pPr indent="0" lvl="0" marL="0" rtl="0" algn="l">
              <a:spcBef>
                <a:spcPts val="1600"/>
              </a:spcBef>
              <a:spcAft>
                <a:spcPts val="1600"/>
              </a:spcAft>
              <a:buNone/>
            </a:pPr>
            <a:r>
              <a:rPr lang="en"/>
              <a:t>Furthermore, it helped detect inconsistent country names.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