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7" r:id="rId2"/>
    <p:sldId id="259" r:id="rId3"/>
    <p:sldId id="258" r:id="rId4"/>
    <p:sldId id="260" r:id="rId5"/>
    <p:sldId id="261" r:id="rId6"/>
    <p:sldId id="262" r:id="rId7"/>
    <p:sldId id="300" r:id="rId8"/>
    <p:sldId id="303" r:id="rId9"/>
    <p:sldId id="304" r:id="rId10"/>
    <p:sldId id="305" r:id="rId11"/>
    <p:sldId id="301" r:id="rId12"/>
    <p:sldId id="306" r:id="rId13"/>
    <p:sldId id="311" r:id="rId14"/>
    <p:sldId id="295" r:id="rId15"/>
    <p:sldId id="310" r:id="rId16"/>
    <p:sldId id="296" r:id="rId17"/>
    <p:sldId id="297" r:id="rId18"/>
    <p:sldId id="312" r:id="rId19"/>
    <p:sldId id="313" r:id="rId20"/>
    <p:sldId id="263" r:id="rId21"/>
    <p:sldId id="320" r:id="rId22"/>
    <p:sldId id="264" r:id="rId23"/>
    <p:sldId id="266" r:id="rId24"/>
    <p:sldId id="280" r:id="rId25"/>
    <p:sldId id="267" r:id="rId26"/>
    <p:sldId id="271" r:id="rId27"/>
    <p:sldId id="272" r:id="rId28"/>
    <p:sldId id="273" r:id="rId29"/>
    <p:sldId id="274" r:id="rId30"/>
    <p:sldId id="275" r:id="rId31"/>
    <p:sldId id="276" r:id="rId32"/>
    <p:sldId id="314" r:id="rId33"/>
    <p:sldId id="315" r:id="rId34"/>
    <p:sldId id="316" r:id="rId35"/>
    <p:sldId id="317" r:id="rId36"/>
    <p:sldId id="318" r:id="rId37"/>
    <p:sldId id="319" r:id="rId38"/>
    <p:sldId id="278" r:id="rId39"/>
    <p:sldId id="281" r:id="rId40"/>
    <p:sldId id="282" r:id="rId41"/>
    <p:sldId id="283" r:id="rId42"/>
    <p:sldId id="284" r:id="rId43"/>
    <p:sldId id="307" r:id="rId44"/>
    <p:sldId id="285" r:id="rId45"/>
    <p:sldId id="286" r:id="rId46"/>
    <p:sldId id="287" r:id="rId47"/>
    <p:sldId id="288" r:id="rId48"/>
    <p:sldId id="290" r:id="rId49"/>
    <p:sldId id="289" r:id="rId50"/>
    <p:sldId id="294" r:id="rId51"/>
    <p:sldId id="291" r:id="rId52"/>
    <p:sldId id="292" r:id="rId53"/>
    <p:sldId id="293" r:id="rId54"/>
    <p:sldId id="298" r:id="rId55"/>
    <p:sldId id="299" r:id="rId56"/>
    <p:sldId id="308" r:id="rId57"/>
    <p:sldId id="309" r:id="rId58"/>
  </p:sldIdLst>
  <p:sldSz cx="9144000" cy="6858000" type="screen4x3"/>
  <p:notesSz cx="9296400" cy="688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080" y="-4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C92D175A-324D-4F80-820B-522BA4344609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536528"/>
            <a:ext cx="4028440" cy="344091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6A198DF-FA23-4A3B-B102-21892CF4E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60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45286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17B348D4-D52D-4205-A3CC-17B3624051DC}" type="datetimeFigureOut">
              <a:rPr lang="en-US" smtClean="0"/>
              <a:t>9/12/2016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0388" y="860425"/>
            <a:ext cx="3095625" cy="2322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4DDDC0C-284C-4683-8F13-8989C0255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16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DC0C-284C-4683-8F13-8989C02552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84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DC0C-284C-4683-8F13-8989C02552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92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758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D766D-AB5F-4B09-8C73-4AB3D6DEF15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84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DDDC0C-284C-4683-8F13-8989C02552B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25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image" Target="../media/image1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1.png"/><Relationship Id="rId4" Type="http://schemas.openxmlformats.org/officeDocument/2006/relationships/image" Target="../media/image1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14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12" Type="http://schemas.openxmlformats.org/officeDocument/2006/relationships/image" Target="../media/image19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1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gi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gi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23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2.png"/><Relationship Id="rId5" Type="http://schemas.openxmlformats.org/officeDocument/2006/relationships/image" Target="../media/image182.png"/><Relationship Id="rId4" Type="http://schemas.openxmlformats.org/officeDocument/2006/relationships/image" Target="../media/image1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699" y="228600"/>
            <a:ext cx="8839200" cy="1905000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Dissertation Committee Meeting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Disordered Systems in Hierarchical </a:t>
            </a:r>
            <a:r>
              <a:rPr lang="en-US" sz="4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4000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etworks</a:t>
            </a:r>
            <a:endParaRPr lang="en-US" sz="4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667000"/>
            <a:ext cx="7010400" cy="20574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Xiang Cheng</a:t>
            </a:r>
          </a:p>
          <a:p>
            <a:r>
              <a:rPr lang="en-US" sz="2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Physics, Emory University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sz="2400" dirty="0" smtClean="0"/>
              <a:t>Committee: </a:t>
            </a:r>
          </a:p>
          <a:p>
            <a:pPr>
              <a:spcBef>
                <a:spcPts val="0"/>
              </a:spcBef>
            </a:pPr>
            <a:r>
              <a:rPr lang="en-US" sz="2000" dirty="0" smtClean="0"/>
              <a:t>Dr. Boettcher, Dr. Nemenman, Dr. Family, Dr. Burton, Dr. Nagy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86" y="4876800"/>
            <a:ext cx="3386254" cy="10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42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/>
                  <a:t>particle with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000" i="1" dirty="0"/>
                  <a:t>(chemical potential</a:t>
                </a:r>
                <a:r>
                  <a:rPr lang="en-US" sz="2000" i="1" dirty="0" smtClean="0"/>
                  <a:t>)</a:t>
                </a:r>
                <a:endParaRPr lang="en-US" sz="2400" dirty="0"/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19455" y="3217461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0455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78830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6"/>
            <a:endCxn id="20" idx="2"/>
          </p:cNvCxnSpPr>
          <p:nvPr/>
        </p:nvCxnSpPr>
        <p:spPr>
          <a:xfrm>
            <a:off x="2007430" y="3903261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3"/>
          </p:cNvCxnSpPr>
          <p:nvPr/>
        </p:nvCxnSpPr>
        <p:spPr>
          <a:xfrm flipV="1">
            <a:off x="1893130" y="3412583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2314577" y="3412583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455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0045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788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  <a:endCxn id="26" idx="2"/>
          </p:cNvCxnSpPr>
          <p:nvPr/>
        </p:nvCxnSpPr>
        <p:spPr>
          <a:xfrm>
            <a:off x="2007430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  <a:endCxn id="25" idx="3"/>
          </p:cNvCxnSpPr>
          <p:nvPr/>
        </p:nvCxnSpPr>
        <p:spPr>
          <a:xfrm flipV="1">
            <a:off x="1893130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5"/>
            <a:endCxn id="26" idx="0"/>
          </p:cNvCxnSpPr>
          <p:nvPr/>
        </p:nvCxnSpPr>
        <p:spPr>
          <a:xfrm>
            <a:off x="2314577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31680" y="43082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268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91055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2" idx="2"/>
          </p:cNvCxnSpPr>
          <p:nvPr/>
        </p:nvCxnSpPr>
        <p:spPr>
          <a:xfrm>
            <a:off x="371965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0"/>
            <a:endCxn id="31" idx="3"/>
          </p:cNvCxnSpPr>
          <p:nvPr/>
        </p:nvCxnSpPr>
        <p:spPr>
          <a:xfrm flipV="1">
            <a:off x="360535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2" idx="0"/>
          </p:cNvCxnSpPr>
          <p:nvPr/>
        </p:nvCxnSpPr>
        <p:spPr>
          <a:xfrm>
            <a:off x="402680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74530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555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3390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6"/>
            <a:endCxn id="38" idx="2"/>
          </p:cNvCxnSpPr>
          <p:nvPr/>
        </p:nvCxnSpPr>
        <p:spPr>
          <a:xfrm>
            <a:off x="536250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37" idx="3"/>
          </p:cNvCxnSpPr>
          <p:nvPr/>
        </p:nvCxnSpPr>
        <p:spPr>
          <a:xfrm flipV="1">
            <a:off x="524820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5"/>
            <a:endCxn id="38" idx="0"/>
          </p:cNvCxnSpPr>
          <p:nvPr/>
        </p:nvCxnSpPr>
        <p:spPr>
          <a:xfrm>
            <a:off x="566965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92314" y="31981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73314" y="37696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689" y="3769698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6"/>
            <a:endCxn id="44" idx="2"/>
          </p:cNvCxnSpPr>
          <p:nvPr/>
        </p:nvCxnSpPr>
        <p:spPr>
          <a:xfrm>
            <a:off x="3780289" y="3883998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  <a:endCxn id="43" idx="3"/>
          </p:cNvCxnSpPr>
          <p:nvPr/>
        </p:nvCxnSpPr>
        <p:spPr>
          <a:xfrm flipV="1">
            <a:off x="3665989" y="3393320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5"/>
            <a:endCxn id="44" idx="0"/>
          </p:cNvCxnSpPr>
          <p:nvPr/>
        </p:nvCxnSpPr>
        <p:spPr>
          <a:xfrm>
            <a:off x="4087436" y="3393320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68135" y="32016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9135" y="377311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7510" y="37731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6"/>
            <a:endCxn id="50" idx="2"/>
          </p:cNvCxnSpPr>
          <p:nvPr/>
        </p:nvCxnSpPr>
        <p:spPr>
          <a:xfrm>
            <a:off x="5356110" y="388741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9" idx="3"/>
          </p:cNvCxnSpPr>
          <p:nvPr/>
        </p:nvCxnSpPr>
        <p:spPr>
          <a:xfrm flipV="1">
            <a:off x="5241810" y="339673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0"/>
          </p:cNvCxnSpPr>
          <p:nvPr/>
        </p:nvCxnSpPr>
        <p:spPr>
          <a:xfrm>
            <a:off x="5663257" y="339673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745406" y="4369032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4369032"/>
                <a:ext cx="179823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5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particle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000" i="1" dirty="0" smtClean="0"/>
                  <a:t>(chemical potential)</a:t>
                </a:r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19455" y="3217461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0455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78830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6"/>
            <a:endCxn id="20" idx="2"/>
          </p:cNvCxnSpPr>
          <p:nvPr/>
        </p:nvCxnSpPr>
        <p:spPr>
          <a:xfrm>
            <a:off x="2007430" y="3903261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3"/>
          </p:cNvCxnSpPr>
          <p:nvPr/>
        </p:nvCxnSpPr>
        <p:spPr>
          <a:xfrm flipV="1">
            <a:off x="1893130" y="3412583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2314577" y="3412583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455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0045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788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  <a:endCxn id="26" idx="2"/>
          </p:cNvCxnSpPr>
          <p:nvPr/>
        </p:nvCxnSpPr>
        <p:spPr>
          <a:xfrm>
            <a:off x="2007430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  <a:endCxn id="25" idx="3"/>
          </p:cNvCxnSpPr>
          <p:nvPr/>
        </p:nvCxnSpPr>
        <p:spPr>
          <a:xfrm flipV="1">
            <a:off x="1893130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5"/>
            <a:endCxn id="26" idx="0"/>
          </p:cNvCxnSpPr>
          <p:nvPr/>
        </p:nvCxnSpPr>
        <p:spPr>
          <a:xfrm>
            <a:off x="2314577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31680" y="43082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268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91055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2" idx="2"/>
          </p:cNvCxnSpPr>
          <p:nvPr/>
        </p:nvCxnSpPr>
        <p:spPr>
          <a:xfrm>
            <a:off x="371965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0"/>
            <a:endCxn id="31" idx="3"/>
          </p:cNvCxnSpPr>
          <p:nvPr/>
        </p:nvCxnSpPr>
        <p:spPr>
          <a:xfrm flipV="1">
            <a:off x="360535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2" idx="0"/>
          </p:cNvCxnSpPr>
          <p:nvPr/>
        </p:nvCxnSpPr>
        <p:spPr>
          <a:xfrm>
            <a:off x="402680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74530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555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3390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6"/>
            <a:endCxn id="38" idx="2"/>
          </p:cNvCxnSpPr>
          <p:nvPr/>
        </p:nvCxnSpPr>
        <p:spPr>
          <a:xfrm>
            <a:off x="536250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37" idx="3"/>
          </p:cNvCxnSpPr>
          <p:nvPr/>
        </p:nvCxnSpPr>
        <p:spPr>
          <a:xfrm flipV="1">
            <a:off x="524820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5"/>
            <a:endCxn id="38" idx="0"/>
          </p:cNvCxnSpPr>
          <p:nvPr/>
        </p:nvCxnSpPr>
        <p:spPr>
          <a:xfrm>
            <a:off x="566965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92314" y="31981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73314" y="37696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689" y="3769698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6"/>
            <a:endCxn id="44" idx="2"/>
          </p:cNvCxnSpPr>
          <p:nvPr/>
        </p:nvCxnSpPr>
        <p:spPr>
          <a:xfrm>
            <a:off x="3780289" y="3883998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  <a:endCxn id="43" idx="3"/>
          </p:cNvCxnSpPr>
          <p:nvPr/>
        </p:nvCxnSpPr>
        <p:spPr>
          <a:xfrm flipV="1">
            <a:off x="3665989" y="3393320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5"/>
            <a:endCxn id="44" idx="0"/>
          </p:cNvCxnSpPr>
          <p:nvPr/>
        </p:nvCxnSpPr>
        <p:spPr>
          <a:xfrm>
            <a:off x="4087436" y="3393320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68135" y="32016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9135" y="377311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7510" y="37731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6"/>
            <a:endCxn id="50" idx="2"/>
          </p:cNvCxnSpPr>
          <p:nvPr/>
        </p:nvCxnSpPr>
        <p:spPr>
          <a:xfrm>
            <a:off x="5356110" y="388741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9" idx="3"/>
          </p:cNvCxnSpPr>
          <p:nvPr/>
        </p:nvCxnSpPr>
        <p:spPr>
          <a:xfrm flipV="1">
            <a:off x="5241810" y="339673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0"/>
          </p:cNvCxnSpPr>
          <p:nvPr/>
        </p:nvCxnSpPr>
        <p:spPr>
          <a:xfrm>
            <a:off x="5663257" y="339673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 r="-54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698062" y="3331761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062" y="3331761"/>
                <a:ext cx="179823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17" r="-542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687257" y="4460695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57" y="4460695"/>
                <a:ext cx="17982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7" r="-542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742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particle with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000" i="1" dirty="0" smtClean="0"/>
                  <a:t>(chemical potential)</a:t>
                </a:r>
                <a:r>
                  <a:rPr lang="en-US" sz="2400" dirty="0" smtClean="0"/>
                  <a:t> </a:t>
                </a:r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19455" y="3217461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0455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78830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6"/>
            <a:endCxn id="20" idx="2"/>
          </p:cNvCxnSpPr>
          <p:nvPr/>
        </p:nvCxnSpPr>
        <p:spPr>
          <a:xfrm>
            <a:off x="2007430" y="3903261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3"/>
          </p:cNvCxnSpPr>
          <p:nvPr/>
        </p:nvCxnSpPr>
        <p:spPr>
          <a:xfrm flipV="1">
            <a:off x="1893130" y="3412583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2314577" y="3412583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455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0045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788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  <a:endCxn id="26" idx="2"/>
          </p:cNvCxnSpPr>
          <p:nvPr/>
        </p:nvCxnSpPr>
        <p:spPr>
          <a:xfrm>
            <a:off x="2007430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  <a:endCxn id="25" idx="3"/>
          </p:cNvCxnSpPr>
          <p:nvPr/>
        </p:nvCxnSpPr>
        <p:spPr>
          <a:xfrm flipV="1">
            <a:off x="1893130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5"/>
            <a:endCxn id="26" idx="0"/>
          </p:cNvCxnSpPr>
          <p:nvPr/>
        </p:nvCxnSpPr>
        <p:spPr>
          <a:xfrm>
            <a:off x="2314577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31680" y="43082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268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91055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2" idx="2"/>
          </p:cNvCxnSpPr>
          <p:nvPr/>
        </p:nvCxnSpPr>
        <p:spPr>
          <a:xfrm>
            <a:off x="371965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0"/>
            <a:endCxn id="31" idx="3"/>
          </p:cNvCxnSpPr>
          <p:nvPr/>
        </p:nvCxnSpPr>
        <p:spPr>
          <a:xfrm flipV="1">
            <a:off x="360535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2" idx="0"/>
          </p:cNvCxnSpPr>
          <p:nvPr/>
        </p:nvCxnSpPr>
        <p:spPr>
          <a:xfrm>
            <a:off x="402680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74530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555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3390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6"/>
            <a:endCxn id="38" idx="2"/>
          </p:cNvCxnSpPr>
          <p:nvPr/>
        </p:nvCxnSpPr>
        <p:spPr>
          <a:xfrm>
            <a:off x="536250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37" idx="3"/>
          </p:cNvCxnSpPr>
          <p:nvPr/>
        </p:nvCxnSpPr>
        <p:spPr>
          <a:xfrm flipV="1">
            <a:off x="524820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5"/>
            <a:endCxn id="38" idx="0"/>
          </p:cNvCxnSpPr>
          <p:nvPr/>
        </p:nvCxnSpPr>
        <p:spPr>
          <a:xfrm>
            <a:off x="566965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92314" y="31981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73314" y="37696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689" y="3769698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6"/>
            <a:endCxn id="44" idx="2"/>
          </p:cNvCxnSpPr>
          <p:nvPr/>
        </p:nvCxnSpPr>
        <p:spPr>
          <a:xfrm>
            <a:off x="3780289" y="3883998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  <a:endCxn id="43" idx="3"/>
          </p:cNvCxnSpPr>
          <p:nvPr/>
        </p:nvCxnSpPr>
        <p:spPr>
          <a:xfrm flipV="1">
            <a:off x="3665989" y="3393320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5"/>
            <a:endCxn id="44" idx="0"/>
          </p:cNvCxnSpPr>
          <p:nvPr/>
        </p:nvCxnSpPr>
        <p:spPr>
          <a:xfrm>
            <a:off x="4087436" y="3393320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68135" y="32016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9135" y="377311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7510" y="37731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6"/>
            <a:endCxn id="50" idx="2"/>
          </p:cNvCxnSpPr>
          <p:nvPr/>
        </p:nvCxnSpPr>
        <p:spPr>
          <a:xfrm>
            <a:off x="5356110" y="388741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9" idx="3"/>
          </p:cNvCxnSpPr>
          <p:nvPr/>
        </p:nvCxnSpPr>
        <p:spPr>
          <a:xfrm flipV="1">
            <a:off x="5241810" y="339673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0"/>
          </p:cNvCxnSpPr>
          <p:nvPr/>
        </p:nvCxnSpPr>
        <p:spPr>
          <a:xfrm>
            <a:off x="5663257" y="339673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 r="-5424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698062" y="3331761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062" y="3331761"/>
                <a:ext cx="1798238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17" r="-542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687257" y="4460695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257" y="4460695"/>
                <a:ext cx="17982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7" r="-5424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2660547" y="5431955"/>
                <a:ext cx="3822906" cy="13247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latin typeface="Cambria Math"/>
                          <a:cs typeface="Times New Roman" pitchFamily="18" charset="0"/>
                        </a:rPr>
                        <m:t>Ξ</m:t>
                      </m:r>
                      <m:r>
                        <a:rPr lang="en-US" sz="28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/>
                              <a:cs typeface="Times New Roman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/>
                                  <a:cs typeface="Times New Roman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itchFamily="18" charset="0"/>
                            </a:rPr>
                            <m:t>∙</m:t>
                          </m:r>
                          <m:func>
                            <m:funcPr>
                              <m:ctrlPr>
                                <a:rPr lang="en-US" sz="2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∙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𝜇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547" y="5431955"/>
                <a:ext cx="3822906" cy="132472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929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Jamming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Equilibrium state: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202019" y="29239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301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6139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6"/>
            <a:endCxn id="5" idx="2"/>
          </p:cNvCxnSpPr>
          <p:nvPr/>
        </p:nvCxnSpPr>
        <p:spPr>
          <a:xfrm>
            <a:off x="408999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4" idx="3"/>
          </p:cNvCxnSpPr>
          <p:nvPr/>
        </p:nvCxnSpPr>
        <p:spPr>
          <a:xfrm flipV="1">
            <a:off x="397569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439714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05414" y="29120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6414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64789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6"/>
            <a:endCxn id="11" idx="2"/>
          </p:cNvCxnSpPr>
          <p:nvPr/>
        </p:nvCxnSpPr>
        <p:spPr>
          <a:xfrm>
            <a:off x="1893389" y="3597835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10" idx="3"/>
          </p:cNvCxnSpPr>
          <p:nvPr/>
        </p:nvCxnSpPr>
        <p:spPr>
          <a:xfrm flipV="1">
            <a:off x="1779089" y="3107157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11" idx="0"/>
          </p:cNvCxnSpPr>
          <p:nvPr/>
        </p:nvCxnSpPr>
        <p:spPr>
          <a:xfrm>
            <a:off x="2200536" y="3107157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10649" y="29239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164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7002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6"/>
            <a:endCxn id="17" idx="2"/>
          </p:cNvCxnSpPr>
          <p:nvPr/>
        </p:nvCxnSpPr>
        <p:spPr>
          <a:xfrm>
            <a:off x="639862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3"/>
          </p:cNvCxnSpPr>
          <p:nvPr/>
        </p:nvCxnSpPr>
        <p:spPr>
          <a:xfrm flipV="1">
            <a:off x="628432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5"/>
            <a:endCxn id="17" idx="0"/>
          </p:cNvCxnSpPr>
          <p:nvPr/>
        </p:nvCxnSpPr>
        <p:spPr>
          <a:xfrm>
            <a:off x="670577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40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  <a:r>
                  <a:rPr lang="en-US" sz="2800" dirty="0" smtClean="0"/>
                  <a:t>ig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333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Jamming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Equilibrium state: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202019" y="29239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301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6139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6"/>
            <a:endCxn id="5" idx="2"/>
          </p:cNvCxnSpPr>
          <p:nvPr/>
        </p:nvCxnSpPr>
        <p:spPr>
          <a:xfrm>
            <a:off x="408999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4" idx="3"/>
          </p:cNvCxnSpPr>
          <p:nvPr/>
        </p:nvCxnSpPr>
        <p:spPr>
          <a:xfrm flipV="1">
            <a:off x="397569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439714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05414" y="29120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6414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64789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6"/>
            <a:endCxn id="11" idx="2"/>
          </p:cNvCxnSpPr>
          <p:nvPr/>
        </p:nvCxnSpPr>
        <p:spPr>
          <a:xfrm>
            <a:off x="1893389" y="3597835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10" idx="3"/>
          </p:cNvCxnSpPr>
          <p:nvPr/>
        </p:nvCxnSpPr>
        <p:spPr>
          <a:xfrm flipV="1">
            <a:off x="1779089" y="3107157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11" idx="0"/>
          </p:cNvCxnSpPr>
          <p:nvPr/>
        </p:nvCxnSpPr>
        <p:spPr>
          <a:xfrm>
            <a:off x="2200536" y="3107157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10649" y="29239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164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7002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6"/>
            <a:endCxn id="17" idx="2"/>
          </p:cNvCxnSpPr>
          <p:nvPr/>
        </p:nvCxnSpPr>
        <p:spPr>
          <a:xfrm>
            <a:off x="639862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3"/>
          </p:cNvCxnSpPr>
          <p:nvPr/>
        </p:nvCxnSpPr>
        <p:spPr>
          <a:xfrm flipV="1">
            <a:off x="628432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5"/>
            <a:endCxn id="17" idx="0"/>
          </p:cNvCxnSpPr>
          <p:nvPr/>
        </p:nvCxnSpPr>
        <p:spPr>
          <a:xfrm>
            <a:off x="670577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40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  <a:r>
                  <a:rPr lang="en-US" sz="2800" dirty="0" smtClean="0"/>
                  <a:t>ig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333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C00000"/>
                    </a:solidFill>
                  </a:rPr>
                  <a:t>Jamming state: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blipFill rotWithShape="0">
                <a:blip r:embed="rId6"/>
                <a:stretch>
                  <a:fillRect t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172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Jamming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Equilibrium state: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202019" y="29239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301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6139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6"/>
            <a:endCxn id="5" idx="2"/>
          </p:cNvCxnSpPr>
          <p:nvPr/>
        </p:nvCxnSpPr>
        <p:spPr>
          <a:xfrm>
            <a:off x="408999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4" idx="3"/>
          </p:cNvCxnSpPr>
          <p:nvPr/>
        </p:nvCxnSpPr>
        <p:spPr>
          <a:xfrm flipV="1">
            <a:off x="397569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439714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05414" y="29120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6414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64789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6"/>
            <a:endCxn id="11" idx="2"/>
          </p:cNvCxnSpPr>
          <p:nvPr/>
        </p:nvCxnSpPr>
        <p:spPr>
          <a:xfrm>
            <a:off x="1893389" y="3597835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10" idx="3"/>
          </p:cNvCxnSpPr>
          <p:nvPr/>
        </p:nvCxnSpPr>
        <p:spPr>
          <a:xfrm flipV="1">
            <a:off x="1779089" y="3107157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11" idx="0"/>
          </p:cNvCxnSpPr>
          <p:nvPr/>
        </p:nvCxnSpPr>
        <p:spPr>
          <a:xfrm>
            <a:off x="2200536" y="3107157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10649" y="29239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164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7002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6"/>
            <a:endCxn id="17" idx="2"/>
          </p:cNvCxnSpPr>
          <p:nvPr/>
        </p:nvCxnSpPr>
        <p:spPr>
          <a:xfrm>
            <a:off x="639862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3"/>
          </p:cNvCxnSpPr>
          <p:nvPr/>
        </p:nvCxnSpPr>
        <p:spPr>
          <a:xfrm flipV="1">
            <a:off x="628432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5"/>
            <a:endCxn id="17" idx="0"/>
          </p:cNvCxnSpPr>
          <p:nvPr/>
        </p:nvCxnSpPr>
        <p:spPr>
          <a:xfrm>
            <a:off x="670577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40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  <a:r>
                  <a:rPr lang="en-US" sz="2800" dirty="0" smtClean="0"/>
                  <a:t>ig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0" y="3793590"/>
                <a:ext cx="912089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3333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C00000"/>
                    </a:solidFill>
                  </a:rPr>
                  <a:t>Jamming state: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blipFill rotWithShape="0">
                <a:blip r:embed="rId6"/>
                <a:stretch>
                  <a:fillRect t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414225" y="5431426"/>
            <a:ext cx="265623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Mathematically,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Trap in local minimum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678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Jamming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Equilibrium state: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  <a:cs typeface="Times New Roman" pitchFamily="18" charset="0"/>
                            </a:rPr>
                            <m:t>Ξ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084" y="931460"/>
                <a:ext cx="8229600" cy="4525963"/>
              </a:xfrm>
              <a:blipFill rotWithShape="0">
                <a:blip r:embed="rId2"/>
                <a:stretch>
                  <a:fillRect l="-1333" t="-1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4202019" y="29239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58301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6139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6" idx="6"/>
            <a:endCxn id="5" idx="2"/>
          </p:cNvCxnSpPr>
          <p:nvPr/>
        </p:nvCxnSpPr>
        <p:spPr>
          <a:xfrm>
            <a:off x="408999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6" idx="0"/>
            <a:endCxn id="4" idx="3"/>
          </p:cNvCxnSpPr>
          <p:nvPr/>
        </p:nvCxnSpPr>
        <p:spPr>
          <a:xfrm flipV="1">
            <a:off x="397569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stCxn id="4" idx="5"/>
            <a:endCxn id="5" idx="0"/>
          </p:cNvCxnSpPr>
          <p:nvPr/>
        </p:nvCxnSpPr>
        <p:spPr>
          <a:xfrm>
            <a:off x="439714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005414" y="29120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386414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664789" y="3483535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2" idx="6"/>
            <a:endCxn id="11" idx="2"/>
          </p:cNvCxnSpPr>
          <p:nvPr/>
        </p:nvCxnSpPr>
        <p:spPr>
          <a:xfrm>
            <a:off x="1893389" y="3597835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12" idx="0"/>
            <a:endCxn id="10" idx="3"/>
          </p:cNvCxnSpPr>
          <p:nvPr/>
        </p:nvCxnSpPr>
        <p:spPr>
          <a:xfrm flipV="1">
            <a:off x="1779089" y="3107157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5"/>
            <a:endCxn id="11" idx="0"/>
          </p:cNvCxnSpPr>
          <p:nvPr/>
        </p:nvCxnSpPr>
        <p:spPr>
          <a:xfrm>
            <a:off x="2200536" y="3107157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10649" y="29239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6891649" y="349547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170024" y="349547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>
            <a:stCxn id="18" idx="6"/>
            <a:endCxn id="17" idx="2"/>
          </p:cNvCxnSpPr>
          <p:nvPr/>
        </p:nvCxnSpPr>
        <p:spPr>
          <a:xfrm>
            <a:off x="6398624" y="360977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8" idx="0"/>
            <a:endCxn id="16" idx="3"/>
          </p:cNvCxnSpPr>
          <p:nvPr/>
        </p:nvCxnSpPr>
        <p:spPr>
          <a:xfrm flipV="1">
            <a:off x="6284324" y="311909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6" idx="5"/>
            <a:endCxn id="17" idx="0"/>
          </p:cNvCxnSpPr>
          <p:nvPr/>
        </p:nvCxnSpPr>
        <p:spPr>
          <a:xfrm>
            <a:off x="6705771" y="311909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461" y="3896380"/>
                <a:ext cx="1524000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3858041"/>
                <a:ext cx="152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400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08160" y="3793590"/>
                <a:ext cx="105067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 smtClean="0">
                    <a:solidFill>
                      <a:srgbClr val="FF0000"/>
                    </a:solidFill>
                  </a:rPr>
                  <a:t>Big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𝝁</m:t>
                    </m:r>
                  </m:oMath>
                </a14:m>
                <a:endParaRPr 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160" y="3793590"/>
                <a:ext cx="1050675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1156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="1" dirty="0" smtClean="0">
                    <a:solidFill>
                      <a:srgbClr val="C00000"/>
                    </a:solidFill>
                  </a:rPr>
                  <a:t>Jamming state: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equlibrium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4998699"/>
                <a:ext cx="5811035" cy="1249701"/>
              </a:xfrm>
              <a:prstGeom prst="rect">
                <a:avLst/>
              </a:prstGeom>
              <a:blipFill rotWithShape="0">
                <a:blip r:embed="rId6"/>
                <a:stretch>
                  <a:fillRect t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414225" y="5431426"/>
            <a:ext cx="2656238" cy="70788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Mathematically,</a:t>
            </a:r>
          </a:p>
          <a:p>
            <a:pPr algn="ctr"/>
            <a:r>
              <a:rPr lang="en-US" sz="2000" b="1" dirty="0" smtClean="0">
                <a:solidFill>
                  <a:srgbClr val="002060"/>
                </a:solidFill>
              </a:rPr>
              <a:t>Trap in local minimum</a:t>
            </a:r>
            <a:endParaRPr lang="en-US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75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NP-hard Problem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800" dirty="0" smtClean="0"/>
                  <a:t>    where, e.g.,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=[0, 1, 0, 0, 1, 1,⋯]</m:t>
                    </m:r>
                  </m:oMath>
                </a14:m>
                <a:endParaRPr lang="en-US" sz="28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  <a:blipFill rotWithShape="0">
                <a:blip r:embed="rId2"/>
                <a:stretch>
                  <a:fillRect l="-133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258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NP-hard Problem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800" dirty="0" smtClean="0"/>
                  <a:t>    where, e.g.,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=[0, 1, 0, 0, 1, 1,⋯]</m:t>
                    </m:r>
                  </m:oMath>
                </a14:m>
                <a:endParaRPr lang="en-US" sz="28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/>
                  <a:t>Ground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 subject to constraint: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adjacency matrix </a:t>
                </a: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(with minor change)</a:t>
                </a:r>
                <a:r>
                  <a:rPr lang="en-US" sz="2400" dirty="0" smtClean="0"/>
                  <a:t>;</a:t>
                </a:r>
              </a:p>
              <a:p>
                <a:pPr lvl="1"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  <a:blipFill rotWithShape="0">
                <a:blip r:embed="rId2"/>
                <a:stretch>
                  <a:fillRect l="-133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559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49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NP-hard Problem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spcAft>
                    <a:spcPts val="1200"/>
                  </a:spcAft>
                  <a:buNone/>
                </a:pPr>
                <a:r>
                  <a:rPr lang="en-US" sz="2800" dirty="0" smtClean="0"/>
                  <a:t>    where, e.g.,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=[0, 1, 0, 0, 1, 1,⋯]</m:t>
                    </m:r>
                  </m:oMath>
                </a14:m>
                <a:endParaRPr lang="en-US" sz="2800" dirty="0" smtClean="0"/>
              </a:p>
              <a:p>
                <a:pPr>
                  <a:spcAft>
                    <a:spcPts val="600"/>
                  </a:spcAft>
                </a:pPr>
                <a:r>
                  <a:rPr lang="en-US" sz="2800" dirty="0" smtClean="0"/>
                  <a:t>Ground state: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:r>
                  <a:rPr lang="en-US" sz="2800" dirty="0" smtClean="0"/>
                  <a:t>      subject to constraint: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8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is adjacency matrix </a:t>
                </a:r>
                <a:r>
                  <a:rPr lang="en-US" sz="2000" dirty="0" smtClean="0">
                    <a:solidFill>
                      <a:schemeClr val="bg1">
                        <a:lumMod val="50000"/>
                      </a:schemeClr>
                    </a:solidFill>
                  </a:rPr>
                  <a:t>(with minor change)</a:t>
                </a:r>
                <a:r>
                  <a:rPr lang="en-US" sz="2400" dirty="0" smtClean="0"/>
                  <a:t>;</a:t>
                </a:r>
              </a:p>
              <a:p>
                <a:pPr lvl="1"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 depends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 smtClean="0"/>
                  <a:t>;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800" dirty="0" smtClean="0"/>
                  <a:t>Constraint </a:t>
                </a:r>
                <a:r>
                  <a:rPr lang="en-US" sz="2800" dirty="0"/>
                  <a:t>Optimization </a:t>
                </a:r>
                <a:r>
                  <a:rPr lang="en-US" sz="2800" dirty="0" smtClean="0"/>
                  <a:t>Problem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400" b="1" dirty="0" smtClean="0"/>
                  <a:t>Complex networks</a:t>
                </a:r>
                <a:endParaRPr lang="en-US" sz="2400" b="1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147549"/>
                <a:ext cx="8229600" cy="5329451"/>
              </a:xfrm>
              <a:blipFill rotWithShape="0">
                <a:blip r:embed="rId2"/>
                <a:stretch>
                  <a:fillRect l="-1333" t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49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pPr>
              <a:spcAft>
                <a:spcPts val="1800"/>
              </a:spcAft>
            </a:pPr>
            <a:r>
              <a:rPr lang="en-US" dirty="0" smtClean="0"/>
              <a:t>Review of research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Project 1: Jamming in Hierarchical Networks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Project 2: antiferromagnetic </a:t>
            </a:r>
            <a:r>
              <a:rPr lang="en-US" dirty="0" err="1" smtClean="0"/>
              <a:t>Ising</a:t>
            </a:r>
            <a:r>
              <a:rPr lang="en-US" dirty="0" smtClean="0"/>
              <a:t> model </a:t>
            </a:r>
          </a:p>
          <a:p>
            <a:pPr>
              <a:spcAft>
                <a:spcPts val="1800"/>
              </a:spcAft>
            </a:pPr>
            <a:r>
              <a:rPr lang="en-US" dirty="0" smtClean="0"/>
              <a:t>Future Plan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Hierarchical Networks: Hanoi networks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758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140" y="762000"/>
            <a:ext cx="7213600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Hierarchical Networks: Hanoi networks</a:t>
            </a:r>
            <a:endParaRPr 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 smtClean="0"/>
              <a:t>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5868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7083185" cy="914400"/>
          </a:xfrm>
        </p:spPr>
        <p:txBody>
          <a:bodyPr>
            <a:normAutofit/>
          </a:bodyPr>
          <a:lstStyle/>
          <a:p>
            <a:r>
              <a:rPr lang="en-US" sz="4000" dirty="0"/>
              <a:t>Hierarchical networks 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40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HNs</a:t>
            </a:r>
            <a:r>
              <a:rPr 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914400"/>
            <a:ext cx="7962331" cy="5410200"/>
          </a:xfrm>
        </p:spPr>
        <p:txBody>
          <a:bodyPr>
            <a:normAutofit/>
          </a:bodyPr>
          <a:lstStyle/>
          <a:p>
            <a:r>
              <a:rPr lang="en-US" sz="2400" dirty="0"/>
              <a:t>HN3</a:t>
            </a:r>
            <a:r>
              <a:rPr lang="en-US" sz="2800" dirty="0"/>
              <a:t>: 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degree 3</a:t>
            </a:r>
            <a:endParaRPr lang="en-US" sz="4000" dirty="0"/>
          </a:p>
          <a:p>
            <a:r>
              <a:rPr lang="en-US" sz="2400" dirty="0"/>
              <a:t>HN5: </a:t>
            </a:r>
          </a:p>
          <a:p>
            <a:pPr lvl="1">
              <a:spcAft>
                <a:spcPts val="4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average degree 5</a:t>
            </a:r>
          </a:p>
          <a:p>
            <a:r>
              <a:rPr lang="en-US" sz="2400" dirty="0"/>
              <a:t>HNNP: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average degree 4</a:t>
            </a:r>
          </a:p>
          <a:p>
            <a:pPr lvl="1">
              <a:lnSpc>
                <a:spcPct val="110000"/>
              </a:lnSpc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</a:p>
          <a:p>
            <a:r>
              <a:rPr lang="en-US" sz="2400" dirty="0"/>
              <a:t>HN6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average degree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nonplanar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290" y="685800"/>
            <a:ext cx="4832540" cy="541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693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85" y="15922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Why Hierarchical </a:t>
            </a:r>
            <a:r>
              <a:rPr lang="en-US" sz="4000" dirty="0" smtClean="0"/>
              <a:t>Networks (HNs)?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285" y="1295400"/>
            <a:ext cx="8229600" cy="4678363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US" sz="2800" dirty="0"/>
              <a:t>Exactly </a:t>
            </a:r>
            <a:r>
              <a:rPr lang="en-US" sz="2800" dirty="0" smtClean="0"/>
              <a:t>solvable by </a:t>
            </a:r>
            <a:r>
              <a:rPr lang="en-US" sz="2800" b="1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/>
              <a:t>enormalization </a:t>
            </a:r>
            <a:r>
              <a:rPr lang="en-US" sz="2800" b="1" dirty="0" smtClean="0">
                <a:solidFill>
                  <a:srgbClr val="C00000"/>
                </a:solidFill>
              </a:rPr>
              <a:t>G</a:t>
            </a:r>
            <a:r>
              <a:rPr lang="en-US" sz="2800" dirty="0" smtClean="0"/>
              <a:t>roup (RG)</a:t>
            </a:r>
            <a:endParaRPr lang="en-US" sz="2800" dirty="0"/>
          </a:p>
          <a:p>
            <a:r>
              <a:rPr lang="en-US" sz="2800" dirty="0"/>
              <a:t>Lattice-like </a:t>
            </a:r>
            <a:r>
              <a:rPr lang="en-US" sz="2800" dirty="0" smtClean="0"/>
              <a:t>structure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Mean-Field            HNs            Regular lattice</a:t>
            </a:r>
            <a:endParaRPr lang="en-US" sz="2400" dirty="0"/>
          </a:p>
          <a:p>
            <a:r>
              <a:rPr lang="en-US" sz="2800" dirty="0" smtClean="0"/>
              <a:t>Geometrical effect 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Different degrees: 3, 4, 5, 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Planar vs </a:t>
            </a:r>
            <a:r>
              <a:rPr lang="en-US" sz="2400" dirty="0" smtClean="0"/>
              <a:t>non-planar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800" dirty="0" smtClean="0"/>
              <a:t>Fixed structure: computational efficient</a:t>
            </a:r>
          </a:p>
          <a:p>
            <a:pPr lvl="1"/>
            <a:r>
              <a:rPr lang="en-US" sz="2400" dirty="0" smtClean="0"/>
              <a:t>Avoid averages over random ensembles</a:t>
            </a:r>
            <a:endParaRPr lang="en-US" sz="2400" dirty="0"/>
          </a:p>
        </p:txBody>
      </p:sp>
      <p:sp>
        <p:nvSpPr>
          <p:cNvPr id="4" name="Right Arrow 3"/>
          <p:cNvSpPr/>
          <p:nvPr/>
        </p:nvSpPr>
        <p:spPr>
          <a:xfrm>
            <a:off x="3048000" y="2693158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4354204" y="2673255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996485" y="64886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Kazakov</a:t>
            </a:r>
            <a:r>
              <a:rPr lang="en-US" dirty="0" smtClean="0"/>
              <a:t>, </a:t>
            </a:r>
            <a:r>
              <a:rPr lang="en-US" i="1" dirty="0" smtClean="0"/>
              <a:t>PRA</a:t>
            </a:r>
            <a:r>
              <a:rPr lang="en-US" dirty="0" smtClean="0"/>
              <a:t>, </a:t>
            </a:r>
            <a:r>
              <a:rPr lang="en-US" b="1" dirty="0" smtClean="0"/>
              <a:t>119</a:t>
            </a:r>
            <a:r>
              <a:rPr lang="en-US" dirty="0" smtClean="0"/>
              <a:t>, 3 (1986)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9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53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01003"/>
                <a:ext cx="8229600" cy="4894997"/>
              </a:xfrm>
            </p:spPr>
            <p:txBody>
              <a:bodyPr>
                <a:normAutofit/>
              </a:bodyPr>
              <a:lstStyle/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S</a:t>
                </a:r>
                <a:r>
                  <a:rPr lang="en-US" sz="2800" dirty="0"/>
                  <a:t>imulated 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A</a:t>
                </a:r>
                <a:r>
                  <a:rPr lang="en-US" sz="2800" dirty="0"/>
                  <a:t>nnealing (SA</a:t>
                </a:r>
                <a:r>
                  <a:rPr lang="en-US" sz="2800" dirty="0" smtClean="0"/>
                  <a:t>)            Experiment</a:t>
                </a:r>
                <a:endParaRPr lang="en-US" sz="28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probe dynamical behaviors</a:t>
                </a:r>
              </a:p>
              <a:p>
                <a:pPr lvl="1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jamming state</a:t>
                </a:r>
                <a:endParaRPr lang="en-US" sz="2800" b="1" dirty="0" smtClean="0">
                  <a:solidFill>
                    <a:srgbClr val="C00000"/>
                  </a:solidFill>
                </a:endParaRPr>
              </a:p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W</a:t>
                </a:r>
                <a:r>
                  <a:rPr lang="en-US" sz="2800" dirty="0" smtClean="0"/>
                  <a:t>ang-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L</a:t>
                </a:r>
                <a:r>
                  <a:rPr lang="en-US" sz="2800" dirty="0" smtClean="0"/>
                  <a:t>andau </a:t>
                </a:r>
                <a:r>
                  <a:rPr lang="en-US" sz="2800" dirty="0"/>
                  <a:t>Sampling (WL)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d</a:t>
                </a:r>
                <a:r>
                  <a:rPr lang="en-US" sz="2400" dirty="0" smtClean="0"/>
                  <a:t>irect access to </a:t>
                </a:r>
                <a:r>
                  <a:rPr lang="en-US" sz="2400" i="1" dirty="0" smtClean="0"/>
                  <a:t>Density </a:t>
                </a:r>
                <a:r>
                  <a:rPr lang="en-US" sz="2400" i="1" dirty="0"/>
                  <a:t>of States</a:t>
                </a:r>
              </a:p>
              <a:p>
                <a:pPr lvl="1">
                  <a:spcAft>
                    <a:spcPts val="18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partition function           equilibrium quantities</a:t>
                </a:r>
                <a:endParaRPr lang="en-US" sz="2400" dirty="0"/>
              </a:p>
              <a:p>
                <a:r>
                  <a:rPr lang="en-US" sz="2800" b="1" dirty="0" smtClean="0">
                    <a:solidFill>
                      <a:srgbClr val="C00000"/>
                    </a:solidFill>
                  </a:rPr>
                  <a:t>R</a:t>
                </a:r>
                <a:r>
                  <a:rPr lang="en-US" sz="2800" dirty="0" smtClean="0"/>
                  <a:t>enormalization </a:t>
                </a:r>
                <a:r>
                  <a:rPr lang="en-US" sz="2800" b="1" dirty="0" smtClean="0">
                    <a:solidFill>
                      <a:srgbClr val="C00000"/>
                    </a:solidFill>
                  </a:rPr>
                  <a:t>G</a:t>
                </a:r>
                <a:r>
                  <a:rPr lang="en-US" sz="2800" dirty="0" smtClean="0"/>
                  <a:t>roup </a:t>
                </a:r>
                <a:r>
                  <a:rPr lang="en-US" sz="2800" dirty="0"/>
                  <a:t>(RG)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Exact solutions in the thermodynamic </a:t>
                </a:r>
                <a:r>
                  <a:rPr lang="en-US" sz="2400" dirty="0" smtClean="0"/>
                  <a:t>limit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 smtClean="0"/>
                  <a:t>Challenging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01003"/>
                <a:ext cx="8229600" cy="4894997"/>
              </a:xfrm>
              <a:blipFill rotWithShape="0">
                <a:blip r:embed="rId2"/>
                <a:stretch>
                  <a:fillRect l="-1333" t="-1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/>
          <p:cNvSpPr/>
          <p:nvPr/>
        </p:nvSpPr>
        <p:spPr>
          <a:xfrm>
            <a:off x="3810000" y="38862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1447800"/>
            <a:ext cx="6096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833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Density of States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71600"/>
            <a:ext cx="5484649" cy="47244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5637049" y="1371600"/>
                <a:ext cx="3276600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1200"/>
                  </a:spcAft>
                </a:pPr>
                <a:r>
                  <a:rPr lang="en-US" sz="2800" dirty="0" smtClean="0"/>
                  <a:t>Non-symmetric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800" dirty="0" smtClean="0"/>
                  <a:t>Mostly no unique ground states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800" dirty="0" smtClean="0"/>
                  <a:t>Failed to converge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&gt;1024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049" y="1371600"/>
                <a:ext cx="3276600" cy="4525963"/>
              </a:xfrm>
              <a:prstGeom prst="rect">
                <a:avLst/>
              </a:prstGeom>
              <a:blipFill rotWithShape="0">
                <a:blip r:embed="rId3"/>
                <a:stretch>
                  <a:fillRect l="-3352" t="-1213" r="-2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101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260" y="0"/>
            <a:ext cx="8229600" cy="1143000"/>
          </a:xfrm>
        </p:spPr>
        <p:txBody>
          <a:bodyPr/>
          <a:lstStyle/>
          <a:p>
            <a:r>
              <a:rPr lang="en-US" dirty="0" smtClean="0"/>
              <a:t>Jamming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81215" y="1154373"/>
                <a:ext cx="3138986" cy="5550532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400" dirty="0" smtClean="0"/>
                  <a:t>HN3,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endParaRPr lang="en-US" sz="2400" dirty="0" smtClean="0"/>
              </a:p>
              <a:p>
                <a:pPr>
                  <a:spcBef>
                    <a:spcPts val="0"/>
                  </a:spcBef>
                </a:pPr>
                <a:r>
                  <a:rPr lang="en-US" sz="2400" dirty="0" smtClean="0"/>
                  <a:t>Dashed curves: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/>
                  <a:t>     SA: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000" dirty="0" smtClean="0"/>
                  <a:t>     Annealing </a:t>
                </a:r>
                <a:r>
                  <a:rPr lang="en-US" sz="2000" dirty="0"/>
                  <a:t>schedules: </a:t>
                </a:r>
                <a:r>
                  <a:rPr lang="en-US" sz="2000" dirty="0" smtClean="0"/>
                  <a:t>  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0.001,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0.001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,⋯,</m:t>
                    </m:r>
                    <m:f>
                      <m:fPr>
                        <m:ctrlPr>
                          <a:rPr lang="en-US" sz="2400" i="1" dirty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0.001</m:t>
                        </m:r>
                      </m:num>
                      <m:den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</m:oMath>
                </a14:m>
                <a:endParaRPr lang="en-US" sz="2400" dirty="0" smtClean="0"/>
              </a:p>
              <a:p>
                <a:pPr>
                  <a:spcBef>
                    <a:spcPts val="1200"/>
                  </a:spcBef>
                </a:pPr>
                <a:r>
                  <a:rPr lang="en-US" sz="2400" dirty="0" smtClean="0"/>
                  <a:t>Solid curves: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 smtClean="0"/>
                  <a:t>     WL: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</m:oMath>
                </a14:m>
                <a:endParaRPr lang="en-US" sz="2400" dirty="0" smtClean="0"/>
              </a:p>
              <a:p>
                <a:pPr marL="0" indent="0">
                  <a:buNone/>
                </a:pPr>
                <a:endParaRPr lang="en-US" sz="2400" dirty="0" smtClean="0"/>
              </a:p>
              <a:p>
                <a:pPr>
                  <a:spcBef>
                    <a:spcPts val="2400"/>
                  </a:spcBef>
                </a:pPr>
                <a:r>
                  <a:rPr lang="en-US" sz="2400" b="1" dirty="0" smtClean="0">
                    <a:solidFill>
                      <a:srgbClr val="00B050"/>
                    </a:solidFill>
                  </a:rPr>
                  <a:t>Jamming exists</a:t>
                </a:r>
              </a:p>
              <a:p>
                <a:r>
                  <a:rPr lang="en-US" sz="2400" b="1" dirty="0" smtClean="0">
                    <a:solidFill>
                      <a:srgbClr val="C00000"/>
                    </a:solidFill>
                  </a:rPr>
                  <a:t>No phase transition</a:t>
                </a:r>
                <a:r>
                  <a:rPr lang="en-US" sz="2400" dirty="0" smtClean="0"/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 smtClean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81215" y="1154373"/>
                <a:ext cx="3138986" cy="5550532"/>
              </a:xfrm>
              <a:blipFill rotWithShape="0">
                <a:blip r:embed="rId2"/>
                <a:stretch>
                  <a:fillRect l="-2718" t="-878" r="-3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7" y="914400"/>
            <a:ext cx="6019048" cy="5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83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Power-law relaxation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143000" y="4953000"/>
                <a:ext cx="6858000" cy="136852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Slope: 0.34, 0.19</a:t>
                </a:r>
              </a:p>
              <a:p>
                <a:r>
                  <a:rPr lang="en-US" sz="2800" dirty="0" smtClean="0"/>
                  <a:t>Similar results: HN5,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/>
                  <a:t>; HNNP,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 smtClean="0"/>
                  <a:t>;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3000" y="4953000"/>
                <a:ext cx="6858000" cy="1368526"/>
              </a:xfrm>
              <a:blipFill rotWithShape="0">
                <a:blip r:embed="rId2"/>
                <a:stretch>
                  <a:fillRect l="-1600" t="-4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10018"/>
            <a:ext cx="7447619" cy="3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54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No Jamming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4724400"/>
            <a:ext cx="7162800" cy="1401763"/>
          </a:xfrm>
        </p:spPr>
        <p:txBody>
          <a:bodyPr/>
          <a:lstStyle/>
          <a:p>
            <a:r>
              <a:rPr lang="en-US" dirty="0" smtClean="0"/>
              <a:t>Jamming may be geometry-related!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493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Local dynamics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4648200"/>
            <a:ext cx="7391400" cy="1905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Hopping eliminates jamming;</a:t>
            </a:r>
          </a:p>
          <a:p>
            <a:r>
              <a:rPr lang="en-US" sz="2800" dirty="0" smtClean="0"/>
              <a:t>Local dynamics affects jamming;</a:t>
            </a:r>
          </a:p>
          <a:p>
            <a:endParaRPr lang="en-US" sz="2800" dirty="0" smtClean="0"/>
          </a:p>
          <a:p>
            <a:r>
              <a:rPr lang="en-US" sz="2800" dirty="0" smtClean="0"/>
              <a:t>May be useful for stochastic optimizations.</a:t>
            </a:r>
            <a:endParaRPr lang="en-US" sz="2800" dirty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49" y="1066800"/>
            <a:ext cx="7561905" cy="3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70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cs typeface="Times New Roman" panose="02020603050405020304" pitchFamily="18" charset="0"/>
              </a:rPr>
              <a:t>Review of research work</a:t>
            </a:r>
            <a:endParaRPr lang="en-US" sz="36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5181600"/>
          </a:xfrm>
        </p:spPr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Jamming in Hierarchical Networks</a:t>
            </a:r>
          </a:p>
          <a:p>
            <a:pPr lvl="1"/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Publication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300" dirty="0" smtClean="0">
                <a:cs typeface="Times New Roman" panose="02020603050405020304" pitchFamily="18" charset="0"/>
              </a:rPr>
              <a:t>X. Cheng and S. Boettcher, </a:t>
            </a:r>
            <a:r>
              <a:rPr lang="en-US" sz="1300" i="1" dirty="0" smtClean="0">
                <a:cs typeface="Times New Roman" panose="02020603050405020304" pitchFamily="18" charset="0"/>
              </a:rPr>
              <a:t>Computer Physics Communications</a:t>
            </a:r>
            <a:r>
              <a:rPr lang="en-US" sz="1300" dirty="0" smtClean="0">
                <a:cs typeface="Times New Roman" panose="02020603050405020304" pitchFamily="18" charset="0"/>
              </a:rPr>
              <a:t> (Revision submitted);</a:t>
            </a:r>
          </a:p>
          <a:p>
            <a:pPr lvl="1"/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Conference presentations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300" dirty="0" smtClean="0">
                <a:cs typeface="Times New Roman" panose="02020603050405020304" pitchFamily="18" charset="0"/>
              </a:rPr>
              <a:t>2014 UGA CSP Workshop, </a:t>
            </a:r>
          </a:p>
          <a:p>
            <a:pPr lvl="2"/>
            <a:r>
              <a:rPr lang="en-US" sz="1300" dirty="0" smtClean="0">
                <a:cs typeface="Times New Roman" panose="02020603050405020304" pitchFamily="18" charset="0"/>
              </a:rPr>
              <a:t>2014 APS March Meeting;</a:t>
            </a:r>
          </a:p>
          <a:p>
            <a:pPr>
              <a:spcAft>
                <a:spcPts val="300"/>
              </a:spcAft>
            </a:pPr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Antiferromagnetic </a:t>
            </a:r>
            <a:r>
              <a:rPr lang="en-US" sz="1800" b="1" dirty="0" err="1" smtClean="0">
                <a:latin typeface="+mj-lt"/>
                <a:cs typeface="Times New Roman" panose="02020603050405020304" pitchFamily="18" charset="0"/>
              </a:rPr>
              <a:t>Ising</a:t>
            </a:r>
            <a:r>
              <a:rPr lang="en-US" sz="1800" b="1" dirty="0" smtClean="0">
                <a:latin typeface="+mj-lt"/>
                <a:cs typeface="Times New Roman" panose="02020603050405020304" pitchFamily="18" charset="0"/>
              </a:rPr>
              <a:t> model in Hierarchical Networks</a:t>
            </a:r>
          </a:p>
          <a:p>
            <a:pPr lvl="1">
              <a:spcAft>
                <a:spcPts val="300"/>
              </a:spcAft>
            </a:pPr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Publication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plan to write 1~2 papers according to results</a:t>
            </a:r>
          </a:p>
          <a:p>
            <a:pPr lvl="1">
              <a:spcAft>
                <a:spcPts val="300"/>
              </a:spcAft>
            </a:pPr>
            <a:r>
              <a:rPr lang="en-US" sz="1300" i="1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Conference Presentations</a:t>
            </a:r>
            <a:r>
              <a:rPr lang="en-US" sz="13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>
              <a:spcAft>
                <a:spcPts val="300"/>
              </a:spcAft>
            </a:pPr>
            <a:r>
              <a:rPr lang="en-US" sz="1300" dirty="0" smtClean="0">
                <a:cs typeface="Times New Roman" panose="02020603050405020304" pitchFamily="18" charset="0"/>
              </a:rPr>
              <a:t>2015 UGA CSP Workshop, </a:t>
            </a:r>
          </a:p>
          <a:p>
            <a:pPr lvl="2">
              <a:spcAft>
                <a:spcPts val="300"/>
              </a:spcAft>
            </a:pPr>
            <a:r>
              <a:rPr lang="en-US" sz="1300" dirty="0" smtClean="0">
                <a:cs typeface="Times New Roman" panose="02020603050405020304" pitchFamily="18" charset="0"/>
              </a:rPr>
              <a:t>2015 APS March Meeting;</a:t>
            </a:r>
            <a:endParaRPr lang="en-US" sz="1300" dirty="0"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en-US" sz="1800" dirty="0">
                <a:latin typeface="+mj-lt"/>
                <a:cs typeface="Times New Roman" panose="02020603050405020304" pitchFamily="18" charset="0"/>
              </a:rPr>
              <a:t>Rotation Project: effect of a large number of receptors</a:t>
            </a:r>
            <a:r>
              <a:rPr lang="en-US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Cambria" panose="02040503050406030204" pitchFamily="18" charset="0"/>
                <a:cs typeface="Times New Roman" panose="02020603050405020304" pitchFamily="18" charset="0"/>
              </a:rPr>
              <a:t>(Dr. Nemenman</a:t>
            </a:r>
            <a:r>
              <a:rPr lang="en-US" sz="1800" dirty="0">
                <a:latin typeface="Cambria" panose="020405030504060302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1300" i="1" dirty="0">
                <a:latin typeface="Cambria" panose="02040503050406030204" pitchFamily="18" charset="0"/>
                <a:cs typeface="Times New Roman" panose="02020603050405020304" pitchFamily="18" charset="0"/>
              </a:rPr>
              <a:t>Publication</a:t>
            </a:r>
            <a:r>
              <a:rPr lang="en-US" sz="1300" dirty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300" dirty="0">
                <a:cs typeface="Times New Roman" panose="02020603050405020304" pitchFamily="18" charset="0"/>
              </a:rPr>
              <a:t>X. Cheng, L. Merchan, M. Tchernookov, I. Nemenman, </a:t>
            </a:r>
            <a:r>
              <a:rPr lang="en-US" sz="1300" i="1" dirty="0">
                <a:cs typeface="Times New Roman" panose="02020603050405020304" pitchFamily="18" charset="0"/>
              </a:rPr>
              <a:t>Phys. Biol.</a:t>
            </a:r>
            <a:r>
              <a:rPr lang="en-US" sz="1300" dirty="0">
                <a:cs typeface="Times New Roman" panose="02020603050405020304" pitchFamily="18" charset="0"/>
              </a:rPr>
              <a:t> </a:t>
            </a:r>
            <a:r>
              <a:rPr lang="en-US" sz="1300" b="1" dirty="0">
                <a:cs typeface="Times New Roman" panose="02020603050405020304" pitchFamily="18" charset="0"/>
              </a:rPr>
              <a:t>10</a:t>
            </a:r>
            <a:r>
              <a:rPr lang="en-US" sz="1300" dirty="0">
                <a:cs typeface="Times New Roman" panose="02020603050405020304" pitchFamily="18" charset="0"/>
              </a:rPr>
              <a:t> 035008 (2013);</a:t>
            </a:r>
          </a:p>
          <a:p>
            <a:pPr lvl="1"/>
            <a:r>
              <a:rPr lang="en-US" sz="1300" i="1" dirty="0">
                <a:latin typeface="Cambria" panose="02040503050406030204" pitchFamily="18" charset="0"/>
                <a:cs typeface="Times New Roman" panose="02020603050405020304" pitchFamily="18" charset="0"/>
              </a:rPr>
              <a:t>Conference presentations</a:t>
            </a:r>
            <a:r>
              <a:rPr lang="en-US" sz="1300" dirty="0">
                <a:latin typeface="Cambria" panose="02040503050406030204" pitchFamily="18" charset="0"/>
                <a:cs typeface="Times New Roman" panose="02020603050405020304" pitchFamily="18" charset="0"/>
              </a:rPr>
              <a:t>: </a:t>
            </a:r>
          </a:p>
          <a:p>
            <a:pPr lvl="2"/>
            <a:r>
              <a:rPr lang="en-US" sz="1300" dirty="0">
                <a:cs typeface="Times New Roman" panose="02020603050405020304" pitchFamily="18" charset="0"/>
              </a:rPr>
              <a:t>q-bio 2012; </a:t>
            </a:r>
          </a:p>
          <a:p>
            <a:pPr lvl="2"/>
            <a:r>
              <a:rPr lang="en-US" sz="1300" dirty="0">
                <a:cs typeface="Times New Roman" panose="02020603050405020304" pitchFamily="18" charset="0"/>
              </a:rPr>
              <a:t>2013 APS March Meeting;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400" b="1" smtClean="0"/>
              <a:pPr/>
              <a:t>3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38976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49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1 Summary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749" y="11430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Phase transition is not necessary for jamming;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Power-law relaxation near jamming transition;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Jamming is related to </a:t>
            </a:r>
            <a:r>
              <a:rPr lang="en-US" sz="2800" i="1" dirty="0" smtClean="0"/>
              <a:t>geometry</a:t>
            </a:r>
            <a:r>
              <a:rPr lang="en-US" sz="2800" dirty="0" smtClean="0"/>
              <a:t> and </a:t>
            </a:r>
            <a:r>
              <a:rPr lang="en-US" sz="2800" i="1" dirty="0" smtClean="0"/>
              <a:t>local dynamics</a:t>
            </a:r>
            <a:r>
              <a:rPr lang="en-US" sz="2800" dirty="0" smtClean="0"/>
              <a:t>;</a:t>
            </a:r>
          </a:p>
          <a:p>
            <a:pPr>
              <a:spcAft>
                <a:spcPts val="1200"/>
              </a:spcAft>
            </a:pPr>
            <a:endParaRPr lang="en-US" sz="2800" dirty="0"/>
          </a:p>
          <a:p>
            <a:r>
              <a:rPr lang="en-US" sz="2800" dirty="0" smtClean="0"/>
              <a:t>More work for more conclusions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Renormalization Group</a:t>
            </a:r>
          </a:p>
          <a:p>
            <a:pPr>
              <a:spcAft>
                <a:spcPts val="1200"/>
              </a:spcAft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8734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45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 b="17207"/>
          <a:stretch/>
        </p:blipFill>
        <p:spPr>
          <a:xfrm>
            <a:off x="457200" y="4495801"/>
            <a:ext cx="1613539" cy="1504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3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429000" y="4343400"/>
            <a:ext cx="483254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427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429000" y="4343400"/>
            <a:ext cx="4832540" cy="1371600"/>
          </a:xfrm>
          <a:prstGeom prst="rect">
            <a:avLst/>
          </a:prstGeom>
        </p:spPr>
      </p:pic>
      <p:sp>
        <p:nvSpPr>
          <p:cNvPr id="14" name="Rounded Rectangle 13"/>
          <p:cNvSpPr/>
          <p:nvPr/>
        </p:nvSpPr>
        <p:spPr>
          <a:xfrm>
            <a:off x="3807502" y="5105399"/>
            <a:ext cx="761999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1358" y="5105399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01599" y="5105399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4903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429000" y="4343400"/>
            <a:ext cx="4832540" cy="137160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4036854" y="4800599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37377" y="4800599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0365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429000" y="4343400"/>
            <a:ext cx="4832540" cy="13716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709710" y="4602704"/>
            <a:ext cx="2434985" cy="1112293"/>
          </a:xfrm>
          <a:prstGeom prst="roundRect">
            <a:avLst/>
          </a:prstGeom>
          <a:noFill/>
          <a:ln w="63500" cap="rnd" cmpd="sng"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9499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Antiferromagnetic </a:t>
            </a:r>
            <a:r>
              <a:rPr lang="en-US" sz="4000" dirty="0" err="1" smtClean="0"/>
              <a:t>Ising</a:t>
            </a:r>
            <a:r>
              <a:rPr lang="en-US" sz="4000" dirty="0" smtClean="0"/>
              <a:t> model</a:t>
            </a:r>
            <a:endParaRPr lang="en-US" sz="40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421" y="990600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Antiferromagnetic (AFM) Ising </a:t>
            </a:r>
            <a:r>
              <a:rPr lang="en-US" sz="2800" dirty="0"/>
              <a:t>model</a:t>
            </a:r>
          </a:p>
          <a:p>
            <a:pPr marL="457200" lvl="1" indent="0">
              <a:buNone/>
            </a:pPr>
            <a:r>
              <a:rPr lang="en-US" sz="2000" dirty="0" smtClean="0"/>
              <a:t>     </a:t>
            </a:r>
          </a:p>
          <a:p>
            <a:pPr lvl="1"/>
            <a:endParaRPr lang="en-US" sz="2000" dirty="0"/>
          </a:p>
          <a:p>
            <a:pPr lvl="1"/>
            <a:endParaRPr lang="en-US" sz="2000" dirty="0" smtClean="0"/>
          </a:p>
          <a:p>
            <a:pPr lvl="1"/>
            <a:endParaRPr lang="en-US" sz="1400" dirty="0"/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glassy </a:t>
            </a:r>
            <a:r>
              <a:rPr lang="en-US" sz="2400" dirty="0"/>
              <a:t>dynamics</a:t>
            </a:r>
          </a:p>
          <a:p>
            <a:r>
              <a:rPr lang="en-US" sz="2800" dirty="0"/>
              <a:t>Geometric </a:t>
            </a:r>
            <a:r>
              <a:rPr lang="en-US" sz="2800" dirty="0" smtClean="0"/>
              <a:t>frustration: odd loops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403210"/>
            <a:ext cx="2362200" cy="1343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875"/>
          <a:stretch/>
        </p:blipFill>
        <p:spPr>
          <a:xfrm>
            <a:off x="457200" y="4495800"/>
            <a:ext cx="1613539" cy="18177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i="1">
                              <a:latin typeface="Cambria Math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m:rPr>
                          <m:nor/>
                        </m:rPr>
                        <a:rPr lang="en-US" sz="2000" dirty="0"/>
                        <m:t> , </m:t>
                      </m:r>
                      <m:r>
                        <m:rPr>
                          <m:nor/>
                        </m:rPr>
                        <a:rPr lang="en-US" sz="2000" b="0" i="0" dirty="0" smtClean="0"/>
                        <m:t>  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1813050"/>
                <a:ext cx="2674385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53"/>
          <a:stretch/>
        </p:blipFill>
        <p:spPr>
          <a:xfrm>
            <a:off x="3429000" y="4343400"/>
            <a:ext cx="4832540" cy="1371600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4709710" y="4602704"/>
            <a:ext cx="2434985" cy="1112293"/>
          </a:xfrm>
          <a:prstGeom prst="roundRect">
            <a:avLst/>
          </a:prstGeom>
          <a:noFill/>
          <a:ln w="63500" cap="rnd" cmpd="sng"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807502" y="5105399"/>
            <a:ext cx="761999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1358" y="5105399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01599" y="5105399"/>
            <a:ext cx="762000" cy="609600"/>
          </a:xfrm>
          <a:prstGeom prst="roundRect">
            <a:avLst/>
          </a:prstGeom>
          <a:noFill/>
          <a:ln w="63500" cap="rnd" cmpd="sng">
            <a:solidFill>
              <a:srgbClr val="00B0F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036854" y="4800599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337377" y="4800599"/>
            <a:ext cx="1511056" cy="914399"/>
          </a:xfrm>
          <a:prstGeom prst="roundRect">
            <a:avLst/>
          </a:prstGeom>
          <a:noFill/>
          <a:ln w="63500" cap="rnd" cmpd="sng">
            <a:solidFill>
              <a:srgbClr val="00B050"/>
            </a:solidFill>
            <a:prstDash val="soli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800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dirty="0" smtClean="0"/>
              <a:t>Phase transitions?</a:t>
            </a:r>
          </a:p>
          <a:p>
            <a:pPr lvl="1"/>
            <a:r>
              <a:rPr lang="en-US" sz="2400" dirty="0" smtClean="0"/>
              <a:t>Equilibrium/non-equilibrium transition?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Spin glass phase?</a:t>
            </a:r>
          </a:p>
          <a:p>
            <a:pPr>
              <a:spcAft>
                <a:spcPts val="2400"/>
              </a:spcAft>
            </a:pPr>
            <a:r>
              <a:rPr lang="en-US" sz="2800" dirty="0" smtClean="0"/>
              <a:t>Glassy relaxation?</a:t>
            </a:r>
          </a:p>
          <a:p>
            <a:pPr>
              <a:spcAft>
                <a:spcPts val="1800"/>
              </a:spcAft>
            </a:pPr>
            <a:r>
              <a:rPr lang="en-US" sz="2800" dirty="0" smtClean="0"/>
              <a:t>Influence of geometry?</a:t>
            </a:r>
          </a:p>
          <a:p>
            <a:pPr>
              <a:spcAft>
                <a:spcPts val="1200"/>
              </a:spcAft>
            </a:pPr>
            <a:r>
              <a:rPr lang="en-US" sz="2800" dirty="0" smtClean="0"/>
              <a:t>Difference to mean-field models?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01668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7531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01003"/>
            <a:ext cx="8229600" cy="489499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S</a:t>
            </a:r>
            <a:r>
              <a:rPr lang="en-US" sz="2800" dirty="0"/>
              <a:t>imulated </a:t>
            </a:r>
            <a:r>
              <a:rPr lang="en-US" sz="2800" b="1" dirty="0">
                <a:solidFill>
                  <a:srgbClr val="C00000"/>
                </a:solidFill>
              </a:rPr>
              <a:t>A</a:t>
            </a:r>
            <a:r>
              <a:rPr lang="en-US" sz="2800" dirty="0"/>
              <a:t>nnealing (SA</a:t>
            </a:r>
            <a:r>
              <a:rPr lang="en-US" sz="2800" dirty="0" smtClean="0"/>
              <a:t>)            Experiment</a:t>
            </a:r>
            <a:endParaRPr lang="en-US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probe dynamical behaviors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Glassy </a:t>
            </a:r>
            <a:r>
              <a:rPr lang="en-US" sz="2400" dirty="0" smtClean="0"/>
              <a:t>relaxation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W</a:t>
            </a:r>
            <a:r>
              <a:rPr lang="en-US" sz="2800" dirty="0" smtClean="0"/>
              <a:t>ang-</a:t>
            </a:r>
            <a:r>
              <a:rPr lang="en-US" sz="2800" b="1" dirty="0" smtClean="0">
                <a:solidFill>
                  <a:srgbClr val="C00000"/>
                </a:solidFill>
              </a:rPr>
              <a:t>L</a:t>
            </a:r>
            <a:r>
              <a:rPr lang="en-US" sz="2800" dirty="0" smtClean="0"/>
              <a:t>andau </a:t>
            </a:r>
            <a:r>
              <a:rPr lang="en-US" sz="2800" dirty="0"/>
              <a:t>Sampling (WL)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d</a:t>
            </a:r>
            <a:r>
              <a:rPr lang="en-US" sz="2400" dirty="0" smtClean="0"/>
              <a:t>irect access to </a:t>
            </a:r>
            <a:r>
              <a:rPr lang="en-US" sz="2400" i="1" dirty="0" smtClean="0"/>
              <a:t>Density </a:t>
            </a:r>
            <a:r>
              <a:rPr lang="en-US" sz="2400" i="1" dirty="0"/>
              <a:t>of States</a:t>
            </a:r>
          </a:p>
          <a:p>
            <a:pPr lvl="1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 smtClean="0"/>
              <a:t>partition function           equilibrium quantities</a:t>
            </a:r>
            <a:endParaRPr lang="en-US" sz="2400" dirty="0"/>
          </a:p>
          <a:p>
            <a:r>
              <a:rPr lang="en-US" sz="2800" b="1" dirty="0" smtClean="0">
                <a:solidFill>
                  <a:srgbClr val="C00000"/>
                </a:solidFill>
              </a:rPr>
              <a:t>R</a:t>
            </a:r>
            <a:r>
              <a:rPr lang="en-US" sz="2800" dirty="0" smtClean="0"/>
              <a:t>enormalization </a:t>
            </a:r>
            <a:r>
              <a:rPr lang="en-US" sz="2800" b="1" dirty="0" smtClean="0">
                <a:solidFill>
                  <a:srgbClr val="C00000"/>
                </a:solidFill>
              </a:rPr>
              <a:t>G</a:t>
            </a:r>
            <a:r>
              <a:rPr lang="en-US" sz="2800" dirty="0" smtClean="0"/>
              <a:t>roup </a:t>
            </a:r>
            <a:r>
              <a:rPr lang="en-US" sz="2800" dirty="0"/>
              <a:t>(RG)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Exact solutions in the thermodynamic </a:t>
            </a:r>
            <a:r>
              <a:rPr lang="en-US" sz="2400" dirty="0" smtClean="0"/>
              <a:t>limit</a:t>
            </a:r>
          </a:p>
          <a:p>
            <a:pPr marL="457200" lvl="1" indent="0">
              <a:buNone/>
            </a:pPr>
            <a:endParaRPr lang="en-US" sz="2400" dirty="0" smtClean="0"/>
          </a:p>
        </p:txBody>
      </p:sp>
      <p:sp>
        <p:nvSpPr>
          <p:cNvPr id="4" name="Right Arrow 3"/>
          <p:cNvSpPr/>
          <p:nvPr/>
        </p:nvSpPr>
        <p:spPr>
          <a:xfrm>
            <a:off x="3810000" y="3886200"/>
            <a:ext cx="381000" cy="228600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876800" y="1447800"/>
            <a:ext cx="609600" cy="0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70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3800" dirty="0" smtClean="0"/>
              <a:t>Jamming in Hierarchical Networks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229600" cy="54864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Jamming </a:t>
            </a:r>
            <a:r>
              <a:rPr lang="en-US" sz="2800" dirty="0"/>
              <a:t>is </a:t>
            </a:r>
            <a:r>
              <a:rPr lang="en-US" sz="2800" dirty="0" smtClean="0"/>
              <a:t>common</a:t>
            </a:r>
          </a:p>
          <a:p>
            <a:endParaRPr lang="en-US" sz="2800" dirty="0"/>
          </a:p>
          <a:p>
            <a:endParaRPr lang="en-US" sz="2800" dirty="0" smtClean="0"/>
          </a:p>
          <a:p>
            <a:pPr>
              <a:spcBef>
                <a:spcPts val="1800"/>
              </a:spcBef>
            </a:pPr>
            <a:r>
              <a:rPr lang="en-US" sz="2800" dirty="0" smtClean="0"/>
              <a:t>Characteristics:</a:t>
            </a:r>
          </a:p>
          <a:p>
            <a:pPr lvl="1"/>
            <a:r>
              <a:rPr lang="en-US" sz="2400" dirty="0" smtClean="0"/>
              <a:t>Rigid state at high packing density</a:t>
            </a:r>
          </a:p>
          <a:p>
            <a:pPr lvl="1"/>
            <a:r>
              <a:rPr lang="en-US" sz="2400" dirty="0" smtClean="0"/>
              <a:t>Out of equilibrium</a:t>
            </a:r>
            <a:endParaRPr lang="en-US" sz="2400" dirty="0"/>
          </a:p>
          <a:p>
            <a:pPr lvl="1"/>
            <a:r>
              <a:rPr lang="en-US" sz="2400" dirty="0" smtClean="0"/>
              <a:t>Extremely slow relaxation 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Challenging to understand</a:t>
            </a:r>
          </a:p>
          <a:p>
            <a:pPr lvl="1"/>
            <a:r>
              <a:rPr lang="en-US" sz="2400" dirty="0" smtClean="0"/>
              <a:t>Extremely long relaxation;</a:t>
            </a:r>
          </a:p>
          <a:p>
            <a:pPr lvl="1"/>
            <a:r>
              <a:rPr lang="en-US" sz="2400" dirty="0" smtClean="0"/>
              <a:t>No significant structural change;</a:t>
            </a:r>
          </a:p>
          <a:p>
            <a:pPr lvl="1"/>
            <a:r>
              <a:rPr lang="en-US" sz="2400" dirty="0" smtClean="0"/>
              <a:t>Heterogeneities;</a:t>
            </a:r>
          </a:p>
          <a:p>
            <a:endParaRPr lang="en-US" sz="2800" dirty="0"/>
          </a:p>
        </p:txBody>
      </p:sp>
      <p:pic>
        <p:nvPicPr>
          <p:cNvPr id="4" name="Picture 2" descr="File:Granular jamming.sv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347"/>
          <a:stretch/>
        </p:blipFill>
        <p:spPr bwMode="auto">
          <a:xfrm>
            <a:off x="1057219" y="1403378"/>
            <a:ext cx="1157868" cy="112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http://projects.math.arizona.edu/~sp2007/dunesPic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3316" y="1407712"/>
            <a:ext cx="1440444" cy="1095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File:Foam - big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041"/>
          <a:stretch/>
        </p:blipFill>
        <p:spPr bwMode="auto">
          <a:xfrm>
            <a:off x="3633760" y="1407712"/>
            <a:ext cx="1471640" cy="1095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://upload.wikimedia.org/wikipedia/commons/0/07/Plant_cell_type_sclerenchyma_fiber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382188"/>
            <a:ext cx="1499734" cy="112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92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6666" r="7142"/>
          <a:stretch/>
        </p:blipFill>
        <p:spPr>
          <a:xfrm>
            <a:off x="3886199" y="1532719"/>
            <a:ext cx="5257801" cy="40426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Density of States (WL)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532719"/>
                <a:ext cx="4724400" cy="466273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2400" u="sng" dirty="0" smtClean="0"/>
                  <a:t>Planar</a:t>
                </a:r>
                <a:r>
                  <a:rPr lang="en-US" sz="2400" dirty="0" smtClean="0"/>
                  <a:t>: HN3, HN5 </a:t>
                </a:r>
              </a:p>
              <a:p>
                <a:pPr marL="0" indent="0">
                  <a:spcBef>
                    <a:spcPts val="0"/>
                  </a:spcBef>
                  <a:spcAft>
                    <a:spcPts val="2400"/>
                  </a:spcAft>
                  <a:buNone/>
                </a:pPr>
                <a:r>
                  <a:rPr lang="en-US" sz="2400" dirty="0" smtClean="0"/>
                  <a:t>     Degenerate ground states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u="sng" dirty="0" smtClean="0"/>
                  <a:t>Non-planar</a:t>
                </a:r>
                <a:r>
                  <a:rPr lang="en-US" sz="2400" dirty="0" smtClean="0"/>
                  <a:t>: HNNP, HN6</a:t>
                </a:r>
              </a:p>
              <a:p>
                <a:pPr marL="0" indent="0">
                  <a:spcBef>
                    <a:spcPts val="0"/>
                  </a:spcBef>
                  <a:spcAft>
                    <a:spcPts val="3000"/>
                  </a:spcAft>
                  <a:buNone/>
                </a:pPr>
                <a:r>
                  <a:rPr lang="en-US" sz="2400" dirty="0" smtClean="0"/>
                  <a:t>     Unique </a:t>
                </a:r>
                <a:r>
                  <a:rPr lang="en-US" sz="2400" dirty="0"/>
                  <a:t>ground </a:t>
                </a:r>
                <a:r>
                  <a:rPr lang="en-US" sz="2400" dirty="0" smtClean="0"/>
                  <a:t>states</a:t>
                </a:r>
              </a:p>
              <a:p>
                <a:pPr>
                  <a:spcAft>
                    <a:spcPts val="1800"/>
                  </a:spcAft>
                </a:pPr>
                <a:r>
                  <a:rPr lang="en-US" sz="2400" dirty="0" smtClean="0"/>
                  <a:t>Reference of </a:t>
                </a:r>
                <a:r>
                  <a:rPr lang="en-US" sz="2400" b="1" dirty="0" smtClean="0"/>
                  <a:t>SA</a:t>
                </a:r>
                <a:r>
                  <a:rPr lang="en-US" sz="2400" dirty="0" smtClean="0"/>
                  <a:t> &amp; </a:t>
                </a:r>
                <a:r>
                  <a:rPr lang="en-US" sz="2400" b="1" dirty="0" smtClean="0"/>
                  <a:t>RG</a:t>
                </a:r>
              </a:p>
              <a:p>
                <a:r>
                  <a:rPr lang="en-US" sz="2400" dirty="0" smtClean="0"/>
                  <a:t>Wang-Landau </a:t>
                </a:r>
                <a:r>
                  <a:rPr lang="en-US" sz="2400" dirty="0"/>
                  <a:t>fails 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&gt;1024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Geometric </a:t>
                </a:r>
                <a:r>
                  <a:rPr lang="en-US" sz="2000" dirty="0" smtClean="0"/>
                  <a:t>frustration</a:t>
                </a:r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32719"/>
                <a:ext cx="4724400" cy="4662734"/>
              </a:xfrm>
              <a:blipFill rotWithShape="0">
                <a:blip r:embed="rId4"/>
                <a:stretch>
                  <a:fillRect l="-1677" t="-1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2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" t="7778" r="7778" b="6466"/>
          <a:stretch/>
        </p:blipFill>
        <p:spPr>
          <a:xfrm>
            <a:off x="4038600" y="1066799"/>
            <a:ext cx="5101988" cy="51054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Glassy relaxation (SA)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1" y="1273507"/>
                <a:ext cx="3581400" cy="505109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axis: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axis: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𝑔𝑠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Annealing </a:t>
                </a:r>
                <a:r>
                  <a:rPr lang="en-US" sz="2400" dirty="0" smtClean="0"/>
                  <a:t>schedules:</a:t>
                </a:r>
                <a:endParaRPr lang="en-US" sz="2400" dirty="0"/>
              </a:p>
              <a:p>
                <a:pPr marL="0" indent="0">
                  <a:spcAft>
                    <a:spcPts val="600"/>
                  </a:spcAft>
                  <a:buNone/>
                </a:pPr>
                <a:r>
                  <a:rPr lang="en-US" sz="2400" dirty="0" smtClean="0"/>
                  <a:t>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𝑑𝑇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000" i="1" dirty="0">
                        <a:latin typeface="Cambria Math" panose="02040503050406030204" pitchFamily="18" charset="0"/>
                      </a:rPr>
                      <m:t>,⋯,</m:t>
                    </m:r>
                    <m:f>
                      <m:fPr>
                        <m:ctrlPr>
                          <a:rPr lang="en-US" sz="2000" i="1" dirty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</m:num>
                      <m:den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512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  <a:p>
                <a:endParaRPr lang="en-US" sz="2400" dirty="0" smtClean="0"/>
              </a:p>
              <a:p>
                <a:r>
                  <a:rPr lang="en-US" sz="2400" dirty="0" smtClean="0"/>
                  <a:t>Out of Equilibrium at low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 smtClean="0"/>
              </a:p>
              <a:p>
                <a:r>
                  <a:rPr lang="en-US" sz="2400" dirty="0" smtClean="0"/>
                  <a:t>Extremely </a:t>
                </a:r>
                <a:r>
                  <a:rPr lang="en-US" sz="2400" dirty="0"/>
                  <a:t>slow relaxation at low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1" y="1273507"/>
                <a:ext cx="3581400" cy="5051093"/>
              </a:xfrm>
              <a:blipFill rotWithShape="0">
                <a:blip r:embed="rId3"/>
                <a:stretch>
                  <a:fillRect l="-2385" t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6200000">
                <a:off x="3222441" y="2196401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22441" y="2196401"/>
                <a:ext cx="1264512" cy="349391"/>
              </a:xfrm>
              <a:prstGeom prst="rect">
                <a:avLst/>
              </a:prstGeom>
              <a:blipFill rotWithShape="0">
                <a:blip r:embed="rId4"/>
                <a:stretch>
                  <a:fillRect t="-1442" r="-22807" b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 rot="16200000">
                <a:off x="3231648" y="4648560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231648" y="4648560"/>
                <a:ext cx="1264512" cy="349391"/>
              </a:xfrm>
              <a:prstGeom prst="rect">
                <a:avLst/>
              </a:prstGeom>
              <a:blipFill rotWithShape="0">
                <a:blip r:embed="rId5"/>
                <a:stretch>
                  <a:fillRect t="-1932" r="-2280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34000" y="6161964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6161964"/>
                <a:ext cx="227113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772400" y="6161963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400" y="6161963"/>
                <a:ext cx="227113" cy="323165"/>
              </a:xfrm>
              <a:prstGeom prst="rect">
                <a:avLst/>
              </a:prstGeom>
              <a:blipFill rotWithShape="0">
                <a:blip r:embed="rId6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220443" y="3457916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443" y="3457916"/>
                <a:ext cx="227113" cy="323165"/>
              </a:xfrm>
              <a:prstGeom prst="rect">
                <a:avLst/>
              </a:prstGeom>
              <a:blipFill rotWithShape="0">
                <a:blip r:embed="rId7"/>
                <a:stretch>
                  <a:fillRect l="-26316" r="-23684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772399" y="3450239"/>
                <a:ext cx="227113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399" y="3450239"/>
                <a:ext cx="227113" cy="323165"/>
              </a:xfrm>
              <a:prstGeom prst="rect">
                <a:avLst/>
              </a:prstGeom>
              <a:blipFill rotWithShape="0">
                <a:blip r:embed="rId8"/>
                <a:stretch>
                  <a:fillRect l="-27027" r="-24324" b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353719" y="1487180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19" y="1487180"/>
                <a:ext cx="1402179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6833503" y="1487180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503" y="1487180"/>
                <a:ext cx="1402179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337906" y="4052729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906" y="4052729"/>
                <a:ext cx="1402179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6842710" y="4006333"/>
                <a:ext cx="140217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=16,384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710" y="4006333"/>
                <a:ext cx="1402179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81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27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Power-law relaxation (SA)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429" y="1524002"/>
                <a:ext cx="3592773" cy="4525963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000"/>
                  </a:spcAft>
                </a:pPr>
                <a:r>
                  <a:rPr lang="en-US" sz="2800" dirty="0"/>
                  <a:t>Power-law relaxation</a:t>
                </a:r>
              </a:p>
              <a:p>
                <a:r>
                  <a:rPr lang="en-US" sz="2800" dirty="0"/>
                  <a:t>HN3, HNNP, HN6: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en-US" sz="2400" dirty="0"/>
                  <a:t>Slope 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0.27</m:t>
                    </m:r>
                  </m:oMath>
                </a14:m>
                <a:endParaRPr lang="en-US" sz="2400" dirty="0"/>
              </a:p>
              <a:p>
                <a:pPr>
                  <a:spcAft>
                    <a:spcPts val="1800"/>
                  </a:spcAft>
                </a:pPr>
                <a:r>
                  <a:rPr lang="en-US" sz="2800" dirty="0"/>
                  <a:t>HN5 may equilibrate gradually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429" y="1524002"/>
                <a:ext cx="3592773" cy="4525963"/>
              </a:xfrm>
              <a:blipFill rotWithShape="0">
                <a:blip r:embed="rId2"/>
                <a:stretch>
                  <a:fillRect l="-3051" t="-1213" r="-2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4" t="7365" r="7277" b="5455"/>
          <a:stretch/>
        </p:blipFill>
        <p:spPr>
          <a:xfrm>
            <a:off x="4267200" y="1259809"/>
            <a:ext cx="4697009" cy="46890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 rot="16200000">
                <a:off x="3460249" y="3429618"/>
                <a:ext cx="1264512" cy="349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𝑒</m:t>
                      </m:r>
                      <m:d>
                        <m:dPr>
                          <m:ctrlPr>
                            <a:rPr lang="en-US" sz="21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1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𝑔𝑠</m:t>
                          </m:r>
                        </m:sub>
                      </m:sSub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460249" y="3429618"/>
                <a:ext cx="1264512" cy="349391"/>
              </a:xfrm>
              <a:prstGeom prst="rect">
                <a:avLst/>
              </a:prstGeom>
              <a:blipFill rotWithShape="0">
                <a:blip r:embed="rId4"/>
                <a:stretch>
                  <a:fillRect t="-1932" r="-22807" b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24401" y="5948819"/>
                <a:ext cx="382605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𝑑𝑇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4401" y="5948819"/>
                <a:ext cx="382605" cy="323165"/>
              </a:xfrm>
              <a:prstGeom prst="rect">
                <a:avLst/>
              </a:prstGeom>
              <a:blipFill rotWithShape="0">
                <a:blip r:embed="rId5"/>
                <a:stretch>
                  <a:fillRect l="-17460" r="-1587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148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990600"/>
                <a:ext cx="5410200" cy="529590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3600"/>
                  </a:spcAft>
                </a:pPr>
                <a:r>
                  <a:rPr lang="en-US" sz="2400" dirty="0"/>
                  <a:t>Renormalized interaction strength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</a:t>
                </a:r>
                <a:endParaRPr lang="en-US" sz="2400" dirty="0" smtClean="0"/>
              </a:p>
              <a:p>
                <a:pPr>
                  <a:spcAft>
                    <a:spcPts val="3600"/>
                  </a:spcAft>
                </a:pPr>
                <a:endParaRPr lang="en-US" sz="2400" dirty="0" smtClean="0"/>
              </a:p>
              <a:p>
                <a:pPr lvl="1">
                  <a:spcBef>
                    <a:spcPts val="3600"/>
                  </a:spcBef>
                  <a:spcAft>
                    <a:spcPts val="3000"/>
                  </a:spcAft>
                  <a:buFont typeface="Wingdings" panose="05000000000000000000" pitchFamily="2" charset="2"/>
                  <a:buChar char="§"/>
                </a:pPr>
                <a:r>
                  <a:rPr lang="en-US" sz="24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Recursive equations</a:t>
                </a:r>
                <a:r>
                  <a:rPr lang="en-US" sz="2400" dirty="0" smtClean="0"/>
                  <a:t> </a:t>
                </a:r>
                <a:endParaRPr lang="en-US" sz="2400" dirty="0"/>
              </a:p>
              <a:p>
                <a:pPr>
                  <a:spcBef>
                    <a:spcPts val="3600"/>
                  </a:spcBef>
                </a:pPr>
                <a:r>
                  <a:rPr lang="en-US" sz="2400" dirty="0" smtClean="0"/>
                  <a:t>Planar: HN3</a:t>
                </a:r>
                <a:r>
                  <a:rPr lang="en-US" sz="2400" dirty="0"/>
                  <a:t>, HN5</a:t>
                </a:r>
              </a:p>
              <a:p>
                <a:pPr lvl="1"/>
                <a:r>
                  <a:rPr lang="en-US" sz="2000" dirty="0"/>
                  <a:t>stable fixed-point solution</a:t>
                </a:r>
              </a:p>
              <a:p>
                <a:pPr lvl="1">
                  <a:spcAft>
                    <a:spcPts val="2400"/>
                  </a:spcAft>
                </a:pPr>
                <a:r>
                  <a:rPr lang="en-US" sz="2000" dirty="0"/>
                  <a:t>no phase </a:t>
                </a:r>
                <a:r>
                  <a:rPr lang="en-US" sz="2000" dirty="0" smtClean="0"/>
                  <a:t>transition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990600"/>
                <a:ext cx="5410200" cy="5295900"/>
              </a:xfrm>
              <a:blipFill rotWithShape="0">
                <a:blip r:embed="rId2"/>
                <a:stretch>
                  <a:fillRect l="-1464" t="-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152400" y="6414183"/>
            <a:ext cx="5081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McKay and Berker, </a:t>
            </a:r>
            <a:r>
              <a:rPr lang="en-US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Phys. Rev. Lett.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48</a:t>
            </a: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11 (1982)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5800" y="2789754"/>
            <a:ext cx="2647074" cy="46166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Numerical solution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0" y="3653135"/>
            <a:ext cx="2659774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Analytical solution</a:t>
            </a:r>
            <a:endParaRPr lang="en-US" sz="2400" dirty="0"/>
          </a:p>
        </p:txBody>
      </p:sp>
      <p:sp>
        <p:nvSpPr>
          <p:cNvPr id="12" name="Right Arrow 11"/>
          <p:cNvSpPr/>
          <p:nvPr/>
        </p:nvSpPr>
        <p:spPr>
          <a:xfrm rot="1027020">
            <a:off x="3545454" y="3668549"/>
            <a:ext cx="769578" cy="2167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20404820">
            <a:off x="3559918" y="3085352"/>
            <a:ext cx="769578" cy="21675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2" y="1695326"/>
                <a:ext cx="313771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</m:e>
                        <m:sup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3200" b="1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𝑱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𝝀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3200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2" y="1695326"/>
                <a:ext cx="3137713" cy="10772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999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23" r="6805"/>
          <a:stretch/>
        </p:blipFill>
        <p:spPr>
          <a:xfrm>
            <a:off x="75245" y="2148235"/>
            <a:ext cx="4572957" cy="4522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1" y="6496629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McKay and Berker,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Phys. Rev. Lett.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11 (1982)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17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88" y="1730087"/>
            <a:ext cx="4772311" cy="47723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5801" y="6496629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McKay and Berker,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Phys. Rev. Lett.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11 (1982)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13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6" y="1728716"/>
            <a:ext cx="4748284" cy="47482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1" y="6496629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McKay and Berker,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Phys. Rev. Lett.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11 (1982)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5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2" t="4589" r="6957"/>
          <a:stretch/>
        </p:blipFill>
        <p:spPr>
          <a:xfrm>
            <a:off x="4587923" y="1904999"/>
            <a:ext cx="4260520" cy="45720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36"/>
          <a:stretch/>
        </p:blipFill>
        <p:spPr>
          <a:xfrm>
            <a:off x="152401" y="1676400"/>
            <a:ext cx="4419600" cy="48006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2" y="128933"/>
            <a:ext cx="8229600" cy="68580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Spin glass transition (RG)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102" y="814735"/>
            <a:ext cx="5410200" cy="1333500"/>
          </a:xfrm>
        </p:spPr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400" dirty="0" smtClean="0"/>
              <a:t>Non-Planar: HNNP, HN6</a:t>
            </a:r>
            <a:endParaRPr lang="en-US" sz="2400" dirty="0"/>
          </a:p>
          <a:p>
            <a:pPr lvl="1"/>
            <a:r>
              <a:rPr lang="en-US" sz="2000" dirty="0" smtClean="0"/>
              <a:t>partially stable </a:t>
            </a:r>
            <a:r>
              <a:rPr lang="en-US" sz="2000" dirty="0"/>
              <a:t>fixed-point solution</a:t>
            </a:r>
          </a:p>
          <a:p>
            <a:pPr lvl="1">
              <a:spcAft>
                <a:spcPts val="2400"/>
              </a:spcAft>
            </a:pPr>
            <a:r>
              <a:rPr lang="en-US" sz="2000" dirty="0" smtClean="0"/>
              <a:t>possible spin glass transition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1809871" y="228600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HNNP</a:t>
            </a:r>
          </a:p>
        </p:txBody>
      </p:sp>
      <p:sp>
        <p:nvSpPr>
          <p:cNvPr id="9" name="Rectangle 8"/>
          <p:cNvSpPr/>
          <p:nvPr/>
        </p:nvSpPr>
        <p:spPr>
          <a:xfrm>
            <a:off x="6229471" y="2148235"/>
            <a:ext cx="595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HN6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495801" y="6496629"/>
            <a:ext cx="441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McKay and Berker, </a:t>
            </a:r>
            <a:r>
              <a:rPr lang="en-US" sz="16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Phys. Rev. Lett.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48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11 (1982)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53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319" y="0"/>
            <a:ext cx="8229600" cy="10668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Project 2 Summary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5061" y="1092201"/>
                <a:ext cx="5465386" cy="5156199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en-US" sz="2800" dirty="0" smtClean="0"/>
                  <a:t>Out of equilibrium at low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800" dirty="0"/>
              </a:p>
              <a:p>
                <a:pPr>
                  <a:spcAft>
                    <a:spcPts val="1800"/>
                  </a:spcAft>
                </a:pPr>
                <a:r>
                  <a:rPr lang="en-US" sz="2800" dirty="0" smtClean="0"/>
                  <a:t>Power-law relaxation</a:t>
                </a:r>
                <a:endParaRPr lang="en-US" sz="2800" dirty="0"/>
              </a:p>
              <a:p>
                <a:pPr>
                  <a:spcAft>
                    <a:spcPts val="2400"/>
                  </a:spcAft>
                </a:pPr>
                <a:r>
                  <a:rPr lang="en-US" sz="2800" dirty="0"/>
                  <a:t>Spin glass transition</a:t>
                </a:r>
              </a:p>
              <a:p>
                <a:r>
                  <a:rPr lang="en-US" sz="2800" dirty="0"/>
                  <a:t>Future </a:t>
                </a:r>
                <a:r>
                  <a:rPr lang="en-US" sz="2800" dirty="0" smtClean="0"/>
                  <a:t>work: </a:t>
                </a:r>
                <a:endParaRPr lang="en-US" sz="28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sz="2400" dirty="0"/>
                  <a:t> using </a:t>
                </a:r>
                <a:r>
                  <a:rPr lang="en-US" sz="2400" dirty="0" smtClean="0"/>
                  <a:t>RG</a:t>
                </a:r>
              </a:p>
              <a:p>
                <a:pPr lvl="1"/>
                <a:r>
                  <a:rPr lang="en-US" sz="2400" dirty="0" smtClean="0"/>
                  <a:t>Spin glass               geometry?</a:t>
                </a:r>
                <a:endParaRPr lang="en-US" sz="2400" dirty="0"/>
              </a:p>
              <a:p>
                <a:pPr lvl="1"/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5061" y="1092201"/>
                <a:ext cx="5465386" cy="5156199"/>
              </a:xfrm>
              <a:blipFill rotWithShape="0">
                <a:blip r:embed="rId3"/>
                <a:stretch>
                  <a:fillRect l="-2009" t="-10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0447" y="4738300"/>
                <a:ext cx="1455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0447" y="4738300"/>
                <a:ext cx="145553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54167" r="-50000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5" r="7277"/>
          <a:stretch/>
        </p:blipFill>
        <p:spPr>
          <a:xfrm>
            <a:off x="6085308" y="819485"/>
            <a:ext cx="2702736" cy="2700171"/>
          </a:xfrm>
          <a:prstGeom prst="rect">
            <a:avLst/>
          </a:prstGeom>
        </p:spPr>
      </p:pic>
      <p:sp>
        <p:nvSpPr>
          <p:cNvPr id="7" name="Left-Right Arrow 6"/>
          <p:cNvSpPr/>
          <p:nvPr/>
        </p:nvSpPr>
        <p:spPr>
          <a:xfrm>
            <a:off x="2743200" y="4461301"/>
            <a:ext cx="609600" cy="276999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7333" r="7936"/>
          <a:stretch/>
        </p:blipFill>
        <p:spPr>
          <a:xfrm>
            <a:off x="6096000" y="3519656"/>
            <a:ext cx="2819400" cy="299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221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Future Plan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221" y="1143000"/>
            <a:ext cx="8229600" cy="46663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Research</a:t>
            </a:r>
          </a:p>
          <a:p>
            <a:pPr lvl="1"/>
            <a:r>
              <a:rPr lang="en-US" sz="2400" dirty="0" smtClean="0"/>
              <a:t>Renormalization group of </a:t>
            </a:r>
            <a:r>
              <a:rPr lang="en-US" sz="2400" dirty="0" err="1" smtClean="0"/>
              <a:t>Ising</a:t>
            </a:r>
            <a:r>
              <a:rPr lang="en-US" sz="2400" dirty="0" smtClean="0"/>
              <a:t> model</a:t>
            </a:r>
          </a:p>
          <a:p>
            <a:pPr lvl="1"/>
            <a:r>
              <a:rPr lang="en-US" sz="2400" dirty="0" smtClean="0"/>
              <a:t>1~2 papers about AFM </a:t>
            </a:r>
            <a:r>
              <a:rPr lang="en-US" sz="2400" dirty="0" err="1" smtClean="0"/>
              <a:t>Ising</a:t>
            </a:r>
            <a:r>
              <a:rPr lang="en-US" sz="2400" dirty="0" smtClean="0"/>
              <a:t> model </a:t>
            </a:r>
          </a:p>
          <a:p>
            <a:pPr lvl="1">
              <a:spcAft>
                <a:spcPts val="1800"/>
              </a:spcAft>
            </a:pPr>
            <a:r>
              <a:rPr lang="en-US" sz="2400" dirty="0" smtClean="0"/>
              <a:t> Renormalization group of Jamming </a:t>
            </a:r>
          </a:p>
          <a:p>
            <a:r>
              <a:rPr lang="en-US" sz="2800" dirty="0" smtClean="0"/>
              <a:t>Graduation</a:t>
            </a:r>
          </a:p>
          <a:p>
            <a:pPr lvl="1"/>
            <a:r>
              <a:rPr lang="en-US" sz="2400" dirty="0" smtClean="0"/>
              <a:t>Computer Science MS (Computational Science) </a:t>
            </a:r>
          </a:p>
          <a:p>
            <a:pPr lvl="1"/>
            <a:r>
              <a:rPr lang="en-US" sz="2400" b="1" dirty="0" smtClean="0"/>
              <a:t>May 2016</a:t>
            </a:r>
            <a:r>
              <a:rPr lang="en-US" sz="2400" dirty="0" smtClean="0"/>
              <a:t> OR Dec 2015</a:t>
            </a:r>
          </a:p>
          <a:p>
            <a:endParaRPr lang="en-US" sz="2800" dirty="0" smtClean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4232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18143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Research Questions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causes slow relaxation?</a:t>
            </a:r>
          </a:p>
          <a:p>
            <a:pPr lvl="1"/>
            <a:r>
              <a:rPr lang="en-US" sz="2400" dirty="0" smtClean="0"/>
              <a:t>Interaction?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Geometry?</a:t>
            </a:r>
          </a:p>
          <a:p>
            <a:r>
              <a:rPr lang="en-US" sz="2800" dirty="0" smtClean="0"/>
              <a:t>Equilibrium real phase transition?</a:t>
            </a:r>
          </a:p>
          <a:p>
            <a:pPr lvl="1"/>
            <a:r>
              <a:rPr lang="en-US" sz="2400" dirty="0" smtClean="0"/>
              <a:t>“Yes” evidences in mean-field models;</a:t>
            </a:r>
          </a:p>
          <a:p>
            <a:pPr lvl="1">
              <a:spcAft>
                <a:spcPts val="1200"/>
              </a:spcAft>
            </a:pPr>
            <a:r>
              <a:rPr lang="en-US" sz="2400" dirty="0" smtClean="0"/>
              <a:t>Non-mean field models?</a:t>
            </a:r>
          </a:p>
          <a:p>
            <a:r>
              <a:rPr lang="en-US" sz="2800" dirty="0" smtClean="0"/>
              <a:t>Phase transition necessary for jamming?</a:t>
            </a:r>
          </a:p>
          <a:p>
            <a:pPr lvl="1"/>
            <a:r>
              <a:rPr lang="en-US" sz="2400" dirty="0" smtClean="0"/>
              <a:t>jamming without phase transition?</a:t>
            </a:r>
          </a:p>
          <a:p>
            <a:pPr lvl="1"/>
            <a:r>
              <a:rPr lang="en-US" sz="2400" dirty="0" smtClean="0"/>
              <a:t>no published evidence so far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6294996"/>
            <a:ext cx="3657600" cy="58477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Krzakala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et. al., PRL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101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165702 (2008)</a:t>
            </a:r>
          </a:p>
          <a:p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Berthier, et. al., PRL </a:t>
            </a:r>
            <a:r>
              <a:rPr 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106</a:t>
            </a:r>
            <a:r>
              <a:rPr 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135702 (2011)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731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01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Times New Roman" panose="02020603050405020304" pitchFamily="18" charset="0"/>
              </a:rPr>
              <a:t>Simulated Annealing</a:t>
            </a:r>
            <a:endParaRPr lang="en-US" sz="40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3353" y="850471"/>
                <a:ext cx="8229600" cy="48768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Monte Carlo Simulation ↔ Experiment</a:t>
                </a: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Randomly pick a site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add a particle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000" b="0" i="0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within constraint; </a:t>
                </a: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remove a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particle with a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00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[ </m:t>
                        </m:r>
                        <m:r>
                          <a:rPr lang="en-US" sz="2000" i="1">
                            <a:latin typeface="Cambria Math"/>
                            <a:cs typeface="Times New Roman" panose="02020603050405020304" pitchFamily="18" charset="0"/>
                          </a:rPr>
                          <m:t>1, 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]</m:t>
                        </m:r>
                      </m:e>
                    </m:func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spcAft>
                    <a:spcPts val="600"/>
                  </a:spcAft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every 1 Monte Carlo sweep (</a:t>
                </a:r>
                <a:r>
                  <a:rPr lang="en-US" sz="2000" i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 steps)</a:t>
                </a:r>
              </a:p>
              <a:p>
                <a:pPr lvl="1"/>
                <a:r>
                  <a:rPr lang="en-US" sz="2000" dirty="0" smtClean="0">
                    <a:cs typeface="Times New Roman" panose="02020603050405020304" pitchFamily="18" charset="0"/>
                  </a:rPr>
                  <a:t>Keep packing fraction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sz="200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cs typeface="Times New Roman" panose="02020603050405020304" pitchFamily="18" charset="0"/>
                  </a:rPr>
                  <a:t>every sweep </a:t>
                </a:r>
                <a:endParaRPr lang="en-US" sz="2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3353" y="850471"/>
                <a:ext cx="8229600" cy="4876800"/>
              </a:xfrm>
              <a:blipFill rotWithShape="0">
                <a:blip r:embed="rId3"/>
                <a:stretch>
                  <a:fillRect l="-963"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val 13"/>
          <p:cNvSpPr/>
          <p:nvPr/>
        </p:nvSpPr>
        <p:spPr>
          <a:xfrm>
            <a:off x="4168370" y="3821942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549370" y="4393442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827745" y="4393442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6" idx="6"/>
            <a:endCxn id="15" idx="2"/>
          </p:cNvCxnSpPr>
          <p:nvPr/>
        </p:nvCxnSpPr>
        <p:spPr>
          <a:xfrm>
            <a:off x="4056345" y="4507742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6" idx="0"/>
            <a:endCxn id="14" idx="3"/>
          </p:cNvCxnSpPr>
          <p:nvPr/>
        </p:nvCxnSpPr>
        <p:spPr>
          <a:xfrm flipV="1">
            <a:off x="3942045" y="4017064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4" idx="5"/>
            <a:endCxn id="15" idx="0"/>
          </p:cNvCxnSpPr>
          <p:nvPr/>
        </p:nvCxnSpPr>
        <p:spPr>
          <a:xfrm>
            <a:off x="4363492" y="4017064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1971765" y="38100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352765" y="43815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31140" y="43815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>
            <a:stCxn id="22" idx="6"/>
            <a:endCxn id="21" idx="2"/>
          </p:cNvCxnSpPr>
          <p:nvPr/>
        </p:nvCxnSpPr>
        <p:spPr>
          <a:xfrm>
            <a:off x="1859740" y="449580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2" idx="0"/>
            <a:endCxn id="20" idx="3"/>
          </p:cNvCxnSpPr>
          <p:nvPr/>
        </p:nvCxnSpPr>
        <p:spPr>
          <a:xfrm flipV="1">
            <a:off x="1745440" y="400512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0" idx="5"/>
            <a:endCxn id="21" idx="0"/>
          </p:cNvCxnSpPr>
          <p:nvPr/>
        </p:nvCxnSpPr>
        <p:spPr>
          <a:xfrm>
            <a:off x="2166887" y="400512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6477000" y="3821942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858000" y="4393442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6136375" y="4393442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stCxn id="29" idx="6"/>
            <a:endCxn id="28" idx="2"/>
          </p:cNvCxnSpPr>
          <p:nvPr/>
        </p:nvCxnSpPr>
        <p:spPr>
          <a:xfrm>
            <a:off x="6364975" y="4507742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9" idx="0"/>
            <a:endCxn id="27" idx="3"/>
          </p:cNvCxnSpPr>
          <p:nvPr/>
        </p:nvCxnSpPr>
        <p:spPr>
          <a:xfrm flipV="1">
            <a:off x="6250675" y="4017064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27" idx="5"/>
            <a:endCxn id="28" idx="0"/>
          </p:cNvCxnSpPr>
          <p:nvPr/>
        </p:nvCxnSpPr>
        <p:spPr>
          <a:xfrm>
            <a:off x="6672122" y="4017064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23812" y="4794345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812" y="4794345"/>
                <a:ext cx="152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3700151" y="4756006"/>
                <a:ext cx="15240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0" dirty="0" smtClean="0"/>
                  <a:t>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0151" y="4756006"/>
                <a:ext cx="152400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8400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174511" y="4691555"/>
                <a:ext cx="9120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B</a:t>
                </a:r>
                <a:r>
                  <a:rPr lang="en-US" sz="2800" dirty="0" smtClean="0"/>
                  <a:t>ig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511" y="4691555"/>
                <a:ext cx="912089" cy="523220"/>
              </a:xfrm>
              <a:prstGeom prst="rect">
                <a:avLst/>
              </a:prstGeom>
              <a:blipFill rotWithShape="0">
                <a:blip r:embed="rId6"/>
                <a:stretch>
                  <a:fillRect l="-14000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1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+mn-lt"/>
                <a:cs typeface="Times New Roman" panose="02020603050405020304" pitchFamily="18" charset="0"/>
              </a:rPr>
              <a:t>Wang-Landau Sampling</a:t>
            </a:r>
            <a:endParaRPr lang="en-US" sz="3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69950"/>
                <a:ext cx="8839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cs typeface="Times New Roman" panose="02020603050405020304" pitchFamily="18" charset="0"/>
                  </a:rPr>
                  <a:t>Monte Carlo Methods to find the </a:t>
                </a:r>
                <a:r>
                  <a:rPr lang="en-US" sz="2400" b="1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density of states</a:t>
                </a:r>
              </a:p>
              <a:p>
                <a:endPara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cs typeface="Times New Roman" panose="02020603050405020304" pitchFamily="18" charset="0"/>
                  </a:rPr>
                  <a:t>Fact: random sampling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∝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 smtClean="0">
                    <a:cs typeface="Times New Roman" panose="02020603050405020304" pitchFamily="18" charset="0"/>
                  </a:rPr>
                  <a:t> → flat histogram</a:t>
                </a:r>
              </a:p>
              <a:p>
                <a:pPr marL="457200" lvl="1" indent="0">
                  <a:buNone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69950"/>
                <a:ext cx="8839200" cy="5486400"/>
              </a:xfrm>
              <a:blipFill rotWithShape="0">
                <a:blip r:embed="rId2"/>
                <a:stretch>
                  <a:fillRect l="-897"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57200" y="2909816"/>
              <a:ext cx="6324600" cy="27850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5017"/>
                    <a:gridCol w="1739265"/>
                    <a:gridCol w="1839168"/>
                    <a:gridCol w="1581150"/>
                  </a:tblGrid>
                  <a:tr h="105775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759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3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3</a:t>
                          </a:r>
                          <a:endParaRPr lang="en-US" sz="3200" dirty="0"/>
                        </a:p>
                      </a:txBody>
                      <a:tcPr anchor="ctr"/>
                    </a:tc>
                  </a:tr>
                  <a:tr h="75941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2800" b="0" i="1" smtClean="0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1/3 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1/3</a:t>
                          </a:r>
                          <a:endParaRPr lang="en-US" sz="3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36202365"/>
                  </p:ext>
                </p:extLst>
              </p:nvPr>
            </p:nvGraphicFramePr>
            <p:xfrm>
              <a:off x="457200" y="2909816"/>
              <a:ext cx="6324600" cy="27850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65017"/>
                    <a:gridCol w="1739265"/>
                    <a:gridCol w="1839168"/>
                    <a:gridCol w="1581150"/>
                  </a:tblGrid>
                  <a:tr h="1057755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</a:tr>
                  <a:tr h="7594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47" t="-140000" r="-445550" b="-1288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3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3</a:t>
                          </a:r>
                          <a:endParaRPr lang="en-US" sz="3200" dirty="0"/>
                        </a:p>
                      </a:txBody>
                      <a:tcPr anchor="ctr"/>
                    </a:tc>
                  </a:tr>
                  <a:tr h="96786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1047" t="-188679" r="-445550" b="-1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1/3 </a:t>
                          </a:r>
                          <a:endParaRPr lang="en-US" sz="32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 smtClean="0"/>
                            <a:t>1/3</a:t>
                          </a:r>
                          <a:endParaRPr lang="en-US" sz="3200" dirty="0"/>
                        </a:p>
                      </a:txBody>
                      <a:tcPr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19400" y="1317908"/>
                <a:ext cx="2914580" cy="932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  <a:cs typeface="Times New Roman" panose="02020603050405020304" pitchFamily="18" charset="0"/>
                        </a:rPr>
                        <m:t>Ξ</m:t>
                      </m:r>
                      <m:r>
                        <a:rPr lang="en-US" sz="20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317908"/>
                <a:ext cx="2914580" cy="93288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191000" y="30099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72000" y="35814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50375" y="358140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8" idx="6"/>
            <a:endCxn id="7" idx="2"/>
          </p:cNvCxnSpPr>
          <p:nvPr/>
        </p:nvCxnSpPr>
        <p:spPr>
          <a:xfrm>
            <a:off x="4078975" y="369570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8" idx="0"/>
            <a:endCxn id="6" idx="3"/>
          </p:cNvCxnSpPr>
          <p:nvPr/>
        </p:nvCxnSpPr>
        <p:spPr>
          <a:xfrm flipV="1">
            <a:off x="3964675" y="320502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6" idx="5"/>
            <a:endCxn id="7" idx="0"/>
          </p:cNvCxnSpPr>
          <p:nvPr/>
        </p:nvCxnSpPr>
        <p:spPr>
          <a:xfrm>
            <a:off x="4386122" y="320502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362200" y="30099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743200" y="35814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21575" y="35814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4" idx="6"/>
            <a:endCxn id="13" idx="2"/>
          </p:cNvCxnSpPr>
          <p:nvPr/>
        </p:nvCxnSpPr>
        <p:spPr>
          <a:xfrm>
            <a:off x="2250175" y="369570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0"/>
            <a:endCxn id="12" idx="3"/>
          </p:cNvCxnSpPr>
          <p:nvPr/>
        </p:nvCxnSpPr>
        <p:spPr>
          <a:xfrm flipV="1">
            <a:off x="2135875" y="320502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2" idx="5"/>
            <a:endCxn id="13" idx="0"/>
          </p:cNvCxnSpPr>
          <p:nvPr/>
        </p:nvCxnSpPr>
        <p:spPr>
          <a:xfrm>
            <a:off x="2557322" y="320502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903225" y="300990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284225" y="358140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562600" y="358140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stCxn id="20" idx="6"/>
            <a:endCxn id="19" idx="2"/>
          </p:cNvCxnSpPr>
          <p:nvPr/>
        </p:nvCxnSpPr>
        <p:spPr>
          <a:xfrm>
            <a:off x="5791200" y="369570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0" idx="0"/>
            <a:endCxn id="18" idx="3"/>
          </p:cNvCxnSpPr>
          <p:nvPr/>
        </p:nvCxnSpPr>
        <p:spPr>
          <a:xfrm flipV="1">
            <a:off x="5676900" y="320502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8" idx="5"/>
            <a:endCxn id="19" idx="0"/>
          </p:cNvCxnSpPr>
          <p:nvPr/>
        </p:nvCxnSpPr>
        <p:spPr>
          <a:xfrm>
            <a:off x="6098347" y="320502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6934200" y="4953000"/>
            <a:ext cx="609600" cy="484632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7620000" y="4779817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Flat</a:t>
            </a:r>
          </a:p>
          <a:p>
            <a:pPr algn="ctr"/>
            <a:r>
              <a:rPr lang="en-US" sz="2400" dirty="0" smtClean="0"/>
              <a:t>Histogram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71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/>
          </a:bodyPr>
          <a:lstStyle/>
          <a:p>
            <a:r>
              <a:rPr lang="en-US" sz="3800" dirty="0" smtClean="0">
                <a:latin typeface="+mn-lt"/>
                <a:cs typeface="Times New Roman" panose="02020603050405020304" pitchFamily="18" charset="0"/>
              </a:rPr>
              <a:t>Wang-Landau Sampling</a:t>
            </a:r>
            <a:endParaRPr lang="en-US" sz="380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869950"/>
                <a:ext cx="88392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 smtClean="0">
                    <a:cs typeface="Times New Roman" panose="02020603050405020304" pitchFamily="18" charset="0"/>
                  </a:rPr>
                  <a:t>Monte Carlo Methods to find the </a:t>
                </a:r>
                <a:r>
                  <a:rPr lang="en-US" sz="2400" b="1" dirty="0" smtClean="0">
                    <a:solidFill>
                      <a:srgbClr val="C00000"/>
                    </a:solidFill>
                    <a:cs typeface="Times New Roman" panose="02020603050405020304" pitchFamily="18" charset="0"/>
                  </a:rPr>
                  <a:t>density of states</a:t>
                </a:r>
              </a:p>
              <a:p>
                <a:endParaRPr lang="en-US" sz="24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sz="1800" b="1" dirty="0" smtClean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200" dirty="0" smtClean="0">
                    <a:cs typeface="Times New Roman" panose="02020603050405020304" pitchFamily="18" charset="0"/>
                  </a:rPr>
                  <a:t>Fact: random sampling with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∝</m:t>
                    </m:r>
                    <m:f>
                      <m:fPr>
                        <m:ctrlP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2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sz="2200" dirty="0" smtClean="0">
                    <a:cs typeface="Times New Roman" panose="02020603050405020304" pitchFamily="18" charset="0"/>
                  </a:rPr>
                  <a:t>flat histogram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Set all unknown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(initial guess) 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=0 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(histogram)</a:t>
                </a:r>
                <a:r>
                  <a:rPr lang="en-US" sz="1800" dirty="0" smtClean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spcBef>
                    <a:spcPts val="0"/>
                  </a:spcBef>
                </a:pP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Randomly add a particle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1,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marL="457200" lvl="1" indent="0">
                  <a:spcBef>
                    <a:spcPts val="0"/>
                  </a:spcBef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r>
                  <a:rPr lang="en-US" sz="200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randomly remove one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1,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000" b="0" i="1" smtClean="0">
                                            <a:latin typeface="Cambria Math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 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If a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visited: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(modification factor: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b="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/>
                        <a:cs typeface="Times New Roman" panose="02020603050405020304" pitchFamily="18" charset="0"/>
                      </a:rPr>
                      <m:t>&gt;1</m:t>
                    </m:r>
                  </m:oMath>
                </a14:m>
                <a:r>
                  <a:rPr lang="en-US" sz="1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←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+1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</a:p>
              <a:p>
                <a:pPr lvl="1"/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Repeat 2 and 3 until the sampling reach a roughly flat histogram; </a:t>
                </a:r>
              </a:p>
              <a:p>
                <a:pPr marL="457200" lvl="1" indent="0">
                  <a:buNone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then reduce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US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closer to 1; reset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US" sz="2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buNone/>
                </a:pPr>
                <a:r>
                  <a:rPr lang="en-US" sz="2000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sz="20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Accuracy of </a:t>
                </a:r>
                <a:r>
                  <a:rPr lang="en-US" sz="20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u="sng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u="sng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∝</m:t>
                    </m:r>
                    <m:func>
                      <m:funcPr>
                        <m:ctrlP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US" sz="2000" b="0" i="1" u="sng" smtClean="0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</a:t>
                </a:r>
                <a:endParaRPr lang="en-US" sz="2000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869950"/>
                <a:ext cx="8839200" cy="5486400"/>
              </a:xfrm>
              <a:blipFill rotWithShape="0">
                <a:blip r:embed="rId2"/>
                <a:stretch>
                  <a:fillRect l="-897" t="-889" b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819400" y="1317908"/>
                <a:ext cx="2914580" cy="9328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  <a:cs typeface="Times New Roman" panose="02020603050405020304" pitchFamily="18" charset="0"/>
                        </a:rPr>
                        <m:t>Ξ</m:t>
                      </m:r>
                      <m:r>
                        <a:rPr lang="en-US" sz="20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  <a:cs typeface="Times New Roman" panose="02020603050405020304" pitchFamily="18" charset="0"/>
                                </a:rPr>
                                <m:t>max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C00000"/>
                                  </a:solidFill>
                                  <a:latin typeface="Cambria Math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cs typeface="Times New Roman" panose="020206030504050203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/>
                              <a:cs typeface="Times New Roman" panose="02020603050405020304" pitchFamily="18" charset="0"/>
                            </a:rPr>
                            <m:t>𝒏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𝜇</m:t>
                          </m:r>
                          <m:r>
                            <a:rPr lang="en-US" sz="2000" i="1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317908"/>
                <a:ext cx="2914580" cy="9328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9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9099"/>
            <a:ext cx="8229600" cy="1143000"/>
          </a:xfrm>
        </p:spPr>
        <p:txBody>
          <a:bodyPr/>
          <a:lstStyle/>
          <a:p>
            <a:r>
              <a:rPr lang="en-US" dirty="0" smtClean="0"/>
              <a:t>WL vs. RG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260337"/>
            <a:ext cx="5468911" cy="5029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36075" y="1524000"/>
                <a:ext cx="3079325" cy="22509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 smtClean="0"/>
                  <a:t>-axis: </a:t>
                </a:r>
              </a:p>
              <a:p>
                <a:pPr>
                  <a:spcAft>
                    <a:spcPts val="2400"/>
                  </a:spcAft>
                </a:pPr>
                <a:r>
                  <a:rPr lang="en-US" sz="2400" dirty="0"/>
                  <a:t> </a:t>
                </a:r>
                <a:r>
                  <a:rPr lang="en-US" sz="2400" dirty="0" smtClean="0"/>
                  <a:t>    chemical potential</a:t>
                </a:r>
              </a:p>
              <a:p>
                <a:pPr marL="342900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 smtClean="0"/>
                  <a:t>-axis: </a:t>
                </a:r>
              </a:p>
              <a:p>
                <a:r>
                  <a:rPr lang="en-US" sz="2400" dirty="0" smtClean="0"/>
                  <a:t>    difference between </a:t>
                </a:r>
              </a:p>
              <a:p>
                <a:r>
                  <a:rPr lang="en-US" sz="2400" dirty="0"/>
                  <a:t> </a:t>
                </a:r>
                <a:r>
                  <a:rPr lang="en-US" sz="2400" dirty="0" smtClean="0"/>
                  <a:t>   WL and RG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500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075" y="1524000"/>
                <a:ext cx="3079325" cy="2250937"/>
              </a:xfrm>
              <a:prstGeom prst="rect">
                <a:avLst/>
              </a:prstGeom>
              <a:blipFill rotWithShape="0">
                <a:blip r:embed="rId3"/>
                <a:stretch>
                  <a:fillRect l="-2569" t="-2168" b="-5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81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0600"/>
            <a:ext cx="8229600" cy="4185339"/>
          </a:xfrm>
        </p:spPr>
      </p:pic>
    </p:spTree>
    <p:extLst>
      <p:ext uri="{BB962C8B-B14F-4D97-AF65-F5344CB8AC3E}">
        <p14:creationId xmlns:p14="http://schemas.microsoft.com/office/powerpoint/2010/main" val="3081217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609600"/>
            <a:ext cx="5410200" cy="23988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657600"/>
            <a:ext cx="3369507" cy="221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499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4953000"/>
                <a:ext cx="8229600" cy="11430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4953000"/>
                <a:ext cx="8229600" cy="114300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r="8333"/>
          <a:stretch/>
        </p:blipFill>
        <p:spPr>
          <a:xfrm>
            <a:off x="609600" y="838200"/>
            <a:ext cx="79248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828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particle</a:t>
                </a:r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007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particle</a:t>
                </a:r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62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326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particle</a:t>
                </a:r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19455" y="3217461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0455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78830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6"/>
            <a:endCxn id="20" idx="2"/>
          </p:cNvCxnSpPr>
          <p:nvPr/>
        </p:nvCxnSpPr>
        <p:spPr>
          <a:xfrm>
            <a:off x="2007430" y="3903261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3"/>
          </p:cNvCxnSpPr>
          <p:nvPr/>
        </p:nvCxnSpPr>
        <p:spPr>
          <a:xfrm flipV="1">
            <a:off x="1893130" y="3412583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2314577" y="3412583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92314" y="31981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73314" y="37696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689" y="3769698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6"/>
            <a:endCxn id="44" idx="2"/>
          </p:cNvCxnSpPr>
          <p:nvPr/>
        </p:nvCxnSpPr>
        <p:spPr>
          <a:xfrm>
            <a:off x="3780289" y="3883998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  <a:endCxn id="43" idx="3"/>
          </p:cNvCxnSpPr>
          <p:nvPr/>
        </p:nvCxnSpPr>
        <p:spPr>
          <a:xfrm flipV="1">
            <a:off x="3665989" y="3393320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5"/>
            <a:endCxn id="44" idx="0"/>
          </p:cNvCxnSpPr>
          <p:nvPr/>
        </p:nvCxnSpPr>
        <p:spPr>
          <a:xfrm>
            <a:off x="4087436" y="3393320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68135" y="32016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9135" y="377311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7510" y="37731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6"/>
            <a:endCxn id="50" idx="2"/>
          </p:cNvCxnSpPr>
          <p:nvPr/>
        </p:nvCxnSpPr>
        <p:spPr>
          <a:xfrm>
            <a:off x="5356110" y="388741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9" idx="3"/>
          </p:cNvCxnSpPr>
          <p:nvPr/>
        </p:nvCxnSpPr>
        <p:spPr>
          <a:xfrm flipV="1">
            <a:off x="5241810" y="339673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0"/>
          </p:cNvCxnSpPr>
          <p:nvPr/>
        </p:nvCxnSpPr>
        <p:spPr>
          <a:xfrm>
            <a:off x="5663257" y="339673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9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sz="4000" dirty="0" smtClean="0"/>
              <a:t>Jamming</a:t>
            </a:r>
            <a:r>
              <a:rPr lang="en-US" dirty="0" smtClean="0"/>
              <a:t>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 smtClean="0"/>
                  <a:t>Biroli-Mezard Model</a:t>
                </a:r>
              </a:p>
              <a:p>
                <a:pPr lvl="1"/>
                <a:r>
                  <a:rPr lang="en-US" sz="2400" dirty="0" smtClean="0"/>
                  <a:t>Each site has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/>
                      </a:rPr>
                      <m:t> 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 smtClean="0"/>
                  <a:t> particle</a:t>
                </a:r>
              </a:p>
              <a:p>
                <a:pPr lvl="1"/>
                <a:r>
                  <a:rPr lang="en-US" sz="2400" dirty="0" smtClean="0"/>
                  <a:t>Rule: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(0, 1,⋯)</m:t>
                    </m:r>
                  </m:oMath>
                </a14:m>
                <a:r>
                  <a:rPr lang="en-US" sz="2400" dirty="0" smtClean="0"/>
                  <a:t> neighbors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880" y="810904"/>
                <a:ext cx="7924800" cy="5181600"/>
              </a:xfrm>
              <a:blipFill rotWithShape="0">
                <a:blip r:embed="rId2"/>
                <a:stretch>
                  <a:fillRect l="-1385" t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2119455" y="22154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00455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78830" y="2786989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07430" y="2901289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7" idx="0"/>
            <a:endCxn id="5" idx="3"/>
          </p:cNvCxnSpPr>
          <p:nvPr/>
        </p:nvCxnSpPr>
        <p:spPr>
          <a:xfrm flipV="1">
            <a:off x="1893130" y="2410611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5"/>
            <a:endCxn id="6" idx="0"/>
          </p:cNvCxnSpPr>
          <p:nvPr/>
        </p:nvCxnSpPr>
        <p:spPr>
          <a:xfrm>
            <a:off x="2314577" y="2410611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119455" y="3217461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500455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778830" y="3788961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>
            <a:stCxn id="21" idx="6"/>
            <a:endCxn id="20" idx="2"/>
          </p:cNvCxnSpPr>
          <p:nvPr/>
        </p:nvCxnSpPr>
        <p:spPr>
          <a:xfrm>
            <a:off x="2007430" y="3903261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1" idx="0"/>
            <a:endCxn id="19" idx="3"/>
          </p:cNvCxnSpPr>
          <p:nvPr/>
        </p:nvCxnSpPr>
        <p:spPr>
          <a:xfrm flipV="1">
            <a:off x="1893130" y="3412583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9" idx="5"/>
            <a:endCxn id="20" idx="0"/>
          </p:cNvCxnSpPr>
          <p:nvPr/>
        </p:nvCxnSpPr>
        <p:spPr>
          <a:xfrm>
            <a:off x="2314577" y="3412583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119455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50045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7788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  <a:endCxn id="26" idx="2"/>
          </p:cNvCxnSpPr>
          <p:nvPr/>
        </p:nvCxnSpPr>
        <p:spPr>
          <a:xfrm>
            <a:off x="2007430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0"/>
            <a:endCxn id="25" idx="3"/>
          </p:cNvCxnSpPr>
          <p:nvPr/>
        </p:nvCxnSpPr>
        <p:spPr>
          <a:xfrm flipV="1">
            <a:off x="1893130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5" idx="5"/>
            <a:endCxn id="26" idx="0"/>
          </p:cNvCxnSpPr>
          <p:nvPr/>
        </p:nvCxnSpPr>
        <p:spPr>
          <a:xfrm>
            <a:off x="2314577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3831680" y="43082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21268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491055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2" idx="2"/>
          </p:cNvCxnSpPr>
          <p:nvPr/>
        </p:nvCxnSpPr>
        <p:spPr>
          <a:xfrm>
            <a:off x="371965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33" idx="0"/>
            <a:endCxn id="31" idx="3"/>
          </p:cNvCxnSpPr>
          <p:nvPr/>
        </p:nvCxnSpPr>
        <p:spPr>
          <a:xfrm flipV="1">
            <a:off x="360535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31" idx="5"/>
            <a:endCxn id="32" idx="0"/>
          </p:cNvCxnSpPr>
          <p:nvPr/>
        </p:nvCxnSpPr>
        <p:spPr>
          <a:xfrm>
            <a:off x="402680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5474530" y="43082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5855530" y="4879717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133905" y="4879717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9" idx="6"/>
            <a:endCxn id="38" idx="2"/>
          </p:cNvCxnSpPr>
          <p:nvPr/>
        </p:nvCxnSpPr>
        <p:spPr>
          <a:xfrm>
            <a:off x="5362505" y="4994017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0"/>
            <a:endCxn id="37" idx="3"/>
          </p:cNvCxnSpPr>
          <p:nvPr/>
        </p:nvCxnSpPr>
        <p:spPr>
          <a:xfrm flipV="1">
            <a:off x="5248205" y="4503339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7" idx="5"/>
            <a:endCxn id="38" idx="0"/>
          </p:cNvCxnSpPr>
          <p:nvPr/>
        </p:nvCxnSpPr>
        <p:spPr>
          <a:xfrm>
            <a:off x="5669652" y="4503339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3892314" y="31981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273314" y="3769698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3551689" y="3769698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>
            <a:stCxn id="45" idx="6"/>
            <a:endCxn id="44" idx="2"/>
          </p:cNvCxnSpPr>
          <p:nvPr/>
        </p:nvCxnSpPr>
        <p:spPr>
          <a:xfrm>
            <a:off x="3780289" y="3883998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5" idx="0"/>
            <a:endCxn id="43" idx="3"/>
          </p:cNvCxnSpPr>
          <p:nvPr/>
        </p:nvCxnSpPr>
        <p:spPr>
          <a:xfrm flipV="1">
            <a:off x="3665989" y="3393320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43" idx="5"/>
            <a:endCxn id="44" idx="0"/>
          </p:cNvCxnSpPr>
          <p:nvPr/>
        </p:nvCxnSpPr>
        <p:spPr>
          <a:xfrm>
            <a:off x="4087436" y="3393320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468135" y="32016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849135" y="3773110"/>
            <a:ext cx="228600" cy="228600"/>
          </a:xfrm>
          <a:prstGeom prst="ellipse">
            <a:avLst/>
          </a:prstGeom>
          <a:solidFill>
            <a:schemeClr val="tx1"/>
          </a:solidFill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127510" y="3773110"/>
            <a:ext cx="228600" cy="228600"/>
          </a:xfrm>
          <a:prstGeom prst="ellipse">
            <a:avLst/>
          </a:prstGeom>
          <a:noFill/>
          <a:ln w="444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/>
          <p:cNvCxnSpPr>
            <a:stCxn id="51" idx="6"/>
            <a:endCxn id="50" idx="2"/>
          </p:cNvCxnSpPr>
          <p:nvPr/>
        </p:nvCxnSpPr>
        <p:spPr>
          <a:xfrm>
            <a:off x="5356110" y="3887410"/>
            <a:ext cx="493025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0"/>
            <a:endCxn id="49" idx="3"/>
          </p:cNvCxnSpPr>
          <p:nvPr/>
        </p:nvCxnSpPr>
        <p:spPr>
          <a:xfrm flipV="1">
            <a:off x="5241810" y="3396732"/>
            <a:ext cx="259803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5"/>
            <a:endCxn id="50" idx="0"/>
          </p:cNvCxnSpPr>
          <p:nvPr/>
        </p:nvCxnSpPr>
        <p:spPr>
          <a:xfrm>
            <a:off x="5663257" y="3396732"/>
            <a:ext cx="300178" cy="376378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Left Brace 54"/>
          <p:cNvSpPr/>
          <p:nvPr/>
        </p:nvSpPr>
        <p:spPr>
          <a:xfrm>
            <a:off x="1143000" y="2290622"/>
            <a:ext cx="543140" cy="2890978"/>
          </a:xfrm>
          <a:prstGeom prst="leftBrac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 smtClean="0"/>
                  <a:t>Example:</a:t>
                </a:r>
              </a:p>
              <a:p>
                <a:pPr algn="ctr"/>
                <a:r>
                  <a:rPr lang="en-US" sz="2000" b="1" dirty="0" smtClean="0"/>
                  <a:t>triangle</a:t>
                </a:r>
                <a:endParaRPr lang="en-US" b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6" y="3015589"/>
                <a:ext cx="1213868" cy="984885"/>
              </a:xfrm>
              <a:prstGeom prst="rect">
                <a:avLst/>
              </a:prstGeom>
              <a:blipFill rotWithShape="0">
                <a:blip r:embed="rId3"/>
                <a:stretch>
                  <a:fillRect l="-2513" t="-3727" r="-3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2312197"/>
                <a:ext cx="179823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n-US" sz="2400" b="1" dirty="0" smtClean="0">
                    <a:solidFill>
                      <a:srgbClr val="0070C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4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8969" y="1802415"/>
                <a:ext cx="171642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064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7038" y="3327296"/>
                <a:ext cx="1798238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745406" y="4369032"/>
                <a:ext cx="179823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         </m:t>
                          </m:r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406" y="4369032"/>
                <a:ext cx="1798238" cy="461665"/>
              </a:xfrm>
              <a:prstGeom prst="rect">
                <a:avLst/>
              </a:prstGeom>
              <a:blipFill rotWithShape="0">
                <a:blip r:embed="rId7"/>
                <a:stretch>
                  <a:fillRect l="-10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/>
          <p:cNvSpPr txBox="1"/>
          <p:nvPr/>
        </p:nvSpPr>
        <p:spPr>
          <a:xfrm>
            <a:off x="6159500" y="6495631"/>
            <a:ext cx="2971800" cy="3077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Biroli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and </a:t>
            </a:r>
            <a:r>
              <a:rPr lang="en-US" sz="14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Mezard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PRL </a:t>
            </a:r>
            <a:r>
              <a:rPr lang="en-US" sz="1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88</a:t>
            </a:r>
            <a:r>
              <a:rPr 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2 (2002)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45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6352</TotalTime>
  <Words>2462</Words>
  <Application>Microsoft Office PowerPoint</Application>
  <PresentationFormat>On-screen Show (4:3)</PresentationFormat>
  <Paragraphs>474</Paragraphs>
  <Slides>57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Dissertation Committee Meeting Disordered Systems in Hierarchical Networks</vt:lpstr>
      <vt:lpstr>Outline</vt:lpstr>
      <vt:lpstr>Review of research work</vt:lpstr>
      <vt:lpstr>Jamming in Hierarchical Networks</vt:lpstr>
      <vt:lpstr>Research Questions</vt:lpstr>
      <vt:lpstr>Jamming Model</vt:lpstr>
      <vt:lpstr>Jamming Model</vt:lpstr>
      <vt:lpstr>Jamming Model</vt:lpstr>
      <vt:lpstr>Jamming Model</vt:lpstr>
      <vt:lpstr>Jamming Model</vt:lpstr>
      <vt:lpstr>Jamming Model</vt:lpstr>
      <vt:lpstr>Jamming Model</vt:lpstr>
      <vt:lpstr>Jamming</vt:lpstr>
      <vt:lpstr>Jamming</vt:lpstr>
      <vt:lpstr>Jamming</vt:lpstr>
      <vt:lpstr>Jamming</vt:lpstr>
      <vt:lpstr>NP-hard Problem</vt:lpstr>
      <vt:lpstr>NP-hard Problem</vt:lpstr>
      <vt:lpstr>NP-hard Problem</vt:lpstr>
      <vt:lpstr>Hierarchical Networks: Hanoi networks</vt:lpstr>
      <vt:lpstr>Hierarchical Networks: Hanoi networks</vt:lpstr>
      <vt:lpstr>Hierarchical networks (HNs)</vt:lpstr>
      <vt:lpstr>Why Hierarchical Networks (HNs)?</vt:lpstr>
      <vt:lpstr>Methods</vt:lpstr>
      <vt:lpstr>Density of States</vt:lpstr>
      <vt:lpstr>Jamming</vt:lpstr>
      <vt:lpstr>Power-law relaxation</vt:lpstr>
      <vt:lpstr>No Jamming</vt:lpstr>
      <vt:lpstr>Local dynamics</vt:lpstr>
      <vt:lpstr>Project 1 Summary</vt:lpstr>
      <vt:lpstr>Antiferromagnetic Ising model</vt:lpstr>
      <vt:lpstr>Antiferromagnetic Ising model</vt:lpstr>
      <vt:lpstr>Antiferromagnetic Ising model</vt:lpstr>
      <vt:lpstr>Antiferromagnetic Ising model</vt:lpstr>
      <vt:lpstr>Antiferromagnetic Ising model</vt:lpstr>
      <vt:lpstr>Antiferromagnetic Ising model</vt:lpstr>
      <vt:lpstr>Antiferromagnetic Ising model</vt:lpstr>
      <vt:lpstr>Research Questions</vt:lpstr>
      <vt:lpstr>Methods</vt:lpstr>
      <vt:lpstr>Density of States (WL)</vt:lpstr>
      <vt:lpstr>Glassy relaxation (SA)</vt:lpstr>
      <vt:lpstr>Power-law relaxation (SA)</vt:lpstr>
      <vt:lpstr>Spin glass transition (RG)</vt:lpstr>
      <vt:lpstr>Spin glass transition (RG)</vt:lpstr>
      <vt:lpstr>Spin glass transition (RG)</vt:lpstr>
      <vt:lpstr>Spin glass transition (RG)</vt:lpstr>
      <vt:lpstr>Spin glass transition (RG)</vt:lpstr>
      <vt:lpstr>Project 2 Summary</vt:lpstr>
      <vt:lpstr>Future Plan</vt:lpstr>
      <vt:lpstr>PowerPoint Presentation</vt:lpstr>
      <vt:lpstr>Simulated Annealing</vt:lpstr>
      <vt:lpstr>Wang-Landau Sampling</vt:lpstr>
      <vt:lpstr>Wang-Landau Sampling</vt:lpstr>
      <vt:lpstr>WL vs. RG </vt:lpstr>
      <vt:lpstr>PowerPoint Presentation</vt:lpstr>
      <vt:lpstr>PowerPoint Presentation</vt:lpstr>
      <vt:lpstr>N=2^500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Dissertation Committee Meeting Disordered Systems in hierarchical network</dc:title>
  <dc:creator>sxcheng</dc:creator>
  <cp:lastModifiedBy>Cheng, Xiang</cp:lastModifiedBy>
  <cp:revision>347</cp:revision>
  <cp:lastPrinted>2015-04-21T19:50:46Z</cp:lastPrinted>
  <dcterms:created xsi:type="dcterms:W3CDTF">2006-08-16T00:00:00Z</dcterms:created>
  <dcterms:modified xsi:type="dcterms:W3CDTF">2016-09-15T01:12:05Z</dcterms:modified>
</cp:coreProperties>
</file>