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7" r:id="rId2"/>
    <p:sldId id="259" r:id="rId3"/>
    <p:sldId id="258" r:id="rId4"/>
    <p:sldId id="260" r:id="rId5"/>
    <p:sldId id="261" r:id="rId6"/>
    <p:sldId id="262" r:id="rId7"/>
    <p:sldId id="300" r:id="rId8"/>
    <p:sldId id="303" r:id="rId9"/>
    <p:sldId id="304" r:id="rId10"/>
    <p:sldId id="305" r:id="rId11"/>
    <p:sldId id="301" r:id="rId12"/>
    <p:sldId id="306" r:id="rId13"/>
    <p:sldId id="311" r:id="rId14"/>
    <p:sldId id="295" r:id="rId15"/>
    <p:sldId id="310" r:id="rId16"/>
    <p:sldId id="296" r:id="rId17"/>
    <p:sldId id="297" r:id="rId18"/>
    <p:sldId id="312" r:id="rId19"/>
    <p:sldId id="313" r:id="rId20"/>
    <p:sldId id="263" r:id="rId21"/>
    <p:sldId id="320" r:id="rId22"/>
    <p:sldId id="264" r:id="rId23"/>
    <p:sldId id="266" r:id="rId24"/>
    <p:sldId id="280" r:id="rId25"/>
    <p:sldId id="267" r:id="rId26"/>
    <p:sldId id="271" r:id="rId27"/>
    <p:sldId id="272" r:id="rId28"/>
    <p:sldId id="273" r:id="rId29"/>
    <p:sldId id="274" r:id="rId30"/>
    <p:sldId id="275" r:id="rId31"/>
    <p:sldId id="276" r:id="rId32"/>
    <p:sldId id="314" r:id="rId33"/>
    <p:sldId id="315" r:id="rId34"/>
    <p:sldId id="316" r:id="rId35"/>
    <p:sldId id="317" r:id="rId36"/>
    <p:sldId id="318" r:id="rId37"/>
    <p:sldId id="319" r:id="rId38"/>
    <p:sldId id="278" r:id="rId39"/>
    <p:sldId id="281" r:id="rId40"/>
    <p:sldId id="282" r:id="rId41"/>
    <p:sldId id="283" r:id="rId42"/>
    <p:sldId id="284" r:id="rId43"/>
    <p:sldId id="307" r:id="rId44"/>
    <p:sldId id="285" r:id="rId45"/>
    <p:sldId id="286" r:id="rId46"/>
    <p:sldId id="287" r:id="rId47"/>
    <p:sldId id="288" r:id="rId48"/>
    <p:sldId id="290" r:id="rId49"/>
    <p:sldId id="289" r:id="rId50"/>
    <p:sldId id="294" r:id="rId51"/>
    <p:sldId id="291" r:id="rId52"/>
    <p:sldId id="292" r:id="rId53"/>
    <p:sldId id="293" r:id="rId54"/>
    <p:sldId id="298" r:id="rId55"/>
    <p:sldId id="299" r:id="rId56"/>
    <p:sldId id="308" r:id="rId57"/>
    <p:sldId id="309" r:id="rId58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956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92D175A-324D-4F80-820B-522BA434460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6A198DF-FA23-4A3B-B102-21892CF4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60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17B348D4-D52D-4205-A3CC-17B3624051DC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00388" y="860425"/>
            <a:ext cx="3095625" cy="2322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11872"/>
            <a:ext cx="7437120" cy="2709714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4DDDC0C-284C-4683-8F13-8989C025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1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DC0C-284C-4683-8F13-8989C02552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8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DC0C-284C-4683-8F13-8989C02552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09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D766D-AB5F-4B09-8C73-4AB3D6DEF159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58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D766D-AB5F-4B09-8C73-4AB3D6DEF159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84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DC0C-284C-4683-8F13-8989C02552B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51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1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image" Target="../media/image1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1.png"/><Relationship Id="rId4" Type="http://schemas.openxmlformats.org/officeDocument/2006/relationships/image" Target="../media/image1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1.png"/><Relationship Id="rId4" Type="http://schemas.openxmlformats.org/officeDocument/2006/relationships/image" Target="../media/image1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1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1.png"/><Relationship Id="rId5" Type="http://schemas.openxmlformats.org/officeDocument/2006/relationships/image" Target="../media/image120.png"/><Relationship Id="rId10" Type="http://schemas.openxmlformats.org/officeDocument/2006/relationships/image" Target="../media/image170.png"/><Relationship Id="rId4" Type="http://schemas.openxmlformats.org/officeDocument/2006/relationships/image" Target="../media/image110.png"/><Relationship Id="rId9" Type="http://schemas.openxmlformats.org/officeDocument/2006/relationships/image" Target="../media/image1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3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5" Type="http://schemas.openxmlformats.org/officeDocument/2006/relationships/image" Target="../media/image182.png"/><Relationship Id="rId4" Type="http://schemas.openxmlformats.org/officeDocument/2006/relationships/image" Target="../media/image17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99" y="228600"/>
            <a:ext cx="8839200" cy="1905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Dissertation Committee Meeting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Disordered Systems in Hierarchical </a:t>
            </a:r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etworks</a:t>
            </a:r>
            <a:endParaRPr lang="en-US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67000"/>
            <a:ext cx="7010400" cy="20574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Xiang Cheng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Physics, Emory University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Committee: 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Dr. Boettcher, Dr. Nemenman, Dr. Family, Dr. Burton, Dr. Nagy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6" y="4876800"/>
            <a:ext cx="3386254" cy="102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 smtClean="0"/>
              <a:t>Jamming</a:t>
            </a:r>
            <a:r>
              <a:rPr lang="en-US" dirty="0" smtClean="0"/>
              <a:t>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Biroli-Mezard Model</a:t>
                </a:r>
              </a:p>
              <a:p>
                <a:pPr lvl="1"/>
                <a:r>
                  <a:rPr lang="en-US" sz="2400" dirty="0" smtClean="0"/>
                  <a:t>Each site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particle with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000" i="1" dirty="0"/>
                  <a:t>(chemical potential</a:t>
                </a:r>
                <a:r>
                  <a:rPr lang="en-US" sz="2000" i="1" dirty="0" smtClean="0"/>
                  <a:t>)</a:t>
                </a:r>
                <a:endParaRPr lang="en-US" sz="2400" dirty="0"/>
              </a:p>
              <a:p>
                <a:pPr lvl="1"/>
                <a:r>
                  <a:rPr lang="en-US" sz="2400" dirty="0" smtClean="0"/>
                  <a:t>Rule: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(0, 1,⋯)</m:t>
                    </m:r>
                  </m:oMath>
                </a14:m>
                <a:r>
                  <a:rPr lang="en-US" sz="2400" dirty="0" smtClean="0"/>
                  <a:t> neighbors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  <a:blipFill rotWithShape="0">
                <a:blip r:embed="rId2"/>
                <a:stretch>
                  <a:fillRect l="-1385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119455" y="22154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00455" y="27869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8830" y="27869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6"/>
            <a:endCxn id="6" idx="2"/>
          </p:cNvCxnSpPr>
          <p:nvPr/>
        </p:nvCxnSpPr>
        <p:spPr>
          <a:xfrm>
            <a:off x="2007430" y="2901289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3"/>
          </p:cNvCxnSpPr>
          <p:nvPr/>
        </p:nvCxnSpPr>
        <p:spPr>
          <a:xfrm flipV="1">
            <a:off x="1893130" y="2410611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6" idx="0"/>
          </p:cNvCxnSpPr>
          <p:nvPr/>
        </p:nvCxnSpPr>
        <p:spPr>
          <a:xfrm>
            <a:off x="2314577" y="2410611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119455" y="3217461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500455" y="3788961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78830" y="3788961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6"/>
            <a:endCxn id="20" idx="2"/>
          </p:cNvCxnSpPr>
          <p:nvPr/>
        </p:nvCxnSpPr>
        <p:spPr>
          <a:xfrm>
            <a:off x="2007430" y="3903261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0"/>
            <a:endCxn id="19" idx="3"/>
          </p:cNvCxnSpPr>
          <p:nvPr/>
        </p:nvCxnSpPr>
        <p:spPr>
          <a:xfrm flipV="1">
            <a:off x="1893130" y="3412583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5"/>
            <a:endCxn id="20" idx="0"/>
          </p:cNvCxnSpPr>
          <p:nvPr/>
        </p:nvCxnSpPr>
        <p:spPr>
          <a:xfrm>
            <a:off x="2314577" y="3412583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119455" y="43082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500455" y="487971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778830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  <a:endCxn id="26" idx="2"/>
          </p:cNvCxnSpPr>
          <p:nvPr/>
        </p:nvCxnSpPr>
        <p:spPr>
          <a:xfrm>
            <a:off x="2007430" y="499401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0"/>
            <a:endCxn id="25" idx="3"/>
          </p:cNvCxnSpPr>
          <p:nvPr/>
        </p:nvCxnSpPr>
        <p:spPr>
          <a:xfrm flipV="1">
            <a:off x="1893130" y="450333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5"/>
            <a:endCxn id="26" idx="0"/>
          </p:cNvCxnSpPr>
          <p:nvPr/>
        </p:nvCxnSpPr>
        <p:spPr>
          <a:xfrm>
            <a:off x="2314577" y="450333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831680" y="430821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12680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91055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2" idx="2"/>
          </p:cNvCxnSpPr>
          <p:nvPr/>
        </p:nvCxnSpPr>
        <p:spPr>
          <a:xfrm>
            <a:off x="3719655" y="499401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0"/>
            <a:endCxn id="31" idx="3"/>
          </p:cNvCxnSpPr>
          <p:nvPr/>
        </p:nvCxnSpPr>
        <p:spPr>
          <a:xfrm flipV="1">
            <a:off x="3605355" y="450333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5"/>
            <a:endCxn id="32" idx="0"/>
          </p:cNvCxnSpPr>
          <p:nvPr/>
        </p:nvCxnSpPr>
        <p:spPr>
          <a:xfrm>
            <a:off x="4026802" y="450333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474530" y="43082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55530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33905" y="487971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6"/>
            <a:endCxn id="38" idx="2"/>
          </p:cNvCxnSpPr>
          <p:nvPr/>
        </p:nvCxnSpPr>
        <p:spPr>
          <a:xfrm>
            <a:off x="5362505" y="499401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9" idx="0"/>
            <a:endCxn id="37" idx="3"/>
          </p:cNvCxnSpPr>
          <p:nvPr/>
        </p:nvCxnSpPr>
        <p:spPr>
          <a:xfrm flipV="1">
            <a:off x="5248205" y="450333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5"/>
            <a:endCxn id="38" idx="0"/>
          </p:cNvCxnSpPr>
          <p:nvPr/>
        </p:nvCxnSpPr>
        <p:spPr>
          <a:xfrm>
            <a:off x="5669652" y="450333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92314" y="3198198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273314" y="3769698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551689" y="3769698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5" idx="6"/>
            <a:endCxn id="44" idx="2"/>
          </p:cNvCxnSpPr>
          <p:nvPr/>
        </p:nvCxnSpPr>
        <p:spPr>
          <a:xfrm>
            <a:off x="3780289" y="3883998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0"/>
            <a:endCxn id="43" idx="3"/>
          </p:cNvCxnSpPr>
          <p:nvPr/>
        </p:nvCxnSpPr>
        <p:spPr>
          <a:xfrm flipV="1">
            <a:off x="3665989" y="3393320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5"/>
            <a:endCxn id="44" idx="0"/>
          </p:cNvCxnSpPr>
          <p:nvPr/>
        </p:nvCxnSpPr>
        <p:spPr>
          <a:xfrm>
            <a:off x="4087436" y="3393320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468135" y="320161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49135" y="3773110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127510" y="377311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1" idx="6"/>
            <a:endCxn id="50" idx="2"/>
          </p:cNvCxnSpPr>
          <p:nvPr/>
        </p:nvCxnSpPr>
        <p:spPr>
          <a:xfrm>
            <a:off x="5356110" y="3887410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0"/>
            <a:endCxn id="49" idx="3"/>
          </p:cNvCxnSpPr>
          <p:nvPr/>
        </p:nvCxnSpPr>
        <p:spPr>
          <a:xfrm flipV="1">
            <a:off x="5241810" y="3396732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9" idx="5"/>
            <a:endCxn id="50" idx="0"/>
          </p:cNvCxnSpPr>
          <p:nvPr/>
        </p:nvCxnSpPr>
        <p:spPr>
          <a:xfrm>
            <a:off x="5663257" y="3396732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e 54"/>
          <p:cNvSpPr/>
          <p:nvPr/>
        </p:nvSpPr>
        <p:spPr>
          <a:xfrm>
            <a:off x="1143000" y="2290622"/>
            <a:ext cx="543140" cy="2890978"/>
          </a:xfrm>
          <a:prstGeom prst="leftBrac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3466" y="3015589"/>
                <a:ext cx="1213868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Example:</a:t>
                </a:r>
              </a:p>
              <a:p>
                <a:pPr algn="ctr"/>
                <a:r>
                  <a:rPr lang="en-US" sz="2000" b="1" dirty="0" smtClean="0"/>
                  <a:t>triangle</a:t>
                </a:r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6" y="3015589"/>
                <a:ext cx="1213868" cy="984885"/>
              </a:xfrm>
              <a:prstGeom prst="rect">
                <a:avLst/>
              </a:prstGeom>
              <a:blipFill rotWithShape="0">
                <a:blip r:embed="rId3"/>
                <a:stretch>
                  <a:fillRect l="-2513" t="-3727" r="-3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6745406" y="2312197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406" y="2312197"/>
                <a:ext cx="179823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738969" y="1802415"/>
                <a:ext cx="1716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969" y="1802415"/>
                <a:ext cx="171642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06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6747038" y="3327296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38" y="3327296"/>
                <a:ext cx="179823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6745406" y="4369032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406" y="4369032"/>
                <a:ext cx="1798238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6159500" y="6495631"/>
            <a:ext cx="2971800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Biroli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Mezard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PRL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88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 (2002)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 smtClean="0"/>
              <a:t>Jamming</a:t>
            </a:r>
            <a:r>
              <a:rPr lang="en-US" dirty="0" smtClean="0"/>
              <a:t>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Biroli-Mezard Model</a:t>
                </a:r>
              </a:p>
              <a:p>
                <a:pPr lvl="1"/>
                <a:r>
                  <a:rPr lang="en-US" sz="2400" dirty="0" smtClean="0"/>
                  <a:t>Each site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particle with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000" i="1" dirty="0" smtClean="0"/>
                  <a:t>(chemical potential)</a:t>
                </a:r>
                <a:r>
                  <a:rPr lang="en-US" sz="2400" dirty="0" smtClean="0"/>
                  <a:t> </a:t>
                </a:r>
              </a:p>
              <a:p>
                <a:pPr lvl="1"/>
                <a:r>
                  <a:rPr lang="en-US" sz="2400" dirty="0" smtClean="0"/>
                  <a:t>Rule: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(0, 1,⋯)</m:t>
                    </m:r>
                  </m:oMath>
                </a14:m>
                <a:r>
                  <a:rPr lang="en-US" sz="2400" dirty="0" smtClean="0"/>
                  <a:t> neighbors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  <a:blipFill rotWithShape="0">
                <a:blip r:embed="rId2"/>
                <a:stretch>
                  <a:fillRect l="-1385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119455" y="22154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00455" y="27869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8830" y="27869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6"/>
            <a:endCxn id="6" idx="2"/>
          </p:cNvCxnSpPr>
          <p:nvPr/>
        </p:nvCxnSpPr>
        <p:spPr>
          <a:xfrm>
            <a:off x="2007430" y="2901289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3"/>
          </p:cNvCxnSpPr>
          <p:nvPr/>
        </p:nvCxnSpPr>
        <p:spPr>
          <a:xfrm flipV="1">
            <a:off x="1893130" y="2410611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6" idx="0"/>
          </p:cNvCxnSpPr>
          <p:nvPr/>
        </p:nvCxnSpPr>
        <p:spPr>
          <a:xfrm>
            <a:off x="2314577" y="2410611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119455" y="3217461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500455" y="3788961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78830" y="3788961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6"/>
            <a:endCxn id="20" idx="2"/>
          </p:cNvCxnSpPr>
          <p:nvPr/>
        </p:nvCxnSpPr>
        <p:spPr>
          <a:xfrm>
            <a:off x="2007430" y="3903261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0"/>
            <a:endCxn id="19" idx="3"/>
          </p:cNvCxnSpPr>
          <p:nvPr/>
        </p:nvCxnSpPr>
        <p:spPr>
          <a:xfrm flipV="1">
            <a:off x="1893130" y="3412583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5"/>
            <a:endCxn id="20" idx="0"/>
          </p:cNvCxnSpPr>
          <p:nvPr/>
        </p:nvCxnSpPr>
        <p:spPr>
          <a:xfrm>
            <a:off x="2314577" y="3412583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119455" y="43082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500455" y="487971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778830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  <a:endCxn id="26" idx="2"/>
          </p:cNvCxnSpPr>
          <p:nvPr/>
        </p:nvCxnSpPr>
        <p:spPr>
          <a:xfrm>
            <a:off x="2007430" y="499401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0"/>
            <a:endCxn id="25" idx="3"/>
          </p:cNvCxnSpPr>
          <p:nvPr/>
        </p:nvCxnSpPr>
        <p:spPr>
          <a:xfrm flipV="1">
            <a:off x="1893130" y="450333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5"/>
            <a:endCxn id="26" idx="0"/>
          </p:cNvCxnSpPr>
          <p:nvPr/>
        </p:nvCxnSpPr>
        <p:spPr>
          <a:xfrm>
            <a:off x="2314577" y="450333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831680" y="430821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12680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91055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2" idx="2"/>
          </p:cNvCxnSpPr>
          <p:nvPr/>
        </p:nvCxnSpPr>
        <p:spPr>
          <a:xfrm>
            <a:off x="3719655" y="499401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0"/>
            <a:endCxn id="31" idx="3"/>
          </p:cNvCxnSpPr>
          <p:nvPr/>
        </p:nvCxnSpPr>
        <p:spPr>
          <a:xfrm flipV="1">
            <a:off x="3605355" y="450333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5"/>
            <a:endCxn id="32" idx="0"/>
          </p:cNvCxnSpPr>
          <p:nvPr/>
        </p:nvCxnSpPr>
        <p:spPr>
          <a:xfrm>
            <a:off x="4026802" y="450333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474530" y="43082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55530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33905" y="487971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6"/>
            <a:endCxn id="38" idx="2"/>
          </p:cNvCxnSpPr>
          <p:nvPr/>
        </p:nvCxnSpPr>
        <p:spPr>
          <a:xfrm>
            <a:off x="5362505" y="499401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9" idx="0"/>
            <a:endCxn id="37" idx="3"/>
          </p:cNvCxnSpPr>
          <p:nvPr/>
        </p:nvCxnSpPr>
        <p:spPr>
          <a:xfrm flipV="1">
            <a:off x="5248205" y="450333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5"/>
            <a:endCxn id="38" idx="0"/>
          </p:cNvCxnSpPr>
          <p:nvPr/>
        </p:nvCxnSpPr>
        <p:spPr>
          <a:xfrm>
            <a:off x="5669652" y="450333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92314" y="3198198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273314" y="3769698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551689" y="3769698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5" idx="6"/>
            <a:endCxn id="44" idx="2"/>
          </p:cNvCxnSpPr>
          <p:nvPr/>
        </p:nvCxnSpPr>
        <p:spPr>
          <a:xfrm>
            <a:off x="3780289" y="3883998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0"/>
            <a:endCxn id="43" idx="3"/>
          </p:cNvCxnSpPr>
          <p:nvPr/>
        </p:nvCxnSpPr>
        <p:spPr>
          <a:xfrm flipV="1">
            <a:off x="3665989" y="3393320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5"/>
            <a:endCxn id="44" idx="0"/>
          </p:cNvCxnSpPr>
          <p:nvPr/>
        </p:nvCxnSpPr>
        <p:spPr>
          <a:xfrm>
            <a:off x="4087436" y="3393320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468135" y="320161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49135" y="3773110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127510" y="377311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1" idx="6"/>
            <a:endCxn id="50" idx="2"/>
          </p:cNvCxnSpPr>
          <p:nvPr/>
        </p:nvCxnSpPr>
        <p:spPr>
          <a:xfrm>
            <a:off x="5356110" y="3887410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0"/>
            <a:endCxn id="49" idx="3"/>
          </p:cNvCxnSpPr>
          <p:nvPr/>
        </p:nvCxnSpPr>
        <p:spPr>
          <a:xfrm flipV="1">
            <a:off x="5241810" y="3396732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9" idx="5"/>
            <a:endCxn id="50" idx="0"/>
          </p:cNvCxnSpPr>
          <p:nvPr/>
        </p:nvCxnSpPr>
        <p:spPr>
          <a:xfrm>
            <a:off x="5663257" y="3396732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e 54"/>
          <p:cNvSpPr/>
          <p:nvPr/>
        </p:nvSpPr>
        <p:spPr>
          <a:xfrm>
            <a:off x="1143000" y="2290622"/>
            <a:ext cx="543140" cy="2890978"/>
          </a:xfrm>
          <a:prstGeom prst="leftBrac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3466" y="3015589"/>
                <a:ext cx="1213868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Example:</a:t>
                </a:r>
              </a:p>
              <a:p>
                <a:pPr algn="ctr"/>
                <a:r>
                  <a:rPr lang="en-US" sz="2000" b="1" dirty="0" smtClean="0"/>
                  <a:t>triangle</a:t>
                </a:r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6" y="3015589"/>
                <a:ext cx="1213868" cy="984885"/>
              </a:xfrm>
              <a:prstGeom prst="rect">
                <a:avLst/>
              </a:prstGeom>
              <a:blipFill rotWithShape="0">
                <a:blip r:embed="rId3"/>
                <a:stretch>
                  <a:fillRect l="-2513" t="-3727" r="-3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6745406" y="2312197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406" y="2312197"/>
                <a:ext cx="179823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17" r="-54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6698062" y="3331761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062" y="3331761"/>
                <a:ext cx="179823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017" r="-542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6687257" y="4460695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257" y="4460695"/>
                <a:ext cx="179823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017" r="-542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738969" y="1802415"/>
                <a:ext cx="1716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969" y="1802415"/>
                <a:ext cx="1716423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06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6159500" y="6495631"/>
            <a:ext cx="2971800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Biroli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Mezard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PRL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88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 (2002)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4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 smtClean="0"/>
              <a:t>Jamming</a:t>
            </a:r>
            <a:r>
              <a:rPr lang="en-US" dirty="0" smtClean="0"/>
              <a:t>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Biroli-Mezard Model</a:t>
                </a:r>
              </a:p>
              <a:p>
                <a:pPr lvl="1"/>
                <a:r>
                  <a:rPr lang="en-US" sz="2400" dirty="0" smtClean="0"/>
                  <a:t>Each site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particle with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000" i="1" dirty="0" smtClean="0"/>
                  <a:t>(chemical potential)</a:t>
                </a:r>
                <a:r>
                  <a:rPr lang="en-US" sz="2400" dirty="0" smtClean="0"/>
                  <a:t> </a:t>
                </a:r>
              </a:p>
              <a:p>
                <a:pPr lvl="1"/>
                <a:r>
                  <a:rPr lang="en-US" sz="2400" dirty="0" smtClean="0"/>
                  <a:t>Rule: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(0, 1,⋯)</m:t>
                    </m:r>
                  </m:oMath>
                </a14:m>
                <a:r>
                  <a:rPr lang="en-US" sz="2400" dirty="0" smtClean="0"/>
                  <a:t> neighbors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  <a:blipFill rotWithShape="0">
                <a:blip r:embed="rId2"/>
                <a:stretch>
                  <a:fillRect l="-1385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119455" y="22154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00455" y="27869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8830" y="27869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6"/>
            <a:endCxn id="6" idx="2"/>
          </p:cNvCxnSpPr>
          <p:nvPr/>
        </p:nvCxnSpPr>
        <p:spPr>
          <a:xfrm>
            <a:off x="2007430" y="2901289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3"/>
          </p:cNvCxnSpPr>
          <p:nvPr/>
        </p:nvCxnSpPr>
        <p:spPr>
          <a:xfrm flipV="1">
            <a:off x="1893130" y="2410611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6" idx="0"/>
          </p:cNvCxnSpPr>
          <p:nvPr/>
        </p:nvCxnSpPr>
        <p:spPr>
          <a:xfrm>
            <a:off x="2314577" y="2410611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119455" y="3217461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500455" y="3788961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78830" y="3788961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6"/>
            <a:endCxn id="20" idx="2"/>
          </p:cNvCxnSpPr>
          <p:nvPr/>
        </p:nvCxnSpPr>
        <p:spPr>
          <a:xfrm>
            <a:off x="2007430" y="3903261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0"/>
            <a:endCxn id="19" idx="3"/>
          </p:cNvCxnSpPr>
          <p:nvPr/>
        </p:nvCxnSpPr>
        <p:spPr>
          <a:xfrm flipV="1">
            <a:off x="1893130" y="3412583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5"/>
            <a:endCxn id="20" idx="0"/>
          </p:cNvCxnSpPr>
          <p:nvPr/>
        </p:nvCxnSpPr>
        <p:spPr>
          <a:xfrm>
            <a:off x="2314577" y="3412583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119455" y="43082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500455" y="487971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778830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  <a:endCxn id="26" idx="2"/>
          </p:cNvCxnSpPr>
          <p:nvPr/>
        </p:nvCxnSpPr>
        <p:spPr>
          <a:xfrm>
            <a:off x="2007430" y="499401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0"/>
            <a:endCxn id="25" idx="3"/>
          </p:cNvCxnSpPr>
          <p:nvPr/>
        </p:nvCxnSpPr>
        <p:spPr>
          <a:xfrm flipV="1">
            <a:off x="1893130" y="450333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5"/>
            <a:endCxn id="26" idx="0"/>
          </p:cNvCxnSpPr>
          <p:nvPr/>
        </p:nvCxnSpPr>
        <p:spPr>
          <a:xfrm>
            <a:off x="2314577" y="450333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831680" y="430821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12680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91055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2" idx="2"/>
          </p:cNvCxnSpPr>
          <p:nvPr/>
        </p:nvCxnSpPr>
        <p:spPr>
          <a:xfrm>
            <a:off x="3719655" y="499401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0"/>
            <a:endCxn id="31" idx="3"/>
          </p:cNvCxnSpPr>
          <p:nvPr/>
        </p:nvCxnSpPr>
        <p:spPr>
          <a:xfrm flipV="1">
            <a:off x="3605355" y="450333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5"/>
            <a:endCxn id="32" idx="0"/>
          </p:cNvCxnSpPr>
          <p:nvPr/>
        </p:nvCxnSpPr>
        <p:spPr>
          <a:xfrm>
            <a:off x="4026802" y="450333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474530" y="43082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55530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33905" y="487971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6"/>
            <a:endCxn id="38" idx="2"/>
          </p:cNvCxnSpPr>
          <p:nvPr/>
        </p:nvCxnSpPr>
        <p:spPr>
          <a:xfrm>
            <a:off x="5362505" y="499401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9" idx="0"/>
            <a:endCxn id="37" idx="3"/>
          </p:cNvCxnSpPr>
          <p:nvPr/>
        </p:nvCxnSpPr>
        <p:spPr>
          <a:xfrm flipV="1">
            <a:off x="5248205" y="450333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5"/>
            <a:endCxn id="38" idx="0"/>
          </p:cNvCxnSpPr>
          <p:nvPr/>
        </p:nvCxnSpPr>
        <p:spPr>
          <a:xfrm>
            <a:off x="5669652" y="450333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92314" y="3198198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273314" y="3769698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551689" y="3769698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5" idx="6"/>
            <a:endCxn id="44" idx="2"/>
          </p:cNvCxnSpPr>
          <p:nvPr/>
        </p:nvCxnSpPr>
        <p:spPr>
          <a:xfrm>
            <a:off x="3780289" y="3883998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0"/>
            <a:endCxn id="43" idx="3"/>
          </p:cNvCxnSpPr>
          <p:nvPr/>
        </p:nvCxnSpPr>
        <p:spPr>
          <a:xfrm flipV="1">
            <a:off x="3665989" y="3393320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5"/>
            <a:endCxn id="44" idx="0"/>
          </p:cNvCxnSpPr>
          <p:nvPr/>
        </p:nvCxnSpPr>
        <p:spPr>
          <a:xfrm>
            <a:off x="4087436" y="3393320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468135" y="320161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49135" y="3773110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127510" y="377311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1" idx="6"/>
            <a:endCxn id="50" idx="2"/>
          </p:cNvCxnSpPr>
          <p:nvPr/>
        </p:nvCxnSpPr>
        <p:spPr>
          <a:xfrm>
            <a:off x="5356110" y="3887410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0"/>
            <a:endCxn id="49" idx="3"/>
          </p:cNvCxnSpPr>
          <p:nvPr/>
        </p:nvCxnSpPr>
        <p:spPr>
          <a:xfrm flipV="1">
            <a:off x="5241810" y="3396732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9" idx="5"/>
            <a:endCxn id="50" idx="0"/>
          </p:cNvCxnSpPr>
          <p:nvPr/>
        </p:nvCxnSpPr>
        <p:spPr>
          <a:xfrm>
            <a:off x="5663257" y="3396732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e 54"/>
          <p:cNvSpPr/>
          <p:nvPr/>
        </p:nvSpPr>
        <p:spPr>
          <a:xfrm>
            <a:off x="1143000" y="2290622"/>
            <a:ext cx="543140" cy="2890978"/>
          </a:xfrm>
          <a:prstGeom prst="leftBrac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3466" y="3015589"/>
                <a:ext cx="1213868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Example:</a:t>
                </a:r>
              </a:p>
              <a:p>
                <a:pPr algn="ctr"/>
                <a:r>
                  <a:rPr lang="en-US" sz="2000" b="1" dirty="0" smtClean="0"/>
                  <a:t>triangle</a:t>
                </a:r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6" y="3015589"/>
                <a:ext cx="1213868" cy="984885"/>
              </a:xfrm>
              <a:prstGeom prst="rect">
                <a:avLst/>
              </a:prstGeom>
              <a:blipFill rotWithShape="0">
                <a:blip r:embed="rId3"/>
                <a:stretch>
                  <a:fillRect l="-2513" t="-3727" r="-3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6745406" y="2312197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406" y="2312197"/>
                <a:ext cx="179823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17" r="-54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6698062" y="3331761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062" y="3331761"/>
                <a:ext cx="179823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017" r="-542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6687257" y="4460695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257" y="4460695"/>
                <a:ext cx="179823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017" r="-542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2660547" y="5431955"/>
                <a:ext cx="3822906" cy="1324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smtClean="0">
                          <a:latin typeface="Cambria Math"/>
                          <a:cs typeface="Times New Roman" pitchFamily="18" charset="0"/>
                        </a:rPr>
                        <m:t>Ξ</m:t>
                      </m:r>
                      <m:r>
                        <a:rPr lang="en-US" sz="28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max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𝜇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547" y="5431955"/>
                <a:ext cx="3822906" cy="132472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738969" y="1802415"/>
                <a:ext cx="1716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969" y="1802415"/>
                <a:ext cx="1716423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06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6159500" y="6495631"/>
            <a:ext cx="2971800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Biroli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Mezard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PRL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88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 (2002)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92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Jamming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1084" y="93146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Equilibrium state: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equlibrium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Ξ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𝜕𝜇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84" y="931460"/>
                <a:ext cx="8229600" cy="4525963"/>
              </a:xfrm>
              <a:blipFill rotWithShape="0"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202019" y="292397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83019" y="349547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61394" y="349547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6"/>
            <a:endCxn id="5" idx="2"/>
          </p:cNvCxnSpPr>
          <p:nvPr/>
        </p:nvCxnSpPr>
        <p:spPr>
          <a:xfrm>
            <a:off x="4089994" y="360977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0"/>
            <a:endCxn id="4" idx="3"/>
          </p:cNvCxnSpPr>
          <p:nvPr/>
        </p:nvCxnSpPr>
        <p:spPr>
          <a:xfrm flipV="1">
            <a:off x="3975694" y="311909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5" idx="0"/>
          </p:cNvCxnSpPr>
          <p:nvPr/>
        </p:nvCxnSpPr>
        <p:spPr>
          <a:xfrm>
            <a:off x="4397141" y="311909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005414" y="2912035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86414" y="3483535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64789" y="3483535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2" idx="6"/>
            <a:endCxn id="11" idx="2"/>
          </p:cNvCxnSpPr>
          <p:nvPr/>
        </p:nvCxnSpPr>
        <p:spPr>
          <a:xfrm>
            <a:off x="1893389" y="3597835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0"/>
            <a:endCxn id="10" idx="3"/>
          </p:cNvCxnSpPr>
          <p:nvPr/>
        </p:nvCxnSpPr>
        <p:spPr>
          <a:xfrm flipV="1">
            <a:off x="1779089" y="3107157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5"/>
            <a:endCxn id="11" idx="0"/>
          </p:cNvCxnSpPr>
          <p:nvPr/>
        </p:nvCxnSpPr>
        <p:spPr>
          <a:xfrm>
            <a:off x="2200536" y="3107157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10649" y="292397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91649" y="349547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70024" y="349547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6"/>
            <a:endCxn id="17" idx="2"/>
          </p:cNvCxnSpPr>
          <p:nvPr/>
        </p:nvCxnSpPr>
        <p:spPr>
          <a:xfrm>
            <a:off x="6398624" y="360977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0"/>
            <a:endCxn id="16" idx="3"/>
          </p:cNvCxnSpPr>
          <p:nvPr/>
        </p:nvCxnSpPr>
        <p:spPr>
          <a:xfrm flipV="1">
            <a:off x="6284324" y="311909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5"/>
            <a:endCxn id="17" idx="0"/>
          </p:cNvCxnSpPr>
          <p:nvPr/>
        </p:nvCxnSpPr>
        <p:spPr>
          <a:xfrm>
            <a:off x="6705771" y="311909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57461" y="3896380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61" y="3896380"/>
                <a:ext cx="152400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33800" y="3858041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/>
                  <a:t>Small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858041"/>
                <a:ext cx="152400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8400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08160" y="3793590"/>
                <a:ext cx="9120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B</a:t>
                </a:r>
                <a:r>
                  <a:rPr lang="en-US" sz="2800" dirty="0" smtClean="0"/>
                  <a:t>ig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60" y="3793590"/>
                <a:ext cx="912089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333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8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Jamming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1084" y="93146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Equilibrium state: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equlibrium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Ξ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𝜕𝜇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84" y="931460"/>
                <a:ext cx="8229600" cy="4525963"/>
              </a:xfrm>
              <a:blipFill rotWithShape="0"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202019" y="292397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83019" y="349547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61394" y="349547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6"/>
            <a:endCxn id="5" idx="2"/>
          </p:cNvCxnSpPr>
          <p:nvPr/>
        </p:nvCxnSpPr>
        <p:spPr>
          <a:xfrm>
            <a:off x="4089994" y="360977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0"/>
            <a:endCxn id="4" idx="3"/>
          </p:cNvCxnSpPr>
          <p:nvPr/>
        </p:nvCxnSpPr>
        <p:spPr>
          <a:xfrm flipV="1">
            <a:off x="3975694" y="311909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5" idx="0"/>
          </p:cNvCxnSpPr>
          <p:nvPr/>
        </p:nvCxnSpPr>
        <p:spPr>
          <a:xfrm>
            <a:off x="4397141" y="311909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005414" y="2912035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86414" y="3483535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64789" y="3483535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2" idx="6"/>
            <a:endCxn id="11" idx="2"/>
          </p:cNvCxnSpPr>
          <p:nvPr/>
        </p:nvCxnSpPr>
        <p:spPr>
          <a:xfrm>
            <a:off x="1893389" y="3597835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0"/>
            <a:endCxn id="10" idx="3"/>
          </p:cNvCxnSpPr>
          <p:nvPr/>
        </p:nvCxnSpPr>
        <p:spPr>
          <a:xfrm flipV="1">
            <a:off x="1779089" y="3107157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5"/>
            <a:endCxn id="11" idx="0"/>
          </p:cNvCxnSpPr>
          <p:nvPr/>
        </p:nvCxnSpPr>
        <p:spPr>
          <a:xfrm>
            <a:off x="2200536" y="3107157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10649" y="292397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91649" y="349547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70024" y="349547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6"/>
            <a:endCxn id="17" idx="2"/>
          </p:cNvCxnSpPr>
          <p:nvPr/>
        </p:nvCxnSpPr>
        <p:spPr>
          <a:xfrm>
            <a:off x="6398624" y="360977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0"/>
            <a:endCxn id="16" idx="3"/>
          </p:cNvCxnSpPr>
          <p:nvPr/>
        </p:nvCxnSpPr>
        <p:spPr>
          <a:xfrm flipV="1">
            <a:off x="6284324" y="311909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5"/>
            <a:endCxn id="17" idx="0"/>
          </p:cNvCxnSpPr>
          <p:nvPr/>
        </p:nvCxnSpPr>
        <p:spPr>
          <a:xfrm>
            <a:off x="6705771" y="311909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57461" y="3896380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61" y="3896380"/>
                <a:ext cx="152400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33800" y="3858041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/>
                  <a:t>Small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858041"/>
                <a:ext cx="152400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8400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08160" y="3793590"/>
                <a:ext cx="9120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B</a:t>
                </a:r>
                <a:r>
                  <a:rPr lang="en-US" sz="2800" dirty="0" smtClean="0"/>
                  <a:t>ig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60" y="3793590"/>
                <a:ext cx="912089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333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447800" y="4998699"/>
                <a:ext cx="5811035" cy="1249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C00000"/>
                    </a:solidFill>
                  </a:rPr>
                  <a:t>Jamming state: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equlibrium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998699"/>
                <a:ext cx="5811035" cy="1249701"/>
              </a:xfrm>
              <a:prstGeom prst="rect">
                <a:avLst/>
              </a:prstGeom>
              <a:blipFill rotWithShape="0">
                <a:blip r:embed="rId6"/>
                <a:stretch>
                  <a:fillRect t="-7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17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Jamming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1084" y="93146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Equilibrium state: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equlibrium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Ξ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𝜕𝜇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84" y="931460"/>
                <a:ext cx="8229600" cy="4525963"/>
              </a:xfrm>
              <a:blipFill rotWithShape="0"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202019" y="292397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83019" y="349547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61394" y="349547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6"/>
            <a:endCxn id="5" idx="2"/>
          </p:cNvCxnSpPr>
          <p:nvPr/>
        </p:nvCxnSpPr>
        <p:spPr>
          <a:xfrm>
            <a:off x="4089994" y="360977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0"/>
            <a:endCxn id="4" idx="3"/>
          </p:cNvCxnSpPr>
          <p:nvPr/>
        </p:nvCxnSpPr>
        <p:spPr>
          <a:xfrm flipV="1">
            <a:off x="3975694" y="311909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5" idx="0"/>
          </p:cNvCxnSpPr>
          <p:nvPr/>
        </p:nvCxnSpPr>
        <p:spPr>
          <a:xfrm>
            <a:off x="4397141" y="311909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005414" y="2912035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86414" y="3483535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64789" y="3483535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2" idx="6"/>
            <a:endCxn id="11" idx="2"/>
          </p:cNvCxnSpPr>
          <p:nvPr/>
        </p:nvCxnSpPr>
        <p:spPr>
          <a:xfrm>
            <a:off x="1893389" y="3597835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0"/>
            <a:endCxn id="10" idx="3"/>
          </p:cNvCxnSpPr>
          <p:nvPr/>
        </p:nvCxnSpPr>
        <p:spPr>
          <a:xfrm flipV="1">
            <a:off x="1779089" y="3107157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5"/>
            <a:endCxn id="11" idx="0"/>
          </p:cNvCxnSpPr>
          <p:nvPr/>
        </p:nvCxnSpPr>
        <p:spPr>
          <a:xfrm>
            <a:off x="2200536" y="3107157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10649" y="292397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91649" y="349547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70024" y="349547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6"/>
            <a:endCxn id="17" idx="2"/>
          </p:cNvCxnSpPr>
          <p:nvPr/>
        </p:nvCxnSpPr>
        <p:spPr>
          <a:xfrm>
            <a:off x="6398624" y="360977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0"/>
            <a:endCxn id="16" idx="3"/>
          </p:cNvCxnSpPr>
          <p:nvPr/>
        </p:nvCxnSpPr>
        <p:spPr>
          <a:xfrm flipV="1">
            <a:off x="6284324" y="311909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5"/>
            <a:endCxn id="17" idx="0"/>
          </p:cNvCxnSpPr>
          <p:nvPr/>
        </p:nvCxnSpPr>
        <p:spPr>
          <a:xfrm>
            <a:off x="6705771" y="311909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57461" y="3896380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61" y="3896380"/>
                <a:ext cx="152400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33800" y="3858041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/>
                  <a:t>Small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858041"/>
                <a:ext cx="152400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8400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08160" y="3793590"/>
                <a:ext cx="9120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B</a:t>
                </a:r>
                <a:r>
                  <a:rPr lang="en-US" sz="2800" dirty="0" smtClean="0"/>
                  <a:t>ig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60" y="3793590"/>
                <a:ext cx="912089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333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447800" y="4998699"/>
                <a:ext cx="5811035" cy="1249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C00000"/>
                    </a:solidFill>
                  </a:rPr>
                  <a:t>Jamming state: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equlibrium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998699"/>
                <a:ext cx="5811035" cy="1249701"/>
              </a:xfrm>
              <a:prstGeom prst="rect">
                <a:avLst/>
              </a:prstGeom>
              <a:blipFill rotWithShape="0">
                <a:blip r:embed="rId6"/>
                <a:stretch>
                  <a:fillRect t="-7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414225" y="5431426"/>
            <a:ext cx="265623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Mathematically,</a:t>
            </a:r>
          </a:p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Trap in local minimum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67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Jamming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1084" y="93146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Equilibrium state: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equlibrium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Ξ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𝜕𝜇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84" y="931460"/>
                <a:ext cx="8229600" cy="4525963"/>
              </a:xfrm>
              <a:blipFill rotWithShape="0"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202019" y="292397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83019" y="349547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61394" y="349547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6"/>
            <a:endCxn id="5" idx="2"/>
          </p:cNvCxnSpPr>
          <p:nvPr/>
        </p:nvCxnSpPr>
        <p:spPr>
          <a:xfrm>
            <a:off x="4089994" y="360977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0"/>
            <a:endCxn id="4" idx="3"/>
          </p:cNvCxnSpPr>
          <p:nvPr/>
        </p:nvCxnSpPr>
        <p:spPr>
          <a:xfrm flipV="1">
            <a:off x="3975694" y="311909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5" idx="0"/>
          </p:cNvCxnSpPr>
          <p:nvPr/>
        </p:nvCxnSpPr>
        <p:spPr>
          <a:xfrm>
            <a:off x="4397141" y="311909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005414" y="2912035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86414" y="3483535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64789" y="3483535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2" idx="6"/>
            <a:endCxn id="11" idx="2"/>
          </p:cNvCxnSpPr>
          <p:nvPr/>
        </p:nvCxnSpPr>
        <p:spPr>
          <a:xfrm>
            <a:off x="1893389" y="3597835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0"/>
            <a:endCxn id="10" idx="3"/>
          </p:cNvCxnSpPr>
          <p:nvPr/>
        </p:nvCxnSpPr>
        <p:spPr>
          <a:xfrm flipV="1">
            <a:off x="1779089" y="3107157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5"/>
            <a:endCxn id="11" idx="0"/>
          </p:cNvCxnSpPr>
          <p:nvPr/>
        </p:nvCxnSpPr>
        <p:spPr>
          <a:xfrm>
            <a:off x="2200536" y="3107157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10649" y="292397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91649" y="349547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70024" y="349547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6"/>
            <a:endCxn id="17" idx="2"/>
          </p:cNvCxnSpPr>
          <p:nvPr/>
        </p:nvCxnSpPr>
        <p:spPr>
          <a:xfrm>
            <a:off x="6398624" y="360977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0"/>
            <a:endCxn id="16" idx="3"/>
          </p:cNvCxnSpPr>
          <p:nvPr/>
        </p:nvCxnSpPr>
        <p:spPr>
          <a:xfrm flipV="1">
            <a:off x="6284324" y="311909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5"/>
            <a:endCxn id="17" idx="0"/>
          </p:cNvCxnSpPr>
          <p:nvPr/>
        </p:nvCxnSpPr>
        <p:spPr>
          <a:xfrm>
            <a:off x="6705771" y="311909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57461" y="3896380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61" y="3896380"/>
                <a:ext cx="152400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33800" y="3858041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/>
                  <a:t>Small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858041"/>
                <a:ext cx="152400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8400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08160" y="3793590"/>
                <a:ext cx="1050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Big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60" y="3793590"/>
                <a:ext cx="1050675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156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447800" y="4998699"/>
                <a:ext cx="5811035" cy="1249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C00000"/>
                    </a:solidFill>
                  </a:rPr>
                  <a:t>Jamming state: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equlibrium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998699"/>
                <a:ext cx="5811035" cy="1249701"/>
              </a:xfrm>
              <a:prstGeom prst="rect">
                <a:avLst/>
              </a:prstGeom>
              <a:blipFill rotWithShape="0">
                <a:blip r:embed="rId6"/>
                <a:stretch>
                  <a:fillRect t="-7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414225" y="5431426"/>
            <a:ext cx="265623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Mathematically,</a:t>
            </a:r>
          </a:p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Trap in local minimum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75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49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NP-hard Problem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47549"/>
                <a:ext cx="8229600" cy="532945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800" dirty="0" smtClean="0"/>
                  <a:t>    </a:t>
                </a:r>
                <a:r>
                  <a:rPr lang="en-US" sz="2800" dirty="0" smtClean="0"/>
                  <a:t>where, e.g.,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=[0, 1, 0, 0, 1, 1,⋯]</m:t>
                    </m:r>
                  </m:oMath>
                </a14:m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47549"/>
                <a:ext cx="8229600" cy="5329451"/>
              </a:xfrm>
              <a:blipFill rotWithShape="0">
                <a:blip r:embed="rId2"/>
                <a:stretch>
                  <a:fillRect l="-1333" t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5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49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NP-hard Problem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47549"/>
                <a:ext cx="8229600" cy="532945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800" dirty="0" smtClean="0"/>
                  <a:t>    </a:t>
                </a:r>
                <a:r>
                  <a:rPr lang="en-US" sz="2800" dirty="0" smtClean="0"/>
                  <a:t>where, e.g.,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=[0, 1, 0, 0, 1, 1,⋯]</m:t>
                    </m:r>
                  </m:oMath>
                </a14:m>
                <a:endParaRPr lang="en-US" sz="2800" dirty="0" smtClean="0"/>
              </a:p>
              <a:p>
                <a:pPr>
                  <a:spcAft>
                    <a:spcPts val="600"/>
                  </a:spcAft>
                </a:pPr>
                <a:r>
                  <a:rPr lang="en-US" sz="2800" dirty="0" smtClean="0"/>
                  <a:t>Ground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      subject to constraint: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/>
                  <a:t> is adjacency matrix </a:t>
                </a:r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(with minor change)</a:t>
                </a:r>
                <a:r>
                  <a:rPr lang="en-US" sz="2400" dirty="0" smtClean="0"/>
                  <a:t>;</a:t>
                </a:r>
              </a:p>
              <a:p>
                <a:pPr lvl="1"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 depends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 smtClean="0"/>
                  <a:t>;</a:t>
                </a:r>
                <a:endParaRPr lang="en-US" sz="2400" dirty="0" smtClean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47549"/>
                <a:ext cx="8229600" cy="5329451"/>
              </a:xfrm>
              <a:blipFill rotWithShape="0">
                <a:blip r:embed="rId2"/>
                <a:stretch>
                  <a:fillRect l="-1333" t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59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49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NP-hard Problem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47549"/>
                <a:ext cx="8229600" cy="532945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800" dirty="0" smtClean="0"/>
                  <a:t>    </a:t>
                </a:r>
                <a:r>
                  <a:rPr lang="en-US" sz="2800" dirty="0" smtClean="0"/>
                  <a:t>where, e.g.,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=[0, 1, 0, 0, 1, 1,⋯]</m:t>
                    </m:r>
                  </m:oMath>
                </a14:m>
                <a:endParaRPr lang="en-US" sz="2800" dirty="0" smtClean="0"/>
              </a:p>
              <a:p>
                <a:pPr>
                  <a:spcAft>
                    <a:spcPts val="600"/>
                  </a:spcAft>
                </a:pPr>
                <a:r>
                  <a:rPr lang="en-US" sz="2800" dirty="0" smtClean="0"/>
                  <a:t>Ground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      subject to constraint: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/>
                  <a:t> is adjacency matrix </a:t>
                </a:r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(with minor change)</a:t>
                </a:r>
                <a:r>
                  <a:rPr lang="en-US" sz="2400" dirty="0" smtClean="0"/>
                  <a:t>;</a:t>
                </a:r>
              </a:p>
              <a:p>
                <a:pPr lvl="1"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 depends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 smtClean="0"/>
                  <a:t>;</a:t>
                </a:r>
                <a:endParaRPr lang="en-US" sz="2400" dirty="0" smtClean="0"/>
              </a:p>
              <a:p>
                <a:pPr>
                  <a:spcBef>
                    <a:spcPts val="0"/>
                  </a:spcBef>
                </a:pPr>
                <a:r>
                  <a:rPr lang="en-US" sz="2800" dirty="0" smtClean="0"/>
                  <a:t>Constraint </a:t>
                </a:r>
                <a:r>
                  <a:rPr lang="en-US" sz="2800" dirty="0"/>
                  <a:t>Optimization </a:t>
                </a:r>
                <a:r>
                  <a:rPr lang="en-US" sz="2800" dirty="0" smtClean="0"/>
                  <a:t>Problem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400" b="1" dirty="0" smtClean="0"/>
                  <a:t>Complex networks</a:t>
                </a:r>
                <a:endParaRPr lang="en-US" sz="2400" b="1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47549"/>
                <a:ext cx="8229600" cy="5329451"/>
              </a:xfrm>
              <a:blipFill rotWithShape="0">
                <a:blip r:embed="rId2"/>
                <a:stretch>
                  <a:fillRect l="-1333" t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4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Review of research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Project 1: Jamming in Hierarchical Networks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Project 2: antiferromagnetic </a:t>
            </a:r>
            <a:r>
              <a:rPr lang="en-US" dirty="0" err="1" smtClean="0"/>
              <a:t>Ising</a:t>
            </a:r>
            <a:r>
              <a:rPr lang="en-US" dirty="0" smtClean="0"/>
              <a:t> model 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Future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Hierarchical Networks: Hanoi networks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799" y="914400"/>
            <a:ext cx="7962331" cy="5410200"/>
          </a:xfrm>
        </p:spPr>
        <p:txBody>
          <a:bodyPr>
            <a:normAutofit/>
          </a:bodyPr>
          <a:lstStyle/>
          <a:p>
            <a:r>
              <a:rPr lang="en-US" sz="2400" dirty="0"/>
              <a:t>HN3</a:t>
            </a:r>
            <a:r>
              <a:rPr lang="en-US" sz="2800" dirty="0" smtClean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75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140" y="762000"/>
            <a:ext cx="7213600" cy="541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Hierarchical Networks: Hanoi networks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799" y="914400"/>
            <a:ext cx="7962331" cy="5410200"/>
          </a:xfrm>
        </p:spPr>
        <p:txBody>
          <a:bodyPr>
            <a:normAutofit/>
          </a:bodyPr>
          <a:lstStyle/>
          <a:p>
            <a:r>
              <a:rPr lang="en-US" sz="2400" dirty="0"/>
              <a:t>HN3</a:t>
            </a:r>
            <a:r>
              <a:rPr lang="en-US" sz="2800" dirty="0" smtClean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6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083185" cy="914400"/>
          </a:xfrm>
        </p:spPr>
        <p:txBody>
          <a:bodyPr>
            <a:normAutofit/>
          </a:bodyPr>
          <a:lstStyle/>
          <a:p>
            <a:r>
              <a:rPr lang="en-US" sz="4000" dirty="0"/>
              <a:t>Hierarchical networks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HNs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914400"/>
            <a:ext cx="7962331" cy="5410200"/>
          </a:xfrm>
        </p:spPr>
        <p:txBody>
          <a:bodyPr>
            <a:normAutofit/>
          </a:bodyPr>
          <a:lstStyle/>
          <a:p>
            <a:r>
              <a:rPr lang="en-US" sz="2400" dirty="0"/>
              <a:t>HN3</a:t>
            </a:r>
            <a:r>
              <a:rPr lang="en-US" sz="2800" dirty="0"/>
              <a:t>: 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degree 3</a:t>
            </a:r>
            <a:endParaRPr lang="en-US" sz="4000" dirty="0"/>
          </a:p>
          <a:p>
            <a:r>
              <a:rPr lang="en-US" sz="2400" dirty="0"/>
              <a:t>HN5: </a:t>
            </a:r>
          </a:p>
          <a:p>
            <a:pPr lvl="1">
              <a:spcAft>
                <a:spcPts val="42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average degree 5</a:t>
            </a:r>
          </a:p>
          <a:p>
            <a:r>
              <a:rPr lang="en-US" sz="2400" dirty="0"/>
              <a:t>HNNP: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average degree 4</a:t>
            </a:r>
          </a:p>
          <a:p>
            <a:pPr lvl="1">
              <a:lnSpc>
                <a:spcPct val="11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nonplanar</a:t>
            </a:r>
          </a:p>
          <a:p>
            <a:r>
              <a:rPr lang="en-US" sz="2400" dirty="0"/>
              <a:t>HN6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average degree 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nonplanar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290" y="685800"/>
            <a:ext cx="4832540" cy="541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285" y="1592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Why Hierarchical </a:t>
            </a:r>
            <a:r>
              <a:rPr lang="en-US" sz="4000" dirty="0" smtClean="0"/>
              <a:t>Networks (HNs)?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285" y="1295400"/>
            <a:ext cx="8229600" cy="4678363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Exactly </a:t>
            </a:r>
            <a:r>
              <a:rPr lang="en-US" sz="2800" dirty="0" smtClean="0"/>
              <a:t>solvable by </a:t>
            </a:r>
            <a:r>
              <a:rPr lang="en-US" sz="2800" b="1" dirty="0" smtClean="0">
                <a:solidFill>
                  <a:srgbClr val="C00000"/>
                </a:solidFill>
              </a:rPr>
              <a:t>R</a:t>
            </a:r>
            <a:r>
              <a:rPr lang="en-US" sz="2800" dirty="0" smtClean="0"/>
              <a:t>enormalization </a:t>
            </a:r>
            <a:r>
              <a:rPr lang="en-US" sz="2800" b="1" dirty="0" smtClean="0">
                <a:solidFill>
                  <a:srgbClr val="C00000"/>
                </a:solidFill>
              </a:rPr>
              <a:t>G</a:t>
            </a:r>
            <a:r>
              <a:rPr lang="en-US" sz="2800" dirty="0" smtClean="0"/>
              <a:t>roup (RG)</a:t>
            </a:r>
            <a:endParaRPr lang="en-US" sz="2800" dirty="0"/>
          </a:p>
          <a:p>
            <a:r>
              <a:rPr lang="en-US" sz="2800" dirty="0"/>
              <a:t>Lattice-like </a:t>
            </a:r>
            <a:r>
              <a:rPr lang="en-US" sz="2800" dirty="0" smtClean="0"/>
              <a:t>structure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Mean-Field            HNs            Regular lattice</a:t>
            </a:r>
            <a:endParaRPr lang="en-US" sz="2400" dirty="0"/>
          </a:p>
          <a:p>
            <a:r>
              <a:rPr lang="en-US" sz="2800" dirty="0" smtClean="0"/>
              <a:t>Geometrical effect 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Different degrees: 3, 4, 5, 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Planar vs </a:t>
            </a:r>
            <a:r>
              <a:rPr lang="en-US" sz="2400" dirty="0" smtClean="0"/>
              <a:t>non-planar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2800" dirty="0" smtClean="0"/>
              <a:t>Fixed structure: computational efficient</a:t>
            </a:r>
          </a:p>
          <a:p>
            <a:pPr lvl="1"/>
            <a:r>
              <a:rPr lang="en-US" sz="2400" dirty="0" smtClean="0"/>
              <a:t>Avoid averages over random ensembles</a:t>
            </a:r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3048000" y="2693158"/>
            <a:ext cx="3810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354204" y="2673255"/>
            <a:ext cx="3810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96485" y="6488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Kazakov</a:t>
            </a:r>
            <a:r>
              <a:rPr lang="en-US" dirty="0" smtClean="0"/>
              <a:t>, </a:t>
            </a:r>
            <a:r>
              <a:rPr lang="en-US" i="1" dirty="0" smtClean="0"/>
              <a:t>PRA</a:t>
            </a:r>
            <a:r>
              <a:rPr lang="en-US" dirty="0" smtClean="0"/>
              <a:t>, </a:t>
            </a:r>
            <a:r>
              <a:rPr lang="en-US" b="1" dirty="0" smtClean="0"/>
              <a:t>119</a:t>
            </a:r>
            <a:r>
              <a:rPr lang="en-US" dirty="0" smtClean="0"/>
              <a:t>, 3 (1986)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9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53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01003"/>
                <a:ext cx="8229600" cy="4894997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800" dirty="0"/>
                  <a:t>imulated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800" dirty="0"/>
                  <a:t>nnealing (SA</a:t>
                </a:r>
                <a:r>
                  <a:rPr lang="en-US" sz="2800" dirty="0" smtClean="0"/>
                  <a:t>)            Experiment</a:t>
                </a:r>
                <a:endParaRPr lang="en-US" sz="2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probe dynamical behaviors</a:t>
                </a:r>
              </a:p>
              <a:p>
                <a:pPr lvl="1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 smtClean="0"/>
                  <a:t>jamming state</a:t>
                </a:r>
                <a:endParaRPr lang="en-US" sz="2800" b="1" dirty="0" smtClean="0">
                  <a:solidFill>
                    <a:srgbClr val="C00000"/>
                  </a:solidFill>
                </a:endParaRPr>
              </a:p>
              <a:p>
                <a:r>
                  <a:rPr lang="en-US" sz="2800" b="1" dirty="0" smtClean="0">
                    <a:solidFill>
                      <a:srgbClr val="C00000"/>
                    </a:solidFill>
                  </a:rPr>
                  <a:t>W</a:t>
                </a:r>
                <a:r>
                  <a:rPr lang="en-US" sz="2800" dirty="0" smtClean="0"/>
                  <a:t>ang-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L</a:t>
                </a:r>
                <a:r>
                  <a:rPr lang="en-US" sz="2800" dirty="0" smtClean="0"/>
                  <a:t>andau </a:t>
                </a:r>
                <a:r>
                  <a:rPr lang="en-US" sz="2800" dirty="0"/>
                  <a:t>Sampling (WL)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d</a:t>
                </a:r>
                <a:r>
                  <a:rPr lang="en-US" sz="2400" dirty="0" smtClean="0"/>
                  <a:t>irect access to </a:t>
                </a:r>
                <a:r>
                  <a:rPr lang="en-US" sz="2400" i="1" dirty="0" smtClean="0"/>
                  <a:t>Density </a:t>
                </a:r>
                <a:r>
                  <a:rPr lang="en-US" sz="2400" i="1" dirty="0"/>
                  <a:t>of States</a:t>
                </a:r>
              </a:p>
              <a:p>
                <a:pPr lvl="1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 smtClean="0"/>
                  <a:t>partition function           equilibrium quantities</a:t>
                </a:r>
                <a:endParaRPr lang="en-US" sz="2400" dirty="0"/>
              </a:p>
              <a:p>
                <a:r>
                  <a:rPr lang="en-US" sz="2800" b="1" dirty="0" smtClean="0">
                    <a:solidFill>
                      <a:srgbClr val="C00000"/>
                    </a:solidFill>
                  </a:rPr>
                  <a:t>R</a:t>
                </a:r>
                <a:r>
                  <a:rPr lang="en-US" sz="2800" dirty="0" smtClean="0"/>
                  <a:t>enormalization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G</a:t>
                </a:r>
                <a:r>
                  <a:rPr lang="en-US" sz="2800" dirty="0" smtClean="0"/>
                  <a:t>roup </a:t>
                </a:r>
                <a:r>
                  <a:rPr lang="en-US" sz="2800" dirty="0"/>
                  <a:t>(RG)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Exact solutions in the thermodynamic </a:t>
                </a:r>
                <a:r>
                  <a:rPr lang="en-US" sz="2400" dirty="0" smtClean="0"/>
                  <a:t>limit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 smtClean="0"/>
                  <a:t>Challenging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01003"/>
                <a:ext cx="8229600" cy="4894997"/>
              </a:xfrm>
              <a:blipFill rotWithShape="0">
                <a:blip r:embed="rId2"/>
                <a:stretch>
                  <a:fillRect l="-1333" t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3810000" y="3886200"/>
            <a:ext cx="3810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76800" y="1447800"/>
            <a:ext cx="609600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83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Density of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5484649" cy="47244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637049" y="1371600"/>
                <a:ext cx="3276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200"/>
                  </a:spcAft>
                </a:pPr>
                <a:r>
                  <a:rPr lang="en-US" sz="2800" dirty="0" smtClean="0"/>
                  <a:t>Non-symmetric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800" dirty="0" smtClean="0"/>
                  <a:t>Mostly no unique ground states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800" dirty="0" smtClean="0"/>
                  <a:t>Failed to converge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&gt;1024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049" y="1371600"/>
                <a:ext cx="3276600" cy="4525963"/>
              </a:xfrm>
              <a:prstGeom prst="rect">
                <a:avLst/>
              </a:prstGeom>
              <a:blipFill rotWithShape="0">
                <a:blip r:embed="rId3"/>
                <a:stretch>
                  <a:fillRect l="-3352" t="-1213" r="-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1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260" y="0"/>
            <a:ext cx="8229600" cy="1143000"/>
          </a:xfrm>
        </p:spPr>
        <p:txBody>
          <a:bodyPr/>
          <a:lstStyle/>
          <a:p>
            <a:r>
              <a:rPr lang="en-US" dirty="0" smtClean="0"/>
              <a:t>Jamming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81215" y="1154373"/>
                <a:ext cx="3138986" cy="5550532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3000"/>
                  </a:spcAft>
                </a:pPr>
                <a:r>
                  <a:rPr lang="en-US" sz="2400" dirty="0" smtClean="0"/>
                  <a:t>HN3,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endParaRPr lang="en-US" sz="2400" dirty="0" smtClean="0"/>
              </a:p>
              <a:p>
                <a:pPr>
                  <a:spcBef>
                    <a:spcPts val="0"/>
                  </a:spcBef>
                </a:pPr>
                <a:r>
                  <a:rPr lang="en-US" sz="2400" dirty="0" smtClean="0"/>
                  <a:t>Dashed curves: </a:t>
                </a:r>
                <a:endParaRPr lang="en-US" sz="24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 smtClean="0"/>
                  <a:t>     SA: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/>
                  <a:t>     Annealing </a:t>
                </a:r>
                <a:r>
                  <a:rPr lang="en-US" sz="2000" dirty="0"/>
                  <a:t>schedules: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0.001,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0.001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,⋯,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0.001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512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>
                  <a:spcBef>
                    <a:spcPts val="1200"/>
                  </a:spcBef>
                </a:pPr>
                <a:r>
                  <a:rPr lang="en-US" sz="2400" dirty="0" smtClean="0"/>
                  <a:t>Solid curves: </a:t>
                </a:r>
                <a:endParaRPr lang="en-US" sz="24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 smtClean="0"/>
                  <a:t>    </a:t>
                </a:r>
                <a:r>
                  <a:rPr lang="en-US" sz="2400" dirty="0" smtClean="0"/>
                  <a:t> WL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>
                  <a:spcBef>
                    <a:spcPts val="2400"/>
                  </a:spcBef>
                </a:pPr>
                <a:r>
                  <a:rPr lang="en-US" sz="2400" b="1" dirty="0" smtClean="0">
                    <a:solidFill>
                      <a:srgbClr val="00B050"/>
                    </a:solidFill>
                  </a:rPr>
                  <a:t>Jamming exists</a:t>
                </a:r>
              </a:p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No phase transition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1215" y="1154373"/>
                <a:ext cx="3138986" cy="5550532"/>
              </a:xfrm>
              <a:blipFill rotWithShape="0">
                <a:blip r:embed="rId2"/>
                <a:stretch>
                  <a:fillRect l="-2718" t="-878" r="-3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" y="914400"/>
            <a:ext cx="6019048" cy="5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Power-law relaxation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4953000"/>
                <a:ext cx="6858000" cy="1368526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Slope: 0.34, 0.19</a:t>
                </a:r>
              </a:p>
              <a:p>
                <a:r>
                  <a:rPr lang="en-US" sz="2800" dirty="0" smtClean="0"/>
                  <a:t>Similar results: HN5,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 smtClean="0"/>
                  <a:t>; HNNP,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 smtClean="0"/>
                  <a:t>;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4953000"/>
                <a:ext cx="6858000" cy="1368526"/>
              </a:xfrm>
              <a:blipFill rotWithShape="0">
                <a:blip r:embed="rId2"/>
                <a:stretch>
                  <a:fillRect l="-1600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10018"/>
            <a:ext cx="7447619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4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No Jamming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724400"/>
            <a:ext cx="7162800" cy="1401763"/>
          </a:xfrm>
        </p:spPr>
        <p:txBody>
          <a:bodyPr/>
          <a:lstStyle/>
          <a:p>
            <a:r>
              <a:rPr lang="en-US" dirty="0" smtClean="0"/>
              <a:t>Jamming may be geometry-related!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824939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Local dynamics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4648200"/>
            <a:ext cx="7391400" cy="1905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Hopping eliminates jamming;</a:t>
            </a:r>
          </a:p>
          <a:p>
            <a:r>
              <a:rPr lang="en-US" sz="2800" dirty="0" smtClean="0"/>
              <a:t>Local dynamics affects jamming;</a:t>
            </a:r>
          </a:p>
          <a:p>
            <a:endParaRPr lang="en-US" sz="2800" dirty="0" smtClean="0"/>
          </a:p>
          <a:p>
            <a:r>
              <a:rPr lang="en-US" sz="2800" dirty="0" smtClean="0"/>
              <a:t>May be useful for stochastic optimizations.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49" y="1066800"/>
            <a:ext cx="7561905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7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Times New Roman" panose="02020603050405020304" pitchFamily="18" charset="0"/>
              </a:rPr>
              <a:t>Review of research work</a:t>
            </a:r>
            <a:endParaRPr lang="en-US" sz="36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sz="1800" b="1" dirty="0" smtClean="0">
                <a:latin typeface="+mj-lt"/>
                <a:cs typeface="Times New Roman" panose="02020603050405020304" pitchFamily="18" charset="0"/>
              </a:rPr>
              <a:t>Jamming in Hierarchical Networks</a:t>
            </a:r>
          </a:p>
          <a:p>
            <a:pPr lvl="1"/>
            <a:r>
              <a:rPr lang="en-US" sz="13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Publication</a:t>
            </a:r>
            <a:r>
              <a:rPr lang="en-US" sz="13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: </a:t>
            </a:r>
          </a:p>
          <a:p>
            <a:pPr lvl="2"/>
            <a:r>
              <a:rPr lang="en-US" sz="1300" dirty="0" smtClean="0">
                <a:cs typeface="Times New Roman" panose="02020603050405020304" pitchFamily="18" charset="0"/>
              </a:rPr>
              <a:t>X. Cheng and S. Boettcher, </a:t>
            </a:r>
            <a:r>
              <a:rPr lang="en-US" sz="1300" i="1" dirty="0" smtClean="0">
                <a:cs typeface="Times New Roman" panose="02020603050405020304" pitchFamily="18" charset="0"/>
              </a:rPr>
              <a:t>Computer Physics Communications</a:t>
            </a:r>
            <a:r>
              <a:rPr lang="en-US" sz="1300" dirty="0" smtClean="0">
                <a:cs typeface="Times New Roman" panose="02020603050405020304" pitchFamily="18" charset="0"/>
              </a:rPr>
              <a:t> (Revision submitted);</a:t>
            </a:r>
          </a:p>
          <a:p>
            <a:pPr lvl="1"/>
            <a:r>
              <a:rPr lang="en-US" sz="13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Conference presentations</a:t>
            </a:r>
            <a:r>
              <a:rPr lang="en-US" sz="13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: </a:t>
            </a:r>
          </a:p>
          <a:p>
            <a:pPr lvl="2"/>
            <a:r>
              <a:rPr lang="en-US" sz="1300" dirty="0" smtClean="0">
                <a:cs typeface="Times New Roman" panose="02020603050405020304" pitchFamily="18" charset="0"/>
              </a:rPr>
              <a:t>2014 UGA CSP Workshop, </a:t>
            </a:r>
          </a:p>
          <a:p>
            <a:pPr lvl="2"/>
            <a:r>
              <a:rPr lang="en-US" sz="1300" dirty="0" smtClean="0">
                <a:cs typeface="Times New Roman" panose="02020603050405020304" pitchFamily="18" charset="0"/>
              </a:rPr>
              <a:t>2014 APS March Meeting;</a:t>
            </a:r>
          </a:p>
          <a:p>
            <a:pPr>
              <a:spcAft>
                <a:spcPts val="300"/>
              </a:spcAft>
            </a:pPr>
            <a:r>
              <a:rPr lang="en-US" sz="1800" b="1" dirty="0" smtClean="0">
                <a:latin typeface="+mj-lt"/>
                <a:cs typeface="Times New Roman" panose="02020603050405020304" pitchFamily="18" charset="0"/>
              </a:rPr>
              <a:t>Antiferromagnetic </a:t>
            </a:r>
            <a:r>
              <a:rPr lang="en-US" sz="1800" b="1" dirty="0" err="1" smtClean="0">
                <a:latin typeface="+mj-lt"/>
                <a:cs typeface="Times New Roman" panose="02020603050405020304" pitchFamily="18" charset="0"/>
              </a:rPr>
              <a:t>Ising</a:t>
            </a:r>
            <a:r>
              <a:rPr lang="en-US" sz="1800" b="1" dirty="0" smtClean="0">
                <a:latin typeface="+mj-lt"/>
                <a:cs typeface="Times New Roman" panose="02020603050405020304" pitchFamily="18" charset="0"/>
              </a:rPr>
              <a:t> model in Hierarchical Networks</a:t>
            </a:r>
          </a:p>
          <a:p>
            <a:pPr lvl="1">
              <a:spcAft>
                <a:spcPts val="300"/>
              </a:spcAft>
            </a:pPr>
            <a:r>
              <a:rPr lang="en-US" sz="13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Publication</a:t>
            </a:r>
            <a:r>
              <a:rPr lang="en-US" sz="13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: plan to write 1~2 papers according to results</a:t>
            </a:r>
          </a:p>
          <a:p>
            <a:pPr lvl="1">
              <a:spcAft>
                <a:spcPts val="300"/>
              </a:spcAft>
            </a:pPr>
            <a:r>
              <a:rPr lang="en-US" sz="13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Conference Presentations</a:t>
            </a:r>
            <a:r>
              <a:rPr lang="en-US" sz="13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: </a:t>
            </a:r>
          </a:p>
          <a:p>
            <a:pPr lvl="2">
              <a:spcAft>
                <a:spcPts val="300"/>
              </a:spcAft>
            </a:pPr>
            <a:r>
              <a:rPr lang="en-US" sz="1300" dirty="0" smtClean="0">
                <a:cs typeface="Times New Roman" panose="02020603050405020304" pitchFamily="18" charset="0"/>
              </a:rPr>
              <a:t>2015 UGA CSP Workshop, </a:t>
            </a:r>
          </a:p>
          <a:p>
            <a:pPr lvl="2">
              <a:spcAft>
                <a:spcPts val="300"/>
              </a:spcAft>
            </a:pPr>
            <a:r>
              <a:rPr lang="en-US" sz="1300" dirty="0" smtClean="0">
                <a:cs typeface="Times New Roman" panose="02020603050405020304" pitchFamily="18" charset="0"/>
              </a:rPr>
              <a:t>2015 APS March Meeting;</a:t>
            </a:r>
            <a:endParaRPr lang="en-US" sz="1300" dirty="0"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Rotation Project: effect of a large number of receptors</a:t>
            </a:r>
            <a:r>
              <a:rPr lang="en-US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(Dr. Nemenman</a:t>
            </a:r>
            <a:r>
              <a:rPr lang="en-US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300" i="1" dirty="0">
                <a:latin typeface="Cambria" panose="02040503050406030204" pitchFamily="18" charset="0"/>
                <a:cs typeface="Times New Roman" panose="02020603050405020304" pitchFamily="18" charset="0"/>
              </a:rPr>
              <a:t>Publication</a:t>
            </a:r>
            <a:r>
              <a:rPr lang="en-US" sz="1300" dirty="0">
                <a:latin typeface="Cambria" panose="02040503050406030204" pitchFamily="18" charset="0"/>
                <a:cs typeface="Times New Roman" panose="02020603050405020304" pitchFamily="18" charset="0"/>
              </a:rPr>
              <a:t>: </a:t>
            </a:r>
          </a:p>
          <a:p>
            <a:pPr lvl="2"/>
            <a:r>
              <a:rPr lang="en-US" sz="1300" dirty="0">
                <a:cs typeface="Times New Roman" panose="02020603050405020304" pitchFamily="18" charset="0"/>
              </a:rPr>
              <a:t>X. Cheng, L. Merchan, M. Tchernookov, I. Nemenman, </a:t>
            </a:r>
            <a:r>
              <a:rPr lang="en-US" sz="1300" i="1" dirty="0">
                <a:cs typeface="Times New Roman" panose="02020603050405020304" pitchFamily="18" charset="0"/>
              </a:rPr>
              <a:t>Phys. Biol.</a:t>
            </a:r>
            <a:r>
              <a:rPr lang="en-US" sz="1300" dirty="0">
                <a:cs typeface="Times New Roman" panose="02020603050405020304" pitchFamily="18" charset="0"/>
              </a:rPr>
              <a:t> </a:t>
            </a:r>
            <a:r>
              <a:rPr lang="en-US" sz="1300" b="1" dirty="0">
                <a:cs typeface="Times New Roman" panose="02020603050405020304" pitchFamily="18" charset="0"/>
              </a:rPr>
              <a:t>10</a:t>
            </a:r>
            <a:r>
              <a:rPr lang="en-US" sz="1300" dirty="0">
                <a:cs typeface="Times New Roman" panose="02020603050405020304" pitchFamily="18" charset="0"/>
              </a:rPr>
              <a:t> 035008 (2013);</a:t>
            </a:r>
          </a:p>
          <a:p>
            <a:pPr lvl="1"/>
            <a:r>
              <a:rPr lang="en-US" sz="1300" i="1" dirty="0">
                <a:latin typeface="Cambria" panose="02040503050406030204" pitchFamily="18" charset="0"/>
                <a:cs typeface="Times New Roman" panose="02020603050405020304" pitchFamily="18" charset="0"/>
              </a:rPr>
              <a:t>Conference presentations</a:t>
            </a:r>
            <a:r>
              <a:rPr lang="en-US" sz="1300" dirty="0">
                <a:latin typeface="Cambria" panose="02040503050406030204" pitchFamily="18" charset="0"/>
                <a:cs typeface="Times New Roman" panose="02020603050405020304" pitchFamily="18" charset="0"/>
              </a:rPr>
              <a:t>: </a:t>
            </a:r>
          </a:p>
          <a:p>
            <a:pPr lvl="2"/>
            <a:r>
              <a:rPr lang="en-US" sz="1300" dirty="0">
                <a:cs typeface="Times New Roman" panose="02020603050405020304" pitchFamily="18" charset="0"/>
              </a:rPr>
              <a:t>q-bio 2012; </a:t>
            </a:r>
          </a:p>
          <a:p>
            <a:pPr lvl="2"/>
            <a:r>
              <a:rPr lang="en-US" sz="1300" dirty="0">
                <a:cs typeface="Times New Roman" panose="02020603050405020304" pitchFamily="18" charset="0"/>
              </a:rPr>
              <a:t>2013 APS March Meeting;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897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49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1 Summary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749" y="1143000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Phase transition is not necessary for jamming;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Power-law relaxation near jamming transition;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Jamming is related to </a:t>
            </a:r>
            <a:r>
              <a:rPr lang="en-US" sz="2800" i="1" dirty="0" smtClean="0"/>
              <a:t>geometry</a:t>
            </a:r>
            <a:r>
              <a:rPr lang="en-US" sz="2800" dirty="0" smtClean="0"/>
              <a:t> and </a:t>
            </a:r>
            <a:r>
              <a:rPr lang="en-US" sz="2800" i="1" dirty="0" smtClean="0"/>
              <a:t>local dynamics</a:t>
            </a:r>
            <a:r>
              <a:rPr lang="en-US" sz="2800" dirty="0" smtClean="0"/>
              <a:t>;</a:t>
            </a:r>
          </a:p>
          <a:p>
            <a:pPr>
              <a:spcAft>
                <a:spcPts val="1200"/>
              </a:spcAft>
            </a:pPr>
            <a:endParaRPr lang="en-US" sz="2800" dirty="0"/>
          </a:p>
          <a:p>
            <a:r>
              <a:rPr lang="en-US" sz="2800" dirty="0" smtClean="0"/>
              <a:t>More work for more conclusions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Renormalization Group</a:t>
            </a:r>
          </a:p>
          <a:p>
            <a:pPr>
              <a:spcAft>
                <a:spcPts val="12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73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Antiferromagnetic </a:t>
            </a:r>
            <a:r>
              <a:rPr lang="en-US" sz="4000" dirty="0" err="1" smtClean="0"/>
              <a:t>Ising</a:t>
            </a:r>
            <a:r>
              <a:rPr lang="en-US" sz="4000" dirty="0" smtClean="0"/>
              <a:t> model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421" y="990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Antiferromagnetic (AFM) Ising </a:t>
            </a:r>
            <a:r>
              <a:rPr lang="en-US" sz="2800" dirty="0"/>
              <a:t>model</a:t>
            </a:r>
          </a:p>
          <a:p>
            <a:pPr marL="457200" lvl="1" indent="0">
              <a:buNone/>
            </a:pPr>
            <a:r>
              <a:rPr lang="en-US" sz="2000" dirty="0" smtClean="0"/>
              <a:t>     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1400" dirty="0"/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glassy </a:t>
            </a:r>
            <a:r>
              <a:rPr lang="en-US" sz="2400" dirty="0"/>
              <a:t>dynamics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03210"/>
            <a:ext cx="2362200" cy="1343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, 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4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Antiferromagnetic </a:t>
            </a:r>
            <a:r>
              <a:rPr lang="en-US" sz="4000" dirty="0" err="1" smtClean="0"/>
              <a:t>Ising</a:t>
            </a:r>
            <a:r>
              <a:rPr lang="en-US" sz="4000" dirty="0" smtClean="0"/>
              <a:t> model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421" y="990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Antiferromagnetic (AFM) Ising </a:t>
            </a:r>
            <a:r>
              <a:rPr lang="en-US" sz="2800" dirty="0"/>
              <a:t>model</a:t>
            </a:r>
          </a:p>
          <a:p>
            <a:pPr marL="457200" lvl="1" indent="0">
              <a:buNone/>
            </a:pPr>
            <a:r>
              <a:rPr lang="en-US" sz="2000" dirty="0" smtClean="0"/>
              <a:t>     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1400" dirty="0"/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glassy </a:t>
            </a:r>
            <a:r>
              <a:rPr lang="en-US" sz="2400" dirty="0"/>
              <a:t>dynamics</a:t>
            </a:r>
          </a:p>
          <a:p>
            <a:r>
              <a:rPr lang="en-US" sz="2800" dirty="0"/>
              <a:t>Geometric </a:t>
            </a:r>
            <a:r>
              <a:rPr lang="en-US" sz="2800" dirty="0" smtClean="0"/>
              <a:t>frustration: odd loops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03210"/>
            <a:ext cx="2362200" cy="1343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5"/>
          <a:stretch/>
        </p:blipFill>
        <p:spPr>
          <a:xfrm>
            <a:off x="457200" y="4495800"/>
            <a:ext cx="1613539" cy="18177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, 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30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Antiferromagnetic </a:t>
            </a:r>
            <a:r>
              <a:rPr lang="en-US" sz="4000" dirty="0" err="1" smtClean="0"/>
              <a:t>Ising</a:t>
            </a:r>
            <a:r>
              <a:rPr lang="en-US" sz="4000" dirty="0" smtClean="0"/>
              <a:t> model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421" y="990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Antiferromagnetic (AFM) Ising </a:t>
            </a:r>
            <a:r>
              <a:rPr lang="en-US" sz="2800" dirty="0"/>
              <a:t>model</a:t>
            </a:r>
          </a:p>
          <a:p>
            <a:pPr marL="457200" lvl="1" indent="0">
              <a:buNone/>
            </a:pPr>
            <a:r>
              <a:rPr lang="en-US" sz="2000" dirty="0" smtClean="0"/>
              <a:t>     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1400" dirty="0"/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glassy </a:t>
            </a:r>
            <a:r>
              <a:rPr lang="en-US" sz="2400" dirty="0"/>
              <a:t>dynamics</a:t>
            </a:r>
          </a:p>
          <a:p>
            <a:r>
              <a:rPr lang="en-US" sz="2800" dirty="0"/>
              <a:t>Geometric </a:t>
            </a:r>
            <a:r>
              <a:rPr lang="en-US" sz="2800" dirty="0" smtClean="0"/>
              <a:t>frustration: odd loops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03210"/>
            <a:ext cx="2362200" cy="1343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5"/>
          <a:stretch/>
        </p:blipFill>
        <p:spPr>
          <a:xfrm>
            <a:off x="457200" y="4495800"/>
            <a:ext cx="1613539" cy="18177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, 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53"/>
          <a:stretch/>
        </p:blipFill>
        <p:spPr>
          <a:xfrm>
            <a:off x="3429000" y="4343400"/>
            <a:ext cx="483254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2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Antiferromagnetic </a:t>
            </a:r>
            <a:r>
              <a:rPr lang="en-US" sz="4000" dirty="0" err="1" smtClean="0"/>
              <a:t>Ising</a:t>
            </a:r>
            <a:r>
              <a:rPr lang="en-US" sz="4000" dirty="0" smtClean="0"/>
              <a:t> model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421" y="990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Antiferromagnetic (AFM) Ising </a:t>
            </a:r>
            <a:r>
              <a:rPr lang="en-US" sz="2800" dirty="0"/>
              <a:t>model</a:t>
            </a:r>
          </a:p>
          <a:p>
            <a:pPr marL="457200" lvl="1" indent="0">
              <a:buNone/>
            </a:pPr>
            <a:r>
              <a:rPr lang="en-US" sz="2000" dirty="0" smtClean="0"/>
              <a:t>     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1400" dirty="0"/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glassy </a:t>
            </a:r>
            <a:r>
              <a:rPr lang="en-US" sz="2400" dirty="0"/>
              <a:t>dynamics</a:t>
            </a:r>
          </a:p>
          <a:p>
            <a:r>
              <a:rPr lang="en-US" sz="2800" dirty="0"/>
              <a:t>Geometric </a:t>
            </a:r>
            <a:r>
              <a:rPr lang="en-US" sz="2800" dirty="0" smtClean="0"/>
              <a:t>frustration: odd loops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03210"/>
            <a:ext cx="2362200" cy="1343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5"/>
          <a:stretch/>
        </p:blipFill>
        <p:spPr>
          <a:xfrm>
            <a:off x="457200" y="4495800"/>
            <a:ext cx="1613539" cy="18177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, 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53"/>
          <a:stretch/>
        </p:blipFill>
        <p:spPr>
          <a:xfrm>
            <a:off x="3429000" y="4343400"/>
            <a:ext cx="4832540" cy="13716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807502" y="5105399"/>
            <a:ext cx="761999" cy="609600"/>
          </a:xfrm>
          <a:prstGeom prst="roundRect">
            <a:avLst/>
          </a:prstGeom>
          <a:noFill/>
          <a:ln w="63500" cap="rnd" cmpd="sng">
            <a:solidFill>
              <a:srgbClr val="00B0F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1358" y="5105399"/>
            <a:ext cx="762000" cy="609600"/>
          </a:xfrm>
          <a:prstGeom prst="roundRect">
            <a:avLst/>
          </a:prstGeom>
          <a:noFill/>
          <a:ln w="63500" cap="rnd" cmpd="sng">
            <a:solidFill>
              <a:srgbClr val="00B0F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01599" y="5105399"/>
            <a:ext cx="762000" cy="609600"/>
          </a:xfrm>
          <a:prstGeom prst="roundRect">
            <a:avLst/>
          </a:prstGeom>
          <a:noFill/>
          <a:ln w="63500" cap="rnd" cmpd="sng">
            <a:solidFill>
              <a:srgbClr val="00B0F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903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Antiferromagnetic </a:t>
            </a:r>
            <a:r>
              <a:rPr lang="en-US" sz="4000" dirty="0" err="1" smtClean="0"/>
              <a:t>Ising</a:t>
            </a:r>
            <a:r>
              <a:rPr lang="en-US" sz="4000" dirty="0" smtClean="0"/>
              <a:t> model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421" y="990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Antiferromagnetic (AFM) Ising </a:t>
            </a:r>
            <a:r>
              <a:rPr lang="en-US" sz="2800" dirty="0"/>
              <a:t>model</a:t>
            </a:r>
          </a:p>
          <a:p>
            <a:pPr marL="457200" lvl="1" indent="0">
              <a:buNone/>
            </a:pPr>
            <a:r>
              <a:rPr lang="en-US" sz="2000" dirty="0" smtClean="0"/>
              <a:t>     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1400" dirty="0"/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glassy </a:t>
            </a:r>
            <a:r>
              <a:rPr lang="en-US" sz="2400" dirty="0"/>
              <a:t>dynamics</a:t>
            </a:r>
          </a:p>
          <a:p>
            <a:r>
              <a:rPr lang="en-US" sz="2800" dirty="0"/>
              <a:t>Geometric </a:t>
            </a:r>
            <a:r>
              <a:rPr lang="en-US" sz="2800" dirty="0" smtClean="0"/>
              <a:t>frustration: odd loops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03210"/>
            <a:ext cx="2362200" cy="1343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5"/>
          <a:stretch/>
        </p:blipFill>
        <p:spPr>
          <a:xfrm>
            <a:off x="457200" y="4495800"/>
            <a:ext cx="1613539" cy="18177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, 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53"/>
          <a:stretch/>
        </p:blipFill>
        <p:spPr>
          <a:xfrm>
            <a:off x="3429000" y="4343400"/>
            <a:ext cx="4832540" cy="13716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4036854" y="4800599"/>
            <a:ext cx="1511056" cy="914399"/>
          </a:xfrm>
          <a:prstGeom prst="roundRect">
            <a:avLst/>
          </a:prstGeom>
          <a:noFill/>
          <a:ln w="63500" cap="rnd" cmpd="sng">
            <a:solidFill>
              <a:srgbClr val="00B05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37377" y="4800599"/>
            <a:ext cx="1511056" cy="914399"/>
          </a:xfrm>
          <a:prstGeom prst="roundRect">
            <a:avLst/>
          </a:prstGeom>
          <a:noFill/>
          <a:ln w="63500" cap="rnd" cmpd="sng">
            <a:solidFill>
              <a:srgbClr val="00B05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036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Antiferromagnetic </a:t>
            </a:r>
            <a:r>
              <a:rPr lang="en-US" sz="4000" dirty="0" err="1" smtClean="0"/>
              <a:t>Ising</a:t>
            </a:r>
            <a:r>
              <a:rPr lang="en-US" sz="4000" dirty="0" smtClean="0"/>
              <a:t> model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421" y="990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Antiferromagnetic (AFM) Ising </a:t>
            </a:r>
            <a:r>
              <a:rPr lang="en-US" sz="2800" dirty="0"/>
              <a:t>model</a:t>
            </a:r>
          </a:p>
          <a:p>
            <a:pPr marL="457200" lvl="1" indent="0">
              <a:buNone/>
            </a:pPr>
            <a:r>
              <a:rPr lang="en-US" sz="2000" dirty="0" smtClean="0"/>
              <a:t>     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1400" dirty="0"/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glassy </a:t>
            </a:r>
            <a:r>
              <a:rPr lang="en-US" sz="2400" dirty="0"/>
              <a:t>dynamics</a:t>
            </a:r>
          </a:p>
          <a:p>
            <a:r>
              <a:rPr lang="en-US" sz="2800" dirty="0"/>
              <a:t>Geometric </a:t>
            </a:r>
            <a:r>
              <a:rPr lang="en-US" sz="2800" dirty="0" smtClean="0"/>
              <a:t>frustration: odd loops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03210"/>
            <a:ext cx="2362200" cy="1343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5"/>
          <a:stretch/>
        </p:blipFill>
        <p:spPr>
          <a:xfrm>
            <a:off x="457200" y="4495800"/>
            <a:ext cx="1613539" cy="18177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, 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53"/>
          <a:stretch/>
        </p:blipFill>
        <p:spPr>
          <a:xfrm>
            <a:off x="3429000" y="4343400"/>
            <a:ext cx="4832540" cy="13716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709710" y="4602704"/>
            <a:ext cx="2434985" cy="1112293"/>
          </a:xfrm>
          <a:prstGeom prst="roundRect">
            <a:avLst/>
          </a:prstGeom>
          <a:noFill/>
          <a:ln w="63500" cap="rnd" cmpd="sng"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49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Antiferromagnetic </a:t>
            </a:r>
            <a:r>
              <a:rPr lang="en-US" sz="4000" dirty="0" err="1" smtClean="0"/>
              <a:t>Ising</a:t>
            </a:r>
            <a:r>
              <a:rPr lang="en-US" sz="4000" dirty="0" smtClean="0"/>
              <a:t> model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421" y="990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Antiferromagnetic (AFM) Ising </a:t>
            </a:r>
            <a:r>
              <a:rPr lang="en-US" sz="2800" dirty="0"/>
              <a:t>model</a:t>
            </a:r>
          </a:p>
          <a:p>
            <a:pPr marL="457200" lvl="1" indent="0">
              <a:buNone/>
            </a:pPr>
            <a:r>
              <a:rPr lang="en-US" sz="2000" dirty="0" smtClean="0"/>
              <a:t>     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1400" dirty="0"/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glassy </a:t>
            </a:r>
            <a:r>
              <a:rPr lang="en-US" sz="2400" dirty="0"/>
              <a:t>dynamics</a:t>
            </a:r>
          </a:p>
          <a:p>
            <a:r>
              <a:rPr lang="en-US" sz="2800" dirty="0"/>
              <a:t>Geometric </a:t>
            </a:r>
            <a:r>
              <a:rPr lang="en-US" sz="2800" dirty="0" smtClean="0"/>
              <a:t>frustration: odd loops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03210"/>
            <a:ext cx="2362200" cy="1343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5"/>
          <a:stretch/>
        </p:blipFill>
        <p:spPr>
          <a:xfrm>
            <a:off x="457200" y="4495800"/>
            <a:ext cx="1613539" cy="18177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, 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53"/>
          <a:stretch/>
        </p:blipFill>
        <p:spPr>
          <a:xfrm>
            <a:off x="3429000" y="4343400"/>
            <a:ext cx="4832540" cy="13716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709710" y="4602704"/>
            <a:ext cx="2434985" cy="1112293"/>
          </a:xfrm>
          <a:prstGeom prst="roundRect">
            <a:avLst/>
          </a:prstGeom>
          <a:noFill/>
          <a:ln w="63500" cap="rnd" cmpd="sng"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07502" y="5105399"/>
            <a:ext cx="761999" cy="609600"/>
          </a:xfrm>
          <a:prstGeom prst="roundRect">
            <a:avLst/>
          </a:prstGeom>
          <a:noFill/>
          <a:ln w="63500" cap="rnd" cmpd="sng">
            <a:solidFill>
              <a:srgbClr val="00B0F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1358" y="5105399"/>
            <a:ext cx="762000" cy="609600"/>
          </a:xfrm>
          <a:prstGeom prst="roundRect">
            <a:avLst/>
          </a:prstGeom>
          <a:noFill/>
          <a:ln w="63500" cap="rnd" cmpd="sng">
            <a:solidFill>
              <a:srgbClr val="00B0F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01599" y="5105399"/>
            <a:ext cx="762000" cy="609600"/>
          </a:xfrm>
          <a:prstGeom prst="roundRect">
            <a:avLst/>
          </a:prstGeom>
          <a:noFill/>
          <a:ln w="63500" cap="rnd" cmpd="sng">
            <a:solidFill>
              <a:srgbClr val="00B0F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36854" y="4800599"/>
            <a:ext cx="1511056" cy="914399"/>
          </a:xfrm>
          <a:prstGeom prst="roundRect">
            <a:avLst/>
          </a:prstGeom>
          <a:noFill/>
          <a:ln w="63500" cap="rnd" cmpd="sng">
            <a:solidFill>
              <a:srgbClr val="00B05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37377" y="4800599"/>
            <a:ext cx="1511056" cy="914399"/>
          </a:xfrm>
          <a:prstGeom prst="roundRect">
            <a:avLst/>
          </a:prstGeom>
          <a:noFill/>
          <a:ln w="63500" cap="rnd" cmpd="sng">
            <a:solidFill>
              <a:srgbClr val="00B05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0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Research Questions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Phase transitions?</a:t>
            </a:r>
          </a:p>
          <a:p>
            <a:pPr lvl="1"/>
            <a:r>
              <a:rPr lang="en-US" sz="2400" dirty="0" smtClean="0"/>
              <a:t>Equilibrium/non-equilibrium transition?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Spin glass phase?</a:t>
            </a:r>
          </a:p>
          <a:p>
            <a:pPr>
              <a:spcAft>
                <a:spcPts val="2400"/>
              </a:spcAft>
            </a:pPr>
            <a:r>
              <a:rPr lang="en-US" sz="2800" dirty="0" smtClean="0"/>
              <a:t>Glassy relaxation?</a:t>
            </a:r>
          </a:p>
          <a:p>
            <a:pPr>
              <a:spcAft>
                <a:spcPts val="1800"/>
              </a:spcAft>
            </a:pPr>
            <a:r>
              <a:rPr lang="en-US" sz="2800" dirty="0" smtClean="0"/>
              <a:t>Influence of geometry?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Difference to mean-field models?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16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53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1003"/>
            <a:ext cx="8229600" cy="489499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</a:t>
            </a:r>
            <a:r>
              <a:rPr lang="en-US" sz="2800" dirty="0"/>
              <a:t>imulated </a:t>
            </a:r>
            <a:r>
              <a:rPr lang="en-US" sz="2800" b="1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nnealing (SA</a:t>
            </a:r>
            <a:r>
              <a:rPr lang="en-US" sz="2800" dirty="0" smtClean="0"/>
              <a:t>)            Experiment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probe dynamical behaviors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Glassy </a:t>
            </a:r>
            <a:r>
              <a:rPr lang="en-US" sz="2400" dirty="0" smtClean="0"/>
              <a:t>relaxation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W</a:t>
            </a:r>
            <a:r>
              <a:rPr lang="en-US" sz="2800" dirty="0" smtClean="0"/>
              <a:t>ang-</a:t>
            </a:r>
            <a:r>
              <a:rPr lang="en-US" sz="2800" b="1" dirty="0" smtClean="0">
                <a:solidFill>
                  <a:srgbClr val="C00000"/>
                </a:solidFill>
              </a:rPr>
              <a:t>L</a:t>
            </a:r>
            <a:r>
              <a:rPr lang="en-US" sz="2800" dirty="0" smtClean="0"/>
              <a:t>andau </a:t>
            </a:r>
            <a:r>
              <a:rPr lang="en-US" sz="2800" dirty="0"/>
              <a:t>Sampling (WL)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</a:t>
            </a:r>
            <a:r>
              <a:rPr lang="en-US" sz="2400" dirty="0" smtClean="0"/>
              <a:t>irect access to </a:t>
            </a:r>
            <a:r>
              <a:rPr lang="en-US" sz="2400" i="1" dirty="0" smtClean="0"/>
              <a:t>Density </a:t>
            </a:r>
            <a:r>
              <a:rPr lang="en-US" sz="2400" i="1" dirty="0"/>
              <a:t>of States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partition function           equilibrium quantities</a:t>
            </a:r>
            <a:endParaRPr lang="en-US" sz="2400" dirty="0"/>
          </a:p>
          <a:p>
            <a:r>
              <a:rPr lang="en-US" sz="2800" b="1" dirty="0" smtClean="0">
                <a:solidFill>
                  <a:srgbClr val="C00000"/>
                </a:solidFill>
              </a:rPr>
              <a:t>R</a:t>
            </a:r>
            <a:r>
              <a:rPr lang="en-US" sz="2800" dirty="0" smtClean="0"/>
              <a:t>enormalization </a:t>
            </a:r>
            <a:r>
              <a:rPr lang="en-US" sz="2800" b="1" dirty="0" smtClean="0">
                <a:solidFill>
                  <a:srgbClr val="C00000"/>
                </a:solidFill>
              </a:rPr>
              <a:t>G</a:t>
            </a:r>
            <a:r>
              <a:rPr lang="en-US" sz="2800" dirty="0" smtClean="0"/>
              <a:t>roup </a:t>
            </a:r>
            <a:r>
              <a:rPr lang="en-US" sz="2800" dirty="0"/>
              <a:t>(RG)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Exact solutions in the thermodynamic </a:t>
            </a:r>
            <a:r>
              <a:rPr lang="en-US" sz="2400" dirty="0" smtClean="0"/>
              <a:t>limit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3810000" y="3886200"/>
            <a:ext cx="3810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76800" y="1447800"/>
            <a:ext cx="609600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70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Jamming in Hierarchical Networks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486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Jamming </a:t>
            </a:r>
            <a:r>
              <a:rPr lang="en-US" sz="2800" dirty="0"/>
              <a:t>is </a:t>
            </a:r>
            <a:r>
              <a:rPr lang="en-US" sz="2800" dirty="0" smtClean="0"/>
              <a:t>common</a:t>
            </a:r>
          </a:p>
          <a:p>
            <a:endParaRPr lang="en-US" sz="2800" dirty="0"/>
          </a:p>
          <a:p>
            <a:endParaRPr lang="en-US" sz="2800" dirty="0" smtClean="0"/>
          </a:p>
          <a:p>
            <a:pPr>
              <a:spcBef>
                <a:spcPts val="1800"/>
              </a:spcBef>
            </a:pPr>
            <a:r>
              <a:rPr lang="en-US" sz="2800" dirty="0" smtClean="0"/>
              <a:t>Characteristics:</a:t>
            </a:r>
          </a:p>
          <a:p>
            <a:pPr lvl="1"/>
            <a:r>
              <a:rPr lang="en-US" sz="2400" dirty="0" smtClean="0"/>
              <a:t>Rigid state at high packing density</a:t>
            </a:r>
          </a:p>
          <a:p>
            <a:pPr lvl="1"/>
            <a:r>
              <a:rPr lang="en-US" sz="2400" dirty="0" smtClean="0"/>
              <a:t>Out of equilibrium</a:t>
            </a:r>
            <a:endParaRPr lang="en-US" sz="2400" dirty="0"/>
          </a:p>
          <a:p>
            <a:pPr lvl="1"/>
            <a:r>
              <a:rPr lang="en-US" sz="2400" dirty="0" smtClean="0"/>
              <a:t>Extremely slow relaxation 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Challenging to understand</a:t>
            </a:r>
          </a:p>
          <a:p>
            <a:pPr lvl="1"/>
            <a:r>
              <a:rPr lang="en-US" sz="2400" dirty="0" smtClean="0"/>
              <a:t>Extremely long relaxation;</a:t>
            </a:r>
          </a:p>
          <a:p>
            <a:pPr lvl="1"/>
            <a:r>
              <a:rPr lang="en-US" sz="2400" dirty="0" smtClean="0"/>
              <a:t>No significant structural change;</a:t>
            </a:r>
          </a:p>
          <a:p>
            <a:pPr lvl="1"/>
            <a:r>
              <a:rPr lang="en-US" sz="2400" dirty="0" smtClean="0"/>
              <a:t>Heterogeneities;</a:t>
            </a:r>
          </a:p>
          <a:p>
            <a:endParaRPr lang="en-US" sz="2800" dirty="0"/>
          </a:p>
        </p:txBody>
      </p:sp>
      <p:pic>
        <p:nvPicPr>
          <p:cNvPr id="4" name="Picture 2" descr="File:Granular jamming.sv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47"/>
          <a:stretch/>
        </p:blipFill>
        <p:spPr bwMode="auto">
          <a:xfrm>
            <a:off x="1057219" y="1403378"/>
            <a:ext cx="1157868" cy="112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projects.math.arizona.edu/~sp2007/dunesP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316" y="1407712"/>
            <a:ext cx="1440444" cy="1095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File:Foam - big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41"/>
          <a:stretch/>
        </p:blipFill>
        <p:spPr bwMode="auto">
          <a:xfrm>
            <a:off x="3633760" y="1407712"/>
            <a:ext cx="1471640" cy="1095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upload.wikimedia.org/wikipedia/commons/0/07/Plant_cell_type_sclerenchyma_fib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82188"/>
            <a:ext cx="1499734" cy="112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9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6666" r="7142"/>
          <a:stretch/>
        </p:blipFill>
        <p:spPr>
          <a:xfrm>
            <a:off x="3886199" y="1532719"/>
            <a:ext cx="5257801" cy="4042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/>
              <a:t>Density of States (WL)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532719"/>
                <a:ext cx="4724400" cy="466273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2400" u="sng" dirty="0" smtClean="0"/>
                  <a:t>Planar</a:t>
                </a:r>
                <a:r>
                  <a:rPr lang="en-US" sz="2400" dirty="0" smtClean="0"/>
                  <a:t>: HN3, HN5 </a:t>
                </a:r>
              </a:p>
              <a:p>
                <a:pPr marL="0" indent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:r>
                  <a:rPr lang="en-US" sz="2400" dirty="0" smtClean="0"/>
                  <a:t>     Degenerate ground states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400" u="sng" dirty="0" smtClean="0"/>
                  <a:t>Non-planar</a:t>
                </a:r>
                <a:r>
                  <a:rPr lang="en-US" sz="2400" dirty="0" smtClean="0"/>
                  <a:t>: HNNP, HN6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0"/>
                  </a:spcAft>
                  <a:buNone/>
                </a:pPr>
                <a:r>
                  <a:rPr lang="en-US" sz="2400" dirty="0" smtClean="0"/>
                  <a:t>     Unique </a:t>
                </a:r>
                <a:r>
                  <a:rPr lang="en-US" sz="2400" dirty="0"/>
                  <a:t>ground </a:t>
                </a:r>
                <a:r>
                  <a:rPr lang="en-US" sz="2400" dirty="0" smtClean="0"/>
                  <a:t>states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2400" dirty="0" smtClean="0"/>
                  <a:t>Reference of </a:t>
                </a:r>
                <a:r>
                  <a:rPr lang="en-US" sz="2400" b="1" dirty="0" smtClean="0"/>
                  <a:t>SA</a:t>
                </a:r>
                <a:r>
                  <a:rPr lang="en-US" sz="2400" dirty="0" smtClean="0"/>
                  <a:t> &amp; </a:t>
                </a:r>
                <a:r>
                  <a:rPr lang="en-US" sz="2400" b="1" dirty="0" smtClean="0"/>
                  <a:t>RG</a:t>
                </a:r>
              </a:p>
              <a:p>
                <a:r>
                  <a:rPr lang="en-US" sz="2400" dirty="0" smtClean="0"/>
                  <a:t>Wang-Landau </a:t>
                </a:r>
                <a:r>
                  <a:rPr lang="en-US" sz="2400" dirty="0"/>
                  <a:t>fails </a:t>
                </a:r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&gt;1024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Geometric </a:t>
                </a:r>
                <a:r>
                  <a:rPr lang="en-US" sz="2000" dirty="0" smtClean="0"/>
                  <a:t>frustration</a:t>
                </a:r>
                <a:r>
                  <a:rPr lang="en-US" sz="20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32719"/>
                <a:ext cx="4724400" cy="4662734"/>
              </a:xfrm>
              <a:blipFill rotWithShape="0">
                <a:blip r:embed="rId4"/>
                <a:stretch>
                  <a:fillRect l="-1677" t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" t="7778" r="7778" b="6466"/>
          <a:stretch/>
        </p:blipFill>
        <p:spPr>
          <a:xfrm>
            <a:off x="4038600" y="1066799"/>
            <a:ext cx="5101988" cy="5105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/>
              <a:t>Glassy relaxation (SA)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1" y="1273507"/>
                <a:ext cx="3581400" cy="505109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axis: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axis: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Annealing </a:t>
                </a:r>
                <a:r>
                  <a:rPr lang="en-US" sz="2400" dirty="0" smtClean="0"/>
                  <a:t>schedules:</a:t>
                </a:r>
                <a:endParaRPr lang="en-US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dirty="0" smtClean="0"/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</a:rPr>
                      <m:t>,⋯,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512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Out of Equilibrium at 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Extremely </a:t>
                </a:r>
                <a:r>
                  <a:rPr lang="en-US" sz="2400" dirty="0"/>
                  <a:t>slow relaxation at low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1" y="1273507"/>
                <a:ext cx="3581400" cy="5051093"/>
              </a:xfrm>
              <a:blipFill rotWithShape="0">
                <a:blip r:embed="rId3"/>
                <a:stretch>
                  <a:fillRect l="-2385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rot="16200000">
                <a:off x="3222441" y="2196401"/>
                <a:ext cx="1264512" cy="349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22441" y="2196401"/>
                <a:ext cx="1264512" cy="349391"/>
              </a:xfrm>
              <a:prstGeom prst="rect">
                <a:avLst/>
              </a:prstGeom>
              <a:blipFill rotWithShape="0">
                <a:blip r:embed="rId4"/>
                <a:stretch>
                  <a:fillRect t="-1442" r="-22807" b="-2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6200000">
                <a:off x="3231648" y="4648560"/>
                <a:ext cx="1264512" cy="349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31648" y="4648560"/>
                <a:ext cx="1264512" cy="349391"/>
              </a:xfrm>
              <a:prstGeom prst="rect">
                <a:avLst/>
              </a:prstGeom>
              <a:blipFill rotWithShape="0">
                <a:blip r:embed="rId5"/>
                <a:stretch>
                  <a:fillRect t="-1932" r="-2280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0" y="6161964"/>
                <a:ext cx="22711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6161964"/>
                <a:ext cx="227113" cy="323165"/>
              </a:xfrm>
              <a:prstGeom prst="rect">
                <a:avLst/>
              </a:prstGeom>
              <a:blipFill rotWithShape="0">
                <a:blip r:embed="rId6"/>
                <a:stretch>
                  <a:fillRect l="-27027" r="-24324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772400" y="6161963"/>
                <a:ext cx="22711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6161963"/>
                <a:ext cx="227113" cy="323165"/>
              </a:xfrm>
              <a:prstGeom prst="rect">
                <a:avLst/>
              </a:prstGeom>
              <a:blipFill rotWithShape="0">
                <a:blip r:embed="rId6"/>
                <a:stretch>
                  <a:fillRect l="-27027" r="-24324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20443" y="3457916"/>
                <a:ext cx="22711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443" y="3457916"/>
                <a:ext cx="227113" cy="323165"/>
              </a:xfrm>
              <a:prstGeom prst="rect">
                <a:avLst/>
              </a:prstGeom>
              <a:blipFill rotWithShape="0">
                <a:blip r:embed="rId7"/>
                <a:stretch>
                  <a:fillRect l="-26316" r="-2368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72399" y="3450239"/>
                <a:ext cx="22711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399" y="3450239"/>
                <a:ext cx="227113" cy="323165"/>
              </a:xfrm>
              <a:prstGeom prst="rect">
                <a:avLst/>
              </a:prstGeom>
              <a:blipFill rotWithShape="0">
                <a:blip r:embed="rId8"/>
                <a:stretch>
                  <a:fillRect l="-27027" r="-24324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353719" y="1487180"/>
                <a:ext cx="1402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=16,384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719" y="1487180"/>
                <a:ext cx="1402179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833503" y="1487180"/>
                <a:ext cx="1402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=16,384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503" y="1487180"/>
                <a:ext cx="1402179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37906" y="4052729"/>
                <a:ext cx="1402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=16,384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906" y="4052729"/>
                <a:ext cx="1402179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842710" y="4006333"/>
                <a:ext cx="1402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=16,384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710" y="4006333"/>
                <a:ext cx="1402179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8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27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/>
              <a:t>Power-law relaxation (SA)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3429" y="1524002"/>
                <a:ext cx="3592773" cy="4525963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3000"/>
                  </a:spcAft>
                </a:pPr>
                <a:r>
                  <a:rPr lang="en-US" sz="2800" dirty="0"/>
                  <a:t>Power-law relaxation</a:t>
                </a:r>
              </a:p>
              <a:p>
                <a:r>
                  <a:rPr lang="en-US" sz="2800" dirty="0"/>
                  <a:t>HN3, HNNP, HN6:</a:t>
                </a:r>
              </a:p>
              <a:p>
                <a:pPr lvl="1">
                  <a:spcAft>
                    <a:spcPts val="2400"/>
                  </a:spcAft>
                </a:pPr>
                <a:r>
                  <a:rPr lang="en-US" sz="2400" dirty="0"/>
                  <a:t>Slope =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0.27</m:t>
                    </m:r>
                  </m:oMath>
                </a14:m>
                <a:endParaRPr lang="en-US" sz="2400" dirty="0"/>
              </a:p>
              <a:p>
                <a:pPr>
                  <a:spcAft>
                    <a:spcPts val="1800"/>
                  </a:spcAft>
                </a:pPr>
                <a:r>
                  <a:rPr lang="en-US" sz="2800" dirty="0"/>
                  <a:t>HN5 may equilibrate gradually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429" y="1524002"/>
                <a:ext cx="3592773" cy="4525963"/>
              </a:xfrm>
              <a:blipFill rotWithShape="0">
                <a:blip r:embed="rId2"/>
                <a:stretch>
                  <a:fillRect l="-3051" t="-1213" r="-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" t="7365" r="7277" b="5455"/>
          <a:stretch/>
        </p:blipFill>
        <p:spPr>
          <a:xfrm>
            <a:off x="4267200" y="1259809"/>
            <a:ext cx="4697009" cy="4689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 rot="16200000">
                <a:off x="3460249" y="3429618"/>
                <a:ext cx="1264512" cy="349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60249" y="3429618"/>
                <a:ext cx="1264512" cy="349391"/>
              </a:xfrm>
              <a:prstGeom prst="rect">
                <a:avLst/>
              </a:prstGeom>
              <a:blipFill rotWithShape="0">
                <a:blip r:embed="rId4"/>
                <a:stretch>
                  <a:fillRect t="-1932" r="-2280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24401" y="5948819"/>
                <a:ext cx="382605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401" y="5948819"/>
                <a:ext cx="382605" cy="323165"/>
              </a:xfrm>
              <a:prstGeom prst="rect">
                <a:avLst/>
              </a:prstGeom>
              <a:blipFill rotWithShape="0">
                <a:blip r:embed="rId5"/>
                <a:stretch>
                  <a:fillRect l="-17460" r="-15873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4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128933"/>
            <a:ext cx="8229600" cy="6858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Spin glass transition (RG)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5410200" cy="529590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3600"/>
                  </a:spcAft>
                </a:pPr>
                <a:r>
                  <a:rPr lang="en-US" sz="2400" dirty="0"/>
                  <a:t>Renormalized interaction strength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pPr>
                  <a:spcAft>
                    <a:spcPts val="3600"/>
                  </a:spcAft>
                </a:pPr>
                <a:endParaRPr lang="en-US" sz="2400" dirty="0" smtClean="0"/>
              </a:p>
              <a:p>
                <a:pPr lvl="1">
                  <a:spcBef>
                    <a:spcPts val="3600"/>
                  </a:spcBef>
                  <a:spcAft>
                    <a:spcPts val="30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u="sn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Recursive equations</a:t>
                </a:r>
                <a:r>
                  <a:rPr lang="en-US" sz="2400" dirty="0" smtClean="0"/>
                  <a:t> </a:t>
                </a:r>
                <a:endParaRPr lang="en-US" sz="2400" dirty="0"/>
              </a:p>
              <a:p>
                <a:pPr>
                  <a:spcBef>
                    <a:spcPts val="3600"/>
                  </a:spcBef>
                </a:pPr>
                <a:r>
                  <a:rPr lang="en-US" sz="2400" dirty="0" smtClean="0"/>
                  <a:t>Planar: HN3</a:t>
                </a:r>
                <a:r>
                  <a:rPr lang="en-US" sz="2400" dirty="0"/>
                  <a:t>, HN5</a:t>
                </a:r>
              </a:p>
              <a:p>
                <a:pPr lvl="1"/>
                <a:r>
                  <a:rPr lang="en-US" sz="2000" dirty="0"/>
                  <a:t>stable fixed-point solution</a:t>
                </a:r>
              </a:p>
              <a:p>
                <a:pPr lvl="1">
                  <a:spcAft>
                    <a:spcPts val="2400"/>
                  </a:spcAft>
                </a:pPr>
                <a:r>
                  <a:rPr lang="en-US" sz="2000" dirty="0"/>
                  <a:t>no phase </a:t>
                </a:r>
                <a:r>
                  <a:rPr lang="en-US" sz="2000" dirty="0" smtClean="0"/>
                  <a:t>transition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5410200" cy="5295900"/>
              </a:xfrm>
              <a:blipFill rotWithShape="0">
                <a:blip r:embed="rId2"/>
                <a:stretch>
                  <a:fillRect l="-1464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2400" y="6414183"/>
            <a:ext cx="508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McKay and Berker,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Phys. Rev. Lett.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48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11 (1982)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2789754"/>
            <a:ext cx="2647074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Numerical solution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3653135"/>
            <a:ext cx="265977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Analytical solution</a:t>
            </a:r>
            <a:endParaRPr lang="en-US" sz="2400" dirty="0"/>
          </a:p>
        </p:txBody>
      </p:sp>
      <p:sp>
        <p:nvSpPr>
          <p:cNvPr id="12" name="Right Arrow 11"/>
          <p:cNvSpPr/>
          <p:nvPr/>
        </p:nvSpPr>
        <p:spPr>
          <a:xfrm rot="1027020">
            <a:off x="3545454" y="3668549"/>
            <a:ext cx="769578" cy="21675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0404820">
            <a:off x="3559918" y="3085352"/>
            <a:ext cx="769578" cy="21675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33402" y="1695326"/>
                <a:ext cx="313771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3200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2" y="1695326"/>
                <a:ext cx="3137713" cy="10772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99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3" r="6805"/>
          <a:stretch/>
        </p:blipFill>
        <p:spPr>
          <a:xfrm>
            <a:off x="75245" y="2148235"/>
            <a:ext cx="4572957" cy="4522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128933"/>
            <a:ext cx="8229600" cy="6858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Spin glass transition (RG)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2" y="814735"/>
            <a:ext cx="5410200" cy="1333500"/>
          </a:xfrm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sz="2400" dirty="0" smtClean="0"/>
              <a:t>Non-Planar: HNNP, HN6</a:t>
            </a:r>
            <a:endParaRPr lang="en-US" sz="2400" dirty="0"/>
          </a:p>
          <a:p>
            <a:pPr lvl="1"/>
            <a:r>
              <a:rPr lang="en-US" sz="2000" dirty="0" smtClean="0"/>
              <a:t>partially stable </a:t>
            </a:r>
            <a:r>
              <a:rPr lang="en-US" sz="2000" dirty="0"/>
              <a:t>fixed-point solution</a:t>
            </a:r>
          </a:p>
          <a:p>
            <a:pPr lvl="1">
              <a:spcAft>
                <a:spcPts val="2400"/>
              </a:spcAft>
            </a:pPr>
            <a:r>
              <a:rPr lang="en-US" sz="2000" dirty="0" smtClean="0"/>
              <a:t>possible spin glass transition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809871" y="2286000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HNNP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1" y="6496629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McKay and Berker,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Phys. Rev. Lett.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48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11 (1982)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8" y="1730087"/>
            <a:ext cx="4772311" cy="47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128933"/>
            <a:ext cx="8229600" cy="6858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Spin glass transition (RG)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2" y="814735"/>
            <a:ext cx="5410200" cy="1333500"/>
          </a:xfrm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sz="2400" dirty="0" smtClean="0"/>
              <a:t>Non-Planar: HNNP, HN6</a:t>
            </a:r>
            <a:endParaRPr lang="en-US" sz="2400" dirty="0"/>
          </a:p>
          <a:p>
            <a:pPr lvl="1"/>
            <a:r>
              <a:rPr lang="en-US" sz="2000" dirty="0" smtClean="0"/>
              <a:t>partially stable </a:t>
            </a:r>
            <a:r>
              <a:rPr lang="en-US" sz="2000" dirty="0"/>
              <a:t>fixed-point solution</a:t>
            </a:r>
          </a:p>
          <a:p>
            <a:pPr lvl="1">
              <a:spcAft>
                <a:spcPts val="2400"/>
              </a:spcAft>
            </a:pPr>
            <a:r>
              <a:rPr lang="en-US" sz="2000" dirty="0" smtClean="0"/>
              <a:t>possible spin glass transition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809871" y="2286000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HNNP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5801" y="6496629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McKay and Berker,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Phys. Rev. Lett.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48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11 (1982)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" y="1728716"/>
            <a:ext cx="4748284" cy="4748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128933"/>
            <a:ext cx="8229600" cy="6858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Spin glass transition (RG)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2" y="814735"/>
            <a:ext cx="5410200" cy="1333500"/>
          </a:xfrm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sz="2400" dirty="0" smtClean="0"/>
              <a:t>Non-Planar: HNNP, HN6</a:t>
            </a:r>
            <a:endParaRPr lang="en-US" sz="2400" dirty="0"/>
          </a:p>
          <a:p>
            <a:pPr lvl="1"/>
            <a:r>
              <a:rPr lang="en-US" sz="2000" dirty="0" smtClean="0"/>
              <a:t>partially stable </a:t>
            </a:r>
            <a:r>
              <a:rPr lang="en-US" sz="2000" dirty="0"/>
              <a:t>fixed-point solution</a:t>
            </a:r>
          </a:p>
          <a:p>
            <a:pPr lvl="1">
              <a:spcAft>
                <a:spcPts val="2400"/>
              </a:spcAft>
            </a:pPr>
            <a:r>
              <a:rPr lang="en-US" sz="2000" dirty="0" smtClean="0"/>
              <a:t>possible spin glass transition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809871" y="2286000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HNNP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1" y="6496629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McKay and Berker,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Phys. Rev. Lett.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48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11 (1982)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85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" t="4589" r="6957"/>
          <a:stretch/>
        </p:blipFill>
        <p:spPr>
          <a:xfrm>
            <a:off x="4587923" y="1904999"/>
            <a:ext cx="4260520" cy="45720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6"/>
          <a:stretch/>
        </p:blipFill>
        <p:spPr>
          <a:xfrm>
            <a:off x="152401" y="1676400"/>
            <a:ext cx="4419600" cy="48006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128933"/>
            <a:ext cx="8229600" cy="6858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Spin glass transition (RG)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2" y="814735"/>
            <a:ext cx="5410200" cy="1333500"/>
          </a:xfrm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sz="2400" dirty="0" smtClean="0"/>
              <a:t>Non-Planar: HNNP, HN6</a:t>
            </a:r>
            <a:endParaRPr lang="en-US" sz="2400" dirty="0"/>
          </a:p>
          <a:p>
            <a:pPr lvl="1"/>
            <a:r>
              <a:rPr lang="en-US" sz="2000" dirty="0" smtClean="0"/>
              <a:t>partially stable </a:t>
            </a:r>
            <a:r>
              <a:rPr lang="en-US" sz="2000" dirty="0"/>
              <a:t>fixed-point solution</a:t>
            </a:r>
          </a:p>
          <a:p>
            <a:pPr lvl="1">
              <a:spcAft>
                <a:spcPts val="2400"/>
              </a:spcAft>
            </a:pPr>
            <a:r>
              <a:rPr lang="en-US" sz="2000" dirty="0" smtClean="0"/>
              <a:t>possible spin glass transition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809871" y="2286000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HNNP</a:t>
            </a:r>
          </a:p>
        </p:txBody>
      </p:sp>
      <p:sp>
        <p:nvSpPr>
          <p:cNvPr id="9" name="Rectangle 8"/>
          <p:cNvSpPr/>
          <p:nvPr/>
        </p:nvSpPr>
        <p:spPr>
          <a:xfrm>
            <a:off x="6229471" y="2148235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HN6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1" y="6496629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McKay and Berker,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Phys. Rev. Lett.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48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11 (1982)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5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2 Summary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5061" y="1092201"/>
                <a:ext cx="5465386" cy="5156199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800" dirty="0" smtClean="0"/>
                  <a:t>Out of equilibrium at low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  <a:p>
                <a:pPr>
                  <a:spcAft>
                    <a:spcPts val="1800"/>
                  </a:spcAft>
                </a:pPr>
                <a:r>
                  <a:rPr lang="en-US" sz="2800" dirty="0" smtClean="0"/>
                  <a:t>Power-law relaxation</a:t>
                </a:r>
                <a:endParaRPr lang="en-US" sz="2800" dirty="0"/>
              </a:p>
              <a:p>
                <a:pPr>
                  <a:spcAft>
                    <a:spcPts val="2400"/>
                  </a:spcAft>
                </a:pPr>
                <a:r>
                  <a:rPr lang="en-US" sz="2800" dirty="0"/>
                  <a:t>Spin glass transition</a:t>
                </a:r>
              </a:p>
              <a:p>
                <a:r>
                  <a:rPr lang="en-US" sz="2800" dirty="0"/>
                  <a:t>Future </a:t>
                </a:r>
                <a:r>
                  <a:rPr lang="en-US" sz="2800" dirty="0" smtClean="0"/>
                  <a:t>work: </a:t>
                </a:r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400" dirty="0"/>
                  <a:t> using </a:t>
                </a:r>
                <a:r>
                  <a:rPr lang="en-US" sz="2400" dirty="0" smtClean="0"/>
                  <a:t>RG</a:t>
                </a:r>
              </a:p>
              <a:p>
                <a:pPr lvl="1"/>
                <a:r>
                  <a:rPr lang="en-US" sz="2400" dirty="0" smtClean="0"/>
                  <a:t>Spin glass               geometry?</a:t>
                </a:r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061" y="1092201"/>
                <a:ext cx="5465386" cy="5156199"/>
              </a:xfrm>
              <a:blipFill rotWithShape="0">
                <a:blip r:embed="rId3"/>
                <a:stretch>
                  <a:fillRect l="-2009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50447" y="4738300"/>
                <a:ext cx="14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447" y="4738300"/>
                <a:ext cx="14555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4167" r="-50000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5" r="7277"/>
          <a:stretch/>
        </p:blipFill>
        <p:spPr>
          <a:xfrm>
            <a:off x="6085308" y="819485"/>
            <a:ext cx="2702736" cy="2700171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>
            <a:off x="2743200" y="4461301"/>
            <a:ext cx="609600" cy="276999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" t="7333" r="7936"/>
          <a:stretch/>
        </p:blipFill>
        <p:spPr>
          <a:xfrm>
            <a:off x="6096000" y="3519656"/>
            <a:ext cx="2819400" cy="29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221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Future Plan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221" y="1143000"/>
            <a:ext cx="8229600" cy="466639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Research</a:t>
            </a:r>
          </a:p>
          <a:p>
            <a:pPr lvl="1"/>
            <a:r>
              <a:rPr lang="en-US" sz="2400" dirty="0" smtClean="0"/>
              <a:t>Renormalization group of </a:t>
            </a:r>
            <a:r>
              <a:rPr lang="en-US" sz="2400" dirty="0" err="1" smtClean="0"/>
              <a:t>Ising</a:t>
            </a:r>
            <a:r>
              <a:rPr lang="en-US" sz="2400" dirty="0" smtClean="0"/>
              <a:t> model</a:t>
            </a:r>
          </a:p>
          <a:p>
            <a:pPr lvl="1"/>
            <a:r>
              <a:rPr lang="en-US" sz="2400" dirty="0" smtClean="0"/>
              <a:t>1~2 papers about AFM </a:t>
            </a:r>
            <a:r>
              <a:rPr lang="en-US" sz="2400" dirty="0" err="1" smtClean="0"/>
              <a:t>Ising</a:t>
            </a:r>
            <a:r>
              <a:rPr lang="en-US" sz="2400" dirty="0" smtClean="0"/>
              <a:t> model </a:t>
            </a:r>
          </a:p>
          <a:p>
            <a:pPr lvl="1">
              <a:spcAft>
                <a:spcPts val="1800"/>
              </a:spcAft>
            </a:pPr>
            <a:r>
              <a:rPr lang="en-US" sz="2400" dirty="0" smtClean="0"/>
              <a:t> Renormalization group of Jamming </a:t>
            </a:r>
          </a:p>
          <a:p>
            <a:r>
              <a:rPr lang="en-US" sz="2800" dirty="0" smtClean="0"/>
              <a:t>Graduation</a:t>
            </a:r>
          </a:p>
          <a:p>
            <a:pPr lvl="1"/>
            <a:r>
              <a:rPr lang="en-US" sz="2400" dirty="0" smtClean="0"/>
              <a:t>Computer Science MS (Computational Science) </a:t>
            </a:r>
          </a:p>
          <a:p>
            <a:pPr lvl="1"/>
            <a:r>
              <a:rPr lang="en-US" sz="2400" b="1" dirty="0" smtClean="0"/>
              <a:t>May 2016</a:t>
            </a:r>
            <a:r>
              <a:rPr lang="en-US" sz="2400" dirty="0" smtClean="0"/>
              <a:t> OR Dec 2015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42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8143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Research Questions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causes slow relaxation?</a:t>
            </a:r>
          </a:p>
          <a:p>
            <a:pPr lvl="1"/>
            <a:r>
              <a:rPr lang="en-US" sz="2400" dirty="0" smtClean="0"/>
              <a:t>Interaction?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Geometry?</a:t>
            </a:r>
          </a:p>
          <a:p>
            <a:r>
              <a:rPr lang="en-US" sz="2800" dirty="0" smtClean="0"/>
              <a:t>Equilibrium real phase transition?</a:t>
            </a:r>
          </a:p>
          <a:p>
            <a:pPr lvl="1"/>
            <a:r>
              <a:rPr lang="en-US" sz="2400" dirty="0" smtClean="0"/>
              <a:t>“Yes” evidences in mean-field models;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Non-mean field models?</a:t>
            </a:r>
          </a:p>
          <a:p>
            <a:r>
              <a:rPr lang="en-US" sz="2800" dirty="0" smtClean="0"/>
              <a:t>Phase transition necessary for jamming?</a:t>
            </a:r>
          </a:p>
          <a:p>
            <a:pPr lvl="1"/>
            <a:r>
              <a:rPr lang="en-US" sz="2400" dirty="0" smtClean="0"/>
              <a:t>jamming without phase transition?</a:t>
            </a:r>
          </a:p>
          <a:p>
            <a:pPr lvl="1"/>
            <a:r>
              <a:rPr lang="en-US" sz="2400" dirty="0" smtClean="0"/>
              <a:t>no published evidence so far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6294996"/>
            <a:ext cx="3657600" cy="5847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Krzakala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et.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al.,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PRL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101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165702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2008)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Berthier, et. al., PRL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106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135702 (2011)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3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0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Times New Roman" panose="02020603050405020304" pitchFamily="18" charset="0"/>
              </a:rPr>
              <a:t>Simulated Annealing</a:t>
            </a:r>
            <a:endParaRPr lang="en-US" sz="40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3353" y="850471"/>
                <a:ext cx="82296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Monte Carlo Simulation ↔ Experiment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Randomly pick a site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</a:p>
              <a:p>
                <a:pPr lvl="1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add a particle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000" b="0" i="0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1, 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within constraint; 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a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with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00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  <a:cs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 </m:t>
                        </m:r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]</m:t>
                        </m:r>
                      </m:e>
                    </m:fun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Aft>
                    <a:spcPts val="600"/>
                  </a:spcAft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every 1 Monte Carlo sweep 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random steps)</a:t>
                </a:r>
              </a:p>
              <a:p>
                <a:pPr lvl="1"/>
                <a:r>
                  <a:rPr lang="en-US" sz="2000" dirty="0" smtClean="0">
                    <a:cs typeface="Times New Roman" panose="02020603050405020304" pitchFamily="18" charset="0"/>
                  </a:rPr>
                  <a:t>Keep packing fraction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cs typeface="Times New Roman" panose="02020603050405020304" pitchFamily="18" charset="0"/>
                  </a:rPr>
                  <a:t>every sweep </a:t>
                </a: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53" y="850471"/>
                <a:ext cx="8229600" cy="4876800"/>
              </a:xfrm>
              <a:blipFill rotWithShape="0">
                <a:blip r:embed="rId3"/>
                <a:stretch>
                  <a:fillRect l="-963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4168370" y="3821942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49370" y="4393442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27745" y="4393442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6"/>
            <a:endCxn id="15" idx="2"/>
          </p:cNvCxnSpPr>
          <p:nvPr/>
        </p:nvCxnSpPr>
        <p:spPr>
          <a:xfrm>
            <a:off x="4056345" y="4507742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0"/>
            <a:endCxn id="14" idx="3"/>
          </p:cNvCxnSpPr>
          <p:nvPr/>
        </p:nvCxnSpPr>
        <p:spPr>
          <a:xfrm flipV="1">
            <a:off x="3942045" y="4017064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5"/>
            <a:endCxn id="15" idx="0"/>
          </p:cNvCxnSpPr>
          <p:nvPr/>
        </p:nvCxnSpPr>
        <p:spPr>
          <a:xfrm>
            <a:off x="4363492" y="4017064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971765" y="381000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52765" y="438150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31140" y="438150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6"/>
            <a:endCxn id="21" idx="2"/>
          </p:cNvCxnSpPr>
          <p:nvPr/>
        </p:nvCxnSpPr>
        <p:spPr>
          <a:xfrm>
            <a:off x="1859740" y="4495800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0"/>
            <a:endCxn id="20" idx="3"/>
          </p:cNvCxnSpPr>
          <p:nvPr/>
        </p:nvCxnSpPr>
        <p:spPr>
          <a:xfrm flipV="1">
            <a:off x="1745440" y="4005122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5"/>
            <a:endCxn id="21" idx="0"/>
          </p:cNvCxnSpPr>
          <p:nvPr/>
        </p:nvCxnSpPr>
        <p:spPr>
          <a:xfrm>
            <a:off x="2166887" y="4005122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7000" y="3821942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858000" y="4393442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36375" y="4393442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6"/>
            <a:endCxn id="28" idx="2"/>
          </p:cNvCxnSpPr>
          <p:nvPr/>
        </p:nvCxnSpPr>
        <p:spPr>
          <a:xfrm>
            <a:off x="6364975" y="4507742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9" idx="0"/>
            <a:endCxn id="27" idx="3"/>
          </p:cNvCxnSpPr>
          <p:nvPr/>
        </p:nvCxnSpPr>
        <p:spPr>
          <a:xfrm flipV="1">
            <a:off x="6250675" y="4017064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5"/>
            <a:endCxn id="28" idx="0"/>
          </p:cNvCxnSpPr>
          <p:nvPr/>
        </p:nvCxnSpPr>
        <p:spPr>
          <a:xfrm>
            <a:off x="6672122" y="4017064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23812" y="4794345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12" y="4794345"/>
                <a:ext cx="152400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700151" y="4756006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/>
                  <a:t>Small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151" y="4756006"/>
                <a:ext cx="1524000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8400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174511" y="4691555"/>
                <a:ext cx="9120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B</a:t>
                </a:r>
                <a:r>
                  <a:rPr lang="en-US" sz="2800" dirty="0" smtClean="0"/>
                  <a:t>ig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511" y="4691555"/>
                <a:ext cx="912089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4000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21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+mn-lt"/>
                <a:cs typeface="Times New Roman" panose="02020603050405020304" pitchFamily="18" charset="0"/>
              </a:rPr>
              <a:t>Wang-Landau Sampling</a:t>
            </a:r>
            <a:endParaRPr lang="en-US" sz="3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869950"/>
                <a:ext cx="8839200" cy="54864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cs typeface="Times New Roman" panose="02020603050405020304" pitchFamily="18" charset="0"/>
                  </a:rPr>
                  <a:t>Monte Carlo Methods to find the </a:t>
                </a:r>
                <a:r>
                  <a:rPr lang="en-US" sz="2400" b="1" dirty="0" smtClean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density of states</a:t>
                </a:r>
              </a:p>
              <a:p>
                <a:endParaRPr 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 smtClean="0">
                    <a:cs typeface="Times New Roman" panose="02020603050405020304" pitchFamily="18" charset="0"/>
                  </a:rPr>
                  <a:t>Fact: random sampling with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∝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 smtClean="0">
                    <a:cs typeface="Times New Roman" panose="02020603050405020304" pitchFamily="18" charset="0"/>
                  </a:rPr>
                  <a:t> → flat histogram</a:t>
                </a:r>
              </a:p>
              <a:p>
                <a:pPr marL="457200" lvl="1" indent="0">
                  <a:buNone/>
                </a:pP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69950"/>
                <a:ext cx="8839200" cy="5486400"/>
              </a:xfrm>
              <a:blipFill rotWithShape="0">
                <a:blip r:embed="rId2"/>
                <a:stretch>
                  <a:fillRect l="-897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7200" y="2909816"/>
              <a:ext cx="6324600" cy="27850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5017"/>
                    <a:gridCol w="1739265"/>
                    <a:gridCol w="1839168"/>
                    <a:gridCol w="1581150"/>
                  </a:tblGrid>
                  <a:tr h="105775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759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3</a:t>
                          </a:r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3</a:t>
                          </a:r>
                          <a:endParaRPr lang="en-US" sz="3200" dirty="0"/>
                        </a:p>
                      </a:txBody>
                      <a:tcPr anchor="ctr"/>
                    </a:tc>
                  </a:tr>
                  <a:tr h="759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1/3 </a:t>
                          </a:r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1/3</a:t>
                          </a:r>
                          <a:endParaRPr lang="en-US" sz="32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6202365"/>
                  </p:ext>
                </p:extLst>
              </p:nvPr>
            </p:nvGraphicFramePr>
            <p:xfrm>
              <a:off x="457200" y="2909816"/>
              <a:ext cx="6324600" cy="27850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5017"/>
                    <a:gridCol w="1739265"/>
                    <a:gridCol w="1839168"/>
                    <a:gridCol w="1581150"/>
                  </a:tblGrid>
                  <a:tr h="105775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759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47" t="-140000" r="-445550" b="-128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3</a:t>
                          </a:r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3</a:t>
                          </a:r>
                          <a:endParaRPr lang="en-US" sz="3200" dirty="0"/>
                        </a:p>
                      </a:txBody>
                      <a:tcPr anchor="ctr"/>
                    </a:tc>
                  </a:tr>
                  <a:tr h="9678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47" t="-188679" r="-445550" b="-1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1/3 </a:t>
                          </a:r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1/3</a:t>
                          </a:r>
                          <a:endParaRPr lang="en-US" sz="32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19400" y="1317908"/>
                <a:ext cx="2914580" cy="9328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  <a:cs typeface="Times New Roman" panose="02020603050405020304" pitchFamily="18" charset="0"/>
                        </a:rPr>
                        <m:t>Ξ</m:t>
                      </m:r>
                      <m:r>
                        <a:rPr lang="en-US" sz="20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317908"/>
                <a:ext cx="2914580" cy="9328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91000" y="300990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0" y="358140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50375" y="3581400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8" idx="6"/>
            <a:endCxn id="7" idx="2"/>
          </p:cNvCxnSpPr>
          <p:nvPr/>
        </p:nvCxnSpPr>
        <p:spPr>
          <a:xfrm>
            <a:off x="4078975" y="3695700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0"/>
            <a:endCxn id="6" idx="3"/>
          </p:cNvCxnSpPr>
          <p:nvPr/>
        </p:nvCxnSpPr>
        <p:spPr>
          <a:xfrm flipV="1">
            <a:off x="3964675" y="3205022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5"/>
            <a:endCxn id="7" idx="0"/>
          </p:cNvCxnSpPr>
          <p:nvPr/>
        </p:nvCxnSpPr>
        <p:spPr>
          <a:xfrm>
            <a:off x="4386122" y="3205022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362200" y="300990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43200" y="358140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21575" y="358140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6"/>
            <a:endCxn id="13" idx="2"/>
          </p:cNvCxnSpPr>
          <p:nvPr/>
        </p:nvCxnSpPr>
        <p:spPr>
          <a:xfrm>
            <a:off x="2250175" y="3695700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0"/>
            <a:endCxn id="12" idx="3"/>
          </p:cNvCxnSpPr>
          <p:nvPr/>
        </p:nvCxnSpPr>
        <p:spPr>
          <a:xfrm flipV="1">
            <a:off x="2135875" y="3205022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5"/>
            <a:endCxn id="13" idx="0"/>
          </p:cNvCxnSpPr>
          <p:nvPr/>
        </p:nvCxnSpPr>
        <p:spPr>
          <a:xfrm>
            <a:off x="2557322" y="3205022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03225" y="3009900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84225" y="358140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562600" y="3581400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6"/>
            <a:endCxn id="19" idx="2"/>
          </p:cNvCxnSpPr>
          <p:nvPr/>
        </p:nvCxnSpPr>
        <p:spPr>
          <a:xfrm>
            <a:off x="5791200" y="3695700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0" idx="0"/>
            <a:endCxn id="18" idx="3"/>
          </p:cNvCxnSpPr>
          <p:nvPr/>
        </p:nvCxnSpPr>
        <p:spPr>
          <a:xfrm flipV="1">
            <a:off x="5676900" y="3205022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5"/>
            <a:endCxn id="19" idx="0"/>
          </p:cNvCxnSpPr>
          <p:nvPr/>
        </p:nvCxnSpPr>
        <p:spPr>
          <a:xfrm>
            <a:off x="6098347" y="3205022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6934200" y="4953000"/>
            <a:ext cx="609600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20000" y="4779817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Flat</a:t>
            </a:r>
          </a:p>
          <a:p>
            <a:pPr algn="ctr"/>
            <a:r>
              <a:rPr lang="en-US" sz="2400" dirty="0" smtClean="0"/>
              <a:t>Histogram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71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+mn-lt"/>
                <a:cs typeface="Times New Roman" panose="02020603050405020304" pitchFamily="18" charset="0"/>
              </a:rPr>
              <a:t>Wang-Landau Sampling</a:t>
            </a:r>
            <a:endParaRPr lang="en-US" sz="3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869950"/>
                <a:ext cx="8839200" cy="54864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cs typeface="Times New Roman" panose="02020603050405020304" pitchFamily="18" charset="0"/>
                  </a:rPr>
                  <a:t>Monte Carlo Methods to find the </a:t>
                </a:r>
                <a:r>
                  <a:rPr lang="en-US" sz="2400" b="1" dirty="0" smtClean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density of states</a:t>
                </a:r>
              </a:p>
              <a:p>
                <a:endParaRPr 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 smtClean="0">
                    <a:cs typeface="Times New Roman" panose="02020603050405020304" pitchFamily="18" charset="0"/>
                  </a:rPr>
                  <a:t>Fact: random sampling with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∝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</a:t>
                </a:r>
                <a:r>
                  <a:rPr lang="en-US" sz="2200" dirty="0" smtClean="0">
                    <a:cs typeface="Times New Roman" panose="02020603050405020304" pitchFamily="18" charset="0"/>
                  </a:rPr>
                  <a:t>flat histogram</a:t>
                </a:r>
              </a:p>
              <a:p>
                <a:pPr lvl="1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Set all unknown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(initial guess)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 </a:t>
                </a:r>
                <a:r>
                  <a:rPr 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(histogram)</a:t>
                </a:r>
                <a:r>
                  <a:rPr lang="en-US" sz="1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Randomly add a particle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1,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cs typeface="Times New Roman" panose="020206030504050203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cs typeface="Times New Roman" panose="020206030504050203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cs typeface="Times New Roman" panose="020206030504050203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randomly remove one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1,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cs typeface="Times New Roman" panose="020206030504050203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cs typeface="Times New Roman" panose="020206030504050203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</a:t>
                </a:r>
              </a:p>
              <a:p>
                <a:pPr lvl="1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If a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visited: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(modification factor: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8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r>
                  <a:rPr 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</a:p>
              <a:p>
                <a:pPr lvl="1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Repeat 2 and 3 until the sampling reach a roughly flat histogram; 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then reduce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closer to 1; reset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ctr">
                  <a:buNone/>
                </a:pP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000" u="sn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of </a:t>
                </a:r>
                <a:r>
                  <a:rPr lang="en-US" sz="2000" u="sn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sng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u="sng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u="sng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u="sng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∝</m:t>
                    </m:r>
                    <m:func>
                      <m:funcPr>
                        <m:ctrlPr>
                          <a:rPr lang="en-US" sz="2000" b="0" i="1" u="sng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u="sng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000" b="0" i="1" u="sng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u="sng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000" b="0" i="1" u="sng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u="sn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endParaRPr lang="en-US" sz="2000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69950"/>
                <a:ext cx="8839200" cy="5486400"/>
              </a:xfrm>
              <a:blipFill rotWithShape="0">
                <a:blip r:embed="rId2"/>
                <a:stretch>
                  <a:fillRect l="-897" t="-889" b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19400" y="1317908"/>
                <a:ext cx="2914580" cy="9328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  <a:cs typeface="Times New Roman" panose="02020603050405020304" pitchFamily="18" charset="0"/>
                        </a:rPr>
                        <m:t>Ξ</m:t>
                      </m:r>
                      <m:r>
                        <a:rPr lang="en-US" sz="20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317908"/>
                <a:ext cx="2914580" cy="9328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9099"/>
            <a:ext cx="8229600" cy="1143000"/>
          </a:xfrm>
        </p:spPr>
        <p:txBody>
          <a:bodyPr/>
          <a:lstStyle/>
          <a:p>
            <a:r>
              <a:rPr lang="en-US" dirty="0" smtClean="0"/>
              <a:t>WL vs. RG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60337"/>
            <a:ext cx="5468911" cy="5029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836075" y="1524000"/>
                <a:ext cx="3079325" cy="225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-axis: </a:t>
                </a:r>
              </a:p>
              <a:p>
                <a:pPr>
                  <a:spcAft>
                    <a:spcPts val="2400"/>
                  </a:spcAft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chemical potential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 smtClean="0"/>
                  <a:t>-axis: </a:t>
                </a:r>
              </a:p>
              <a:p>
                <a:r>
                  <a:rPr lang="en-US" sz="2400" dirty="0" smtClean="0"/>
                  <a:t>    difference between 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WL and RG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500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075" y="1524000"/>
                <a:ext cx="3079325" cy="2250937"/>
              </a:xfrm>
              <a:prstGeom prst="rect">
                <a:avLst/>
              </a:prstGeom>
              <a:blipFill rotWithShape="0">
                <a:blip r:embed="rId3"/>
                <a:stretch>
                  <a:fillRect l="-2569" t="-2168" b="-5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8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8229600" cy="4185339"/>
          </a:xfrm>
        </p:spPr>
      </p:pic>
    </p:spTree>
    <p:extLst>
      <p:ext uri="{BB962C8B-B14F-4D97-AF65-F5344CB8AC3E}">
        <p14:creationId xmlns:p14="http://schemas.microsoft.com/office/powerpoint/2010/main" val="30812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09600"/>
            <a:ext cx="5410200" cy="23988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657600"/>
            <a:ext cx="3369507" cy="221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9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4953000"/>
                <a:ext cx="8229600" cy="1143000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4953000"/>
                <a:ext cx="8229600" cy="1143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8333"/>
          <a:stretch/>
        </p:blipFill>
        <p:spPr>
          <a:xfrm>
            <a:off x="609600" y="838200"/>
            <a:ext cx="7924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2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 smtClean="0"/>
              <a:t>Jamming</a:t>
            </a:r>
            <a:r>
              <a:rPr lang="en-US" dirty="0" smtClean="0"/>
              <a:t>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Biroli-Mezard Model</a:t>
                </a:r>
              </a:p>
              <a:p>
                <a:pPr lvl="1"/>
                <a:r>
                  <a:rPr lang="en-US" sz="2400" dirty="0" smtClean="0"/>
                  <a:t>Each site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/>
                  <a:t>particle</a:t>
                </a:r>
                <a:endParaRPr lang="en-US" sz="2400" dirty="0" smtClean="0"/>
              </a:p>
              <a:p>
                <a:pPr lvl="1"/>
                <a:r>
                  <a:rPr lang="en-US" sz="2400" dirty="0" smtClean="0"/>
                  <a:t>Rule: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(0, 1,⋯)</m:t>
                    </m:r>
                  </m:oMath>
                </a14:m>
                <a:r>
                  <a:rPr lang="en-US" sz="2400" dirty="0" smtClean="0"/>
                  <a:t> neighbors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  <a:blipFill rotWithShape="0">
                <a:blip r:embed="rId2"/>
                <a:stretch>
                  <a:fillRect l="-1385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6159500" y="6495631"/>
            <a:ext cx="2971800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Biroli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Mezard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PRL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88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 (2002)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 smtClean="0"/>
              <a:t>Jamming</a:t>
            </a:r>
            <a:r>
              <a:rPr lang="en-US" dirty="0" smtClean="0"/>
              <a:t>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Biroli-Mezard Model</a:t>
                </a:r>
              </a:p>
              <a:p>
                <a:pPr lvl="1"/>
                <a:r>
                  <a:rPr lang="en-US" sz="2400" dirty="0" smtClean="0"/>
                  <a:t>Each site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/>
                  <a:t>particle</a:t>
                </a:r>
                <a:endParaRPr lang="en-US" sz="2400" dirty="0" smtClean="0"/>
              </a:p>
              <a:p>
                <a:pPr lvl="1"/>
                <a:r>
                  <a:rPr lang="en-US" sz="2400" dirty="0" smtClean="0"/>
                  <a:t>Rule: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(0, 1,⋯)</m:t>
                    </m:r>
                  </m:oMath>
                </a14:m>
                <a:r>
                  <a:rPr lang="en-US" sz="2400" dirty="0" smtClean="0"/>
                  <a:t> neighbors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  <a:blipFill rotWithShape="0">
                <a:blip r:embed="rId2"/>
                <a:stretch>
                  <a:fillRect l="-1385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119455" y="22154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00455" y="27869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8830" y="27869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6"/>
            <a:endCxn id="6" idx="2"/>
          </p:cNvCxnSpPr>
          <p:nvPr/>
        </p:nvCxnSpPr>
        <p:spPr>
          <a:xfrm>
            <a:off x="2007430" y="2901289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3"/>
          </p:cNvCxnSpPr>
          <p:nvPr/>
        </p:nvCxnSpPr>
        <p:spPr>
          <a:xfrm flipV="1">
            <a:off x="1893130" y="2410611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6" idx="0"/>
          </p:cNvCxnSpPr>
          <p:nvPr/>
        </p:nvCxnSpPr>
        <p:spPr>
          <a:xfrm>
            <a:off x="2314577" y="2410611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e 54"/>
          <p:cNvSpPr/>
          <p:nvPr/>
        </p:nvSpPr>
        <p:spPr>
          <a:xfrm>
            <a:off x="1143000" y="2290622"/>
            <a:ext cx="543140" cy="2890978"/>
          </a:xfrm>
          <a:prstGeom prst="leftBrac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3466" y="3015589"/>
                <a:ext cx="1213868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Example:</a:t>
                </a:r>
              </a:p>
              <a:p>
                <a:pPr algn="ctr"/>
                <a:r>
                  <a:rPr lang="en-US" sz="2000" b="1" dirty="0" smtClean="0"/>
                  <a:t>triangle</a:t>
                </a:r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6" y="3015589"/>
                <a:ext cx="1213868" cy="984885"/>
              </a:xfrm>
              <a:prstGeom prst="rect">
                <a:avLst/>
              </a:prstGeom>
              <a:blipFill rotWithShape="0">
                <a:blip r:embed="rId3"/>
                <a:stretch>
                  <a:fillRect l="-2513" t="-3727" r="-3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6745406" y="2312197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406" y="2312197"/>
                <a:ext cx="179823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738969" y="1802415"/>
                <a:ext cx="1716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969" y="1802415"/>
                <a:ext cx="171642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06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6159500" y="6495631"/>
            <a:ext cx="2971800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Biroli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Mezard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PRL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88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 (2002)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 smtClean="0"/>
              <a:t>Jamming</a:t>
            </a:r>
            <a:r>
              <a:rPr lang="en-US" dirty="0" smtClean="0"/>
              <a:t>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Biroli-Mezard Model</a:t>
                </a:r>
              </a:p>
              <a:p>
                <a:pPr lvl="1"/>
                <a:r>
                  <a:rPr lang="en-US" sz="2400" dirty="0" smtClean="0"/>
                  <a:t>Each site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/>
                  <a:t>particle</a:t>
                </a:r>
                <a:endParaRPr lang="en-US" sz="2400" dirty="0" smtClean="0"/>
              </a:p>
              <a:p>
                <a:pPr lvl="1"/>
                <a:r>
                  <a:rPr lang="en-US" sz="2400" dirty="0" smtClean="0"/>
                  <a:t>Rule: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(0, 1,⋯)</m:t>
                    </m:r>
                  </m:oMath>
                </a14:m>
                <a:r>
                  <a:rPr lang="en-US" sz="2400" dirty="0" smtClean="0"/>
                  <a:t> neighbors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  <a:blipFill rotWithShape="0">
                <a:blip r:embed="rId2"/>
                <a:stretch>
                  <a:fillRect l="-1385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119455" y="22154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00455" y="27869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8830" y="27869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6"/>
            <a:endCxn id="6" idx="2"/>
          </p:cNvCxnSpPr>
          <p:nvPr/>
        </p:nvCxnSpPr>
        <p:spPr>
          <a:xfrm>
            <a:off x="2007430" y="2901289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3"/>
          </p:cNvCxnSpPr>
          <p:nvPr/>
        </p:nvCxnSpPr>
        <p:spPr>
          <a:xfrm flipV="1">
            <a:off x="1893130" y="2410611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6" idx="0"/>
          </p:cNvCxnSpPr>
          <p:nvPr/>
        </p:nvCxnSpPr>
        <p:spPr>
          <a:xfrm>
            <a:off x="2314577" y="2410611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119455" y="3217461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500455" y="3788961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78830" y="3788961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6"/>
            <a:endCxn id="20" idx="2"/>
          </p:cNvCxnSpPr>
          <p:nvPr/>
        </p:nvCxnSpPr>
        <p:spPr>
          <a:xfrm>
            <a:off x="2007430" y="3903261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0"/>
            <a:endCxn id="19" idx="3"/>
          </p:cNvCxnSpPr>
          <p:nvPr/>
        </p:nvCxnSpPr>
        <p:spPr>
          <a:xfrm flipV="1">
            <a:off x="1893130" y="3412583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5"/>
            <a:endCxn id="20" idx="0"/>
          </p:cNvCxnSpPr>
          <p:nvPr/>
        </p:nvCxnSpPr>
        <p:spPr>
          <a:xfrm>
            <a:off x="2314577" y="3412583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92314" y="3198198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273314" y="3769698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551689" y="3769698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5" idx="6"/>
            <a:endCxn id="44" idx="2"/>
          </p:cNvCxnSpPr>
          <p:nvPr/>
        </p:nvCxnSpPr>
        <p:spPr>
          <a:xfrm>
            <a:off x="3780289" y="3883998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0"/>
            <a:endCxn id="43" idx="3"/>
          </p:cNvCxnSpPr>
          <p:nvPr/>
        </p:nvCxnSpPr>
        <p:spPr>
          <a:xfrm flipV="1">
            <a:off x="3665989" y="3393320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5"/>
            <a:endCxn id="44" idx="0"/>
          </p:cNvCxnSpPr>
          <p:nvPr/>
        </p:nvCxnSpPr>
        <p:spPr>
          <a:xfrm>
            <a:off x="4087436" y="3393320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468135" y="320161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49135" y="3773110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127510" y="377311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1" idx="6"/>
            <a:endCxn id="50" idx="2"/>
          </p:cNvCxnSpPr>
          <p:nvPr/>
        </p:nvCxnSpPr>
        <p:spPr>
          <a:xfrm>
            <a:off x="5356110" y="3887410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0"/>
            <a:endCxn id="49" idx="3"/>
          </p:cNvCxnSpPr>
          <p:nvPr/>
        </p:nvCxnSpPr>
        <p:spPr>
          <a:xfrm flipV="1">
            <a:off x="5241810" y="3396732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9" idx="5"/>
            <a:endCxn id="50" idx="0"/>
          </p:cNvCxnSpPr>
          <p:nvPr/>
        </p:nvCxnSpPr>
        <p:spPr>
          <a:xfrm>
            <a:off x="5663257" y="3396732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e 54"/>
          <p:cNvSpPr/>
          <p:nvPr/>
        </p:nvSpPr>
        <p:spPr>
          <a:xfrm>
            <a:off x="1143000" y="2290622"/>
            <a:ext cx="543140" cy="2890978"/>
          </a:xfrm>
          <a:prstGeom prst="leftBrac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3466" y="3015589"/>
                <a:ext cx="1213868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Example:</a:t>
                </a:r>
              </a:p>
              <a:p>
                <a:pPr algn="ctr"/>
                <a:r>
                  <a:rPr lang="en-US" sz="2000" b="1" dirty="0" smtClean="0"/>
                  <a:t>triangle</a:t>
                </a:r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6" y="3015589"/>
                <a:ext cx="1213868" cy="984885"/>
              </a:xfrm>
              <a:prstGeom prst="rect">
                <a:avLst/>
              </a:prstGeom>
              <a:blipFill rotWithShape="0">
                <a:blip r:embed="rId3"/>
                <a:stretch>
                  <a:fillRect l="-2513" t="-3727" r="-3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6745406" y="2312197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406" y="2312197"/>
                <a:ext cx="179823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738969" y="1802415"/>
                <a:ext cx="1716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969" y="1802415"/>
                <a:ext cx="171642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06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6747038" y="3327296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38" y="3327296"/>
                <a:ext cx="179823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6159500" y="6495631"/>
            <a:ext cx="2971800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Biroli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Mezard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PRL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88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 (2002)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9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 smtClean="0"/>
              <a:t>Jamming</a:t>
            </a:r>
            <a:r>
              <a:rPr lang="en-US" dirty="0" smtClean="0"/>
              <a:t>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Biroli-Mezard Model</a:t>
                </a:r>
              </a:p>
              <a:p>
                <a:pPr lvl="1"/>
                <a:r>
                  <a:rPr lang="en-US" sz="2400" dirty="0" smtClean="0"/>
                  <a:t>Each site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/>
                  <a:t>particle</a:t>
                </a:r>
                <a:endParaRPr lang="en-US" sz="2400" dirty="0" smtClean="0"/>
              </a:p>
              <a:p>
                <a:pPr lvl="1"/>
                <a:r>
                  <a:rPr lang="en-US" sz="2400" dirty="0" smtClean="0"/>
                  <a:t>Rule: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(0, 1,⋯)</m:t>
                    </m:r>
                  </m:oMath>
                </a14:m>
                <a:r>
                  <a:rPr lang="en-US" sz="2400" dirty="0" smtClean="0"/>
                  <a:t> neighbors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  <a:blipFill rotWithShape="0">
                <a:blip r:embed="rId2"/>
                <a:stretch>
                  <a:fillRect l="-1385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119455" y="22154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00455" y="27869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8830" y="27869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6"/>
            <a:endCxn id="6" idx="2"/>
          </p:cNvCxnSpPr>
          <p:nvPr/>
        </p:nvCxnSpPr>
        <p:spPr>
          <a:xfrm>
            <a:off x="2007430" y="2901289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3"/>
          </p:cNvCxnSpPr>
          <p:nvPr/>
        </p:nvCxnSpPr>
        <p:spPr>
          <a:xfrm flipV="1">
            <a:off x="1893130" y="2410611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6" idx="0"/>
          </p:cNvCxnSpPr>
          <p:nvPr/>
        </p:nvCxnSpPr>
        <p:spPr>
          <a:xfrm>
            <a:off x="2314577" y="2410611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119455" y="3217461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500455" y="3788961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78830" y="3788961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6"/>
            <a:endCxn id="20" idx="2"/>
          </p:cNvCxnSpPr>
          <p:nvPr/>
        </p:nvCxnSpPr>
        <p:spPr>
          <a:xfrm>
            <a:off x="2007430" y="3903261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0"/>
            <a:endCxn id="19" idx="3"/>
          </p:cNvCxnSpPr>
          <p:nvPr/>
        </p:nvCxnSpPr>
        <p:spPr>
          <a:xfrm flipV="1">
            <a:off x="1893130" y="3412583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5"/>
            <a:endCxn id="20" idx="0"/>
          </p:cNvCxnSpPr>
          <p:nvPr/>
        </p:nvCxnSpPr>
        <p:spPr>
          <a:xfrm>
            <a:off x="2314577" y="3412583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119455" y="43082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500455" y="487971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778830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  <a:endCxn id="26" idx="2"/>
          </p:cNvCxnSpPr>
          <p:nvPr/>
        </p:nvCxnSpPr>
        <p:spPr>
          <a:xfrm>
            <a:off x="2007430" y="499401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0"/>
            <a:endCxn id="25" idx="3"/>
          </p:cNvCxnSpPr>
          <p:nvPr/>
        </p:nvCxnSpPr>
        <p:spPr>
          <a:xfrm flipV="1">
            <a:off x="1893130" y="450333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5"/>
            <a:endCxn id="26" idx="0"/>
          </p:cNvCxnSpPr>
          <p:nvPr/>
        </p:nvCxnSpPr>
        <p:spPr>
          <a:xfrm>
            <a:off x="2314577" y="450333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831680" y="430821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12680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91055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2" idx="2"/>
          </p:cNvCxnSpPr>
          <p:nvPr/>
        </p:nvCxnSpPr>
        <p:spPr>
          <a:xfrm>
            <a:off x="3719655" y="499401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0"/>
            <a:endCxn id="31" idx="3"/>
          </p:cNvCxnSpPr>
          <p:nvPr/>
        </p:nvCxnSpPr>
        <p:spPr>
          <a:xfrm flipV="1">
            <a:off x="3605355" y="450333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5"/>
            <a:endCxn id="32" idx="0"/>
          </p:cNvCxnSpPr>
          <p:nvPr/>
        </p:nvCxnSpPr>
        <p:spPr>
          <a:xfrm>
            <a:off x="4026802" y="450333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474530" y="43082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55530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33905" y="487971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6"/>
            <a:endCxn id="38" idx="2"/>
          </p:cNvCxnSpPr>
          <p:nvPr/>
        </p:nvCxnSpPr>
        <p:spPr>
          <a:xfrm>
            <a:off x="5362505" y="499401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9" idx="0"/>
            <a:endCxn id="37" idx="3"/>
          </p:cNvCxnSpPr>
          <p:nvPr/>
        </p:nvCxnSpPr>
        <p:spPr>
          <a:xfrm flipV="1">
            <a:off x="5248205" y="450333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5"/>
            <a:endCxn id="38" idx="0"/>
          </p:cNvCxnSpPr>
          <p:nvPr/>
        </p:nvCxnSpPr>
        <p:spPr>
          <a:xfrm>
            <a:off x="5669652" y="450333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92314" y="3198198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273314" y="3769698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551689" y="3769698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5" idx="6"/>
            <a:endCxn id="44" idx="2"/>
          </p:cNvCxnSpPr>
          <p:nvPr/>
        </p:nvCxnSpPr>
        <p:spPr>
          <a:xfrm>
            <a:off x="3780289" y="3883998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0"/>
            <a:endCxn id="43" idx="3"/>
          </p:cNvCxnSpPr>
          <p:nvPr/>
        </p:nvCxnSpPr>
        <p:spPr>
          <a:xfrm flipV="1">
            <a:off x="3665989" y="3393320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5"/>
            <a:endCxn id="44" idx="0"/>
          </p:cNvCxnSpPr>
          <p:nvPr/>
        </p:nvCxnSpPr>
        <p:spPr>
          <a:xfrm>
            <a:off x="4087436" y="3393320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468135" y="320161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49135" y="3773110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127510" y="377311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1" idx="6"/>
            <a:endCxn id="50" idx="2"/>
          </p:cNvCxnSpPr>
          <p:nvPr/>
        </p:nvCxnSpPr>
        <p:spPr>
          <a:xfrm>
            <a:off x="5356110" y="3887410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0"/>
            <a:endCxn id="49" idx="3"/>
          </p:cNvCxnSpPr>
          <p:nvPr/>
        </p:nvCxnSpPr>
        <p:spPr>
          <a:xfrm flipV="1">
            <a:off x="5241810" y="3396732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9" idx="5"/>
            <a:endCxn id="50" idx="0"/>
          </p:cNvCxnSpPr>
          <p:nvPr/>
        </p:nvCxnSpPr>
        <p:spPr>
          <a:xfrm>
            <a:off x="5663257" y="3396732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e 54"/>
          <p:cNvSpPr/>
          <p:nvPr/>
        </p:nvSpPr>
        <p:spPr>
          <a:xfrm>
            <a:off x="1143000" y="2290622"/>
            <a:ext cx="543140" cy="2890978"/>
          </a:xfrm>
          <a:prstGeom prst="leftBrac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3466" y="3015589"/>
                <a:ext cx="1213868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Example:</a:t>
                </a:r>
              </a:p>
              <a:p>
                <a:pPr algn="ctr"/>
                <a:r>
                  <a:rPr lang="en-US" sz="2000" b="1" dirty="0" smtClean="0"/>
                  <a:t>triangle</a:t>
                </a:r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6" y="3015589"/>
                <a:ext cx="1213868" cy="984885"/>
              </a:xfrm>
              <a:prstGeom prst="rect">
                <a:avLst/>
              </a:prstGeom>
              <a:blipFill rotWithShape="0">
                <a:blip r:embed="rId3"/>
                <a:stretch>
                  <a:fillRect l="-2513" t="-3727" r="-3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6745406" y="2312197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406" y="2312197"/>
                <a:ext cx="179823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738969" y="1802415"/>
                <a:ext cx="1716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969" y="1802415"/>
                <a:ext cx="171642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06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6747038" y="3327296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38" y="3327296"/>
                <a:ext cx="179823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6745406" y="4369032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406" y="4369032"/>
                <a:ext cx="1798238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6159500" y="6495631"/>
            <a:ext cx="2971800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Biroli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Mezard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PRL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88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 (2002)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45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</TotalTime>
  <Words>1450</Words>
  <Application>Microsoft Office PowerPoint</Application>
  <PresentationFormat>On-screen Show (4:3)</PresentationFormat>
  <Paragraphs>474</Paragraphs>
  <Slides>57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Cambria</vt:lpstr>
      <vt:lpstr>Cambria Math</vt:lpstr>
      <vt:lpstr>Times New Roman</vt:lpstr>
      <vt:lpstr>Wingdings</vt:lpstr>
      <vt:lpstr>Office Theme</vt:lpstr>
      <vt:lpstr>Dissertation Committee Meeting Disordered Systems in Hierarchical Networks</vt:lpstr>
      <vt:lpstr>Outline</vt:lpstr>
      <vt:lpstr>Review of research work</vt:lpstr>
      <vt:lpstr>Jamming in Hierarchical Networks</vt:lpstr>
      <vt:lpstr>Research Questions</vt:lpstr>
      <vt:lpstr>Jamming Model</vt:lpstr>
      <vt:lpstr>Jamming Model</vt:lpstr>
      <vt:lpstr>Jamming Model</vt:lpstr>
      <vt:lpstr>Jamming Model</vt:lpstr>
      <vt:lpstr>Jamming Model</vt:lpstr>
      <vt:lpstr>Jamming Model</vt:lpstr>
      <vt:lpstr>Jamming Model</vt:lpstr>
      <vt:lpstr>Jamming</vt:lpstr>
      <vt:lpstr>Jamming</vt:lpstr>
      <vt:lpstr>Jamming</vt:lpstr>
      <vt:lpstr>Jamming</vt:lpstr>
      <vt:lpstr>NP-hard Problem</vt:lpstr>
      <vt:lpstr>NP-hard Problem</vt:lpstr>
      <vt:lpstr>NP-hard Problem</vt:lpstr>
      <vt:lpstr>Hierarchical Networks: Hanoi networks</vt:lpstr>
      <vt:lpstr>Hierarchical Networks: Hanoi networks</vt:lpstr>
      <vt:lpstr>Hierarchical networks (HNs)</vt:lpstr>
      <vt:lpstr>Why Hierarchical Networks (HNs)?</vt:lpstr>
      <vt:lpstr>Methods</vt:lpstr>
      <vt:lpstr>Density of States</vt:lpstr>
      <vt:lpstr>Jamming</vt:lpstr>
      <vt:lpstr>Power-law relaxation</vt:lpstr>
      <vt:lpstr>No Jamming</vt:lpstr>
      <vt:lpstr>Local dynamics</vt:lpstr>
      <vt:lpstr>Project 1 Summary</vt:lpstr>
      <vt:lpstr>Antiferromagnetic Ising model</vt:lpstr>
      <vt:lpstr>Antiferromagnetic Ising model</vt:lpstr>
      <vt:lpstr>Antiferromagnetic Ising model</vt:lpstr>
      <vt:lpstr>Antiferromagnetic Ising model</vt:lpstr>
      <vt:lpstr>Antiferromagnetic Ising model</vt:lpstr>
      <vt:lpstr>Antiferromagnetic Ising model</vt:lpstr>
      <vt:lpstr>Antiferromagnetic Ising model</vt:lpstr>
      <vt:lpstr>Research Questions</vt:lpstr>
      <vt:lpstr>Methods</vt:lpstr>
      <vt:lpstr>Density of States (WL)</vt:lpstr>
      <vt:lpstr>Glassy relaxation (SA)</vt:lpstr>
      <vt:lpstr>Power-law relaxation (SA)</vt:lpstr>
      <vt:lpstr>Spin glass transition (RG)</vt:lpstr>
      <vt:lpstr>Spin glass transition (RG)</vt:lpstr>
      <vt:lpstr>Spin glass transition (RG)</vt:lpstr>
      <vt:lpstr>Spin glass transition (RG)</vt:lpstr>
      <vt:lpstr>Spin glass transition (RG)</vt:lpstr>
      <vt:lpstr>Project 2 Summary</vt:lpstr>
      <vt:lpstr>Future Plan</vt:lpstr>
      <vt:lpstr>PowerPoint Presentation</vt:lpstr>
      <vt:lpstr>Simulated Annealing</vt:lpstr>
      <vt:lpstr>Wang-Landau Sampling</vt:lpstr>
      <vt:lpstr>Wang-Landau Sampling</vt:lpstr>
      <vt:lpstr>WL vs. RG </vt:lpstr>
      <vt:lpstr>PowerPoint Presentation</vt:lpstr>
      <vt:lpstr>PowerPoint Presentation</vt:lpstr>
      <vt:lpstr>N=2^500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Dissertation Committee Meeting Disordered Systems in hierarchical network</dc:title>
  <dc:creator>sxcheng</dc:creator>
  <cp:lastModifiedBy>Xiang Cheng</cp:lastModifiedBy>
  <cp:revision>345</cp:revision>
  <cp:lastPrinted>2015-04-21T19:50:46Z</cp:lastPrinted>
  <dcterms:created xsi:type="dcterms:W3CDTF">2006-08-16T00:00:00Z</dcterms:created>
  <dcterms:modified xsi:type="dcterms:W3CDTF">2015-04-23T06:19:44Z</dcterms:modified>
</cp:coreProperties>
</file>